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0806DF-5529-4032-AA00-0F650797D96F}">
  <a:tblStyle styleId="{590806DF-5529-4032-AA00-0F650797D9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402bbf8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402bbf8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51fe7688a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51fe7688a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51fe7688a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51fe7688a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aed50c3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aed50c3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51fe7688a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51fe7688a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1431b643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1431b643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3be52787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3be5278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1431b643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1431b64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21431b643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21431b643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251fe7688a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251fe7688a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1431b643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1431b643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51fe7688a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51fe7688a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aed50c3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aed50c3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51fe7688a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51fe7688a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1431b643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1431b643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Modeling Dialogues in Grounded </a:t>
            </a:r>
            <a:r>
              <a:rPr b="1" lang="en"/>
              <a:t>Document</a:t>
            </a:r>
            <a:endParaRPr b="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Anuja Tayal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cs521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TF-IDF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BM-25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SBert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Dense Passage Retrievals (DPR)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525" y="77925"/>
            <a:ext cx="4806649" cy="478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FAISS</a:t>
            </a: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(Facebook AI Similarity Search) is a library that allows to quickly search for embeddings of multimedia documents that are similar to each other.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Used SBERT to embed contexts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Indexed the embeddings through FAISS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finding the context for given query ,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○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Encode query through sbert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○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Search the embedding with indexed db and retrieve top_k results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 Model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127 unique contexts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6135 query and context values</a:t>
            </a:r>
            <a:endParaRPr/>
          </a:p>
        </p:txBody>
      </p:sp>
      <p:graphicFrame>
        <p:nvGraphicFramePr>
          <p:cNvPr id="133" name="Google Shape;133;p24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{590806DF-5529-4032-AA00-0F650797D96F}</a:tableStyleId>
              </a:tblPr>
              <a:tblGrid>
                <a:gridCol w="1109700"/>
                <a:gridCol w="1109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2788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3347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0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4" name="Google Shape;134;p24"/>
          <p:cNvGraphicFramePr/>
          <p:nvPr/>
        </p:nvGraphicFramePr>
        <p:xfrm>
          <a:off x="4740025" y="21673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{590806DF-5529-4032-AA00-0F650797D96F}</a:tableStyleId>
              </a:tblPr>
              <a:tblGrid>
                <a:gridCol w="1109700"/>
                <a:gridCol w="1109700"/>
              </a:tblGrid>
              <a:tr h="38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9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5" name="Google Shape;135;p24"/>
          <p:cNvSpPr txBox="1"/>
          <p:nvPr/>
        </p:nvSpPr>
        <p:spPr>
          <a:xfrm>
            <a:off x="952500" y="3365800"/>
            <a:ext cx="22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Without history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4720825" y="3384525"/>
            <a:ext cx="22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With history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Answer Module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524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BertForQuestionAnswering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epochs=3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rate=5e-5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 size=4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Evaluation metric=Bleu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Bilingual Evaluation Understudy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score for comparing a candidate translation of text to one or more refe</a:t>
            </a:r>
            <a:r>
              <a:rPr lang="en"/>
              <a:t>rence translations.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Bleu score = .58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1875" y="1293025"/>
            <a:ext cx="32385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 length 5000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Bert max length 512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2227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2953775"/>
            <a:ext cx="6077100" cy="18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LongFormer to break 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chained indexing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context into more smaller blocks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personalisations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MultiDoc2Dial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Doc2Dial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Bert For Question Answering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Bleu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SBert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MultiClass Classification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510450" y="1147875"/>
            <a:ext cx="8123100" cy="16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450" y="1602550"/>
            <a:ext cx="2497525" cy="26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077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models have to know everything??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 more data??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Jeopardy - Just know </a:t>
            </a:r>
            <a:r>
              <a:rPr lang="en"/>
              <a:t>Trivia Question? </a:t>
            </a:r>
            <a:r>
              <a:rPr lang="en"/>
              <a:t>Facts? Or Smart?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 -</a:t>
            </a:r>
            <a:r>
              <a:rPr b="1" lang="en"/>
              <a:t> </a:t>
            </a:r>
            <a:r>
              <a:rPr b="1" lang="en" sz="2600"/>
              <a:t>Grounded Document!!</a:t>
            </a:r>
            <a:endParaRPr b="1" sz="26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200" y="2608375"/>
            <a:ext cx="11811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08800"/>
            <a:ext cx="536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</a:t>
            </a:r>
            <a:r>
              <a:rPr lang="en"/>
              <a:t>Doc2Dial Dataset Shared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 domains- ssa, student aid, va, dmv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dmv subset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dialog turn is annotated with role, dialogue act, human-generated utterance and the grounding span with document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questions, agent follow-up questions and responding turns</a:t>
            </a:r>
            <a:endParaRPr/>
          </a:p>
        </p:txBody>
      </p:sp>
      <p:graphicFrame>
        <p:nvGraphicFramePr>
          <p:cNvPr id="75" name="Google Shape;75;p15"/>
          <p:cNvGraphicFramePr/>
          <p:nvPr/>
        </p:nvGraphicFramePr>
        <p:xfrm>
          <a:off x="5821475" y="122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{590806DF-5529-4032-AA00-0F650797D96F}</a:tableStyleId>
              </a:tblPr>
              <a:tblGrid>
                <a:gridCol w="1389375"/>
                <a:gridCol w="13893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documents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dialogues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1328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 Segments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781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&gt; 2 Segments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single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225" y="1017725"/>
            <a:ext cx="761264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Dialog Act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Retrieve  Model- to retrieve the most important context, given the 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 Answering Module - given the context and the query, find the answer span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 History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38175"/>
            <a:ext cx="8839199" cy="216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48988"/>
            <a:ext cx="8839199" cy="560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Dialogue Act- Multi Class Classification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100" y="1110450"/>
            <a:ext cx="4124325" cy="382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53996"/>
            <a:ext cx="9144000" cy="1138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Dialogue Act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Bert Sequence Classification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Batch_size 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epochs=4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learning_rate=1e-5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through Pytorch transformers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 Model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31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etrieve the most important context given the 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Symmetric Semantic Search- query and context are of same length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Asymmetric Semantic Search</a:t>
            </a:r>
            <a:r>
              <a:rPr lang="en"/>
              <a:t>-  context is huge as compared to query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Dot product</a:t>
            </a:r>
            <a:r>
              <a:rPr lang="en"/>
              <a:t>- retrieval of long documents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Cosine Product- retrieval of short documents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Msmarco-distilbert-base-dot-prod-v3 model-</a:t>
            </a:r>
            <a:r>
              <a:rPr lang="en"/>
              <a:t> Sentence Bert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Sentence Transformer Library and FAISS Library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