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64" r:id="rId2"/>
    <p:sldId id="265" r:id="rId3"/>
    <p:sldId id="266" r:id="rId4"/>
    <p:sldId id="276" r:id="rId5"/>
    <p:sldId id="261" r:id="rId6"/>
    <p:sldId id="257" r:id="rId7"/>
    <p:sldId id="259" r:id="rId8"/>
    <p:sldId id="277" r:id="rId9"/>
    <p:sldId id="278" r:id="rId10"/>
    <p:sldId id="273" r:id="rId11"/>
    <p:sldId id="274" r:id="rId12"/>
    <p:sldId id="256" r:id="rId13"/>
    <p:sldId id="268"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8B6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9DC52-BF85-764E-8592-1652F3EB1CFC}" type="doc">
      <dgm:prSet loTypeId="urn:microsoft.com/office/officeart/2005/8/layout/balance1" loCatId="" qsTypeId="urn:microsoft.com/office/officeart/2005/8/quickstyle/simple1" qsCatId="simple" csTypeId="urn:microsoft.com/office/officeart/2005/8/colors/accent6_2" csCatId="accent6" phldr="1"/>
      <dgm:spPr/>
      <dgm:t>
        <a:bodyPr/>
        <a:lstStyle/>
        <a:p>
          <a:endParaRPr lang="en-US"/>
        </a:p>
      </dgm:t>
    </dgm:pt>
    <dgm:pt modelId="{B9E9AA07-9BF9-6D43-A80E-64159C8C4BEE}">
      <dgm:prSet phldrT="[Text]"/>
      <dgm:spPr/>
      <dgm:t>
        <a:bodyPr/>
        <a:lstStyle/>
        <a:p>
          <a:r>
            <a:rPr lang="en-US" b="1" dirty="0"/>
            <a:t>Xbox Cloud Gaming</a:t>
          </a:r>
        </a:p>
      </dgm:t>
    </dgm:pt>
    <dgm:pt modelId="{D7DD1F56-E1B8-8B42-95F7-B4125C24FD85}" type="parTrans" cxnId="{E201C7E0-33A7-B446-906D-447292F31535}">
      <dgm:prSet/>
      <dgm:spPr/>
      <dgm:t>
        <a:bodyPr/>
        <a:lstStyle/>
        <a:p>
          <a:endParaRPr lang="en-US"/>
        </a:p>
      </dgm:t>
    </dgm:pt>
    <dgm:pt modelId="{56525DB0-AA3B-D547-86FE-F1C3A453B7C4}" type="sibTrans" cxnId="{E201C7E0-33A7-B446-906D-447292F31535}">
      <dgm:prSet/>
      <dgm:spPr/>
      <dgm:t>
        <a:bodyPr/>
        <a:lstStyle/>
        <a:p>
          <a:endParaRPr lang="en-US"/>
        </a:p>
      </dgm:t>
    </dgm:pt>
    <dgm:pt modelId="{9F358A07-B364-394A-8B79-18506ABE2C40}">
      <dgm:prSet phldrT="[Text]"/>
      <dgm:spPr/>
      <dgm:t>
        <a:bodyPr/>
        <a:lstStyle/>
        <a:p>
          <a:pPr>
            <a:buFont typeface="+mj-lt"/>
            <a:buAutoNum type="arabicPeriod" startAt="2"/>
          </a:pPr>
          <a:r>
            <a:rPr lang="en-US" b="1" i="0" dirty="0">
              <a:solidFill>
                <a:schemeClr val="tx1"/>
              </a:solidFill>
            </a:rPr>
            <a:t>Microsoft's Unmatched Cloud Infrastructure</a:t>
          </a:r>
          <a:endParaRPr lang="en-US" b="1" dirty="0">
            <a:solidFill>
              <a:schemeClr val="tx1"/>
            </a:solidFill>
          </a:endParaRPr>
        </a:p>
      </dgm:t>
    </dgm:pt>
    <dgm:pt modelId="{5DD2DD94-DD3B-A74A-97FD-5E7C0413A449}" type="parTrans" cxnId="{EC307059-0D3D-CE48-B584-5080F3976916}">
      <dgm:prSet/>
      <dgm:spPr/>
      <dgm:t>
        <a:bodyPr/>
        <a:lstStyle/>
        <a:p>
          <a:endParaRPr lang="en-US"/>
        </a:p>
      </dgm:t>
    </dgm:pt>
    <dgm:pt modelId="{AEB32DD7-1791-9041-8CB7-89A79EC49824}" type="sibTrans" cxnId="{EC307059-0D3D-CE48-B584-5080F3976916}">
      <dgm:prSet/>
      <dgm:spPr/>
      <dgm:t>
        <a:bodyPr/>
        <a:lstStyle/>
        <a:p>
          <a:endParaRPr lang="en-US"/>
        </a:p>
      </dgm:t>
    </dgm:pt>
    <dgm:pt modelId="{FC491F27-E2E6-B745-98DA-CE3DD67FAC7B}">
      <dgm:prSet phldrT="[Text]"/>
      <dgm:spPr/>
      <dgm:t>
        <a:bodyPr/>
        <a:lstStyle/>
        <a:p>
          <a:r>
            <a:rPr lang="en-US" b="1" dirty="0">
              <a:solidFill>
                <a:schemeClr val="tx1"/>
              </a:solidFill>
            </a:rPr>
            <a:t>Larger Library of Games</a:t>
          </a:r>
        </a:p>
      </dgm:t>
    </dgm:pt>
    <dgm:pt modelId="{F47079ED-26CF-3B47-80B0-B2CB43AAD285}" type="parTrans" cxnId="{25085413-2FAA-CE41-B387-7BCDD9CDF13F}">
      <dgm:prSet/>
      <dgm:spPr/>
      <dgm:t>
        <a:bodyPr/>
        <a:lstStyle/>
        <a:p>
          <a:endParaRPr lang="en-US"/>
        </a:p>
      </dgm:t>
    </dgm:pt>
    <dgm:pt modelId="{A055D99A-64CA-2D47-A2CE-897AF1D1D3EC}" type="sibTrans" cxnId="{25085413-2FAA-CE41-B387-7BCDD9CDF13F}">
      <dgm:prSet/>
      <dgm:spPr/>
      <dgm:t>
        <a:bodyPr/>
        <a:lstStyle/>
        <a:p>
          <a:endParaRPr lang="en-US"/>
        </a:p>
      </dgm:t>
    </dgm:pt>
    <dgm:pt modelId="{FD05283B-9323-6E41-9FFF-6D5DE6C93CAD}">
      <dgm:prSet phldrT="[Text]"/>
      <dgm:spPr/>
      <dgm:t>
        <a:bodyPr/>
        <a:lstStyle/>
        <a:p>
          <a:r>
            <a:rPr lang="en-US" b="1" dirty="0"/>
            <a:t>Nvidia </a:t>
          </a:r>
          <a:r>
            <a:rPr lang="en-US" b="1" dirty="0" err="1"/>
            <a:t>Geforce</a:t>
          </a:r>
          <a:r>
            <a:rPr lang="en-US" b="1" dirty="0"/>
            <a:t> Now</a:t>
          </a:r>
        </a:p>
      </dgm:t>
    </dgm:pt>
    <dgm:pt modelId="{9A0027B4-A2A3-474A-9E6C-FF2C7CD24ACF}" type="parTrans" cxnId="{4D98B2FA-BB61-F24A-B460-340DDA8B44C3}">
      <dgm:prSet/>
      <dgm:spPr/>
      <dgm:t>
        <a:bodyPr/>
        <a:lstStyle/>
        <a:p>
          <a:endParaRPr lang="en-US"/>
        </a:p>
      </dgm:t>
    </dgm:pt>
    <dgm:pt modelId="{5CB8586F-8B08-A04B-BD0C-E5716C7FF669}" type="sibTrans" cxnId="{4D98B2FA-BB61-F24A-B460-340DDA8B44C3}">
      <dgm:prSet/>
      <dgm:spPr/>
      <dgm:t>
        <a:bodyPr/>
        <a:lstStyle/>
        <a:p>
          <a:endParaRPr lang="en-US"/>
        </a:p>
      </dgm:t>
    </dgm:pt>
    <dgm:pt modelId="{192D71EC-8D27-8A4F-9562-4B1D13D06595}">
      <dgm:prSet phldrT="[Text]"/>
      <dgm:spPr/>
      <dgm:t>
        <a:bodyPr/>
        <a:lstStyle/>
        <a:p>
          <a:pPr>
            <a:buFont typeface="+mj-lt"/>
            <a:buAutoNum type="arabicPeriod" startAt="3"/>
          </a:pPr>
          <a:r>
            <a:rPr lang="en-US" b="1" i="0" dirty="0">
              <a:solidFill>
                <a:schemeClr val="tx1"/>
              </a:solidFill>
            </a:rPr>
            <a:t>Specialization in Cloud Gaming</a:t>
          </a:r>
          <a:endParaRPr lang="en-US" b="1" dirty="0">
            <a:solidFill>
              <a:schemeClr val="tx1"/>
            </a:solidFill>
          </a:endParaRPr>
        </a:p>
      </dgm:t>
    </dgm:pt>
    <dgm:pt modelId="{864BF698-7194-3B49-80FE-E26914869633}" type="parTrans" cxnId="{AEC50CA1-D1F0-C04A-9345-4D0B4DD21869}">
      <dgm:prSet/>
      <dgm:spPr/>
      <dgm:t>
        <a:bodyPr/>
        <a:lstStyle/>
        <a:p>
          <a:endParaRPr lang="en-US"/>
        </a:p>
      </dgm:t>
    </dgm:pt>
    <dgm:pt modelId="{33366A0B-5185-7645-AF36-DC10BF50FC1E}" type="sibTrans" cxnId="{AEC50CA1-D1F0-C04A-9345-4D0B4DD21869}">
      <dgm:prSet/>
      <dgm:spPr/>
      <dgm:t>
        <a:bodyPr/>
        <a:lstStyle/>
        <a:p>
          <a:endParaRPr lang="en-US"/>
        </a:p>
      </dgm:t>
    </dgm:pt>
    <dgm:pt modelId="{81801E85-1D24-B749-9A7B-D308A530402D}">
      <dgm:prSet phldrT="[Text]"/>
      <dgm:spPr/>
      <dgm:t>
        <a:bodyPr/>
        <a:lstStyle/>
        <a:p>
          <a:pPr>
            <a:buFont typeface="+mj-lt"/>
            <a:buAutoNum type="arabicPeriod" startAt="2"/>
          </a:pPr>
          <a:r>
            <a:rPr lang="en-US" b="1" i="0" dirty="0">
              <a:solidFill>
                <a:schemeClr val="tx1"/>
              </a:solidFill>
            </a:rPr>
            <a:t>Commitment to an Open Platform</a:t>
          </a:r>
        </a:p>
      </dgm:t>
    </dgm:pt>
    <dgm:pt modelId="{866059CD-3F19-1441-9DC7-4662661D4E32}" type="parTrans" cxnId="{3A64D21E-1221-1D43-B0E1-215552ABAFDC}">
      <dgm:prSet/>
      <dgm:spPr/>
      <dgm:t>
        <a:bodyPr/>
        <a:lstStyle/>
        <a:p>
          <a:endParaRPr lang="en-US"/>
        </a:p>
      </dgm:t>
    </dgm:pt>
    <dgm:pt modelId="{729531F9-9717-C348-849D-A5BD140DE0AB}" type="sibTrans" cxnId="{3A64D21E-1221-1D43-B0E1-215552ABAFDC}">
      <dgm:prSet/>
      <dgm:spPr/>
      <dgm:t>
        <a:bodyPr/>
        <a:lstStyle/>
        <a:p>
          <a:endParaRPr lang="en-US"/>
        </a:p>
      </dgm:t>
    </dgm:pt>
    <dgm:pt modelId="{07CA3D0B-F3F1-5B45-B8FB-6296AB00F69A}">
      <dgm:prSet phldrT="[Text]"/>
      <dgm:spPr/>
      <dgm:t>
        <a:bodyPr/>
        <a:lstStyle/>
        <a:p>
          <a:pPr>
            <a:buFont typeface="+mj-lt"/>
            <a:buAutoNum type="arabicPeriod"/>
          </a:pPr>
          <a:r>
            <a:rPr lang="en-US" b="1" i="0" dirty="0">
              <a:solidFill>
                <a:schemeClr val="tx1"/>
              </a:solidFill>
            </a:rPr>
            <a:t>Superior Graphics and Performance</a:t>
          </a:r>
          <a:endParaRPr lang="en-US" b="1" dirty="0">
            <a:solidFill>
              <a:schemeClr val="tx1"/>
            </a:solidFill>
          </a:endParaRPr>
        </a:p>
      </dgm:t>
    </dgm:pt>
    <dgm:pt modelId="{AFA2271A-6709-3240-8ABF-1C5606D098CB}" type="parTrans" cxnId="{D72C435B-ED3F-FE4D-BEFC-651F66AB5441}">
      <dgm:prSet/>
      <dgm:spPr/>
      <dgm:t>
        <a:bodyPr/>
        <a:lstStyle/>
        <a:p>
          <a:endParaRPr lang="en-US"/>
        </a:p>
      </dgm:t>
    </dgm:pt>
    <dgm:pt modelId="{D8043DC9-DE78-5340-AAD5-1AC3CD74EF08}" type="sibTrans" cxnId="{D72C435B-ED3F-FE4D-BEFC-651F66AB5441}">
      <dgm:prSet/>
      <dgm:spPr/>
      <dgm:t>
        <a:bodyPr/>
        <a:lstStyle/>
        <a:p>
          <a:endParaRPr lang="en-US"/>
        </a:p>
      </dgm:t>
    </dgm:pt>
    <dgm:pt modelId="{EC7B8410-140B-7B4F-BB17-E692ACEC9B6B}" type="pres">
      <dgm:prSet presAssocID="{1439DC52-BF85-764E-8592-1652F3EB1CFC}" presName="outerComposite" presStyleCnt="0">
        <dgm:presLayoutVars>
          <dgm:chMax val="2"/>
          <dgm:animLvl val="lvl"/>
          <dgm:resizeHandles val="exact"/>
        </dgm:presLayoutVars>
      </dgm:prSet>
      <dgm:spPr/>
    </dgm:pt>
    <dgm:pt modelId="{8FCC40F7-0B15-D849-A9EE-A49779945350}" type="pres">
      <dgm:prSet presAssocID="{1439DC52-BF85-764E-8592-1652F3EB1CFC}" presName="dummyMaxCanvas" presStyleCnt="0"/>
      <dgm:spPr/>
    </dgm:pt>
    <dgm:pt modelId="{60F6E8BA-19AC-8A4B-B8B4-0266A752A1E2}" type="pres">
      <dgm:prSet presAssocID="{1439DC52-BF85-764E-8592-1652F3EB1CFC}" presName="parentComposite" presStyleCnt="0"/>
      <dgm:spPr/>
    </dgm:pt>
    <dgm:pt modelId="{C21C72C6-3887-EF42-AF4C-93B9D32E01E0}" type="pres">
      <dgm:prSet presAssocID="{1439DC52-BF85-764E-8592-1652F3EB1CFC}" presName="parent1" presStyleLbl="alignAccFollowNode1" presStyleIdx="0" presStyleCnt="4">
        <dgm:presLayoutVars>
          <dgm:chMax val="4"/>
        </dgm:presLayoutVars>
      </dgm:prSet>
      <dgm:spPr/>
    </dgm:pt>
    <dgm:pt modelId="{FD54C224-24A4-CB4F-A987-AD43B7CCD7DB}" type="pres">
      <dgm:prSet presAssocID="{1439DC52-BF85-764E-8592-1652F3EB1CFC}" presName="parent2" presStyleLbl="alignAccFollowNode1" presStyleIdx="1" presStyleCnt="4">
        <dgm:presLayoutVars>
          <dgm:chMax val="4"/>
        </dgm:presLayoutVars>
      </dgm:prSet>
      <dgm:spPr/>
    </dgm:pt>
    <dgm:pt modelId="{869A9758-4C94-894E-A598-58265D8E2A55}" type="pres">
      <dgm:prSet presAssocID="{1439DC52-BF85-764E-8592-1652F3EB1CFC}" presName="childrenComposite" presStyleCnt="0"/>
      <dgm:spPr/>
    </dgm:pt>
    <dgm:pt modelId="{27FBCFD2-C6B3-0549-9F92-96F6FBBF64A3}" type="pres">
      <dgm:prSet presAssocID="{1439DC52-BF85-764E-8592-1652F3EB1CFC}" presName="dummyMaxCanvas_ChildArea" presStyleCnt="0"/>
      <dgm:spPr/>
    </dgm:pt>
    <dgm:pt modelId="{B14F8DA2-8434-B045-92D6-598CCA0DD167}" type="pres">
      <dgm:prSet presAssocID="{1439DC52-BF85-764E-8592-1652F3EB1CFC}" presName="fulcrum" presStyleLbl="alignAccFollowNode1" presStyleIdx="2" presStyleCnt="4"/>
      <dgm:spPr/>
    </dgm:pt>
    <dgm:pt modelId="{53ADBDB5-424C-D947-B79A-0A6940925998}" type="pres">
      <dgm:prSet presAssocID="{1439DC52-BF85-764E-8592-1652F3EB1CFC}" presName="balance_23" presStyleLbl="alignAccFollowNode1" presStyleIdx="3" presStyleCnt="4">
        <dgm:presLayoutVars>
          <dgm:bulletEnabled val="1"/>
        </dgm:presLayoutVars>
      </dgm:prSet>
      <dgm:spPr/>
    </dgm:pt>
    <dgm:pt modelId="{108FDB65-859A-8741-8D6F-0C8168BBB762}" type="pres">
      <dgm:prSet presAssocID="{1439DC52-BF85-764E-8592-1652F3EB1CFC}" presName="right_23_1" presStyleLbl="node1" presStyleIdx="0" presStyleCnt="5">
        <dgm:presLayoutVars>
          <dgm:bulletEnabled val="1"/>
        </dgm:presLayoutVars>
      </dgm:prSet>
      <dgm:spPr/>
    </dgm:pt>
    <dgm:pt modelId="{F39DE26B-3A82-0C4D-92D1-3AE0CD917556}" type="pres">
      <dgm:prSet presAssocID="{1439DC52-BF85-764E-8592-1652F3EB1CFC}" presName="right_23_2" presStyleLbl="node1" presStyleIdx="1" presStyleCnt="5">
        <dgm:presLayoutVars>
          <dgm:bulletEnabled val="1"/>
        </dgm:presLayoutVars>
      </dgm:prSet>
      <dgm:spPr/>
    </dgm:pt>
    <dgm:pt modelId="{2AC1A7A7-05D8-3B43-82AB-4C1B53F7C4D3}" type="pres">
      <dgm:prSet presAssocID="{1439DC52-BF85-764E-8592-1652F3EB1CFC}" presName="right_23_3" presStyleLbl="node1" presStyleIdx="2" presStyleCnt="5">
        <dgm:presLayoutVars>
          <dgm:bulletEnabled val="1"/>
        </dgm:presLayoutVars>
      </dgm:prSet>
      <dgm:spPr/>
    </dgm:pt>
    <dgm:pt modelId="{817CEBBB-DE65-684D-9635-AD74F6421A56}" type="pres">
      <dgm:prSet presAssocID="{1439DC52-BF85-764E-8592-1652F3EB1CFC}" presName="left_23_1" presStyleLbl="node1" presStyleIdx="3" presStyleCnt="5">
        <dgm:presLayoutVars>
          <dgm:bulletEnabled val="1"/>
        </dgm:presLayoutVars>
      </dgm:prSet>
      <dgm:spPr/>
    </dgm:pt>
    <dgm:pt modelId="{06F07EE0-209B-3A49-9727-A5B83F4D5BFC}" type="pres">
      <dgm:prSet presAssocID="{1439DC52-BF85-764E-8592-1652F3EB1CFC}" presName="left_23_2" presStyleLbl="node1" presStyleIdx="4" presStyleCnt="5">
        <dgm:presLayoutVars>
          <dgm:bulletEnabled val="1"/>
        </dgm:presLayoutVars>
      </dgm:prSet>
      <dgm:spPr/>
    </dgm:pt>
  </dgm:ptLst>
  <dgm:cxnLst>
    <dgm:cxn modelId="{9FC55807-4DC4-0E49-A117-149E89765475}" type="presOf" srcId="{FC491F27-E2E6-B745-98DA-CE3DD67FAC7B}" destId="{06F07EE0-209B-3A49-9727-A5B83F4D5BFC}" srcOrd="0" destOrd="0" presId="urn:microsoft.com/office/officeart/2005/8/layout/balance1"/>
    <dgm:cxn modelId="{25085413-2FAA-CE41-B387-7BCDD9CDF13F}" srcId="{B9E9AA07-9BF9-6D43-A80E-64159C8C4BEE}" destId="{FC491F27-E2E6-B745-98DA-CE3DD67FAC7B}" srcOrd="1" destOrd="0" parTransId="{F47079ED-26CF-3B47-80B0-B2CB43AAD285}" sibTransId="{A055D99A-64CA-2D47-A2CE-897AF1D1D3EC}"/>
    <dgm:cxn modelId="{3A64D21E-1221-1D43-B0E1-215552ABAFDC}" srcId="{FD05283B-9323-6E41-9FFF-6D5DE6C93CAD}" destId="{81801E85-1D24-B749-9A7B-D308A530402D}" srcOrd="1" destOrd="0" parTransId="{866059CD-3F19-1441-9DC7-4662661D4E32}" sibTransId="{729531F9-9717-C348-849D-A5BD140DE0AB}"/>
    <dgm:cxn modelId="{A087582C-46AB-A340-A073-0BBE362AF44F}" type="presOf" srcId="{B9E9AA07-9BF9-6D43-A80E-64159C8C4BEE}" destId="{C21C72C6-3887-EF42-AF4C-93B9D32E01E0}" srcOrd="0" destOrd="0" presId="urn:microsoft.com/office/officeart/2005/8/layout/balance1"/>
    <dgm:cxn modelId="{D72C435B-ED3F-FE4D-BEFC-651F66AB5441}" srcId="{FD05283B-9323-6E41-9FFF-6D5DE6C93CAD}" destId="{07CA3D0B-F3F1-5B45-B8FB-6296AB00F69A}" srcOrd="2" destOrd="0" parTransId="{AFA2271A-6709-3240-8ABF-1C5606D098CB}" sibTransId="{D8043DC9-DE78-5340-AAD5-1AC3CD74EF08}"/>
    <dgm:cxn modelId="{BE248A66-EBCE-B348-887D-B546B4A97F3B}" type="presOf" srcId="{07CA3D0B-F3F1-5B45-B8FB-6296AB00F69A}" destId="{2AC1A7A7-05D8-3B43-82AB-4C1B53F7C4D3}" srcOrd="0" destOrd="0" presId="urn:microsoft.com/office/officeart/2005/8/layout/balance1"/>
    <dgm:cxn modelId="{EC307059-0D3D-CE48-B584-5080F3976916}" srcId="{B9E9AA07-9BF9-6D43-A80E-64159C8C4BEE}" destId="{9F358A07-B364-394A-8B79-18506ABE2C40}" srcOrd="0" destOrd="0" parTransId="{5DD2DD94-DD3B-A74A-97FD-5E7C0413A449}" sibTransId="{AEB32DD7-1791-9041-8CB7-89A79EC49824}"/>
    <dgm:cxn modelId="{DADEB05A-4FA3-DD44-9DCD-7D21C7DEF72C}" type="presOf" srcId="{192D71EC-8D27-8A4F-9562-4B1D13D06595}" destId="{108FDB65-859A-8741-8D6F-0C8168BBB762}" srcOrd="0" destOrd="0" presId="urn:microsoft.com/office/officeart/2005/8/layout/balance1"/>
    <dgm:cxn modelId="{7FF75B83-86EA-9E4D-BF39-5B294359B6CC}" type="presOf" srcId="{FD05283B-9323-6E41-9FFF-6D5DE6C93CAD}" destId="{FD54C224-24A4-CB4F-A987-AD43B7CCD7DB}" srcOrd="0" destOrd="0" presId="urn:microsoft.com/office/officeart/2005/8/layout/balance1"/>
    <dgm:cxn modelId="{4BE5218E-2EA8-2F41-BE63-8196D4CE277D}" type="presOf" srcId="{1439DC52-BF85-764E-8592-1652F3EB1CFC}" destId="{EC7B8410-140B-7B4F-BB17-E692ACEC9B6B}" srcOrd="0" destOrd="0" presId="urn:microsoft.com/office/officeart/2005/8/layout/balance1"/>
    <dgm:cxn modelId="{AEC50CA1-D1F0-C04A-9345-4D0B4DD21869}" srcId="{FD05283B-9323-6E41-9FFF-6D5DE6C93CAD}" destId="{192D71EC-8D27-8A4F-9562-4B1D13D06595}" srcOrd="0" destOrd="0" parTransId="{864BF698-7194-3B49-80FE-E26914869633}" sibTransId="{33366A0B-5185-7645-AF36-DC10BF50FC1E}"/>
    <dgm:cxn modelId="{525D58DB-7792-CE43-A5EF-F75F86BBF41B}" type="presOf" srcId="{81801E85-1D24-B749-9A7B-D308A530402D}" destId="{F39DE26B-3A82-0C4D-92D1-3AE0CD917556}" srcOrd="0" destOrd="0" presId="urn:microsoft.com/office/officeart/2005/8/layout/balance1"/>
    <dgm:cxn modelId="{E201C7E0-33A7-B446-906D-447292F31535}" srcId="{1439DC52-BF85-764E-8592-1652F3EB1CFC}" destId="{B9E9AA07-9BF9-6D43-A80E-64159C8C4BEE}" srcOrd="0" destOrd="0" parTransId="{D7DD1F56-E1B8-8B42-95F7-B4125C24FD85}" sibTransId="{56525DB0-AA3B-D547-86FE-F1C3A453B7C4}"/>
    <dgm:cxn modelId="{AE399DEA-59EA-5D46-9FA5-3BF2E2FAC587}" type="presOf" srcId="{9F358A07-B364-394A-8B79-18506ABE2C40}" destId="{817CEBBB-DE65-684D-9635-AD74F6421A56}" srcOrd="0" destOrd="0" presId="urn:microsoft.com/office/officeart/2005/8/layout/balance1"/>
    <dgm:cxn modelId="{4D98B2FA-BB61-F24A-B460-340DDA8B44C3}" srcId="{1439DC52-BF85-764E-8592-1652F3EB1CFC}" destId="{FD05283B-9323-6E41-9FFF-6D5DE6C93CAD}" srcOrd="1" destOrd="0" parTransId="{9A0027B4-A2A3-474A-9E6C-FF2C7CD24ACF}" sibTransId="{5CB8586F-8B08-A04B-BD0C-E5716C7FF669}"/>
    <dgm:cxn modelId="{BE33B207-462F-2348-9557-F2A76D15F246}" type="presParOf" srcId="{EC7B8410-140B-7B4F-BB17-E692ACEC9B6B}" destId="{8FCC40F7-0B15-D849-A9EE-A49779945350}" srcOrd="0" destOrd="0" presId="urn:microsoft.com/office/officeart/2005/8/layout/balance1"/>
    <dgm:cxn modelId="{DEC0A7F8-0C89-3949-8BB5-2DF3B3584BCE}" type="presParOf" srcId="{EC7B8410-140B-7B4F-BB17-E692ACEC9B6B}" destId="{60F6E8BA-19AC-8A4B-B8B4-0266A752A1E2}" srcOrd="1" destOrd="0" presId="urn:microsoft.com/office/officeart/2005/8/layout/balance1"/>
    <dgm:cxn modelId="{02B1CE2F-75C2-524B-8B6B-065FD155307D}" type="presParOf" srcId="{60F6E8BA-19AC-8A4B-B8B4-0266A752A1E2}" destId="{C21C72C6-3887-EF42-AF4C-93B9D32E01E0}" srcOrd="0" destOrd="0" presId="urn:microsoft.com/office/officeart/2005/8/layout/balance1"/>
    <dgm:cxn modelId="{170B9015-CD05-4244-88D0-E2DB7E9A0D83}" type="presParOf" srcId="{60F6E8BA-19AC-8A4B-B8B4-0266A752A1E2}" destId="{FD54C224-24A4-CB4F-A987-AD43B7CCD7DB}" srcOrd="1" destOrd="0" presId="urn:microsoft.com/office/officeart/2005/8/layout/balance1"/>
    <dgm:cxn modelId="{BD643775-6B69-F546-9E17-905151BD1B44}" type="presParOf" srcId="{EC7B8410-140B-7B4F-BB17-E692ACEC9B6B}" destId="{869A9758-4C94-894E-A598-58265D8E2A55}" srcOrd="2" destOrd="0" presId="urn:microsoft.com/office/officeart/2005/8/layout/balance1"/>
    <dgm:cxn modelId="{DE5953D2-92F0-4545-8582-D767E47D5B5D}" type="presParOf" srcId="{869A9758-4C94-894E-A598-58265D8E2A55}" destId="{27FBCFD2-C6B3-0549-9F92-96F6FBBF64A3}" srcOrd="0" destOrd="0" presId="urn:microsoft.com/office/officeart/2005/8/layout/balance1"/>
    <dgm:cxn modelId="{FA552622-C885-B44A-9CBF-E989815440D0}" type="presParOf" srcId="{869A9758-4C94-894E-A598-58265D8E2A55}" destId="{B14F8DA2-8434-B045-92D6-598CCA0DD167}" srcOrd="1" destOrd="0" presId="urn:microsoft.com/office/officeart/2005/8/layout/balance1"/>
    <dgm:cxn modelId="{413CE3C3-A5FC-564F-8F98-9CF8DC90A9E7}" type="presParOf" srcId="{869A9758-4C94-894E-A598-58265D8E2A55}" destId="{53ADBDB5-424C-D947-B79A-0A6940925998}" srcOrd="2" destOrd="0" presId="urn:microsoft.com/office/officeart/2005/8/layout/balance1"/>
    <dgm:cxn modelId="{D003121C-E43E-A344-954B-3622408D1284}" type="presParOf" srcId="{869A9758-4C94-894E-A598-58265D8E2A55}" destId="{108FDB65-859A-8741-8D6F-0C8168BBB762}" srcOrd="3" destOrd="0" presId="urn:microsoft.com/office/officeart/2005/8/layout/balance1"/>
    <dgm:cxn modelId="{ECB31304-48F6-F748-9C67-F9CC6364E146}" type="presParOf" srcId="{869A9758-4C94-894E-A598-58265D8E2A55}" destId="{F39DE26B-3A82-0C4D-92D1-3AE0CD917556}" srcOrd="4" destOrd="0" presId="urn:microsoft.com/office/officeart/2005/8/layout/balance1"/>
    <dgm:cxn modelId="{51DD5DC6-0301-7C49-BB90-BA1C0155BCF9}" type="presParOf" srcId="{869A9758-4C94-894E-A598-58265D8E2A55}" destId="{2AC1A7A7-05D8-3B43-82AB-4C1B53F7C4D3}" srcOrd="5" destOrd="0" presId="urn:microsoft.com/office/officeart/2005/8/layout/balance1"/>
    <dgm:cxn modelId="{60ABABD5-88DB-DB40-8472-7FFE6CE7E1F7}" type="presParOf" srcId="{869A9758-4C94-894E-A598-58265D8E2A55}" destId="{817CEBBB-DE65-684D-9635-AD74F6421A56}" srcOrd="6" destOrd="0" presId="urn:microsoft.com/office/officeart/2005/8/layout/balance1"/>
    <dgm:cxn modelId="{5030EB63-C45B-9D48-9B95-16F03F212681}" type="presParOf" srcId="{869A9758-4C94-894E-A598-58265D8E2A55}" destId="{06F07EE0-209B-3A49-9727-A5B83F4D5BFC}"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C72C6-3887-EF42-AF4C-93B9D32E01E0}">
      <dsp:nvSpPr>
        <dsp:cNvPr id="0" name=""/>
        <dsp:cNvSpPr/>
      </dsp:nvSpPr>
      <dsp:spPr>
        <a:xfrm>
          <a:off x="3417025" y="0"/>
          <a:ext cx="1136469" cy="631371"/>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Xbox Cloud Gaming</a:t>
          </a:r>
        </a:p>
      </dsp:txBody>
      <dsp:txXfrm>
        <a:off x="3435517" y="18492"/>
        <a:ext cx="1099485" cy="594387"/>
      </dsp:txXfrm>
    </dsp:sp>
    <dsp:sp modelId="{FD54C224-24A4-CB4F-A987-AD43B7CCD7DB}">
      <dsp:nvSpPr>
        <dsp:cNvPr id="0" name=""/>
        <dsp:cNvSpPr/>
      </dsp:nvSpPr>
      <dsp:spPr>
        <a:xfrm>
          <a:off x="5058591" y="0"/>
          <a:ext cx="1136469" cy="631371"/>
        </a:xfrm>
        <a:prstGeom prst="roundRect">
          <a:avLst>
            <a:gd name="adj" fmla="val 10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Nvidia </a:t>
          </a:r>
          <a:r>
            <a:rPr lang="en-US" sz="1400" b="1" kern="1200" dirty="0" err="1"/>
            <a:t>Geforce</a:t>
          </a:r>
          <a:r>
            <a:rPr lang="en-US" sz="1400" b="1" kern="1200" dirty="0"/>
            <a:t> Now</a:t>
          </a:r>
        </a:p>
      </dsp:txBody>
      <dsp:txXfrm>
        <a:off x="5077083" y="18492"/>
        <a:ext cx="1099485" cy="594387"/>
      </dsp:txXfrm>
    </dsp:sp>
    <dsp:sp modelId="{B14F8DA2-8434-B045-92D6-598CCA0DD167}">
      <dsp:nvSpPr>
        <dsp:cNvPr id="0" name=""/>
        <dsp:cNvSpPr/>
      </dsp:nvSpPr>
      <dsp:spPr>
        <a:xfrm>
          <a:off x="4569278" y="2683330"/>
          <a:ext cx="473528" cy="473528"/>
        </a:xfrm>
        <a:prstGeom prst="triangle">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ADBDB5-424C-D947-B79A-0A6940925998}">
      <dsp:nvSpPr>
        <dsp:cNvPr id="0" name=""/>
        <dsp:cNvSpPr/>
      </dsp:nvSpPr>
      <dsp:spPr>
        <a:xfrm rot="240000">
          <a:off x="3385022" y="2480417"/>
          <a:ext cx="2842040" cy="198734"/>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8FDB65-859A-8741-8D6F-0C8168BBB762}">
      <dsp:nvSpPr>
        <dsp:cNvPr id="0" name=""/>
        <dsp:cNvSpPr/>
      </dsp:nvSpPr>
      <dsp:spPr>
        <a:xfrm rot="240000">
          <a:off x="5091421" y="1983531"/>
          <a:ext cx="1133947" cy="5283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mj-lt"/>
            <a:buNone/>
          </a:pPr>
          <a:r>
            <a:rPr lang="en-US" sz="900" b="1" i="0" kern="1200" dirty="0">
              <a:solidFill>
                <a:schemeClr val="tx1"/>
              </a:solidFill>
            </a:rPr>
            <a:t>Specialization in Cloud Gaming</a:t>
          </a:r>
          <a:endParaRPr lang="en-US" sz="900" b="1" kern="1200" dirty="0">
            <a:solidFill>
              <a:schemeClr val="tx1"/>
            </a:solidFill>
          </a:endParaRPr>
        </a:p>
      </dsp:txBody>
      <dsp:txXfrm>
        <a:off x="5117211" y="2009321"/>
        <a:ext cx="1082367" cy="476723"/>
      </dsp:txXfrm>
    </dsp:sp>
    <dsp:sp modelId="{F39DE26B-3A82-0C4D-92D1-3AE0CD917556}">
      <dsp:nvSpPr>
        <dsp:cNvPr id="0" name=""/>
        <dsp:cNvSpPr/>
      </dsp:nvSpPr>
      <dsp:spPr>
        <a:xfrm rot="240000">
          <a:off x="5132460" y="1415297"/>
          <a:ext cx="1133947" cy="5283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mj-lt"/>
            <a:buNone/>
          </a:pPr>
          <a:r>
            <a:rPr lang="en-US" sz="900" b="1" i="0" kern="1200" dirty="0">
              <a:solidFill>
                <a:schemeClr val="tx1"/>
              </a:solidFill>
            </a:rPr>
            <a:t>Commitment to an Open Platform</a:t>
          </a:r>
        </a:p>
      </dsp:txBody>
      <dsp:txXfrm>
        <a:off x="5158250" y="1441087"/>
        <a:ext cx="1082367" cy="476723"/>
      </dsp:txXfrm>
    </dsp:sp>
    <dsp:sp modelId="{2AC1A7A7-05D8-3B43-82AB-4C1B53F7C4D3}">
      <dsp:nvSpPr>
        <dsp:cNvPr id="0" name=""/>
        <dsp:cNvSpPr/>
      </dsp:nvSpPr>
      <dsp:spPr>
        <a:xfrm rot="240000">
          <a:off x="5173499" y="859689"/>
          <a:ext cx="1133947" cy="5283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mj-lt"/>
            <a:buNone/>
          </a:pPr>
          <a:r>
            <a:rPr lang="en-US" sz="900" b="1" i="0" kern="1200" dirty="0">
              <a:solidFill>
                <a:schemeClr val="tx1"/>
              </a:solidFill>
            </a:rPr>
            <a:t>Superior Graphics and Performance</a:t>
          </a:r>
          <a:endParaRPr lang="en-US" sz="900" b="1" kern="1200" dirty="0">
            <a:solidFill>
              <a:schemeClr val="tx1"/>
            </a:solidFill>
          </a:endParaRPr>
        </a:p>
      </dsp:txBody>
      <dsp:txXfrm>
        <a:off x="5199289" y="885479"/>
        <a:ext cx="1082367" cy="476723"/>
      </dsp:txXfrm>
    </dsp:sp>
    <dsp:sp modelId="{817CEBBB-DE65-684D-9635-AD74F6421A56}">
      <dsp:nvSpPr>
        <dsp:cNvPr id="0" name=""/>
        <dsp:cNvSpPr/>
      </dsp:nvSpPr>
      <dsp:spPr>
        <a:xfrm rot="240000">
          <a:off x="3465638" y="1869884"/>
          <a:ext cx="1133947" cy="5283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mj-lt"/>
            <a:buNone/>
          </a:pPr>
          <a:r>
            <a:rPr lang="en-US" sz="900" b="1" i="0" kern="1200" dirty="0">
              <a:solidFill>
                <a:schemeClr val="tx1"/>
              </a:solidFill>
            </a:rPr>
            <a:t>Microsoft's Unmatched Cloud Infrastructure</a:t>
          </a:r>
          <a:endParaRPr lang="en-US" sz="900" b="1" kern="1200" dirty="0">
            <a:solidFill>
              <a:schemeClr val="tx1"/>
            </a:solidFill>
          </a:endParaRPr>
        </a:p>
      </dsp:txBody>
      <dsp:txXfrm>
        <a:off x="3491428" y="1895674"/>
        <a:ext cx="1082367" cy="476723"/>
      </dsp:txXfrm>
    </dsp:sp>
    <dsp:sp modelId="{06F07EE0-209B-3A49-9727-A5B83F4D5BFC}">
      <dsp:nvSpPr>
        <dsp:cNvPr id="0" name=""/>
        <dsp:cNvSpPr/>
      </dsp:nvSpPr>
      <dsp:spPr>
        <a:xfrm rot="240000">
          <a:off x="3506677" y="1301650"/>
          <a:ext cx="1133947" cy="52830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Larger Library of Games</a:t>
          </a:r>
        </a:p>
      </dsp:txBody>
      <dsp:txXfrm>
        <a:off x="3532467" y="1327440"/>
        <a:ext cx="1082367" cy="476723"/>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49794-D85F-4F77-B51C-15FFED77B629}"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A9B8A-8FCE-4F2D-B567-F28727B62A20}" type="slidenum">
              <a:rPr lang="en-US" smtClean="0"/>
              <a:t>‹#›</a:t>
            </a:fld>
            <a:endParaRPr lang="en-US"/>
          </a:p>
        </p:txBody>
      </p:sp>
    </p:spTree>
    <p:extLst>
      <p:ext uri="{BB962C8B-B14F-4D97-AF65-F5344CB8AC3E}">
        <p14:creationId xmlns:p14="http://schemas.microsoft.com/office/powerpoint/2010/main" val="47176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8A9B8A-8FCE-4F2D-B567-F28727B62A20}" type="slidenum">
              <a:rPr lang="en-US" smtClean="0"/>
              <a:t>10</a:t>
            </a:fld>
            <a:endParaRPr lang="en-US"/>
          </a:p>
        </p:txBody>
      </p:sp>
    </p:spTree>
    <p:extLst>
      <p:ext uri="{BB962C8B-B14F-4D97-AF65-F5344CB8AC3E}">
        <p14:creationId xmlns:p14="http://schemas.microsoft.com/office/powerpoint/2010/main" val="78314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5F87995-FCFD-43E0-96E4-0EB4992C9CB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386134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F87995-FCFD-43E0-96E4-0EB4992C9CB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889050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F87995-FCFD-43E0-96E4-0EB4992C9CB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115621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F87995-FCFD-43E0-96E4-0EB4992C9CB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241794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5F87995-FCFD-43E0-96E4-0EB4992C9CB3}"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295835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5F87995-FCFD-43E0-96E4-0EB4992C9CB3}"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402894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5F87995-FCFD-43E0-96E4-0EB4992C9CB3}"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191391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5F87995-FCFD-43E0-96E4-0EB4992C9CB3}"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90211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87995-FCFD-43E0-96E4-0EB4992C9CB3}"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260974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5F87995-FCFD-43E0-96E4-0EB4992C9CB3}"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379037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5F87995-FCFD-43E0-96E4-0EB4992C9CB3}"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CAB78-B5C5-40D6-85B0-9768CD8420EB}" type="slidenum">
              <a:rPr lang="en-US" smtClean="0"/>
              <a:t>‹#›</a:t>
            </a:fld>
            <a:endParaRPr lang="en-US"/>
          </a:p>
        </p:txBody>
      </p:sp>
    </p:spTree>
    <p:extLst>
      <p:ext uri="{BB962C8B-B14F-4D97-AF65-F5344CB8AC3E}">
        <p14:creationId xmlns:p14="http://schemas.microsoft.com/office/powerpoint/2010/main" val="224073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87995-FCFD-43E0-96E4-0EB4992C9CB3}" type="datetimeFigureOut">
              <a:rPr lang="en-US" smtClean="0"/>
              <a:t>11/28/2023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CAB78-B5C5-40D6-85B0-9768CD8420EB}" type="slidenum">
              <a:rPr lang="en-US" smtClean="0"/>
              <a:t>‹#›</a:t>
            </a:fld>
            <a:endParaRPr lang="en-US"/>
          </a:p>
        </p:txBody>
      </p:sp>
    </p:spTree>
    <p:extLst>
      <p:ext uri="{BB962C8B-B14F-4D97-AF65-F5344CB8AC3E}">
        <p14:creationId xmlns:p14="http://schemas.microsoft.com/office/powerpoint/2010/main" val="20245078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S3vWMBSa5Z4?feature=oembed" TargetMode="External"/><Relationship Id="rId4" Type="http://schemas.openxmlformats.org/officeDocument/2006/relationships/hyperlink" Target="https://www.youtube.com/watch?time_continue=1&amp;v=S3vWMBSa5Z4&amp;embeds_referring_euri=https%3A%2F%2Fhubblecontent.osi.office.net%2F&amp;source_ve_path=Mjg2NjY&amp;feature=emb_logo"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GeForce_Now" TargetMode="External"/><Relationship Id="rId2" Type="http://schemas.openxmlformats.org/officeDocument/2006/relationships/hyperlink" Target="https://en.wikipedia.org/wiki/Xbox_Cloud_Gam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lay.geforcenow.com/mall/#/layout/gam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ews.xbox.com/en-us/2022/05/05/xbox-cloud-gaming-growth-and-evolu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eForce NOW vs xCloud, Services Comparison">
            <a:extLst>
              <a:ext uri="{FF2B5EF4-FFF2-40B4-BE49-F238E27FC236}">
                <a16:creationId xmlns:a16="http://schemas.microsoft.com/office/drawing/2014/main" id="{C9FED44B-E408-2BF4-48E0-3987BA1B19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000"/>
          <a:stretch/>
        </p:blipFill>
        <p:spPr bwMode="auto">
          <a:xfrm>
            <a:off x="20" y="10"/>
            <a:ext cx="12191979" cy="5486390"/>
          </a:xfrm>
          <a:prstGeom prst="rect">
            <a:avLst/>
          </a:prstGeom>
          <a:noFill/>
          <a:effectLst>
            <a:outerShdw blurRad="596900" dist="330200" dir="8820000" sx="87000" sy="87000" algn="ctr" rotWithShape="0">
              <a:srgbClr val="000000">
                <a:alpha val="29000"/>
              </a:srgbClr>
            </a:outerShdw>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6D2C2D48-3DBD-9CFE-E440-537C7CAEEEDE}"/>
              </a:ext>
            </a:extLst>
          </p:cNvPr>
          <p:cNvSpPr>
            <a:spLocks noGrp="1"/>
          </p:cNvSpPr>
          <p:nvPr>
            <p:ph type="subTitle" idx="1"/>
          </p:nvPr>
        </p:nvSpPr>
        <p:spPr>
          <a:xfrm>
            <a:off x="1397000" y="5565228"/>
            <a:ext cx="9398000" cy="941663"/>
          </a:xfrm>
        </p:spPr>
        <p:txBody>
          <a:bodyPr anchor="ctr">
            <a:normAutofit/>
          </a:bodyPr>
          <a:lstStyle/>
          <a:p>
            <a:pPr algn="l"/>
            <a:endParaRPr lang="en-US" sz="1800" b="0" i="0" u="none" strike="noStrike" baseline="0" dirty="0">
              <a:solidFill>
                <a:schemeClr val="tx2"/>
              </a:solidFill>
              <a:latin typeface="Times New Roman" panose="02020603050405020304" pitchFamily="18" charset="0"/>
            </a:endParaRPr>
          </a:p>
          <a:p>
            <a:r>
              <a:rPr lang="en-US" sz="1800" b="0" i="0" u="none" strike="noStrike" baseline="0" dirty="0">
                <a:solidFill>
                  <a:schemeClr val="tx2"/>
                </a:solidFill>
                <a:latin typeface="Times New Roman" panose="02020603050405020304" pitchFamily="18" charset="0"/>
              </a:rPr>
              <a:t> </a:t>
            </a:r>
            <a:r>
              <a:rPr lang="en-US" sz="1800" b="1" i="0" u="none" strike="noStrike" baseline="0" dirty="0">
                <a:solidFill>
                  <a:schemeClr val="tx2"/>
                </a:solidFill>
                <a:latin typeface="Times New Roman" panose="02020603050405020304" pitchFamily="18" charset="0"/>
              </a:rPr>
              <a:t>Group 6: </a:t>
            </a:r>
            <a:r>
              <a:rPr lang="en-US" sz="1800" b="0" i="0" u="none" strike="noStrike" baseline="0" dirty="0">
                <a:solidFill>
                  <a:schemeClr val="tx2"/>
                </a:solidFill>
                <a:latin typeface="Times New Roman" panose="02020603050405020304" pitchFamily="18" charset="0"/>
              </a:rPr>
              <a:t>Anuja Abhay Thakar, Shoaib Mohammed, Saloni Ghosh, Pranav </a:t>
            </a:r>
            <a:r>
              <a:rPr lang="en-US" sz="1800" b="0" i="0" u="none" strike="noStrike" baseline="0" dirty="0" err="1">
                <a:solidFill>
                  <a:schemeClr val="tx2"/>
                </a:solidFill>
                <a:latin typeface="Times New Roman" panose="02020603050405020304" pitchFamily="18" charset="0"/>
              </a:rPr>
              <a:t>Mody</a:t>
            </a:r>
            <a:r>
              <a:rPr lang="en-US" sz="1800" b="0" i="0" u="none" strike="noStrike" baseline="0" dirty="0">
                <a:solidFill>
                  <a:schemeClr val="tx2"/>
                </a:solidFill>
                <a:latin typeface="Times New Roman" panose="02020603050405020304" pitchFamily="18" charset="0"/>
              </a:rPr>
              <a:t>, Vishal Kumar </a:t>
            </a:r>
            <a:endParaRPr lang="en-US" sz="2000" dirty="0">
              <a:solidFill>
                <a:schemeClr val="tx2"/>
              </a:solidFill>
            </a:endParaRPr>
          </a:p>
        </p:txBody>
      </p:sp>
    </p:spTree>
    <p:extLst>
      <p:ext uri="{BB962C8B-B14F-4D97-AF65-F5344CB8AC3E}">
        <p14:creationId xmlns:p14="http://schemas.microsoft.com/office/powerpoint/2010/main" val="2766990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66FC-1A76-5612-93D4-E2BF000916E2}"/>
              </a:ext>
            </a:extLst>
          </p:cNvPr>
          <p:cNvSpPr>
            <a:spLocks noGrp="1"/>
          </p:cNvSpPr>
          <p:nvPr>
            <p:ph type="title"/>
          </p:nvPr>
        </p:nvSpPr>
        <p:spPr>
          <a:xfrm>
            <a:off x="1371597" y="348865"/>
            <a:ext cx="10044023" cy="877729"/>
          </a:xfrm>
        </p:spPr>
        <p:txBody>
          <a:bodyPr anchor="ctr">
            <a:normAutofit/>
          </a:bodyPr>
          <a:lstStyle/>
          <a:p>
            <a:r>
              <a:rPr lang="en-US" sz="2800" dirty="0">
                <a:solidFill>
                  <a:srgbClr val="FFFFFF"/>
                </a:solidFill>
              </a:rPr>
              <a:t>PORTER’S FIVE FORCES</a:t>
            </a:r>
            <a:br>
              <a:rPr lang="en-US" sz="2800" dirty="0">
                <a:solidFill>
                  <a:srgbClr val="FFFFFF"/>
                </a:solidFill>
              </a:rPr>
            </a:br>
            <a:r>
              <a:rPr lang="en-US" sz="2800" dirty="0">
                <a:solidFill>
                  <a:srgbClr val="FFFFFF"/>
                </a:solidFill>
              </a:rPr>
              <a:t>FOR GLOBAL CLOUD GAMING MARKET</a:t>
            </a:r>
          </a:p>
        </p:txBody>
      </p:sp>
      <p:sp>
        <p:nvSpPr>
          <p:cNvPr id="4" name="Rectangle 3">
            <a:extLst>
              <a:ext uri="{FF2B5EF4-FFF2-40B4-BE49-F238E27FC236}">
                <a16:creationId xmlns:a16="http://schemas.microsoft.com/office/drawing/2014/main" id="{49DD8606-05AC-95E9-797E-A10713EE2058}"/>
              </a:ext>
            </a:extLst>
          </p:cNvPr>
          <p:cNvSpPr/>
          <p:nvPr/>
        </p:nvSpPr>
        <p:spPr>
          <a:xfrm>
            <a:off x="4927059" y="3313918"/>
            <a:ext cx="1926676" cy="1202638"/>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5155">
              <a:spcAft>
                <a:spcPts val="576"/>
              </a:spcAft>
            </a:pPr>
            <a:r>
              <a:rPr lang="en-US" sz="1624" kern="1200" dirty="0">
                <a:solidFill>
                  <a:schemeClr val="bg1"/>
                </a:solidFill>
                <a:latin typeface="+mn-lt"/>
                <a:ea typeface="+mn-ea"/>
                <a:cs typeface="+mn-cs"/>
              </a:rPr>
              <a:t>Degree of Existing Rivalry</a:t>
            </a:r>
            <a:endParaRPr lang="en-US" dirty="0">
              <a:solidFill>
                <a:schemeClr val="bg1"/>
              </a:solidFill>
            </a:endParaRPr>
          </a:p>
        </p:txBody>
      </p:sp>
      <p:sp>
        <p:nvSpPr>
          <p:cNvPr id="5" name="Callout: Right Arrow 4">
            <a:extLst>
              <a:ext uri="{FF2B5EF4-FFF2-40B4-BE49-F238E27FC236}">
                <a16:creationId xmlns:a16="http://schemas.microsoft.com/office/drawing/2014/main" id="{6184E624-1714-BD33-CA48-CBB6D8D63B45}"/>
              </a:ext>
            </a:extLst>
          </p:cNvPr>
          <p:cNvSpPr/>
          <p:nvPr/>
        </p:nvSpPr>
        <p:spPr>
          <a:xfrm>
            <a:off x="2102779" y="3313917"/>
            <a:ext cx="2824279" cy="1201339"/>
          </a:xfrm>
          <a:prstGeom prst="rightArrowCallou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5155">
              <a:spcAft>
                <a:spcPts val="576"/>
              </a:spcAft>
            </a:pPr>
            <a:r>
              <a:rPr lang="en-US" sz="1624" kern="1200">
                <a:solidFill>
                  <a:schemeClr val="tx1"/>
                </a:solidFill>
                <a:latin typeface="+mn-lt"/>
                <a:ea typeface="+mn-ea"/>
                <a:cs typeface="+mn-cs"/>
              </a:rPr>
              <a:t>Bargaining Power of Supplier</a:t>
            </a:r>
            <a:endParaRPr lang="en-US">
              <a:solidFill>
                <a:schemeClr val="tx1"/>
              </a:solidFill>
            </a:endParaRPr>
          </a:p>
        </p:txBody>
      </p:sp>
      <p:sp>
        <p:nvSpPr>
          <p:cNvPr id="6" name="Callout: Down Arrow 5">
            <a:extLst>
              <a:ext uri="{FF2B5EF4-FFF2-40B4-BE49-F238E27FC236}">
                <a16:creationId xmlns:a16="http://schemas.microsoft.com/office/drawing/2014/main" id="{DC009E23-83F5-E57B-CBD1-144AFF550394}"/>
              </a:ext>
            </a:extLst>
          </p:cNvPr>
          <p:cNvSpPr/>
          <p:nvPr/>
        </p:nvSpPr>
        <p:spPr>
          <a:xfrm>
            <a:off x="4927059" y="2112579"/>
            <a:ext cx="1926675" cy="1201339"/>
          </a:xfrm>
          <a:prstGeom prst="downArrowCallou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5155">
              <a:spcAft>
                <a:spcPts val="576"/>
              </a:spcAft>
            </a:pPr>
            <a:r>
              <a:rPr lang="en-US" sz="1624" kern="1200">
                <a:solidFill>
                  <a:schemeClr val="tx1"/>
                </a:solidFill>
                <a:latin typeface="+mn-lt"/>
                <a:ea typeface="+mn-ea"/>
                <a:cs typeface="+mn-cs"/>
              </a:rPr>
              <a:t>Threat of Potential Entrant</a:t>
            </a:r>
            <a:endParaRPr lang="en-US">
              <a:solidFill>
                <a:schemeClr val="tx1"/>
              </a:solidFill>
            </a:endParaRPr>
          </a:p>
        </p:txBody>
      </p:sp>
      <p:sp>
        <p:nvSpPr>
          <p:cNvPr id="7" name="Callout: Up Arrow 6">
            <a:extLst>
              <a:ext uri="{FF2B5EF4-FFF2-40B4-BE49-F238E27FC236}">
                <a16:creationId xmlns:a16="http://schemas.microsoft.com/office/drawing/2014/main" id="{779ED446-D5E0-4258-0628-9987DF566F98}"/>
              </a:ext>
            </a:extLst>
          </p:cNvPr>
          <p:cNvSpPr/>
          <p:nvPr/>
        </p:nvSpPr>
        <p:spPr>
          <a:xfrm>
            <a:off x="4927059" y="4515257"/>
            <a:ext cx="1926675" cy="1251207"/>
          </a:xfrm>
          <a:prstGeom prst="upArrowCallou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5155">
              <a:spcAft>
                <a:spcPts val="576"/>
              </a:spcAft>
            </a:pPr>
            <a:r>
              <a:rPr lang="en-US" sz="1624" kern="1200">
                <a:solidFill>
                  <a:schemeClr val="tx1"/>
                </a:solidFill>
                <a:latin typeface="+mn-lt"/>
                <a:ea typeface="+mn-ea"/>
                <a:cs typeface="+mn-cs"/>
              </a:rPr>
              <a:t>Threat of Substitutes</a:t>
            </a:r>
            <a:endParaRPr lang="en-US">
              <a:solidFill>
                <a:schemeClr val="tx1"/>
              </a:solidFill>
            </a:endParaRPr>
          </a:p>
        </p:txBody>
      </p:sp>
      <p:sp>
        <p:nvSpPr>
          <p:cNvPr id="8" name="Callout: Left Arrow 7">
            <a:extLst>
              <a:ext uri="{FF2B5EF4-FFF2-40B4-BE49-F238E27FC236}">
                <a16:creationId xmlns:a16="http://schemas.microsoft.com/office/drawing/2014/main" id="{BAABC585-BAA4-3D64-F44F-301F716538F7}"/>
              </a:ext>
            </a:extLst>
          </p:cNvPr>
          <p:cNvSpPr/>
          <p:nvPr/>
        </p:nvSpPr>
        <p:spPr>
          <a:xfrm>
            <a:off x="6853733" y="3329783"/>
            <a:ext cx="2896813" cy="1169607"/>
          </a:xfrm>
          <a:prstGeom prst="leftArrowCallou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25155">
              <a:spcAft>
                <a:spcPts val="576"/>
              </a:spcAft>
            </a:pPr>
            <a:r>
              <a:rPr lang="en-US" sz="1624" kern="1200">
                <a:solidFill>
                  <a:schemeClr val="tx1"/>
                </a:solidFill>
                <a:latin typeface="+mn-lt"/>
                <a:ea typeface="+mn-ea"/>
                <a:cs typeface="+mn-cs"/>
              </a:rPr>
              <a:t>Bargaining Power of Buyer</a:t>
            </a:r>
            <a:endParaRPr lang="en-US">
              <a:solidFill>
                <a:schemeClr val="tx1"/>
              </a:solidFill>
            </a:endParaRPr>
          </a:p>
        </p:txBody>
      </p:sp>
      <p:pic>
        <p:nvPicPr>
          <p:cNvPr id="27" name="Content Placeholder 26" descr="A gauge with different colored lines&#10;&#10;Description automatically generated with medium confidence">
            <a:extLst>
              <a:ext uri="{FF2B5EF4-FFF2-40B4-BE49-F238E27FC236}">
                <a16:creationId xmlns:a16="http://schemas.microsoft.com/office/drawing/2014/main" id="{864AEE33-D252-9B58-61A1-CD7BD4EA8B1B}"/>
              </a:ext>
            </a:extLst>
          </p:cNvPr>
          <p:cNvPicPr>
            <a:picLocks noChangeAspect="1"/>
          </p:cNvPicPr>
          <p:nvPr/>
        </p:nvPicPr>
        <p:blipFill>
          <a:blip r:embed="rId3">
            <a:alphaModFix/>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670170" y="4765070"/>
            <a:ext cx="2442992" cy="1540314"/>
          </a:xfrm>
          <a:prstGeom prst="rect">
            <a:avLst/>
          </a:prstGeom>
        </p:spPr>
      </p:pic>
    </p:spTree>
    <p:extLst>
      <p:ext uri="{BB962C8B-B14F-4D97-AF65-F5344CB8AC3E}">
        <p14:creationId xmlns:p14="http://schemas.microsoft.com/office/powerpoint/2010/main" val="14910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984F-A68D-DEC3-3AFF-B46CF5CAEE74}"/>
              </a:ext>
            </a:extLst>
          </p:cNvPr>
          <p:cNvSpPr>
            <a:spLocks noGrp="1"/>
          </p:cNvSpPr>
          <p:nvPr>
            <p:ph type="title"/>
          </p:nvPr>
        </p:nvSpPr>
        <p:spPr>
          <a:xfrm>
            <a:off x="841248" y="256032"/>
            <a:ext cx="10506456" cy="1014984"/>
          </a:xfrm>
        </p:spPr>
        <p:txBody>
          <a:bodyPr anchor="b">
            <a:normAutofit/>
          </a:bodyPr>
          <a:lstStyle/>
          <a:p>
            <a:r>
              <a:rPr lang="en-US" sz="3100"/>
              <a:t>PORTER’S FIVE FORCES</a:t>
            </a:r>
            <a:br>
              <a:rPr lang="en-US" sz="3100"/>
            </a:br>
            <a:r>
              <a:rPr lang="en-US" sz="3100"/>
              <a:t>FOR GLOBAL CLOUD GAMING MARKET</a:t>
            </a:r>
          </a:p>
        </p:txBody>
      </p:sp>
      <p:graphicFrame>
        <p:nvGraphicFramePr>
          <p:cNvPr id="13" name="Content Placeholder 12">
            <a:extLst>
              <a:ext uri="{FF2B5EF4-FFF2-40B4-BE49-F238E27FC236}">
                <a16:creationId xmlns:a16="http://schemas.microsoft.com/office/drawing/2014/main" id="{0ADC74D7-6BF6-76E8-15EF-7918D628F7A6}"/>
              </a:ext>
            </a:extLst>
          </p:cNvPr>
          <p:cNvGraphicFramePr>
            <a:graphicFrameLocks noGrp="1"/>
          </p:cNvGraphicFramePr>
          <p:nvPr>
            <p:ph idx="1"/>
            <p:extLst>
              <p:ext uri="{D42A27DB-BD31-4B8C-83A1-F6EECF244321}">
                <p14:modId xmlns:p14="http://schemas.microsoft.com/office/powerpoint/2010/main" val="1923452814"/>
              </p:ext>
            </p:extLst>
          </p:nvPr>
        </p:nvGraphicFramePr>
        <p:xfrm>
          <a:off x="887636" y="1926266"/>
          <a:ext cx="10416730" cy="4357527"/>
        </p:xfrm>
        <a:graphic>
          <a:graphicData uri="http://schemas.openxmlformats.org/drawingml/2006/table">
            <a:tbl>
              <a:tblPr firstRow="1" bandRow="1">
                <a:tableStyleId>{3B4B98B0-60AC-42C2-AFA5-B58CD77FA1E5}</a:tableStyleId>
              </a:tblPr>
              <a:tblGrid>
                <a:gridCol w="2154370">
                  <a:extLst>
                    <a:ext uri="{9D8B030D-6E8A-4147-A177-3AD203B41FA5}">
                      <a16:colId xmlns:a16="http://schemas.microsoft.com/office/drawing/2014/main" val="1399894953"/>
                    </a:ext>
                  </a:extLst>
                </a:gridCol>
                <a:gridCol w="7105005">
                  <a:extLst>
                    <a:ext uri="{9D8B030D-6E8A-4147-A177-3AD203B41FA5}">
                      <a16:colId xmlns:a16="http://schemas.microsoft.com/office/drawing/2014/main" val="4214013184"/>
                    </a:ext>
                  </a:extLst>
                </a:gridCol>
                <a:gridCol w="1157355">
                  <a:extLst>
                    <a:ext uri="{9D8B030D-6E8A-4147-A177-3AD203B41FA5}">
                      <a16:colId xmlns:a16="http://schemas.microsoft.com/office/drawing/2014/main" val="462576650"/>
                    </a:ext>
                  </a:extLst>
                </a:gridCol>
              </a:tblGrid>
              <a:tr h="930293">
                <a:tc>
                  <a:txBody>
                    <a:bodyPr/>
                    <a:lstStyle/>
                    <a:p>
                      <a:pPr algn="ctr" fontAlgn="ctr">
                        <a:spcBef>
                          <a:spcPts val="0"/>
                        </a:spcBef>
                        <a:spcAft>
                          <a:spcPts val="0"/>
                        </a:spcAft>
                      </a:pPr>
                      <a:r>
                        <a:rPr lang="en-US" sz="1600" b="0" u="none" strike="noStrike" dirty="0">
                          <a:solidFill>
                            <a:schemeClr val="tx2"/>
                          </a:solidFill>
                          <a:effectLst/>
                        </a:rPr>
                        <a:t>Bargaining Power of Suppliers</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l" fontAlgn="ctr">
                        <a:spcBef>
                          <a:spcPts val="0"/>
                        </a:spcBef>
                        <a:spcAft>
                          <a:spcPts val="0"/>
                        </a:spcAft>
                      </a:pPr>
                      <a:r>
                        <a:rPr lang="en-US" sz="1600" b="0" u="none" strike="noStrike" dirty="0">
                          <a:solidFill>
                            <a:schemeClr val="tx2"/>
                          </a:solidFill>
                          <a:effectLst/>
                        </a:rPr>
                        <a:t>Suppliers in the cloud gaming market are few, and product dependence, availability of raw materials, and pricing give suppliers significant bargaining power. </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ctr" fontAlgn="ctr">
                        <a:spcBef>
                          <a:spcPts val="0"/>
                        </a:spcBef>
                        <a:spcAft>
                          <a:spcPts val="0"/>
                        </a:spcAft>
                      </a:pPr>
                      <a:r>
                        <a:rPr lang="en-US" sz="1600" b="0" u="none" strike="noStrike" dirty="0">
                          <a:solidFill>
                            <a:schemeClr val="tx2"/>
                          </a:solidFill>
                          <a:effectLst/>
                          <a:highlight>
                            <a:srgbClr val="FF0000"/>
                          </a:highlight>
                        </a:rPr>
                        <a:t>High</a:t>
                      </a:r>
                      <a:endParaRPr lang="en-US" sz="1600" b="0" i="0" u="none" strike="noStrike" dirty="0">
                        <a:solidFill>
                          <a:schemeClr val="tx2"/>
                        </a:solidFill>
                        <a:effectLst/>
                        <a:highlight>
                          <a:srgbClr val="FF0000"/>
                        </a:highlight>
                        <a:latin typeface="Arial" panose="020B0604020202020204" pitchFamily="34" charset="0"/>
                      </a:endParaRPr>
                    </a:p>
                  </a:txBody>
                  <a:tcPr marL="4388" marR="4388" marT="4388" marB="0" anchor="ctr"/>
                </a:tc>
                <a:extLst>
                  <a:ext uri="{0D108BD9-81ED-4DB2-BD59-A6C34878D82A}">
                    <a16:rowId xmlns:a16="http://schemas.microsoft.com/office/drawing/2014/main" val="337657878"/>
                  </a:ext>
                </a:extLst>
              </a:tr>
              <a:tr h="636355">
                <a:tc>
                  <a:txBody>
                    <a:bodyPr/>
                    <a:lstStyle/>
                    <a:p>
                      <a:pPr algn="ctr" fontAlgn="ctr">
                        <a:spcBef>
                          <a:spcPts val="0"/>
                        </a:spcBef>
                        <a:spcAft>
                          <a:spcPts val="0"/>
                        </a:spcAft>
                      </a:pPr>
                      <a:r>
                        <a:rPr lang="en-US" sz="1600" b="0" u="none" strike="noStrike" dirty="0">
                          <a:solidFill>
                            <a:schemeClr val="tx2"/>
                          </a:solidFill>
                          <a:effectLst/>
                        </a:rPr>
                        <a:t>Bargaining Power of Buyers</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l" fontAlgn="ctr">
                        <a:spcBef>
                          <a:spcPts val="0"/>
                        </a:spcBef>
                        <a:spcAft>
                          <a:spcPts val="0"/>
                        </a:spcAft>
                      </a:pPr>
                      <a:r>
                        <a:rPr lang="en-US" sz="1600" b="0" u="none" strike="noStrike" dirty="0">
                          <a:solidFill>
                            <a:schemeClr val="tx2"/>
                          </a:solidFill>
                          <a:effectLst/>
                        </a:rPr>
                        <a:t>The initial cost of cloud gaming necessitates large capital investments</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ctr" fontAlgn="ctr">
                        <a:spcBef>
                          <a:spcPts val="0"/>
                        </a:spcBef>
                        <a:spcAft>
                          <a:spcPts val="0"/>
                        </a:spcAft>
                      </a:pPr>
                      <a:r>
                        <a:rPr lang="en-US" sz="1600" b="0" u="none" strike="noStrike" dirty="0">
                          <a:solidFill>
                            <a:schemeClr val="tx2"/>
                          </a:solidFill>
                          <a:effectLst/>
                          <a:highlight>
                            <a:srgbClr val="008000"/>
                          </a:highlight>
                        </a:rPr>
                        <a:t>Low</a:t>
                      </a:r>
                      <a:endParaRPr lang="en-US" sz="1600" b="0" i="0" u="none" strike="noStrike" dirty="0">
                        <a:solidFill>
                          <a:schemeClr val="tx2"/>
                        </a:solidFill>
                        <a:effectLst/>
                        <a:highlight>
                          <a:srgbClr val="008000"/>
                        </a:highlight>
                        <a:latin typeface="Arial" panose="020B0604020202020204" pitchFamily="34" charset="0"/>
                      </a:endParaRPr>
                    </a:p>
                  </a:txBody>
                  <a:tcPr marL="4388" marR="4388" marT="4388" marB="0" anchor="ctr"/>
                </a:tc>
                <a:extLst>
                  <a:ext uri="{0D108BD9-81ED-4DB2-BD59-A6C34878D82A}">
                    <a16:rowId xmlns:a16="http://schemas.microsoft.com/office/drawing/2014/main" val="2375636539"/>
                  </a:ext>
                </a:extLst>
              </a:tr>
              <a:tr h="636355">
                <a:tc>
                  <a:txBody>
                    <a:bodyPr/>
                    <a:lstStyle/>
                    <a:p>
                      <a:pPr algn="ctr" fontAlgn="ctr">
                        <a:spcBef>
                          <a:spcPts val="0"/>
                        </a:spcBef>
                        <a:spcAft>
                          <a:spcPts val="0"/>
                        </a:spcAft>
                      </a:pPr>
                      <a:r>
                        <a:rPr lang="en-US" sz="1600" b="0" u="none" strike="noStrike" dirty="0">
                          <a:solidFill>
                            <a:schemeClr val="tx2"/>
                          </a:solidFill>
                          <a:effectLst/>
                        </a:rPr>
                        <a:t>Threat of New Entrants</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l" fontAlgn="ctr">
                        <a:spcBef>
                          <a:spcPts val="0"/>
                        </a:spcBef>
                        <a:spcAft>
                          <a:spcPts val="0"/>
                        </a:spcAft>
                      </a:pPr>
                      <a:r>
                        <a:rPr lang="en-US" sz="1600" b="0" u="none" strike="noStrike" dirty="0">
                          <a:solidFill>
                            <a:schemeClr val="tx2"/>
                          </a:solidFill>
                          <a:effectLst/>
                        </a:rPr>
                        <a:t>Startups entering this market face high capital investment costs, labor costs, and must adhere to government regulations.</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ctr" fontAlgn="ctr">
                        <a:spcBef>
                          <a:spcPts val="0"/>
                        </a:spcBef>
                        <a:spcAft>
                          <a:spcPts val="0"/>
                        </a:spcAft>
                      </a:pPr>
                      <a:r>
                        <a:rPr lang="en-US" sz="1600" b="0" u="none" strike="noStrike" dirty="0">
                          <a:solidFill>
                            <a:schemeClr val="tx2"/>
                          </a:solidFill>
                          <a:effectLst/>
                          <a:highlight>
                            <a:srgbClr val="008000"/>
                          </a:highlight>
                        </a:rPr>
                        <a:t>Low</a:t>
                      </a:r>
                      <a:endParaRPr lang="en-US" sz="1600" b="0" i="0" u="none" strike="noStrike" dirty="0">
                        <a:solidFill>
                          <a:schemeClr val="tx2"/>
                        </a:solidFill>
                        <a:effectLst/>
                        <a:highlight>
                          <a:srgbClr val="008000"/>
                        </a:highlight>
                        <a:latin typeface="Arial" panose="020B0604020202020204" pitchFamily="34" charset="0"/>
                      </a:endParaRPr>
                    </a:p>
                  </a:txBody>
                  <a:tcPr marL="4388" marR="4388" marT="4388" marB="0" anchor="ctr"/>
                </a:tc>
                <a:extLst>
                  <a:ext uri="{0D108BD9-81ED-4DB2-BD59-A6C34878D82A}">
                    <a16:rowId xmlns:a16="http://schemas.microsoft.com/office/drawing/2014/main" val="3706020959"/>
                  </a:ext>
                </a:extLst>
              </a:tr>
              <a:tr h="1224231">
                <a:tc>
                  <a:txBody>
                    <a:bodyPr/>
                    <a:lstStyle/>
                    <a:p>
                      <a:pPr algn="ctr" fontAlgn="ctr">
                        <a:spcBef>
                          <a:spcPts val="0"/>
                        </a:spcBef>
                        <a:spcAft>
                          <a:spcPts val="0"/>
                        </a:spcAft>
                      </a:pPr>
                      <a:r>
                        <a:rPr lang="en-US" sz="1600" b="0" u="none" strike="noStrike" dirty="0">
                          <a:solidFill>
                            <a:schemeClr val="tx2"/>
                          </a:solidFill>
                          <a:effectLst/>
                        </a:rPr>
                        <a:t>Threat of Substitutes</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l" fontAlgn="ctr">
                        <a:spcBef>
                          <a:spcPts val="0"/>
                        </a:spcBef>
                        <a:spcAft>
                          <a:spcPts val="0"/>
                        </a:spcAft>
                      </a:pPr>
                      <a:r>
                        <a:rPr lang="en-US" sz="1600" b="0" u="none" strike="noStrike" dirty="0">
                          <a:solidFill>
                            <a:schemeClr val="tx2"/>
                          </a:solidFill>
                          <a:effectLst/>
                        </a:rPr>
                        <a:t>There are alternative free gaming options available in the market. But the additional benefits offered by cloud gaming such as playing with less number of hardware are increasing the preference of the people towards cloud gaming.</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ctr" fontAlgn="ctr">
                        <a:spcBef>
                          <a:spcPts val="0"/>
                        </a:spcBef>
                        <a:spcAft>
                          <a:spcPts val="0"/>
                        </a:spcAft>
                      </a:pPr>
                      <a:r>
                        <a:rPr lang="en-US" sz="1600" b="0" u="none" strike="noStrike" dirty="0">
                          <a:solidFill>
                            <a:schemeClr val="tx2"/>
                          </a:solidFill>
                          <a:effectLst/>
                          <a:highlight>
                            <a:srgbClr val="008000"/>
                          </a:highlight>
                        </a:rPr>
                        <a:t>Low</a:t>
                      </a:r>
                      <a:endParaRPr lang="en-US" sz="1600" b="0" i="0" u="none" strike="noStrike" dirty="0">
                        <a:solidFill>
                          <a:schemeClr val="tx2"/>
                        </a:solidFill>
                        <a:effectLst/>
                        <a:highlight>
                          <a:srgbClr val="008000"/>
                        </a:highlight>
                        <a:latin typeface="Arial" panose="020B0604020202020204" pitchFamily="34" charset="0"/>
                      </a:endParaRPr>
                    </a:p>
                  </a:txBody>
                  <a:tcPr marL="4388" marR="4388" marT="4388" marB="0" anchor="ctr"/>
                </a:tc>
                <a:extLst>
                  <a:ext uri="{0D108BD9-81ED-4DB2-BD59-A6C34878D82A}">
                    <a16:rowId xmlns:a16="http://schemas.microsoft.com/office/drawing/2014/main" val="2381229739"/>
                  </a:ext>
                </a:extLst>
              </a:tr>
              <a:tr h="930293">
                <a:tc>
                  <a:txBody>
                    <a:bodyPr/>
                    <a:lstStyle/>
                    <a:p>
                      <a:pPr algn="ctr" fontAlgn="ctr">
                        <a:spcBef>
                          <a:spcPts val="0"/>
                        </a:spcBef>
                        <a:spcAft>
                          <a:spcPts val="0"/>
                        </a:spcAft>
                      </a:pPr>
                      <a:r>
                        <a:rPr lang="en-US" sz="1600" b="0" u="none" strike="noStrike" dirty="0">
                          <a:solidFill>
                            <a:schemeClr val="tx2"/>
                          </a:solidFill>
                          <a:effectLst/>
                        </a:rPr>
                        <a:t>Competitive Rivalry in the Market</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l" fontAlgn="ctr">
                        <a:spcBef>
                          <a:spcPts val="0"/>
                        </a:spcBef>
                        <a:spcAft>
                          <a:spcPts val="0"/>
                        </a:spcAft>
                      </a:pPr>
                      <a:r>
                        <a:rPr lang="en-US" sz="1600" b="0" u="none" strike="noStrike" dirty="0">
                          <a:solidFill>
                            <a:schemeClr val="tx2"/>
                          </a:solidFill>
                          <a:effectLst/>
                        </a:rPr>
                        <a:t>To stay ahead of the competition, companies in the global cloud gaming market are focusing on strategies such as business expansion, technological innovations, and product advancements. </a:t>
                      </a:r>
                      <a:endParaRPr lang="en-US" sz="1600" b="0" i="0" u="none" strike="noStrike" dirty="0">
                        <a:solidFill>
                          <a:schemeClr val="tx2"/>
                        </a:solidFill>
                        <a:effectLst/>
                        <a:latin typeface="Arial" panose="020B0604020202020204" pitchFamily="34" charset="0"/>
                      </a:endParaRPr>
                    </a:p>
                  </a:txBody>
                  <a:tcPr marL="4388" marR="4388" marT="4388" marB="0" anchor="ctr"/>
                </a:tc>
                <a:tc>
                  <a:txBody>
                    <a:bodyPr/>
                    <a:lstStyle/>
                    <a:p>
                      <a:pPr algn="ctr" fontAlgn="ctr">
                        <a:spcBef>
                          <a:spcPts val="0"/>
                        </a:spcBef>
                        <a:spcAft>
                          <a:spcPts val="0"/>
                        </a:spcAft>
                      </a:pPr>
                      <a:r>
                        <a:rPr lang="en-US" sz="1600" b="0" u="none" strike="noStrike" dirty="0">
                          <a:solidFill>
                            <a:schemeClr val="bg1"/>
                          </a:solidFill>
                          <a:effectLst/>
                          <a:highlight>
                            <a:srgbClr val="FFFF00"/>
                          </a:highlight>
                        </a:rPr>
                        <a:t>Moderate</a:t>
                      </a:r>
                      <a:endParaRPr lang="en-US" sz="1600" b="0" i="0" u="none" strike="noStrike" dirty="0">
                        <a:solidFill>
                          <a:schemeClr val="bg1"/>
                        </a:solidFill>
                        <a:effectLst/>
                        <a:highlight>
                          <a:srgbClr val="FFFF00"/>
                        </a:highlight>
                        <a:latin typeface="Arial" panose="020B0604020202020204" pitchFamily="34" charset="0"/>
                      </a:endParaRPr>
                    </a:p>
                  </a:txBody>
                  <a:tcPr marL="4388" marR="4388" marT="4388" marB="0" anchor="ctr"/>
                </a:tc>
                <a:extLst>
                  <a:ext uri="{0D108BD9-81ED-4DB2-BD59-A6C34878D82A}">
                    <a16:rowId xmlns:a16="http://schemas.microsoft.com/office/drawing/2014/main" val="4173465316"/>
                  </a:ext>
                </a:extLst>
              </a:tr>
            </a:tbl>
          </a:graphicData>
        </a:graphic>
      </p:graphicFrame>
      <p:sp>
        <p:nvSpPr>
          <p:cNvPr id="3" name="TextBox 2">
            <a:extLst>
              <a:ext uri="{FF2B5EF4-FFF2-40B4-BE49-F238E27FC236}">
                <a16:creationId xmlns:a16="http://schemas.microsoft.com/office/drawing/2014/main" id="{61132C85-6072-585C-A8CF-56977032756C}"/>
              </a:ext>
            </a:extLst>
          </p:cNvPr>
          <p:cNvSpPr txBox="1"/>
          <p:nvPr/>
        </p:nvSpPr>
        <p:spPr>
          <a:xfrm>
            <a:off x="3576320" y="6463468"/>
            <a:ext cx="5297412" cy="276999"/>
          </a:xfrm>
          <a:prstGeom prst="rect">
            <a:avLst/>
          </a:prstGeom>
          <a:noFill/>
        </p:spPr>
        <p:txBody>
          <a:bodyPr wrap="none" rtlCol="0">
            <a:spAutoFit/>
          </a:bodyPr>
          <a:lstStyle/>
          <a:p>
            <a:r>
              <a:rPr lang="en-US" sz="1200" dirty="0"/>
              <a:t>Sources: https://www.researchdive.com/press-release/cloud-gaming-market.html</a:t>
            </a:r>
          </a:p>
        </p:txBody>
      </p:sp>
    </p:spTree>
    <p:extLst>
      <p:ext uri="{BB962C8B-B14F-4D97-AF65-F5344CB8AC3E}">
        <p14:creationId xmlns:p14="http://schemas.microsoft.com/office/powerpoint/2010/main" val="2837233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1A08-3C98-55D4-5E2E-60484E9D5391}"/>
              </a:ext>
            </a:extLst>
          </p:cNvPr>
          <p:cNvSpPr txBox="1">
            <a:spLocks/>
          </p:cNvSpPr>
          <p:nvPr/>
        </p:nvSpPr>
        <p:spPr>
          <a:xfrm>
            <a:off x="699713" y="248038"/>
            <a:ext cx="7063721" cy="11592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000" b="1" kern="1200">
                <a:solidFill>
                  <a:srgbClr val="FFFFFF"/>
                </a:solidFill>
                <a:latin typeface="+mj-lt"/>
                <a:ea typeface="+mj-ea"/>
                <a:cs typeface="+mj-cs"/>
              </a:rPr>
              <a:t>Recommendation for companies</a:t>
            </a:r>
          </a:p>
        </p:txBody>
      </p:sp>
      <p:graphicFrame>
        <p:nvGraphicFramePr>
          <p:cNvPr id="4" name="Table 3">
            <a:extLst>
              <a:ext uri="{FF2B5EF4-FFF2-40B4-BE49-F238E27FC236}">
                <a16:creationId xmlns:a16="http://schemas.microsoft.com/office/drawing/2014/main" id="{78F3C436-DCE3-F78E-5EFF-397E6DB53FBB}"/>
              </a:ext>
            </a:extLst>
          </p:cNvPr>
          <p:cNvGraphicFramePr>
            <a:graphicFrameLocks noGrp="1"/>
          </p:cNvGraphicFramePr>
          <p:nvPr>
            <p:extLst>
              <p:ext uri="{D42A27DB-BD31-4B8C-83A1-F6EECF244321}">
                <p14:modId xmlns:p14="http://schemas.microsoft.com/office/powerpoint/2010/main" val="683723631"/>
              </p:ext>
            </p:extLst>
          </p:nvPr>
        </p:nvGraphicFramePr>
        <p:xfrm>
          <a:off x="432225" y="1549877"/>
          <a:ext cx="11327549" cy="4389569"/>
        </p:xfrm>
        <a:graphic>
          <a:graphicData uri="http://schemas.openxmlformats.org/drawingml/2006/table">
            <a:tbl>
              <a:tblPr firstRow="1" bandRow="1">
                <a:tableStyleId>{3B4B98B0-60AC-42C2-AFA5-B58CD77FA1E5}</a:tableStyleId>
              </a:tblPr>
              <a:tblGrid>
                <a:gridCol w="5720913">
                  <a:extLst>
                    <a:ext uri="{9D8B030D-6E8A-4147-A177-3AD203B41FA5}">
                      <a16:colId xmlns:a16="http://schemas.microsoft.com/office/drawing/2014/main" val="3015760413"/>
                    </a:ext>
                  </a:extLst>
                </a:gridCol>
                <a:gridCol w="5606636">
                  <a:extLst>
                    <a:ext uri="{9D8B030D-6E8A-4147-A177-3AD203B41FA5}">
                      <a16:colId xmlns:a16="http://schemas.microsoft.com/office/drawing/2014/main" val="624985234"/>
                    </a:ext>
                  </a:extLst>
                </a:gridCol>
              </a:tblGrid>
              <a:tr h="491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cap="none" spc="0" dirty="0">
                          <a:solidFill>
                            <a:schemeClr val="tx2"/>
                          </a:solidFill>
                          <a:effectLst/>
                        </a:rPr>
                        <a:t>Xbox cloud gaming</a:t>
                      </a:r>
                      <a:endParaRPr lang="en-US" sz="1600" b="0" cap="none" spc="0" dirty="0">
                        <a:solidFill>
                          <a:schemeClr val="tx2"/>
                        </a:solidFill>
                        <a:effectLst/>
                      </a:endParaRPr>
                    </a:p>
                  </a:txBody>
                  <a:tcPr marL="107626" marR="107626" marT="107626" marB="5381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cap="none" spc="0">
                          <a:solidFill>
                            <a:schemeClr val="tx2"/>
                          </a:solidFill>
                          <a:effectLst/>
                        </a:rPr>
                        <a:t>Nvidia GeForce Now</a:t>
                      </a:r>
                      <a:endParaRPr lang="en-US" sz="1600" b="0" cap="none" spc="0">
                        <a:solidFill>
                          <a:schemeClr val="tx2"/>
                        </a:solidFill>
                        <a:effectLst/>
                      </a:endParaRPr>
                    </a:p>
                  </a:txBody>
                  <a:tcPr marL="107626" marR="107626" marT="107626" marB="53813" anchor="ctr"/>
                </a:tc>
                <a:extLst>
                  <a:ext uri="{0D108BD9-81ED-4DB2-BD59-A6C34878D82A}">
                    <a16:rowId xmlns:a16="http://schemas.microsoft.com/office/drawing/2014/main" val="4180232405"/>
                  </a:ext>
                </a:extLst>
              </a:tr>
              <a:tr h="1496000">
                <a:tc>
                  <a:txBody>
                    <a:bodyPr/>
                    <a:lstStyle/>
                    <a:p>
                      <a:pPr algn="l"/>
                      <a:r>
                        <a:rPr lang="en-US" sz="1600" b="1" cap="none" spc="0" dirty="0">
                          <a:solidFill>
                            <a:schemeClr val="tx2"/>
                          </a:solidFill>
                        </a:rPr>
                        <a:t>Explore more pricings options:</a:t>
                      </a:r>
                    </a:p>
                    <a:p>
                      <a:pPr marL="171450" indent="-171450" algn="l">
                        <a:buFont typeface="Arial" panose="020B0604020202020204" pitchFamily="34" charset="0"/>
                        <a:buChar char="•"/>
                      </a:pPr>
                      <a:r>
                        <a:rPr lang="en-US" sz="1600" cap="none" spc="0" dirty="0">
                          <a:solidFill>
                            <a:schemeClr val="tx2"/>
                          </a:solidFill>
                        </a:rPr>
                        <a:t>Xbox Game Pass Ultimate bundles 100+ games, multiplayer access, and cloud gaming for $15 per month</a:t>
                      </a:r>
                    </a:p>
                    <a:p>
                      <a:pPr marL="171450" indent="-171450" algn="l">
                        <a:buFont typeface="Arial" panose="020B0604020202020204" pitchFamily="34" charset="0"/>
                        <a:buChar char="•"/>
                      </a:pPr>
                      <a:r>
                        <a:rPr lang="en-US" sz="1600" cap="none" spc="0" dirty="0">
                          <a:solidFill>
                            <a:schemeClr val="tx2"/>
                          </a:solidFill>
                        </a:rPr>
                        <a:t>Can have lesser price plan with limited options to attract more customers</a:t>
                      </a:r>
                    </a:p>
                    <a:p>
                      <a:pPr marL="171450" indent="-171450" algn="l">
                        <a:buFont typeface="Arial" panose="020B0604020202020204" pitchFamily="34" charset="0"/>
                        <a:buChar char="•"/>
                      </a:pPr>
                      <a:r>
                        <a:rPr lang="en-US" sz="1600" cap="none" spc="0" dirty="0">
                          <a:solidFill>
                            <a:schemeClr val="tx2"/>
                          </a:solidFill>
                        </a:rPr>
                        <a:t>Bundled plans for different tenure</a:t>
                      </a:r>
                    </a:p>
                  </a:txBody>
                  <a:tcPr marL="107626" marR="107626" marT="107626" marB="53813"/>
                </a:tc>
                <a:tc>
                  <a:txBody>
                    <a:bodyPr/>
                    <a:lstStyle/>
                    <a:p>
                      <a:pPr algn="l"/>
                      <a:r>
                        <a:rPr lang="en-US" sz="1600" b="1" cap="none" spc="0">
                          <a:solidFill>
                            <a:schemeClr val="tx2"/>
                          </a:solidFill>
                        </a:rPr>
                        <a:t>Games Purchasing</a:t>
                      </a:r>
                    </a:p>
                    <a:p>
                      <a:pPr marL="285750" indent="-285750" algn="l">
                        <a:buFont typeface="Arial" panose="020B0604020202020204" pitchFamily="34" charset="0"/>
                        <a:buChar char="•"/>
                      </a:pPr>
                      <a:r>
                        <a:rPr lang="en-US" sz="1600" cap="none" spc="0">
                          <a:solidFill>
                            <a:schemeClr val="tx2"/>
                          </a:solidFill>
                        </a:rPr>
                        <a:t>GeForce NOW requires you to have the game bought in your library, where </a:t>
                      </a:r>
                      <a:r>
                        <a:rPr lang="en-US" sz="1600" cap="none" spc="0" err="1">
                          <a:solidFill>
                            <a:schemeClr val="tx2"/>
                          </a:solidFill>
                        </a:rPr>
                        <a:t>xcloud</a:t>
                      </a:r>
                      <a:r>
                        <a:rPr lang="en-US" sz="1600" cap="none" spc="0">
                          <a:solidFill>
                            <a:schemeClr val="tx2"/>
                          </a:solidFill>
                        </a:rPr>
                        <a:t> includes game library, therefore it is cheaper as it also comes with game-pass games</a:t>
                      </a:r>
                    </a:p>
                    <a:p>
                      <a:pPr marL="285750" indent="-285750" algn="l">
                        <a:buFont typeface="Arial" panose="020B0604020202020204" pitchFamily="34" charset="0"/>
                        <a:buChar char="•"/>
                      </a:pPr>
                      <a:r>
                        <a:rPr lang="en-US" sz="1600" cap="none" spc="0">
                          <a:solidFill>
                            <a:schemeClr val="tx2"/>
                          </a:solidFill>
                        </a:rPr>
                        <a:t>This increases the overall price significantly</a:t>
                      </a:r>
                    </a:p>
                  </a:txBody>
                  <a:tcPr marL="107626" marR="107626" marT="107626" marB="53813"/>
                </a:tc>
                <a:extLst>
                  <a:ext uri="{0D108BD9-81ED-4DB2-BD59-A6C34878D82A}">
                    <a16:rowId xmlns:a16="http://schemas.microsoft.com/office/drawing/2014/main" val="4132346511"/>
                  </a:ext>
                </a:extLst>
              </a:tr>
              <a:tr h="1065497">
                <a:tc>
                  <a:txBody>
                    <a:bodyPr/>
                    <a:lstStyle/>
                    <a:p>
                      <a:pPr algn="l"/>
                      <a:r>
                        <a:rPr lang="en-US" sz="1600" b="1" cap="none" spc="0">
                          <a:solidFill>
                            <a:schemeClr val="tx2"/>
                          </a:solidFill>
                        </a:rPr>
                        <a:t>Better Hardware:</a:t>
                      </a:r>
                    </a:p>
                    <a:p>
                      <a:pPr marL="171450" indent="-171450" algn="l">
                        <a:buFont typeface="Arial" panose="020B0604020202020204" pitchFamily="34" charset="0"/>
                        <a:buChar char="•"/>
                      </a:pPr>
                      <a:r>
                        <a:rPr lang="en-US" sz="1600" cap="none" spc="0">
                          <a:solidFill>
                            <a:schemeClr val="tx2"/>
                          </a:solidFill>
                          <a:effectLst/>
                        </a:rPr>
                        <a:t>Cloud gaming limited to 1080p at 60fps whereas  GeForce Now supports 1440p at 120fps</a:t>
                      </a:r>
                    </a:p>
                  </a:txBody>
                  <a:tcPr marL="107626" marR="107626" marT="107626" marB="53813"/>
                </a:tc>
                <a:tc>
                  <a:txBody>
                    <a:bodyPr/>
                    <a:lstStyle/>
                    <a:p>
                      <a:pPr algn="l"/>
                      <a:r>
                        <a:rPr lang="en-US" sz="1600" b="1" cap="none" spc="0">
                          <a:solidFill>
                            <a:schemeClr val="tx2"/>
                          </a:solidFill>
                        </a:rPr>
                        <a:t>  Unavailability of big gaming companies</a:t>
                      </a:r>
                    </a:p>
                    <a:p>
                      <a:pPr marL="171450" indent="-171450" algn="l">
                        <a:buFont typeface="Arial" panose="020B0604020202020204" pitchFamily="34" charset="0"/>
                        <a:buChar char="•"/>
                      </a:pPr>
                      <a:r>
                        <a:rPr lang="en-US" sz="1600" cap="none" spc="0">
                          <a:solidFill>
                            <a:schemeClr val="tx2"/>
                          </a:solidFill>
                        </a:rPr>
                        <a:t>Activision Blizzard, Capcom, Square-Enix, Warner Bros, </a:t>
                      </a:r>
                      <a:r>
                        <a:rPr lang="en-US" sz="1600" cap="none" spc="0" err="1">
                          <a:solidFill>
                            <a:schemeClr val="tx2"/>
                          </a:solidFill>
                        </a:rPr>
                        <a:t>etc</a:t>
                      </a:r>
                      <a:r>
                        <a:rPr lang="en-US" sz="1600" cap="none" spc="0">
                          <a:solidFill>
                            <a:schemeClr val="tx2"/>
                          </a:solidFill>
                        </a:rPr>
                        <a:t> are large companies with huge customer base that are not supported by GeForce</a:t>
                      </a:r>
                    </a:p>
                  </a:txBody>
                  <a:tcPr marL="107626" marR="107626" marT="107626" marB="53813"/>
                </a:tc>
                <a:extLst>
                  <a:ext uri="{0D108BD9-81ED-4DB2-BD59-A6C34878D82A}">
                    <a16:rowId xmlns:a16="http://schemas.microsoft.com/office/drawing/2014/main" val="3035111396"/>
                  </a:ext>
                </a:extLst>
              </a:tr>
              <a:tr h="850245">
                <a:tc>
                  <a:txBody>
                    <a:bodyPr/>
                    <a:lstStyle/>
                    <a:p>
                      <a:pPr algn="l"/>
                      <a:r>
                        <a:rPr lang="en-US" sz="1600" b="1" cap="none" spc="0">
                          <a:solidFill>
                            <a:schemeClr val="tx2"/>
                          </a:solidFill>
                        </a:rPr>
                        <a:t>Freemium options:</a:t>
                      </a:r>
                    </a:p>
                    <a:p>
                      <a:pPr marL="285750" indent="-285750" algn="l">
                        <a:buFont typeface="Arial" panose="020B0604020202020204" pitchFamily="34" charset="0"/>
                        <a:buChar char="•"/>
                      </a:pPr>
                      <a:r>
                        <a:rPr lang="en-US" sz="1600" cap="none" spc="0">
                          <a:solidFill>
                            <a:schemeClr val="tx2"/>
                          </a:solidFill>
                        </a:rPr>
                        <a:t>Microsoft could offer freemium options. Nvidia lets you create account for free and 1 hour session length of free game time</a:t>
                      </a:r>
                    </a:p>
                  </a:txBody>
                  <a:tcPr marL="107626" marR="107626" marT="107626" marB="538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cap="none" spc="0" dirty="0">
                          <a:solidFill>
                            <a:schemeClr val="tx2"/>
                          </a:solidFill>
                          <a:effectLst/>
                        </a:rPr>
                        <a:t>Library stability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cap="none" spc="0" dirty="0">
                          <a:solidFill>
                            <a:schemeClr val="tx2"/>
                          </a:solidFill>
                        </a:rPr>
                        <a:t>Sudden removals of titles like Cyberpunk 2077 shortly after launch upset subscribers. Nvidia needs better relationships with publishers.</a:t>
                      </a:r>
                    </a:p>
                  </a:txBody>
                  <a:tcPr marL="107626" marR="107626" marT="107626" marB="53813"/>
                </a:tc>
                <a:extLst>
                  <a:ext uri="{0D108BD9-81ED-4DB2-BD59-A6C34878D82A}">
                    <a16:rowId xmlns:a16="http://schemas.microsoft.com/office/drawing/2014/main" val="2123338784"/>
                  </a:ext>
                </a:extLst>
              </a:tr>
            </a:tbl>
          </a:graphicData>
        </a:graphic>
      </p:graphicFrame>
      <p:sp>
        <p:nvSpPr>
          <p:cNvPr id="3" name="TextBox 2">
            <a:extLst>
              <a:ext uri="{FF2B5EF4-FFF2-40B4-BE49-F238E27FC236}">
                <a16:creationId xmlns:a16="http://schemas.microsoft.com/office/drawing/2014/main" id="{C9B599D1-136C-40EA-CBF2-FAB18FC5E26D}"/>
              </a:ext>
            </a:extLst>
          </p:cNvPr>
          <p:cNvSpPr txBox="1"/>
          <p:nvPr/>
        </p:nvSpPr>
        <p:spPr>
          <a:xfrm>
            <a:off x="3749040" y="6471462"/>
            <a:ext cx="4841518" cy="276999"/>
          </a:xfrm>
          <a:prstGeom prst="rect">
            <a:avLst/>
          </a:prstGeom>
          <a:noFill/>
        </p:spPr>
        <p:txBody>
          <a:bodyPr wrap="none" rtlCol="0">
            <a:spAutoFit/>
          </a:bodyPr>
          <a:lstStyle/>
          <a:p>
            <a:r>
              <a:rPr lang="en-US" sz="1200" u="sng" dirty="0"/>
              <a:t>Sources: https://www.cnet.com/tech/gaming/best-cloud-gaming-services/</a:t>
            </a:r>
          </a:p>
        </p:txBody>
      </p:sp>
    </p:spTree>
    <p:extLst>
      <p:ext uri="{BB962C8B-B14F-4D97-AF65-F5344CB8AC3E}">
        <p14:creationId xmlns:p14="http://schemas.microsoft.com/office/powerpoint/2010/main" val="3796119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6CDF4-3F89-5569-AC16-11CB3E3DF889}"/>
              </a:ext>
            </a:extLst>
          </p:cNvPr>
          <p:cNvSpPr txBox="1"/>
          <p:nvPr/>
        </p:nvSpPr>
        <p:spPr>
          <a:xfrm>
            <a:off x="936173" y="352571"/>
            <a:ext cx="10776856" cy="584775"/>
          </a:xfrm>
          <a:prstGeom prst="rect">
            <a:avLst/>
          </a:prstGeom>
          <a:noFill/>
        </p:spPr>
        <p:txBody>
          <a:bodyPr wrap="square" rtlCol="0">
            <a:spAutoFit/>
          </a:bodyPr>
          <a:lstStyle/>
          <a:p>
            <a:r>
              <a:rPr lang="en-US" sz="3200" b="1" dirty="0">
                <a:latin typeface="+mj-lt"/>
              </a:rPr>
              <a:t>Dominant Design After 5 years</a:t>
            </a:r>
          </a:p>
        </p:txBody>
      </p:sp>
      <p:graphicFrame>
        <p:nvGraphicFramePr>
          <p:cNvPr id="7" name="Diagram 6">
            <a:extLst>
              <a:ext uri="{FF2B5EF4-FFF2-40B4-BE49-F238E27FC236}">
                <a16:creationId xmlns:a16="http://schemas.microsoft.com/office/drawing/2014/main" id="{79D30BA7-FECE-583D-A42E-BA8994E08DA3}"/>
              </a:ext>
            </a:extLst>
          </p:cNvPr>
          <p:cNvGraphicFramePr/>
          <p:nvPr>
            <p:extLst>
              <p:ext uri="{D42A27DB-BD31-4B8C-83A1-F6EECF244321}">
                <p14:modId xmlns:p14="http://schemas.microsoft.com/office/powerpoint/2010/main" val="2462539352"/>
              </p:ext>
            </p:extLst>
          </p:nvPr>
        </p:nvGraphicFramePr>
        <p:xfrm>
          <a:off x="1289956" y="1656352"/>
          <a:ext cx="9612086" cy="3156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1EBAC05-A655-AF20-0001-9083C7D235C8}"/>
              </a:ext>
            </a:extLst>
          </p:cNvPr>
          <p:cNvSpPr txBox="1"/>
          <p:nvPr/>
        </p:nvSpPr>
        <p:spPr>
          <a:xfrm>
            <a:off x="1289957" y="5201648"/>
            <a:ext cx="9299120"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chemeClr val="tx2"/>
                </a:solidFill>
                <a:effectLst/>
              </a:rPr>
              <a:t>Xbox Cloud Gaming, with its integration across Microsoft's gaming services and Azure cloud infrastructure, holds key advantages to dominate cloud gaming long-term.</a:t>
            </a:r>
          </a:p>
          <a:p>
            <a:pPr marL="285750" indent="-285750">
              <a:buFont typeface="Arial" panose="020B0604020202020204" pitchFamily="34" charset="0"/>
              <a:buChar char="•"/>
            </a:pPr>
            <a:endParaRPr lang="en-US" sz="1600" b="0" i="0" dirty="0">
              <a:solidFill>
                <a:schemeClr val="tx2"/>
              </a:solidFill>
              <a:effectLst/>
            </a:endParaRPr>
          </a:p>
          <a:p>
            <a:pPr marL="285750" indent="-285750">
              <a:buFont typeface="Arial" panose="020B0604020202020204" pitchFamily="34" charset="0"/>
              <a:buChar char="•"/>
            </a:pPr>
            <a:r>
              <a:rPr lang="en-US" sz="1600" b="0" i="0" dirty="0">
                <a:solidFill>
                  <a:schemeClr val="tx2"/>
                </a:solidFill>
                <a:effectLst/>
              </a:rPr>
              <a:t>However, GeForce NOW should remain a leading contender leveraging Nvidia's graphics engineering strengths and platform openness across various game stores.</a:t>
            </a:r>
          </a:p>
        </p:txBody>
      </p:sp>
    </p:spTree>
    <p:extLst>
      <p:ext uri="{BB962C8B-B14F-4D97-AF65-F5344CB8AC3E}">
        <p14:creationId xmlns:p14="http://schemas.microsoft.com/office/powerpoint/2010/main" val="2347187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5B5994-067C-013E-308A-E12EEB5C4B33}"/>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00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C74F2-3A41-18A5-2A45-30AB3373BD91}"/>
              </a:ext>
            </a:extLst>
          </p:cNvPr>
          <p:cNvSpPr>
            <a:spLocks noGrp="1"/>
          </p:cNvSpPr>
          <p:nvPr>
            <p:ph type="title"/>
          </p:nvPr>
        </p:nvSpPr>
        <p:spPr>
          <a:xfrm>
            <a:off x="572493" y="238539"/>
            <a:ext cx="11018520" cy="1434415"/>
          </a:xfrm>
        </p:spPr>
        <p:txBody>
          <a:bodyPr anchor="b">
            <a:normAutofit/>
          </a:bodyPr>
          <a:lstStyle/>
          <a:p>
            <a:r>
              <a:rPr lang="en-US" sz="5400"/>
              <a:t>Introduction</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1FA448-3082-571C-E098-4B109C31D2F9}"/>
              </a:ext>
            </a:extLst>
          </p:cNvPr>
          <p:cNvSpPr>
            <a:spLocks noGrp="1"/>
          </p:cNvSpPr>
          <p:nvPr>
            <p:ph idx="1"/>
          </p:nvPr>
        </p:nvSpPr>
        <p:spPr>
          <a:xfrm>
            <a:off x="572493" y="2071316"/>
            <a:ext cx="6713552" cy="4119172"/>
          </a:xfrm>
        </p:spPr>
        <p:txBody>
          <a:bodyPr anchor="t">
            <a:normAutofit/>
          </a:bodyPr>
          <a:lstStyle/>
          <a:p>
            <a:pPr marL="0" indent="0">
              <a:buNone/>
            </a:pPr>
            <a:r>
              <a:rPr lang="en-US" sz="2400" b="1" dirty="0"/>
              <a:t>Nvidia GeForce Now</a:t>
            </a:r>
            <a:r>
              <a:rPr lang="en-US" sz="1200" dirty="0"/>
              <a:t>: Cloud Gaming platform that allows gamers to stream and play games they already own from various gaming consoles and PC gaming storefronts such as Steam, Epic Games store etc. </a:t>
            </a:r>
          </a:p>
          <a:p>
            <a:pPr marL="0" indent="0">
              <a:buNone/>
            </a:pPr>
            <a:r>
              <a:rPr lang="en-US" sz="1200" dirty="0"/>
              <a:t>- Eliminates the need to repurchase games from cloud gaming service</a:t>
            </a:r>
          </a:p>
          <a:p>
            <a:pPr marL="0" indent="0">
              <a:buNone/>
            </a:pPr>
            <a:r>
              <a:rPr lang="en-US" sz="1200" dirty="0"/>
              <a:t>- Better latency and resolution 1080p</a:t>
            </a:r>
          </a:p>
          <a:p>
            <a:pPr marL="0" indent="0">
              <a:buNone/>
            </a:pPr>
            <a:r>
              <a:rPr lang="en-US" sz="1200" dirty="0"/>
              <a:t>- Provides atleast 3.5MB/s bandwidth</a:t>
            </a:r>
          </a:p>
          <a:p>
            <a:pPr marL="0" indent="0">
              <a:buNone/>
            </a:pPr>
            <a:r>
              <a:rPr lang="en-US" sz="1200" dirty="0"/>
              <a:t>- Provides great quality on all platforms such as TV, PC, laptop, Mobile-phones and different browsers</a:t>
            </a:r>
          </a:p>
          <a:p>
            <a:pPr marL="0" indent="0">
              <a:buNone/>
            </a:pPr>
            <a:endParaRPr lang="en-US" sz="1200" dirty="0">
              <a:latin typeface="+mj-lt"/>
            </a:endParaRPr>
          </a:p>
          <a:p>
            <a:pPr marL="0" indent="0">
              <a:buNone/>
            </a:pPr>
            <a:r>
              <a:rPr lang="en-US" sz="2400" b="1" dirty="0"/>
              <a:t>Xbox Cloud Gaming</a:t>
            </a:r>
            <a:r>
              <a:rPr lang="en-US" sz="1200" b="1" dirty="0"/>
              <a:t>: </a:t>
            </a:r>
            <a:r>
              <a:rPr lang="en-US" sz="1200" dirty="0"/>
              <a:t>Microsoft’s cloud gaming platform that allows gamers to play games without installing or downloading them by using the extensive Xbox Game Pass library. </a:t>
            </a:r>
          </a:p>
          <a:p>
            <a:pPr marL="0" indent="0">
              <a:buNone/>
            </a:pPr>
            <a:r>
              <a:rPr lang="en-US" sz="1200" b="1" dirty="0"/>
              <a:t>- </a:t>
            </a:r>
            <a:r>
              <a:rPr lang="en-US" sz="1200" dirty="0"/>
              <a:t>Supports both Console and PC</a:t>
            </a:r>
          </a:p>
          <a:p>
            <a:pPr marL="0" indent="0">
              <a:buNone/>
            </a:pPr>
            <a:r>
              <a:rPr lang="en-US" sz="1200" b="1" dirty="0"/>
              <a:t>- </a:t>
            </a:r>
            <a:r>
              <a:rPr lang="en-US" sz="1200" dirty="0"/>
              <a:t>Less latency and resolution 480p</a:t>
            </a:r>
            <a:endParaRPr lang="en-US" sz="1200" b="1" dirty="0"/>
          </a:p>
          <a:p>
            <a:pPr marL="0" indent="0">
              <a:buNone/>
            </a:pPr>
            <a:r>
              <a:rPr lang="en-US" sz="1200" dirty="0"/>
              <a:t>- Provides maximum </a:t>
            </a:r>
            <a:r>
              <a:rPr lang="en-US" sz="1200" dirty="0" err="1"/>
              <a:t>upto</a:t>
            </a:r>
            <a:r>
              <a:rPr lang="en-US" sz="1200" dirty="0"/>
              <a:t> 2.5 MB/s bandwidth</a:t>
            </a:r>
          </a:p>
          <a:p>
            <a:pPr marL="0" indent="0">
              <a:buNone/>
            </a:pPr>
            <a:r>
              <a:rPr lang="en-US" sz="1200" dirty="0"/>
              <a:t>- Works better on smaller screens such as Mobile-phones or laptops and different browsers</a:t>
            </a:r>
          </a:p>
        </p:txBody>
      </p:sp>
      <p:pic>
        <p:nvPicPr>
          <p:cNvPr id="5" name="Picture 4">
            <a:extLst>
              <a:ext uri="{FF2B5EF4-FFF2-40B4-BE49-F238E27FC236}">
                <a16:creationId xmlns:a16="http://schemas.microsoft.com/office/drawing/2014/main" id="{8F9084EA-6C56-B33F-3F00-BD1EB7B17512}"/>
              </a:ext>
            </a:extLst>
          </p:cNvPr>
          <p:cNvPicPr>
            <a:picLocks noChangeAspect="1"/>
          </p:cNvPicPr>
          <p:nvPr/>
        </p:nvPicPr>
        <p:blipFill rotWithShape="1">
          <a:blip r:embed="rId2"/>
          <a:srcRect l="3795" r="-3" b="-3"/>
          <a:stretch/>
        </p:blipFill>
        <p:spPr>
          <a:xfrm>
            <a:off x="7675658" y="2093976"/>
            <a:ext cx="3941064" cy="4096512"/>
          </a:xfrm>
          <a:prstGeom prst="rect">
            <a:avLst/>
          </a:prstGeom>
        </p:spPr>
      </p:pic>
    </p:spTree>
    <p:extLst>
      <p:ext uri="{BB962C8B-B14F-4D97-AF65-F5344CB8AC3E}">
        <p14:creationId xmlns:p14="http://schemas.microsoft.com/office/powerpoint/2010/main" val="1649181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Introducing GeForce NOW | The Power to Play in the Cloud">
            <a:hlinkClick r:id="" action="ppaction://media"/>
            <a:extLst>
              <a:ext uri="{FF2B5EF4-FFF2-40B4-BE49-F238E27FC236}">
                <a16:creationId xmlns:a16="http://schemas.microsoft.com/office/drawing/2014/main" id="{6B5C25D0-05EB-4167-7992-D97DB96CDB2D}"/>
              </a:ext>
            </a:extLst>
          </p:cNvPr>
          <p:cNvPicPr>
            <a:picLocks noGrp="1" noRot="1" noChangeAspect="1"/>
          </p:cNvPicPr>
          <p:nvPr>
            <p:ph idx="1"/>
            <a:videoFile r:link="rId1"/>
          </p:nvPr>
        </p:nvPicPr>
        <p:blipFill>
          <a:blip r:embed="rId3"/>
          <a:stretch>
            <a:fillRect/>
          </a:stretch>
        </p:blipFill>
        <p:spPr>
          <a:xfrm>
            <a:off x="2040340" y="1207827"/>
            <a:ext cx="7908878" cy="4353636"/>
          </a:xfrm>
          <a:prstGeom prst="rect">
            <a:avLst/>
          </a:prstGeom>
        </p:spPr>
      </p:pic>
      <p:sp>
        <p:nvSpPr>
          <p:cNvPr id="2" name="TextBox 1">
            <a:extLst>
              <a:ext uri="{FF2B5EF4-FFF2-40B4-BE49-F238E27FC236}">
                <a16:creationId xmlns:a16="http://schemas.microsoft.com/office/drawing/2014/main" id="{D4BF7B62-0853-2B05-FCC8-4B8E3B0D0CD5}"/>
              </a:ext>
            </a:extLst>
          </p:cNvPr>
          <p:cNvSpPr txBox="1"/>
          <p:nvPr/>
        </p:nvSpPr>
        <p:spPr>
          <a:xfrm>
            <a:off x="3904018" y="6483293"/>
            <a:ext cx="12090400" cy="276999"/>
          </a:xfrm>
          <a:prstGeom prst="rect">
            <a:avLst/>
          </a:prstGeom>
          <a:noFill/>
        </p:spPr>
        <p:txBody>
          <a:bodyPr wrap="square" rtlCol="0">
            <a:spAutoFit/>
          </a:bodyPr>
          <a:lstStyle/>
          <a:p>
            <a:r>
              <a:rPr lang="en-US" sz="1200" dirty="0"/>
              <a:t>Sources: </a:t>
            </a:r>
            <a:r>
              <a:rPr lang="en-US" sz="1200" dirty="0">
                <a:hlinkClick r:id="rId4">
                  <a:extLst>
                    <a:ext uri="{A12FA001-AC4F-418D-AE19-62706E023703}">
                      <ahyp:hlinkClr xmlns:ahyp="http://schemas.microsoft.com/office/drawing/2018/hyperlinkcolor" val="tx"/>
                    </a:ext>
                  </a:extLst>
                </a:hlinkClick>
              </a:rPr>
              <a:t>NVIDIA GeForce YouTube Channel</a:t>
            </a:r>
            <a:endParaRPr lang="en-US" sz="1200" dirty="0"/>
          </a:p>
        </p:txBody>
      </p:sp>
    </p:spTree>
    <p:extLst>
      <p:ext uri="{BB962C8B-B14F-4D97-AF65-F5344CB8AC3E}">
        <p14:creationId xmlns:p14="http://schemas.microsoft.com/office/powerpoint/2010/main" val="3943256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8" fill="hold" display="0">
                  <p:stCondLst>
                    <p:cond delay="indefinite"/>
                  </p:stCondLst>
                </p:cTn>
                <p:tgtEl>
                  <p:spTgt spid="4"/>
                </p:tgtEl>
              </p:cMediaNode>
            </p:video>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0D58A-6A96-ABD1-1064-2CA5B7E1D323}"/>
              </a:ext>
            </a:extLst>
          </p:cNvPr>
          <p:cNvSpPr>
            <a:spLocks noGrp="1"/>
          </p:cNvSpPr>
          <p:nvPr>
            <p:ph type="title"/>
          </p:nvPr>
        </p:nvSpPr>
        <p:spPr>
          <a:xfrm>
            <a:off x="1108472" y="1740962"/>
            <a:ext cx="9622951" cy="2143101"/>
          </a:xfrm>
        </p:spPr>
        <p:txBody>
          <a:bodyPr/>
          <a:lstStyle/>
          <a:p>
            <a:endParaRPr lang="en-US" dirty="0"/>
          </a:p>
        </p:txBody>
      </p:sp>
      <p:sp>
        <p:nvSpPr>
          <p:cNvPr id="3" name="Text Placeholder 2">
            <a:extLst>
              <a:ext uri="{FF2B5EF4-FFF2-40B4-BE49-F238E27FC236}">
                <a16:creationId xmlns:a16="http://schemas.microsoft.com/office/drawing/2014/main" id="{DC1C3CCB-9791-3721-3AA5-9942361B4DF2}"/>
              </a:ext>
            </a:extLst>
          </p:cNvPr>
          <p:cNvSpPr>
            <a:spLocks noGrp="1"/>
          </p:cNvSpPr>
          <p:nvPr>
            <p:ph type="body" idx="1"/>
          </p:nvPr>
        </p:nvSpPr>
        <p:spPr>
          <a:xfrm>
            <a:off x="2416810" y="6573639"/>
            <a:ext cx="10515600" cy="404948"/>
          </a:xfrm>
        </p:spPr>
        <p:txBody>
          <a:bodyPr>
            <a:normAutofit/>
          </a:bodyPr>
          <a:lstStyle/>
          <a:p>
            <a:r>
              <a:rPr lang="en-US" sz="1200" dirty="0"/>
              <a:t>                                                                    Source:</a:t>
            </a:r>
            <a:r>
              <a:rPr lang="en-US" sz="1200" u="sng" dirty="0"/>
              <a:t> Game Fusion YouTube Channel</a:t>
            </a:r>
          </a:p>
        </p:txBody>
      </p:sp>
      <p:pic>
        <p:nvPicPr>
          <p:cNvPr id="2050" name="Picture 2" descr="GEARS 5 - GeForce NOW vs Xbox Cloud Gaming - 1080P 60 FPS Comparison -  YouTube">
            <a:extLst>
              <a:ext uri="{FF2B5EF4-FFF2-40B4-BE49-F238E27FC236}">
                <a16:creationId xmlns:a16="http://schemas.microsoft.com/office/drawing/2014/main" id="{0A26036F-27A5-4650-7EC3-B1B4A307A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04" y="81887"/>
            <a:ext cx="11157045" cy="531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73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0A96-55BE-F37C-41FD-4EF643057F50}"/>
              </a:ext>
            </a:extLst>
          </p:cNvPr>
          <p:cNvSpPr>
            <a:spLocks noGrp="1"/>
          </p:cNvSpPr>
          <p:nvPr>
            <p:ph type="title"/>
          </p:nvPr>
        </p:nvSpPr>
        <p:spPr>
          <a:xfrm>
            <a:off x="4245428" y="0"/>
            <a:ext cx="10515600" cy="1325563"/>
          </a:xfrm>
        </p:spPr>
        <p:txBody>
          <a:bodyPr/>
          <a:lstStyle/>
          <a:p>
            <a:r>
              <a:rPr lang="en-US" dirty="0"/>
              <a:t>Timing of Entry</a:t>
            </a:r>
          </a:p>
        </p:txBody>
      </p:sp>
      <p:grpSp>
        <p:nvGrpSpPr>
          <p:cNvPr id="4" name="Group 3">
            <a:extLst>
              <a:ext uri="{FF2B5EF4-FFF2-40B4-BE49-F238E27FC236}">
                <a16:creationId xmlns:a16="http://schemas.microsoft.com/office/drawing/2014/main" id="{A6A47792-99A4-5CEE-4DAE-DBB343FFB3DF}"/>
              </a:ext>
            </a:extLst>
          </p:cNvPr>
          <p:cNvGrpSpPr/>
          <p:nvPr/>
        </p:nvGrpSpPr>
        <p:grpSpPr>
          <a:xfrm>
            <a:off x="977876" y="872028"/>
            <a:ext cx="3950898" cy="5545093"/>
            <a:chOff x="997550" y="1075228"/>
            <a:chExt cx="3950898" cy="5545093"/>
          </a:xfrm>
        </p:grpSpPr>
        <p:sp>
          <p:nvSpPr>
            <p:cNvPr id="5" name="Rectangle: Rounded Corners 4">
              <a:extLst>
                <a:ext uri="{FF2B5EF4-FFF2-40B4-BE49-F238E27FC236}">
                  <a16:creationId xmlns:a16="http://schemas.microsoft.com/office/drawing/2014/main" id="{943F66CA-8998-071C-F3A8-86298E2DDAEB}"/>
                </a:ext>
              </a:extLst>
            </p:cNvPr>
            <p:cNvSpPr/>
            <p:nvPr/>
          </p:nvSpPr>
          <p:spPr>
            <a:xfrm>
              <a:off x="997550" y="1331145"/>
              <a:ext cx="3950898" cy="528917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A847109-3D2C-4975-C7A5-8C5B10E8300F}"/>
                </a:ext>
              </a:extLst>
            </p:cNvPr>
            <p:cNvSpPr/>
            <p:nvPr/>
          </p:nvSpPr>
          <p:spPr>
            <a:xfrm>
              <a:off x="1219200" y="1075228"/>
              <a:ext cx="3495040" cy="475661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0" dirty="0">
                  <a:solidFill>
                    <a:schemeClr val="tx2"/>
                  </a:solidFill>
                  <a:effectLst/>
                  <a:latin typeface="-apple-system"/>
                </a:rPr>
                <a:t>Xbox Cloud Gaming (previously known as Project </a:t>
              </a:r>
              <a:r>
                <a:rPr lang="en-US" sz="1600" b="1" i="0" dirty="0" err="1">
                  <a:solidFill>
                    <a:schemeClr val="tx2"/>
                  </a:solidFill>
                  <a:effectLst/>
                  <a:latin typeface="-apple-system"/>
                </a:rPr>
                <a:t>xCloud</a:t>
              </a:r>
              <a:r>
                <a:rPr lang="en-US" sz="1600" b="1" i="0" dirty="0">
                  <a:solidFill>
                    <a:schemeClr val="tx2"/>
                  </a:solidFill>
                  <a:effectLst/>
                  <a:latin typeface="-apple-system"/>
                </a:rPr>
                <a:t>) </a:t>
              </a:r>
              <a:r>
                <a:rPr lang="en-US" sz="1600" b="0" i="0" dirty="0">
                  <a:solidFill>
                    <a:schemeClr val="tx2"/>
                  </a:solidFill>
                  <a:effectLst/>
                  <a:latin typeface="-apple-system"/>
                </a:rPr>
                <a:t>officially launched in September 2020. It allows users to stream Xbox games to devices like phones and tablets. It is currently available in certain regions as part of an Xbox Game Pass Ultimate subscription.</a:t>
              </a:r>
            </a:p>
            <a:p>
              <a:pPr algn="ctr"/>
              <a:endParaRPr lang="en-US" sz="1600" dirty="0">
                <a:solidFill>
                  <a:schemeClr val="tx2"/>
                </a:solidFill>
              </a:endParaRPr>
            </a:p>
          </p:txBody>
        </p:sp>
        <p:sp>
          <p:nvSpPr>
            <p:cNvPr id="7" name="Isosceles Triangle 6">
              <a:extLst>
                <a:ext uri="{FF2B5EF4-FFF2-40B4-BE49-F238E27FC236}">
                  <a16:creationId xmlns:a16="http://schemas.microsoft.com/office/drawing/2014/main" id="{3E3BC5FA-2E5B-6AB4-8B1E-CA1974C5FE61}"/>
                </a:ext>
              </a:extLst>
            </p:cNvPr>
            <p:cNvSpPr/>
            <p:nvPr/>
          </p:nvSpPr>
          <p:spPr>
            <a:xfrm rot="10800000">
              <a:off x="1594930" y="5780142"/>
              <a:ext cx="315821" cy="2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25525B9-7A7C-53DF-2020-ADB26A899E2E}"/>
              </a:ext>
            </a:extLst>
          </p:cNvPr>
          <p:cNvGrpSpPr/>
          <p:nvPr/>
        </p:nvGrpSpPr>
        <p:grpSpPr>
          <a:xfrm>
            <a:off x="7202912" y="872028"/>
            <a:ext cx="3950898" cy="5545093"/>
            <a:chOff x="997550" y="1075228"/>
            <a:chExt cx="3950898" cy="5545093"/>
          </a:xfrm>
        </p:grpSpPr>
        <p:sp>
          <p:nvSpPr>
            <p:cNvPr id="9" name="Rectangle: Rounded Corners 8">
              <a:extLst>
                <a:ext uri="{FF2B5EF4-FFF2-40B4-BE49-F238E27FC236}">
                  <a16:creationId xmlns:a16="http://schemas.microsoft.com/office/drawing/2014/main" id="{6AEC1DEC-137F-2F64-E662-C89951E5F720}"/>
                </a:ext>
              </a:extLst>
            </p:cNvPr>
            <p:cNvSpPr/>
            <p:nvPr/>
          </p:nvSpPr>
          <p:spPr>
            <a:xfrm>
              <a:off x="997550" y="1331145"/>
              <a:ext cx="3950898" cy="5289176"/>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AE3CDAB-6972-BFFB-D519-03EBB9347DBC}"/>
                </a:ext>
              </a:extLst>
            </p:cNvPr>
            <p:cNvSpPr/>
            <p:nvPr/>
          </p:nvSpPr>
          <p:spPr>
            <a:xfrm>
              <a:off x="1219200" y="1075228"/>
              <a:ext cx="3495040" cy="475661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0" dirty="0">
                  <a:solidFill>
                    <a:schemeClr val="tx1">
                      <a:lumMod val="95000"/>
                    </a:schemeClr>
                  </a:solidFill>
                  <a:effectLst/>
                  <a:latin typeface="-apple-system"/>
                </a:rPr>
                <a:t>NVIDIA GeForce Now </a:t>
              </a:r>
              <a:r>
                <a:rPr lang="en-US" sz="1600" b="0" i="0" dirty="0">
                  <a:solidFill>
                    <a:schemeClr val="tx1">
                      <a:lumMod val="95000"/>
                    </a:schemeClr>
                  </a:solidFill>
                  <a:effectLst/>
                  <a:latin typeface="-apple-system"/>
                </a:rPr>
                <a:t>officially launched in February 2020. It is NVIDIA's cloud gaming service that allows users to stream games they already own on platforms like Steam. It is currently available in North America and Europe.</a:t>
              </a:r>
            </a:p>
            <a:p>
              <a:pPr algn="ctr"/>
              <a:endParaRPr lang="en-US" sz="1600" dirty="0">
                <a:solidFill>
                  <a:schemeClr val="tx1">
                    <a:lumMod val="95000"/>
                  </a:schemeClr>
                </a:solidFill>
              </a:endParaRPr>
            </a:p>
          </p:txBody>
        </p:sp>
        <p:sp>
          <p:nvSpPr>
            <p:cNvPr id="11" name="Isosceles Triangle 10">
              <a:extLst>
                <a:ext uri="{FF2B5EF4-FFF2-40B4-BE49-F238E27FC236}">
                  <a16:creationId xmlns:a16="http://schemas.microsoft.com/office/drawing/2014/main" id="{B7ACA8A0-6095-B974-0709-C7EF032F69B5}"/>
                </a:ext>
              </a:extLst>
            </p:cNvPr>
            <p:cNvSpPr/>
            <p:nvPr/>
          </p:nvSpPr>
          <p:spPr>
            <a:xfrm rot="10800000">
              <a:off x="1594930" y="5780142"/>
              <a:ext cx="315821" cy="254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EB4BF63A-ED1B-5171-523D-34D1E4961236}"/>
              </a:ext>
            </a:extLst>
          </p:cNvPr>
          <p:cNvSpPr txBox="1"/>
          <p:nvPr/>
        </p:nvSpPr>
        <p:spPr>
          <a:xfrm>
            <a:off x="3863946" y="6571710"/>
            <a:ext cx="4464107" cy="276999"/>
          </a:xfrm>
          <a:prstGeom prst="rect">
            <a:avLst/>
          </a:prstGeom>
          <a:noFill/>
        </p:spPr>
        <p:txBody>
          <a:bodyPr wrap="none" rtlCol="0">
            <a:spAutoFit/>
          </a:bodyPr>
          <a:lstStyle/>
          <a:p>
            <a:r>
              <a:rPr lang="en-US" sz="1200" dirty="0">
                <a:hlinkClick r:id="rId2">
                  <a:extLst>
                    <a:ext uri="{A12FA001-AC4F-418D-AE19-62706E023703}">
                      <ahyp:hlinkClr xmlns:ahyp="http://schemas.microsoft.com/office/drawing/2018/hyperlinkcolor" val="tx"/>
                    </a:ext>
                  </a:extLst>
                </a:hlinkClick>
              </a:rPr>
              <a:t>Sources: Xbox Cloud Gaming – Wikipedia</a:t>
            </a:r>
            <a:r>
              <a:rPr lang="en-US" sz="1200" dirty="0"/>
              <a:t> | </a:t>
            </a:r>
            <a:r>
              <a:rPr lang="en-US" sz="1200" dirty="0">
                <a:hlinkClick r:id="rId3">
                  <a:extLst>
                    <a:ext uri="{A12FA001-AC4F-418D-AE19-62706E023703}">
                      <ahyp:hlinkClr xmlns:ahyp="http://schemas.microsoft.com/office/drawing/2018/hyperlinkcolor" val="tx"/>
                    </a:ext>
                  </a:extLst>
                </a:hlinkClick>
              </a:rPr>
              <a:t>GeForce Now - Wikipedia</a:t>
            </a:r>
            <a:endParaRPr lang="en-US" sz="1200" dirty="0"/>
          </a:p>
        </p:txBody>
      </p:sp>
    </p:spTree>
    <p:extLst>
      <p:ext uri="{BB962C8B-B14F-4D97-AF65-F5344CB8AC3E}">
        <p14:creationId xmlns:p14="http://schemas.microsoft.com/office/powerpoint/2010/main" val="1824811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4987-0E91-5DEB-62C7-174EFF44011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Business Model and Organizational Structure of GeForce Now</a:t>
            </a:r>
          </a:p>
        </p:txBody>
      </p:sp>
      <p:graphicFrame>
        <p:nvGraphicFramePr>
          <p:cNvPr id="4" name="Content Placeholder 3">
            <a:extLst>
              <a:ext uri="{FF2B5EF4-FFF2-40B4-BE49-F238E27FC236}">
                <a16:creationId xmlns:a16="http://schemas.microsoft.com/office/drawing/2014/main" id="{04AD1DC3-DB01-71B2-A542-11AB3E311F92}"/>
              </a:ext>
            </a:extLst>
          </p:cNvPr>
          <p:cNvGraphicFramePr>
            <a:graphicFrameLocks noGrp="1"/>
          </p:cNvGraphicFramePr>
          <p:nvPr>
            <p:ph idx="1"/>
            <p:extLst>
              <p:ext uri="{D42A27DB-BD31-4B8C-83A1-F6EECF244321}">
                <p14:modId xmlns:p14="http://schemas.microsoft.com/office/powerpoint/2010/main" val="1361359058"/>
              </p:ext>
            </p:extLst>
          </p:nvPr>
        </p:nvGraphicFramePr>
        <p:xfrm>
          <a:off x="3667760" y="371566"/>
          <a:ext cx="8107680" cy="5931717"/>
        </p:xfrm>
        <a:graphic>
          <a:graphicData uri="http://schemas.openxmlformats.org/drawingml/2006/table">
            <a:tbl>
              <a:tblPr firstRow="1" bandRow="1">
                <a:tableStyleId>{3B4B98B0-60AC-42C2-AFA5-B58CD77FA1E5}</a:tableStyleId>
              </a:tblPr>
              <a:tblGrid>
                <a:gridCol w="3992711">
                  <a:extLst>
                    <a:ext uri="{9D8B030D-6E8A-4147-A177-3AD203B41FA5}">
                      <a16:colId xmlns:a16="http://schemas.microsoft.com/office/drawing/2014/main" val="2581249051"/>
                    </a:ext>
                  </a:extLst>
                </a:gridCol>
                <a:gridCol w="4114969">
                  <a:extLst>
                    <a:ext uri="{9D8B030D-6E8A-4147-A177-3AD203B41FA5}">
                      <a16:colId xmlns:a16="http://schemas.microsoft.com/office/drawing/2014/main" val="1774840928"/>
                    </a:ext>
                  </a:extLst>
                </a:gridCol>
              </a:tblGrid>
              <a:tr h="497617">
                <a:tc>
                  <a:txBody>
                    <a:bodyPr/>
                    <a:lstStyle/>
                    <a:p>
                      <a:r>
                        <a:rPr lang="en-US" sz="1600" b="0" cap="none" spc="0" dirty="0">
                          <a:solidFill>
                            <a:schemeClr val="tx2"/>
                          </a:solidFill>
                        </a:rPr>
                        <a:t>Business Model </a:t>
                      </a:r>
                    </a:p>
                  </a:txBody>
                  <a:tcPr marL="86714" marR="86714" marT="86714" marB="43357" anchor="ctr"/>
                </a:tc>
                <a:tc>
                  <a:txBody>
                    <a:bodyPr/>
                    <a:lstStyle/>
                    <a:p>
                      <a:r>
                        <a:rPr lang="en-US" sz="1600" b="0" cap="none" spc="0">
                          <a:solidFill>
                            <a:schemeClr val="tx2"/>
                          </a:solidFill>
                        </a:rPr>
                        <a:t>Organizational Structure</a:t>
                      </a:r>
                    </a:p>
                  </a:txBody>
                  <a:tcPr marL="86714" marR="86714" marT="86714" marB="43357" anchor="ctr"/>
                </a:tc>
                <a:extLst>
                  <a:ext uri="{0D108BD9-81ED-4DB2-BD59-A6C34878D82A}">
                    <a16:rowId xmlns:a16="http://schemas.microsoft.com/office/drawing/2014/main" val="1799160853"/>
                  </a:ext>
                </a:extLst>
              </a:tr>
              <a:tr h="1516358">
                <a:tc>
                  <a:txBody>
                    <a:bodyPr/>
                    <a:lstStyle/>
                    <a:p>
                      <a:r>
                        <a:rPr lang="en-US" sz="1600" b="1" cap="none" spc="0" dirty="0">
                          <a:solidFill>
                            <a:schemeClr val="tx2"/>
                          </a:solidFill>
                        </a:rPr>
                        <a:t>Subscription-Based Service</a:t>
                      </a:r>
                      <a:r>
                        <a:rPr lang="en-US" sz="1600" cap="none" spc="0" dirty="0">
                          <a:solidFill>
                            <a:schemeClr val="tx2"/>
                          </a:solidFill>
                        </a:rPr>
                        <a:t>: </a:t>
                      </a:r>
                    </a:p>
                    <a:p>
                      <a:pPr marL="285750" indent="-285750">
                        <a:lnSpc>
                          <a:spcPct val="150000"/>
                        </a:lnSpc>
                        <a:buFont typeface="Arial" panose="020B0604020202020204" pitchFamily="34" charset="0"/>
                        <a:buChar char="•"/>
                      </a:pPr>
                      <a:r>
                        <a:rPr lang="en-US" sz="1600" cap="none" spc="0" dirty="0">
                          <a:solidFill>
                            <a:schemeClr val="tx2"/>
                          </a:solidFill>
                        </a:rPr>
                        <a:t>The monthly subscription price is $10.</a:t>
                      </a:r>
                    </a:p>
                    <a:p>
                      <a:pPr marL="285750" indent="-285750">
                        <a:buFont typeface="Arial" panose="020B0604020202020204" pitchFamily="34" charset="0"/>
                        <a:buChar char="•"/>
                      </a:pPr>
                      <a:r>
                        <a:rPr lang="en-US" sz="1600" cap="none" spc="0" dirty="0">
                          <a:solidFill>
                            <a:schemeClr val="tx2"/>
                          </a:solidFill>
                        </a:rPr>
                        <a:t>There is also an annual subscription option priced at $99.99.</a:t>
                      </a:r>
                    </a:p>
                  </a:txBody>
                  <a:tcPr marL="86714" marR="86714" marT="86714" marB="43357"/>
                </a:tc>
                <a:tc>
                  <a:txBody>
                    <a:bodyPr/>
                    <a:lstStyle/>
                    <a:p>
                      <a:pPr>
                        <a:lnSpc>
                          <a:spcPct val="150000"/>
                        </a:lnSpc>
                      </a:pPr>
                      <a:r>
                        <a:rPr lang="en-US" sz="1600" b="1" cap="none" spc="0">
                          <a:solidFill>
                            <a:schemeClr val="tx2"/>
                          </a:solidFill>
                        </a:rPr>
                        <a:t>GeForce NOW Alliance Program:</a:t>
                      </a:r>
                    </a:p>
                    <a:p>
                      <a:r>
                        <a:rPr lang="en-US" sz="1600" cap="none" spc="0">
                          <a:solidFill>
                            <a:schemeClr val="tx2"/>
                          </a:solidFill>
                        </a:rPr>
                        <a:t>NVIDIA has formed the GeForce NOW Alliance program to expand its reach globally. This program involves partnerships with global telecommunications providers</a:t>
                      </a:r>
                    </a:p>
                  </a:txBody>
                  <a:tcPr marL="86714" marR="86714" marT="86714" marB="43357"/>
                </a:tc>
                <a:extLst>
                  <a:ext uri="{0D108BD9-81ED-4DB2-BD59-A6C34878D82A}">
                    <a16:rowId xmlns:a16="http://schemas.microsoft.com/office/drawing/2014/main" val="2026977663"/>
                  </a:ext>
                </a:extLst>
              </a:tr>
              <a:tr h="1751452">
                <a:tc>
                  <a:txBody>
                    <a:bodyPr/>
                    <a:lstStyle/>
                    <a:p>
                      <a:pPr>
                        <a:lnSpc>
                          <a:spcPct val="150000"/>
                        </a:lnSpc>
                      </a:pPr>
                      <a:r>
                        <a:rPr lang="en-US" sz="1600" b="1" cap="none" spc="0" dirty="0">
                          <a:solidFill>
                            <a:schemeClr val="tx2"/>
                          </a:solidFill>
                        </a:rPr>
                        <a:t>Game Ownership: </a:t>
                      </a:r>
                    </a:p>
                    <a:p>
                      <a:r>
                        <a:rPr lang="en-US" sz="1600" cap="none" spc="0" dirty="0">
                          <a:solidFill>
                            <a:schemeClr val="tx2"/>
                          </a:solidFill>
                        </a:rPr>
                        <a:t>GeForce Now allows users to play games they already own. This means that any game purchases made on personal store accounts will always stay with the user.</a:t>
                      </a:r>
                    </a:p>
                  </a:txBody>
                  <a:tcPr marL="86714" marR="86714" marT="86714" marB="43357"/>
                </a:tc>
                <a:tc>
                  <a:txBody>
                    <a:bodyPr/>
                    <a:lstStyle/>
                    <a:p>
                      <a:pPr>
                        <a:lnSpc>
                          <a:spcPct val="150000"/>
                        </a:lnSpc>
                      </a:pPr>
                      <a:r>
                        <a:rPr lang="en-US" sz="1600" b="1" cap="none" spc="0" dirty="0">
                          <a:solidFill>
                            <a:schemeClr val="tx2"/>
                          </a:solidFill>
                        </a:rPr>
                        <a:t>Data Centers: </a:t>
                      </a:r>
                    </a:p>
                    <a:p>
                      <a:r>
                        <a:rPr lang="en-US" sz="1600" cap="none" spc="0" dirty="0">
                          <a:solidFill>
                            <a:schemeClr val="tx2"/>
                          </a:solidFill>
                        </a:rPr>
                        <a:t>GeForce Now consists of a network of servers based in data centers in North America and Europe. NVIDIA has also announced plans to open additional data centers in Montreal, Canada, and Australia through their partnership with </a:t>
                      </a:r>
                      <a:r>
                        <a:rPr lang="en-US" sz="1600" cap="none" spc="0" dirty="0" err="1">
                          <a:solidFill>
                            <a:schemeClr val="tx2"/>
                          </a:solidFill>
                        </a:rPr>
                        <a:t>Pentanet</a:t>
                      </a:r>
                      <a:r>
                        <a:rPr lang="en-US" sz="1600" cap="none" spc="0" dirty="0">
                          <a:solidFill>
                            <a:schemeClr val="tx2"/>
                          </a:solidFill>
                        </a:rPr>
                        <a:t>.</a:t>
                      </a:r>
                    </a:p>
                  </a:txBody>
                  <a:tcPr marL="86714" marR="86714" marT="86714" marB="43357"/>
                </a:tc>
                <a:extLst>
                  <a:ext uri="{0D108BD9-81ED-4DB2-BD59-A6C34878D82A}">
                    <a16:rowId xmlns:a16="http://schemas.microsoft.com/office/drawing/2014/main" val="3184150351"/>
                  </a:ext>
                </a:extLst>
              </a:tr>
              <a:tr h="1751452">
                <a:tc>
                  <a:txBody>
                    <a:bodyPr/>
                    <a:lstStyle/>
                    <a:p>
                      <a:pPr>
                        <a:lnSpc>
                          <a:spcPct val="150000"/>
                        </a:lnSpc>
                      </a:pPr>
                      <a:r>
                        <a:rPr lang="en-US" sz="1600" b="1" cap="none" spc="0" dirty="0">
                          <a:solidFill>
                            <a:schemeClr val="tx2"/>
                          </a:solidFill>
                        </a:rPr>
                        <a:t>Hardware Accessibility: </a:t>
                      </a:r>
                    </a:p>
                    <a:p>
                      <a:r>
                        <a:rPr lang="en-US" sz="1600" cap="none" spc="0" dirty="0">
                          <a:solidFill>
                            <a:schemeClr val="tx2"/>
                          </a:solidFill>
                        </a:rPr>
                        <a:t>Enables players with underpowered hardware to play the latest games at the highest graphics settings. This is possible because games streamed on GeForce Now are played over cloud servers equipped with NVIDIA’s high-end gaming GPUs.</a:t>
                      </a:r>
                    </a:p>
                  </a:txBody>
                  <a:tcPr marL="86714" marR="86714" marT="86714" marB="43357"/>
                </a:tc>
                <a:tc>
                  <a:txBody>
                    <a:bodyPr/>
                    <a:lstStyle/>
                    <a:p>
                      <a:r>
                        <a:rPr lang="en-US" sz="1600" b="1" cap="none" spc="0" dirty="0">
                          <a:solidFill>
                            <a:schemeClr val="tx2"/>
                          </a:solidFill>
                        </a:rPr>
                        <a:t>Partnerships: </a:t>
                      </a:r>
                      <a:endParaRPr lang="en-US" sz="1600" b="1" kern="1200" cap="none" spc="0" dirty="0">
                        <a:solidFill>
                          <a:schemeClr val="tx2"/>
                        </a:solidFill>
                      </a:endParaRPr>
                    </a:p>
                    <a:p>
                      <a:r>
                        <a:rPr lang="en-US" sz="1600" cap="none" spc="0" dirty="0">
                          <a:solidFill>
                            <a:schemeClr val="tx2"/>
                          </a:solidFill>
                        </a:rPr>
                        <a:t>NVIDIA has partnered with companies like Ampere Computing to extend its server platform to cloud gaming5. It also plans to deploy RTX cloud gaming servers in Japan and Korea through partnerships with Softbank and LG Uplus, respectively</a:t>
                      </a:r>
                    </a:p>
                  </a:txBody>
                  <a:tcPr marL="86714" marR="86714" marT="86714" marB="43357"/>
                </a:tc>
                <a:extLst>
                  <a:ext uri="{0D108BD9-81ED-4DB2-BD59-A6C34878D82A}">
                    <a16:rowId xmlns:a16="http://schemas.microsoft.com/office/drawing/2014/main" val="2811858379"/>
                  </a:ext>
                </a:extLst>
              </a:tr>
            </a:tbl>
          </a:graphicData>
        </a:graphic>
      </p:graphicFrame>
      <p:sp>
        <p:nvSpPr>
          <p:cNvPr id="3" name="TextBox 2">
            <a:extLst>
              <a:ext uri="{FF2B5EF4-FFF2-40B4-BE49-F238E27FC236}">
                <a16:creationId xmlns:a16="http://schemas.microsoft.com/office/drawing/2014/main" id="{6C1A4275-FA50-4796-E998-8C057F281645}"/>
              </a:ext>
            </a:extLst>
          </p:cNvPr>
          <p:cNvSpPr txBox="1"/>
          <p:nvPr/>
        </p:nvSpPr>
        <p:spPr>
          <a:xfrm>
            <a:off x="5179028" y="6486434"/>
            <a:ext cx="1638334" cy="276999"/>
          </a:xfrm>
          <a:prstGeom prst="rect">
            <a:avLst/>
          </a:prstGeom>
          <a:noFill/>
        </p:spPr>
        <p:txBody>
          <a:bodyPr wrap="none" rtlCol="0">
            <a:spAutoFit/>
          </a:bodyPr>
          <a:lstStyle/>
          <a:p>
            <a:pPr algn="ctr"/>
            <a:r>
              <a:rPr lang="en-US" sz="1200" dirty="0"/>
              <a:t>Sources: </a:t>
            </a:r>
            <a:r>
              <a:rPr lang="en-US" sz="1200" dirty="0">
                <a:hlinkClick r:id="rId2">
                  <a:extLst>
                    <a:ext uri="{A12FA001-AC4F-418D-AE19-62706E023703}">
                      <ahyp:hlinkClr xmlns:ahyp="http://schemas.microsoft.com/office/drawing/2018/hyperlinkcolor" val="tx"/>
                    </a:ext>
                  </a:extLst>
                </a:hlinkClick>
              </a:rPr>
              <a:t>GeForce NOW</a:t>
            </a:r>
            <a:endParaRPr lang="en-US" sz="1200" dirty="0"/>
          </a:p>
        </p:txBody>
      </p:sp>
    </p:spTree>
    <p:extLst>
      <p:ext uri="{BB962C8B-B14F-4D97-AF65-F5344CB8AC3E}">
        <p14:creationId xmlns:p14="http://schemas.microsoft.com/office/powerpoint/2010/main" val="2661233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4987-0E91-5DEB-62C7-174EFF44011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kern="1200">
                <a:solidFill>
                  <a:srgbClr val="FFFFFF"/>
                </a:solidFill>
                <a:latin typeface="+mj-lt"/>
                <a:ea typeface="+mj-ea"/>
                <a:cs typeface="+mj-cs"/>
              </a:rPr>
              <a:t>Business model and Organization structure of Xbox Cloud Gaming</a:t>
            </a:r>
          </a:p>
        </p:txBody>
      </p:sp>
      <p:graphicFrame>
        <p:nvGraphicFramePr>
          <p:cNvPr id="4" name="Content Placeholder 3">
            <a:extLst>
              <a:ext uri="{FF2B5EF4-FFF2-40B4-BE49-F238E27FC236}">
                <a16:creationId xmlns:a16="http://schemas.microsoft.com/office/drawing/2014/main" id="{04AD1DC3-DB01-71B2-A542-11AB3E311F92}"/>
              </a:ext>
            </a:extLst>
          </p:cNvPr>
          <p:cNvGraphicFramePr>
            <a:graphicFrameLocks noGrp="1"/>
          </p:cNvGraphicFramePr>
          <p:nvPr>
            <p:ph idx="1"/>
            <p:extLst>
              <p:ext uri="{D42A27DB-BD31-4B8C-83A1-F6EECF244321}">
                <p14:modId xmlns:p14="http://schemas.microsoft.com/office/powerpoint/2010/main" val="1977804426"/>
              </p:ext>
            </p:extLst>
          </p:nvPr>
        </p:nvGraphicFramePr>
        <p:xfrm>
          <a:off x="4057275" y="635241"/>
          <a:ext cx="7150850" cy="5639952"/>
        </p:xfrm>
        <a:graphic>
          <a:graphicData uri="http://schemas.openxmlformats.org/drawingml/2006/table">
            <a:tbl>
              <a:tblPr firstRow="1" bandRow="1">
                <a:tableStyleId>{3B4B98B0-60AC-42C2-AFA5-B58CD77FA1E5}</a:tableStyleId>
              </a:tblPr>
              <a:tblGrid>
                <a:gridCol w="3565860">
                  <a:extLst>
                    <a:ext uri="{9D8B030D-6E8A-4147-A177-3AD203B41FA5}">
                      <a16:colId xmlns:a16="http://schemas.microsoft.com/office/drawing/2014/main" val="2581249051"/>
                    </a:ext>
                  </a:extLst>
                </a:gridCol>
                <a:gridCol w="3584990">
                  <a:extLst>
                    <a:ext uri="{9D8B030D-6E8A-4147-A177-3AD203B41FA5}">
                      <a16:colId xmlns:a16="http://schemas.microsoft.com/office/drawing/2014/main" val="1774840928"/>
                    </a:ext>
                  </a:extLst>
                </a:gridCol>
              </a:tblGrid>
              <a:tr h="303022">
                <a:tc>
                  <a:txBody>
                    <a:bodyPr/>
                    <a:lstStyle/>
                    <a:p>
                      <a:r>
                        <a:rPr lang="en-US" sz="1600">
                          <a:solidFill>
                            <a:schemeClr val="tx2"/>
                          </a:solidFill>
                        </a:rPr>
                        <a:t>Business Model </a:t>
                      </a:r>
                    </a:p>
                  </a:txBody>
                  <a:tcPr marL="68869" marR="68869" marT="34434" marB="34434"/>
                </a:tc>
                <a:tc>
                  <a:txBody>
                    <a:bodyPr/>
                    <a:lstStyle/>
                    <a:p>
                      <a:r>
                        <a:rPr lang="en-US" sz="1600">
                          <a:solidFill>
                            <a:schemeClr val="tx2"/>
                          </a:solidFill>
                        </a:rPr>
                        <a:t>Organizational Structure</a:t>
                      </a:r>
                    </a:p>
                  </a:txBody>
                  <a:tcPr marL="68869" marR="68869" marT="34434" marB="34434"/>
                </a:tc>
                <a:extLst>
                  <a:ext uri="{0D108BD9-81ED-4DB2-BD59-A6C34878D82A}">
                    <a16:rowId xmlns:a16="http://schemas.microsoft.com/office/drawing/2014/main" val="1799160853"/>
                  </a:ext>
                </a:extLst>
              </a:tr>
              <a:tr h="1336050">
                <a:tc>
                  <a:txBody>
                    <a:bodyPr/>
                    <a:lstStyle/>
                    <a:p>
                      <a:r>
                        <a:rPr lang="en-US" sz="1600" b="1" dirty="0">
                          <a:solidFill>
                            <a:schemeClr val="tx2"/>
                          </a:solidFill>
                        </a:rPr>
                        <a:t>Subscription-Based Service: </a:t>
                      </a:r>
                    </a:p>
                    <a:p>
                      <a:r>
                        <a:rPr lang="en-US" sz="1600" b="0" dirty="0">
                          <a:solidFill>
                            <a:schemeClr val="tx2"/>
                          </a:solidFill>
                        </a:rPr>
                        <a:t>The service is part of the Xbox Game Pass Ultimate, which typically costs $15 a month.</a:t>
                      </a:r>
                    </a:p>
                  </a:txBody>
                  <a:tcPr marL="68869" marR="68869" marT="34434" marB="34434"/>
                </a:tc>
                <a:tc>
                  <a:txBody>
                    <a:bodyPr/>
                    <a:lstStyle/>
                    <a:p>
                      <a:pPr>
                        <a:lnSpc>
                          <a:spcPct val="100000"/>
                        </a:lnSpc>
                      </a:pPr>
                      <a:r>
                        <a:rPr lang="en-US" sz="1600" b="1">
                          <a:solidFill>
                            <a:schemeClr val="tx2"/>
                          </a:solidFill>
                        </a:rPr>
                        <a:t>Gaming Ecosystem Organization (GEO): </a:t>
                      </a:r>
                    </a:p>
                    <a:p>
                      <a:pPr>
                        <a:lnSpc>
                          <a:spcPct val="100000"/>
                        </a:lnSpc>
                      </a:pPr>
                      <a:r>
                        <a:rPr lang="en-US" sz="1600" b="0">
                          <a:solidFill>
                            <a:schemeClr val="tx2"/>
                          </a:solidFill>
                        </a:rPr>
                        <a:t>Microsoft formed its GEO in 2020, which looks after the needs of game creators across all of Microsoft’s software and services, including Xbox, Azure, and Microsoft 365</a:t>
                      </a:r>
                    </a:p>
                  </a:txBody>
                  <a:tcPr marL="68869" marR="68869" marT="34434" marB="34434"/>
                </a:tc>
                <a:extLst>
                  <a:ext uri="{0D108BD9-81ED-4DB2-BD59-A6C34878D82A}">
                    <a16:rowId xmlns:a16="http://schemas.microsoft.com/office/drawing/2014/main" val="2026977663"/>
                  </a:ext>
                </a:extLst>
              </a:tr>
              <a:tr h="1717116">
                <a:tc>
                  <a:txBody>
                    <a:bodyPr/>
                    <a:lstStyle/>
                    <a:p>
                      <a:pPr>
                        <a:lnSpc>
                          <a:spcPct val="100000"/>
                        </a:lnSpc>
                      </a:pPr>
                      <a:r>
                        <a:rPr lang="en-US" sz="1600" b="1" dirty="0">
                          <a:solidFill>
                            <a:schemeClr val="tx2"/>
                          </a:solidFill>
                        </a:rPr>
                        <a:t>Cloud Gaming: </a:t>
                      </a:r>
                    </a:p>
                    <a:p>
                      <a:pPr>
                        <a:lnSpc>
                          <a:spcPct val="100000"/>
                        </a:lnSpc>
                      </a:pPr>
                      <a:r>
                        <a:rPr lang="en-US" sz="1600" b="0" dirty="0">
                          <a:solidFill>
                            <a:schemeClr val="tx2"/>
                          </a:solidFill>
                        </a:rPr>
                        <a:t>The service operates by linking the device to a remote server in the cloud1. This allows users to play games on various devices, including Xbox consoles, Windows, Android, and iOS.</a:t>
                      </a:r>
                    </a:p>
                  </a:txBody>
                  <a:tcPr marL="68869" marR="68869" marT="34434" marB="34434"/>
                </a:tc>
                <a:tc>
                  <a:txBody>
                    <a:bodyPr/>
                    <a:lstStyle/>
                    <a:p>
                      <a:pPr>
                        <a:lnSpc>
                          <a:spcPct val="100000"/>
                        </a:lnSpc>
                      </a:pPr>
                      <a:r>
                        <a:rPr lang="en-US" sz="1600" b="1">
                          <a:solidFill>
                            <a:schemeClr val="tx2"/>
                          </a:solidFill>
                        </a:rPr>
                        <a:t>Data Centers: </a:t>
                      </a:r>
                    </a:p>
                    <a:p>
                      <a:pPr>
                        <a:lnSpc>
                          <a:spcPct val="100000"/>
                        </a:lnSpc>
                      </a:pPr>
                      <a:r>
                        <a:rPr lang="en-US" sz="1600" b="0">
                          <a:solidFill>
                            <a:schemeClr val="tx2"/>
                          </a:solidFill>
                        </a:rPr>
                        <a:t>Xbox Cloud Gaming started off on Android only running off Xbox One S servers in Microsoft’s datacenters3. Since then, Cloud Gaming upgraded to Custom Xbox Series X servers, and launched on Windows PCs, Apple phones and tablets, Xbox One and Xbox Series S|X.</a:t>
                      </a:r>
                    </a:p>
                  </a:txBody>
                  <a:tcPr marL="68869" marR="68869" marT="34434" marB="34434"/>
                </a:tc>
                <a:extLst>
                  <a:ext uri="{0D108BD9-81ED-4DB2-BD59-A6C34878D82A}">
                    <a16:rowId xmlns:a16="http://schemas.microsoft.com/office/drawing/2014/main" val="3184150351"/>
                  </a:ext>
                </a:extLst>
              </a:tr>
              <a:tr h="1542656">
                <a:tc>
                  <a:txBody>
                    <a:bodyPr/>
                    <a:lstStyle/>
                    <a:p>
                      <a:pPr>
                        <a:lnSpc>
                          <a:spcPct val="150000"/>
                        </a:lnSpc>
                      </a:pPr>
                      <a:endParaRPr lang="en-US" sz="1600" dirty="0">
                        <a:solidFill>
                          <a:schemeClr val="tx2"/>
                        </a:solidFill>
                      </a:endParaRPr>
                    </a:p>
                  </a:txBody>
                  <a:tcPr marL="68869" marR="68869" marT="34434" marB="34434"/>
                </a:tc>
                <a:tc>
                  <a:txBody>
                    <a:bodyPr/>
                    <a:lstStyle/>
                    <a:p>
                      <a:r>
                        <a:rPr lang="en-US" sz="1600" b="1" dirty="0">
                          <a:solidFill>
                            <a:schemeClr val="tx2"/>
                          </a:solidFill>
                        </a:rPr>
                        <a:t>Global Reach</a:t>
                      </a:r>
                      <a:r>
                        <a:rPr lang="en-US" sz="1600" dirty="0">
                          <a:solidFill>
                            <a:schemeClr val="tx2"/>
                          </a:solidFill>
                        </a:rPr>
                        <a:t>:  Xbox Cloud Gaming is available in 28 countries, such as Argentina, Australia, Austria, Brazil, Canada, Denmark, Finland, France, Japan, South Korea, Mexico, the Netherlands, Norway, Poland, Spain, Switzerland, the United Kingdom and the United States</a:t>
                      </a:r>
                    </a:p>
                  </a:txBody>
                  <a:tcPr marL="68869" marR="68869" marT="34434" marB="34434"/>
                </a:tc>
                <a:extLst>
                  <a:ext uri="{0D108BD9-81ED-4DB2-BD59-A6C34878D82A}">
                    <a16:rowId xmlns:a16="http://schemas.microsoft.com/office/drawing/2014/main" val="2811858379"/>
                  </a:ext>
                </a:extLst>
              </a:tr>
            </a:tbl>
          </a:graphicData>
        </a:graphic>
      </p:graphicFrame>
      <p:sp>
        <p:nvSpPr>
          <p:cNvPr id="3" name="TextBox 2">
            <a:extLst>
              <a:ext uri="{FF2B5EF4-FFF2-40B4-BE49-F238E27FC236}">
                <a16:creationId xmlns:a16="http://schemas.microsoft.com/office/drawing/2014/main" id="{86857A6E-9F97-4D4E-DEF7-7FC98AB723FF}"/>
              </a:ext>
            </a:extLst>
          </p:cNvPr>
          <p:cNvSpPr txBox="1"/>
          <p:nvPr/>
        </p:nvSpPr>
        <p:spPr>
          <a:xfrm>
            <a:off x="3988115" y="6581001"/>
            <a:ext cx="4215769" cy="276999"/>
          </a:xfrm>
          <a:prstGeom prst="rect">
            <a:avLst/>
          </a:prstGeom>
          <a:noFill/>
        </p:spPr>
        <p:txBody>
          <a:bodyPr wrap="none" rtlCol="0">
            <a:spAutoFit/>
          </a:bodyPr>
          <a:lstStyle/>
          <a:p>
            <a:r>
              <a:rPr lang="en-US" sz="1200" dirty="0">
                <a:hlinkClick r:id="rId2">
                  <a:extLst>
                    <a:ext uri="{A12FA001-AC4F-418D-AE19-62706E023703}">
                      <ahyp:hlinkClr xmlns:ahyp="http://schemas.microsoft.com/office/drawing/2018/hyperlinkcolor" val="tx"/>
                    </a:ext>
                  </a:extLst>
                </a:hlinkClick>
              </a:rPr>
              <a:t>Sources: Xbox Cloud Gaming's Growth and Evolution - Xbox Wire</a:t>
            </a:r>
            <a:endParaRPr lang="en-US" sz="1200" dirty="0"/>
          </a:p>
        </p:txBody>
      </p:sp>
    </p:spTree>
    <p:extLst>
      <p:ext uri="{BB962C8B-B14F-4D97-AF65-F5344CB8AC3E}">
        <p14:creationId xmlns:p14="http://schemas.microsoft.com/office/powerpoint/2010/main" val="361314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5E8F-46B9-B648-0A29-FD2975C96E1A}"/>
              </a:ext>
            </a:extLst>
          </p:cNvPr>
          <p:cNvSpPr>
            <a:spLocks noGrp="1"/>
          </p:cNvSpPr>
          <p:nvPr>
            <p:ph type="title"/>
          </p:nvPr>
        </p:nvSpPr>
        <p:spPr>
          <a:xfrm>
            <a:off x="838199" y="0"/>
            <a:ext cx="10515600" cy="1325563"/>
          </a:xfrm>
        </p:spPr>
        <p:txBody>
          <a:bodyPr>
            <a:normAutofit/>
          </a:bodyPr>
          <a:lstStyle/>
          <a:p>
            <a:r>
              <a:rPr lang="en-US" sz="5400" dirty="0"/>
              <a:t>Marketing Strategy</a:t>
            </a:r>
            <a:endParaRPr lang="en-IN" sz="5400" dirty="0"/>
          </a:p>
        </p:txBody>
      </p:sp>
      <p:graphicFrame>
        <p:nvGraphicFramePr>
          <p:cNvPr id="4" name="Content Placeholder 3">
            <a:extLst>
              <a:ext uri="{FF2B5EF4-FFF2-40B4-BE49-F238E27FC236}">
                <a16:creationId xmlns:a16="http://schemas.microsoft.com/office/drawing/2014/main" id="{C1EC2B84-E631-EC1A-E0F4-CD7D9EE00271}"/>
              </a:ext>
            </a:extLst>
          </p:cNvPr>
          <p:cNvGraphicFramePr>
            <a:graphicFrameLocks noGrp="1"/>
          </p:cNvGraphicFramePr>
          <p:nvPr>
            <p:ph idx="1"/>
            <p:extLst>
              <p:ext uri="{D42A27DB-BD31-4B8C-83A1-F6EECF244321}">
                <p14:modId xmlns:p14="http://schemas.microsoft.com/office/powerpoint/2010/main" val="429702366"/>
              </p:ext>
            </p:extLst>
          </p:nvPr>
        </p:nvGraphicFramePr>
        <p:xfrm>
          <a:off x="299718" y="1172528"/>
          <a:ext cx="11592561" cy="5431436"/>
        </p:xfrm>
        <a:graphic>
          <a:graphicData uri="http://schemas.openxmlformats.org/drawingml/2006/table">
            <a:tbl>
              <a:tblPr firstRow="1" bandRow="1">
                <a:tableStyleId>{3B4B98B0-60AC-42C2-AFA5-B58CD77FA1E5}</a:tableStyleId>
              </a:tblPr>
              <a:tblGrid>
                <a:gridCol w="1945496">
                  <a:extLst>
                    <a:ext uri="{9D8B030D-6E8A-4147-A177-3AD203B41FA5}">
                      <a16:colId xmlns:a16="http://schemas.microsoft.com/office/drawing/2014/main" val="1781600155"/>
                    </a:ext>
                  </a:extLst>
                </a:gridCol>
                <a:gridCol w="4842900">
                  <a:extLst>
                    <a:ext uri="{9D8B030D-6E8A-4147-A177-3AD203B41FA5}">
                      <a16:colId xmlns:a16="http://schemas.microsoft.com/office/drawing/2014/main" val="732751870"/>
                    </a:ext>
                  </a:extLst>
                </a:gridCol>
                <a:gridCol w="4804165">
                  <a:extLst>
                    <a:ext uri="{9D8B030D-6E8A-4147-A177-3AD203B41FA5}">
                      <a16:colId xmlns:a16="http://schemas.microsoft.com/office/drawing/2014/main" val="65072023"/>
                    </a:ext>
                  </a:extLst>
                </a:gridCol>
              </a:tblGrid>
              <a:tr h="356814">
                <a:tc>
                  <a:txBody>
                    <a:bodyPr/>
                    <a:lstStyle/>
                    <a:p>
                      <a:pPr fontAlgn="b"/>
                      <a:r>
                        <a:rPr lang="en-IN" sz="1600" b="1" cap="none" spc="0" dirty="0">
                          <a:solidFill>
                            <a:schemeClr val="tx2"/>
                          </a:solidFill>
                          <a:effectLst/>
                        </a:rPr>
                        <a:t>Marketing Strategy Aspect</a:t>
                      </a:r>
                    </a:p>
                  </a:txBody>
                  <a:tcPr marL="32101" marR="6456" marT="9171" marB="68785" anchor="b"/>
                </a:tc>
                <a:tc>
                  <a:txBody>
                    <a:bodyPr/>
                    <a:lstStyle/>
                    <a:p>
                      <a:pPr fontAlgn="b"/>
                      <a:r>
                        <a:rPr lang="en-IN" sz="1600" b="1" cap="none" spc="0" dirty="0">
                          <a:solidFill>
                            <a:schemeClr val="tx2"/>
                          </a:solidFill>
                          <a:effectLst/>
                        </a:rPr>
                        <a:t>Nvidia GeForce</a:t>
                      </a:r>
                    </a:p>
                  </a:txBody>
                  <a:tcPr marL="32101" marR="6456" marT="9171" marB="68785" anchor="b"/>
                </a:tc>
                <a:tc>
                  <a:txBody>
                    <a:bodyPr/>
                    <a:lstStyle/>
                    <a:p>
                      <a:pPr fontAlgn="b"/>
                      <a:r>
                        <a:rPr lang="en-IN" sz="1600" b="1" cap="none" spc="0">
                          <a:solidFill>
                            <a:schemeClr val="tx2"/>
                          </a:solidFill>
                          <a:effectLst/>
                        </a:rPr>
                        <a:t>Xbox Cloud Gaming</a:t>
                      </a:r>
                    </a:p>
                  </a:txBody>
                  <a:tcPr marL="32101" marR="6456" marT="9171" marB="68785" anchor="b"/>
                </a:tc>
                <a:extLst>
                  <a:ext uri="{0D108BD9-81ED-4DB2-BD59-A6C34878D82A}">
                    <a16:rowId xmlns:a16="http://schemas.microsoft.com/office/drawing/2014/main" val="1054311766"/>
                  </a:ext>
                </a:extLst>
              </a:tr>
              <a:tr h="524265">
                <a:tc>
                  <a:txBody>
                    <a:bodyPr/>
                    <a:lstStyle/>
                    <a:p>
                      <a:pPr fontAlgn="base"/>
                      <a:r>
                        <a:rPr lang="en-IN" sz="1600" b="1" cap="none" spc="0" dirty="0">
                          <a:solidFill>
                            <a:schemeClr val="tx2"/>
                          </a:solidFill>
                          <a:effectLst/>
                        </a:rPr>
                        <a:t>Target Audience and Segmentation</a:t>
                      </a:r>
                    </a:p>
                  </a:txBody>
                  <a:tcPr marL="32101" marR="6456" marT="9171" marB="68785" anchor="ctr"/>
                </a:tc>
                <a:tc>
                  <a:txBody>
                    <a:bodyPr/>
                    <a:lstStyle/>
                    <a:p>
                      <a:pPr fontAlgn="base"/>
                      <a:r>
                        <a:rPr lang="en-IN" sz="1600" cap="none" spc="0" dirty="0">
                          <a:solidFill>
                            <a:schemeClr val="tx2"/>
                          </a:solidFill>
                          <a:effectLst/>
                        </a:rPr>
                        <a:t>Primarily corporate firms and gamers.</a:t>
                      </a:r>
                    </a:p>
                  </a:txBody>
                  <a:tcPr marL="32101" marR="6456" marT="9171" marB="68785" anchor="ctr"/>
                </a:tc>
                <a:tc>
                  <a:txBody>
                    <a:bodyPr/>
                    <a:lstStyle/>
                    <a:p>
                      <a:pPr fontAlgn="base"/>
                      <a:r>
                        <a:rPr lang="en-IN" sz="1600" cap="none" spc="0" dirty="0">
                          <a:solidFill>
                            <a:schemeClr val="tx2"/>
                          </a:solidFill>
                          <a:effectLst/>
                        </a:rPr>
                        <a:t>Diverse audience, targeting teenagers to adults (20-45 years). Targets specific age groups and builds relationships with lifestyle and behaviour gamers. </a:t>
                      </a:r>
                    </a:p>
                  </a:txBody>
                  <a:tcPr marL="32101" marR="6456" marT="9171" marB="68785" anchor="ctr"/>
                </a:tc>
                <a:extLst>
                  <a:ext uri="{0D108BD9-81ED-4DB2-BD59-A6C34878D82A}">
                    <a16:rowId xmlns:a16="http://schemas.microsoft.com/office/drawing/2014/main" val="3672750590"/>
                  </a:ext>
                </a:extLst>
              </a:tr>
              <a:tr h="896376">
                <a:tc>
                  <a:txBody>
                    <a:bodyPr/>
                    <a:lstStyle/>
                    <a:p>
                      <a:pPr fontAlgn="base"/>
                      <a:r>
                        <a:rPr lang="en-IN" sz="1600" b="1" cap="none" spc="0">
                          <a:solidFill>
                            <a:schemeClr val="tx2"/>
                          </a:solidFill>
                          <a:effectLst/>
                        </a:rPr>
                        <a:t>Promotions</a:t>
                      </a:r>
                      <a:endParaRPr lang="en-IN" sz="1600" cap="none" spc="0">
                        <a:solidFill>
                          <a:schemeClr val="tx2"/>
                        </a:solidFill>
                        <a:effectLst/>
                      </a:endParaRPr>
                    </a:p>
                  </a:txBody>
                  <a:tcPr marL="32101" marR="6456" marT="9171" marB="68785" anchor="ctr"/>
                </a:tc>
                <a:tc>
                  <a:txBody>
                    <a:bodyPr/>
                    <a:lstStyle/>
                    <a:p>
                      <a:pPr fontAlgn="base"/>
                      <a:r>
                        <a:rPr lang="en-IN" sz="1600" cap="none" spc="0" dirty="0">
                          <a:solidFill>
                            <a:schemeClr val="tx2"/>
                          </a:solidFill>
                          <a:effectLst/>
                        </a:rPr>
                        <a:t>Occasionally offers promotions, especially during product launches or events, to stimulate sales. </a:t>
                      </a:r>
                    </a:p>
                  </a:txBody>
                  <a:tcPr marL="32101" marR="6456" marT="9171" marB="68785" anchor="ctr"/>
                </a:tc>
                <a:tc>
                  <a:txBody>
                    <a:bodyPr/>
                    <a:lstStyle/>
                    <a:p>
                      <a:pPr fontAlgn="base"/>
                      <a:r>
                        <a:rPr lang="en-IN" sz="1600" cap="none" spc="0" dirty="0">
                          <a:solidFill>
                            <a:schemeClr val="tx2"/>
                          </a:solidFill>
                          <a:effectLst/>
                        </a:rPr>
                        <a:t>Regularly employs promotions, discounts, and bundle offers, particularly during seasonal sales and events like Black Friday. </a:t>
                      </a:r>
                    </a:p>
                  </a:txBody>
                  <a:tcPr marL="32101" marR="6456" marT="9171" marB="68785" anchor="ctr"/>
                </a:tc>
                <a:extLst>
                  <a:ext uri="{0D108BD9-81ED-4DB2-BD59-A6C34878D82A}">
                    <a16:rowId xmlns:a16="http://schemas.microsoft.com/office/drawing/2014/main" val="2548326121"/>
                  </a:ext>
                </a:extLst>
              </a:tr>
              <a:tr h="524265">
                <a:tc>
                  <a:txBody>
                    <a:bodyPr/>
                    <a:lstStyle/>
                    <a:p>
                      <a:pPr fontAlgn="base"/>
                      <a:r>
                        <a:rPr lang="en-IN" sz="1600" b="1" cap="none" spc="0">
                          <a:solidFill>
                            <a:schemeClr val="tx2"/>
                          </a:solidFill>
                          <a:effectLst/>
                        </a:rPr>
                        <a:t>Loyalty Programs</a:t>
                      </a:r>
                      <a:endParaRPr lang="en-IN" sz="1600" cap="none" spc="0">
                        <a:solidFill>
                          <a:schemeClr val="tx2"/>
                        </a:solidFill>
                        <a:effectLst/>
                      </a:endParaRPr>
                    </a:p>
                  </a:txBody>
                  <a:tcPr marL="32101" marR="6456" marT="9171" marB="68785" anchor="ctr"/>
                </a:tc>
                <a:tc>
                  <a:txBody>
                    <a:bodyPr/>
                    <a:lstStyle/>
                    <a:p>
                      <a:pPr fontAlgn="base"/>
                      <a:r>
                        <a:rPr lang="en-US" sz="1600" cap="none" spc="0" dirty="0">
                          <a:solidFill>
                            <a:schemeClr val="tx2"/>
                          </a:solidFill>
                          <a:effectLst/>
                        </a:rPr>
                        <a:t>No Loyalty Programs. </a:t>
                      </a:r>
                      <a:endParaRPr lang="en-IN" sz="1600" cap="none" spc="0" dirty="0">
                        <a:solidFill>
                          <a:schemeClr val="tx2"/>
                        </a:solidFill>
                        <a:effectLst/>
                      </a:endParaRPr>
                    </a:p>
                  </a:txBody>
                  <a:tcPr marL="32101" marR="6456" marT="9171" marB="68785" anchor="ctr"/>
                </a:tc>
                <a:tc>
                  <a:txBody>
                    <a:bodyPr/>
                    <a:lstStyle/>
                    <a:p>
                      <a:pPr fontAlgn="base"/>
                      <a:r>
                        <a:rPr lang="en-IN" sz="1600" cap="none" spc="0" dirty="0">
                          <a:solidFill>
                            <a:schemeClr val="tx2"/>
                          </a:solidFill>
                          <a:effectLst/>
                        </a:rPr>
                        <a:t>Offers a loyalty program with Xbox Live Gold, providing benefits like free games and exclusive discounts for subscribers.</a:t>
                      </a:r>
                    </a:p>
                  </a:txBody>
                  <a:tcPr marL="32101" marR="6456" marT="9171" marB="68785" anchor="ctr"/>
                </a:tc>
                <a:extLst>
                  <a:ext uri="{0D108BD9-81ED-4DB2-BD59-A6C34878D82A}">
                    <a16:rowId xmlns:a16="http://schemas.microsoft.com/office/drawing/2014/main" val="3766057266"/>
                  </a:ext>
                </a:extLst>
              </a:tr>
              <a:tr h="896376">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600" b="1" cap="none" spc="0" dirty="0">
                          <a:solidFill>
                            <a:schemeClr val="tx2"/>
                          </a:solidFill>
                          <a:effectLst/>
                        </a:rPr>
                        <a:t>Digital Marketing Strategy/Social Media</a:t>
                      </a:r>
                      <a:endParaRPr lang="en-IN" sz="1600" cap="none" spc="0" dirty="0">
                        <a:solidFill>
                          <a:schemeClr val="tx2"/>
                        </a:solidFill>
                        <a:effectLst/>
                      </a:endParaRPr>
                    </a:p>
                    <a:p>
                      <a:pPr fontAlgn="base"/>
                      <a:endParaRPr lang="en-IN" sz="1600" cap="none" spc="0" dirty="0">
                        <a:solidFill>
                          <a:schemeClr val="tx2"/>
                        </a:solidFill>
                        <a:effectLst/>
                      </a:endParaRPr>
                    </a:p>
                  </a:txBody>
                  <a:tcPr marL="32101" marR="6456" marT="9171" marB="68785" anchor="ctr"/>
                </a:tc>
                <a:tc>
                  <a:txBody>
                    <a:bodyPr/>
                    <a:lstStyle/>
                    <a:p>
                      <a:pPr fontAlgn="base"/>
                      <a:r>
                        <a:rPr lang="en-IN" sz="1600" cap="none" spc="0" dirty="0">
                          <a:solidFill>
                            <a:schemeClr val="tx2"/>
                          </a:solidFill>
                          <a:effectLst/>
                        </a:rPr>
                        <a:t>Unconventional campaigns, like the Crop Circle campaign, generate buzz and media attention. Actively engages with gaming influencers and content creators on platforms like Twitch and YouTube to promote Nvidia products and targeted ad campaigns.</a:t>
                      </a:r>
                    </a:p>
                  </a:txBody>
                  <a:tcPr marL="32101" marR="6456" marT="9171" marB="68785"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600" b="0" cap="none" spc="0" dirty="0">
                          <a:solidFill>
                            <a:schemeClr val="tx2"/>
                          </a:solidFill>
                          <a:effectLst/>
                        </a:rPr>
                        <a:t>Campaigns like Beyond Generations Campaign</a:t>
                      </a:r>
                      <a:r>
                        <a:rPr lang="en-IN" sz="1600" b="1" cap="none" spc="0" dirty="0">
                          <a:solidFill>
                            <a:schemeClr val="tx2"/>
                          </a:solidFill>
                          <a:effectLst/>
                        </a:rPr>
                        <a:t> </a:t>
                      </a:r>
                      <a:r>
                        <a:rPr lang="en-IN" sz="1600" cap="none" spc="0" dirty="0">
                          <a:solidFill>
                            <a:schemeClr val="tx2"/>
                          </a:solidFill>
                          <a:effectLst/>
                        </a:rPr>
                        <a:t>Engages with the gaming community through social media channels. Launches major campaigns for exclusive game releases and engages in collaborations.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IN" sz="1600" cap="none" spc="0" dirty="0">
                        <a:solidFill>
                          <a:schemeClr val="tx2"/>
                        </a:solidFill>
                        <a:effectLst/>
                      </a:endParaRPr>
                    </a:p>
                    <a:p>
                      <a:pPr fontAlgn="base"/>
                      <a:endParaRPr lang="en-IN" sz="1600" cap="none" spc="0" dirty="0">
                        <a:solidFill>
                          <a:schemeClr val="tx2"/>
                        </a:solidFill>
                        <a:effectLst/>
                      </a:endParaRPr>
                    </a:p>
                  </a:txBody>
                  <a:tcPr marL="32101" marR="6456" marT="9171" marB="68785" anchor="ctr"/>
                </a:tc>
                <a:extLst>
                  <a:ext uri="{0D108BD9-81ED-4DB2-BD59-A6C34878D82A}">
                    <a16:rowId xmlns:a16="http://schemas.microsoft.com/office/drawing/2014/main" val="4060539675"/>
                  </a:ext>
                </a:extLst>
              </a:tr>
              <a:tr h="524265">
                <a:tc>
                  <a:txBody>
                    <a:bodyPr/>
                    <a:lstStyle/>
                    <a:p>
                      <a:pPr fontAlgn="base"/>
                      <a:r>
                        <a:rPr lang="en-IN" sz="1600" b="1" cap="none" spc="0" dirty="0">
                          <a:solidFill>
                            <a:schemeClr val="tx2"/>
                          </a:solidFill>
                          <a:effectLst/>
                        </a:rPr>
                        <a:t>Experiential Learning</a:t>
                      </a:r>
                      <a:endParaRPr lang="en-IN" sz="1600" cap="none" spc="0" dirty="0">
                        <a:solidFill>
                          <a:schemeClr val="tx2"/>
                        </a:solidFill>
                        <a:effectLst/>
                      </a:endParaRPr>
                    </a:p>
                  </a:txBody>
                  <a:tcPr marL="32101" marR="6456" marT="9171" marB="68785" anchor="ctr"/>
                </a:tc>
                <a:tc>
                  <a:txBody>
                    <a:bodyPr/>
                    <a:lstStyle/>
                    <a:p>
                      <a:pPr fontAlgn="base"/>
                      <a:r>
                        <a:rPr lang="en-IN" sz="1600" b="1" cap="none" spc="0" dirty="0">
                          <a:solidFill>
                            <a:schemeClr val="tx2"/>
                          </a:solidFill>
                          <a:effectLst/>
                        </a:rPr>
                        <a:t>GeForce Experience:</a:t>
                      </a:r>
                      <a:r>
                        <a:rPr lang="en-IN" sz="1600" cap="none" spc="0" dirty="0">
                          <a:solidFill>
                            <a:schemeClr val="tx2"/>
                          </a:solidFill>
                          <a:effectLst/>
                        </a:rPr>
                        <a:t> Provides software that enhances gaming experiences on Nvidia GPUs, creating a positive and immersive experience for users.</a:t>
                      </a:r>
                    </a:p>
                  </a:txBody>
                  <a:tcPr marL="32101" marR="6456" marT="9171" marB="68785" anchor="ctr"/>
                </a:tc>
                <a:tc>
                  <a:txBody>
                    <a:bodyPr/>
                    <a:lstStyle/>
                    <a:p>
                      <a:pPr fontAlgn="base"/>
                      <a:r>
                        <a:rPr lang="en-IN" sz="1600" b="1" cap="none" spc="0" dirty="0">
                          <a:solidFill>
                            <a:schemeClr val="tx2"/>
                          </a:solidFill>
                          <a:effectLst/>
                        </a:rPr>
                        <a:t>PAX Australia Participation:</a:t>
                      </a:r>
                      <a:r>
                        <a:rPr lang="en-IN" sz="1600" cap="none" spc="0" dirty="0">
                          <a:solidFill>
                            <a:schemeClr val="tx2"/>
                          </a:solidFill>
                          <a:effectLst/>
                        </a:rPr>
                        <a:t> Participates in events like PAX Australia, offering attendees an active brand experience to increase engagement.</a:t>
                      </a:r>
                    </a:p>
                  </a:txBody>
                  <a:tcPr marL="32101" marR="6456" marT="9171" marB="68785" anchor="ctr"/>
                </a:tc>
                <a:extLst>
                  <a:ext uri="{0D108BD9-81ED-4DB2-BD59-A6C34878D82A}">
                    <a16:rowId xmlns:a16="http://schemas.microsoft.com/office/drawing/2014/main" val="3931850662"/>
                  </a:ext>
                </a:extLst>
              </a:tr>
            </a:tbl>
          </a:graphicData>
        </a:graphic>
      </p:graphicFrame>
    </p:spTree>
    <p:extLst>
      <p:ext uri="{BB962C8B-B14F-4D97-AF65-F5344CB8AC3E}">
        <p14:creationId xmlns:p14="http://schemas.microsoft.com/office/powerpoint/2010/main" val="78991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1A7A-AE3E-7310-C0C0-28B00C80323E}"/>
              </a:ext>
            </a:extLst>
          </p:cNvPr>
          <p:cNvSpPr>
            <a:spLocks noGrp="1"/>
          </p:cNvSpPr>
          <p:nvPr>
            <p:ph type="title"/>
          </p:nvPr>
        </p:nvSpPr>
        <p:spPr>
          <a:xfrm>
            <a:off x="838200" y="365125"/>
            <a:ext cx="10515600" cy="1325563"/>
          </a:xfrm>
        </p:spPr>
        <p:txBody>
          <a:bodyPr>
            <a:normAutofit/>
          </a:bodyPr>
          <a:lstStyle/>
          <a:p>
            <a:r>
              <a:rPr lang="en-US" sz="5400" dirty="0"/>
              <a:t>Pricing Strategy</a:t>
            </a:r>
            <a:endParaRPr lang="en-IN" sz="5400" dirty="0"/>
          </a:p>
        </p:txBody>
      </p:sp>
      <p:graphicFrame>
        <p:nvGraphicFramePr>
          <p:cNvPr id="7" name="Content Placeholder 6">
            <a:extLst>
              <a:ext uri="{FF2B5EF4-FFF2-40B4-BE49-F238E27FC236}">
                <a16:creationId xmlns:a16="http://schemas.microsoft.com/office/drawing/2014/main" id="{232D5EF7-224A-67E8-6C12-DA8C3D3E852F}"/>
              </a:ext>
            </a:extLst>
          </p:cNvPr>
          <p:cNvGraphicFramePr>
            <a:graphicFrameLocks noGrp="1"/>
          </p:cNvGraphicFramePr>
          <p:nvPr>
            <p:ph idx="1"/>
            <p:extLst>
              <p:ext uri="{D42A27DB-BD31-4B8C-83A1-F6EECF244321}">
                <p14:modId xmlns:p14="http://schemas.microsoft.com/office/powerpoint/2010/main" val="4084028318"/>
              </p:ext>
            </p:extLst>
          </p:nvPr>
        </p:nvGraphicFramePr>
        <p:xfrm>
          <a:off x="711200" y="1473201"/>
          <a:ext cx="11013441" cy="5110180"/>
        </p:xfrm>
        <a:graphic>
          <a:graphicData uri="http://schemas.openxmlformats.org/drawingml/2006/table">
            <a:tbl>
              <a:tblPr firstRow="1" bandRow="1">
                <a:tableStyleId>{3B4B98B0-60AC-42C2-AFA5-B58CD77FA1E5}</a:tableStyleId>
              </a:tblPr>
              <a:tblGrid>
                <a:gridCol w="1752492">
                  <a:extLst>
                    <a:ext uri="{9D8B030D-6E8A-4147-A177-3AD203B41FA5}">
                      <a16:colId xmlns:a16="http://schemas.microsoft.com/office/drawing/2014/main" val="2836370970"/>
                    </a:ext>
                  </a:extLst>
                </a:gridCol>
                <a:gridCol w="4599291">
                  <a:extLst>
                    <a:ext uri="{9D8B030D-6E8A-4147-A177-3AD203B41FA5}">
                      <a16:colId xmlns:a16="http://schemas.microsoft.com/office/drawing/2014/main" val="3221437413"/>
                    </a:ext>
                  </a:extLst>
                </a:gridCol>
                <a:gridCol w="4661658">
                  <a:extLst>
                    <a:ext uri="{9D8B030D-6E8A-4147-A177-3AD203B41FA5}">
                      <a16:colId xmlns:a16="http://schemas.microsoft.com/office/drawing/2014/main" val="3218754839"/>
                    </a:ext>
                  </a:extLst>
                </a:gridCol>
              </a:tblGrid>
              <a:tr h="377952">
                <a:tc>
                  <a:txBody>
                    <a:bodyPr/>
                    <a:lstStyle/>
                    <a:p>
                      <a:pPr fontAlgn="b"/>
                      <a:r>
                        <a:rPr lang="en-IN" sz="1600" b="0" cap="none" spc="0" dirty="0">
                          <a:solidFill>
                            <a:schemeClr val="tx2"/>
                          </a:solidFill>
                          <a:effectLst/>
                        </a:rPr>
                        <a:t>Pricing Strategy Aspect</a:t>
                      </a:r>
                    </a:p>
                  </a:txBody>
                  <a:tcPr marL="62912" marR="20238" marT="47722" marB="47722" anchor="ctr"/>
                </a:tc>
                <a:tc>
                  <a:txBody>
                    <a:bodyPr/>
                    <a:lstStyle/>
                    <a:p>
                      <a:pPr fontAlgn="b"/>
                      <a:r>
                        <a:rPr lang="en-IN" sz="1600" b="0" cap="none" spc="0" dirty="0">
                          <a:solidFill>
                            <a:schemeClr val="tx2"/>
                          </a:solidFill>
                          <a:effectLst/>
                        </a:rPr>
                        <a:t>Nvidia GeForce</a:t>
                      </a:r>
                    </a:p>
                  </a:txBody>
                  <a:tcPr marL="62912" marR="20238" marT="47722" marB="47722" anchor="ctr"/>
                </a:tc>
                <a:tc>
                  <a:txBody>
                    <a:bodyPr/>
                    <a:lstStyle/>
                    <a:p>
                      <a:pPr fontAlgn="b"/>
                      <a:r>
                        <a:rPr lang="en-IN" sz="1600" b="0" cap="none" spc="0">
                          <a:solidFill>
                            <a:schemeClr val="tx2"/>
                          </a:solidFill>
                          <a:effectLst/>
                        </a:rPr>
                        <a:t>Xbox Cloud Gaming</a:t>
                      </a:r>
                    </a:p>
                  </a:txBody>
                  <a:tcPr marL="62912" marR="20238" marT="47722" marB="47722" anchor="ctr"/>
                </a:tc>
                <a:extLst>
                  <a:ext uri="{0D108BD9-81ED-4DB2-BD59-A6C34878D82A}">
                    <a16:rowId xmlns:a16="http://schemas.microsoft.com/office/drawing/2014/main" val="2278389228"/>
                  </a:ext>
                </a:extLst>
              </a:tr>
              <a:tr h="1018031">
                <a:tc>
                  <a:txBody>
                    <a:bodyPr/>
                    <a:lstStyle/>
                    <a:p>
                      <a:pPr fontAlgn="base"/>
                      <a:r>
                        <a:rPr lang="en-IN" sz="1600" b="1" cap="none" spc="0" dirty="0">
                          <a:solidFill>
                            <a:schemeClr val="tx2"/>
                          </a:solidFill>
                          <a:effectLst/>
                        </a:rPr>
                        <a:t>Product Pricing</a:t>
                      </a:r>
                      <a:endParaRPr lang="en-IN" sz="1600" cap="none" spc="0" dirty="0">
                        <a:solidFill>
                          <a:schemeClr val="tx2"/>
                        </a:solidFill>
                        <a:effectLst/>
                      </a:endParaRPr>
                    </a:p>
                  </a:txBody>
                  <a:tcPr marL="62912" marR="20238" marT="47722" marB="47722" anchor="ctr"/>
                </a:tc>
                <a:tc>
                  <a:txBody>
                    <a:bodyPr/>
                    <a:lstStyle/>
                    <a:p>
                      <a:pPr fontAlgn="base"/>
                      <a:r>
                        <a:rPr lang="en-IN" sz="1600" cap="none" spc="0" dirty="0">
                          <a:solidFill>
                            <a:schemeClr val="tx2"/>
                          </a:solidFill>
                          <a:effectLst/>
                        </a:rPr>
                        <a:t>Offers a range of GPUs with varying performance levels, targeting different market segments. </a:t>
                      </a:r>
                      <a:br>
                        <a:rPr lang="en-IN" sz="1600" cap="none" spc="0" dirty="0">
                          <a:solidFill>
                            <a:schemeClr val="tx2"/>
                          </a:solidFill>
                          <a:effectLst/>
                        </a:rPr>
                      </a:br>
                      <a:r>
                        <a:rPr lang="en-IN" sz="1600" cap="none" spc="0" dirty="0">
                          <a:solidFill>
                            <a:schemeClr val="tx2"/>
                          </a:solidFill>
                          <a:effectLst/>
                        </a:rPr>
                        <a:t>Prices are often positioned at premium levels, reflecting high-performance and advanced technologies.</a:t>
                      </a:r>
                    </a:p>
                  </a:txBody>
                  <a:tcPr marL="62912" marR="20238" marT="47722" marB="47722" anchor="ctr"/>
                </a:tc>
                <a:tc>
                  <a:txBody>
                    <a:bodyPr/>
                    <a:lstStyle/>
                    <a:p>
                      <a:pPr fontAlgn="base"/>
                      <a:r>
                        <a:rPr lang="en-IN" sz="1600" cap="none" spc="0" dirty="0">
                          <a:solidFill>
                            <a:schemeClr val="tx2"/>
                          </a:solidFill>
                          <a:effectLst/>
                        </a:rPr>
                        <a:t>Xbox consoles are priced competitively to attract a broad consumer base. Xbox Game Pass subscription service offers various pricing tiers, providing flexibility to users.</a:t>
                      </a:r>
                    </a:p>
                  </a:txBody>
                  <a:tcPr marL="62912" marR="20238" marT="47722" marB="47722" anchor="ctr"/>
                </a:tc>
                <a:extLst>
                  <a:ext uri="{0D108BD9-81ED-4DB2-BD59-A6C34878D82A}">
                    <a16:rowId xmlns:a16="http://schemas.microsoft.com/office/drawing/2014/main" val="2218162755"/>
                  </a:ext>
                </a:extLst>
              </a:tr>
              <a:tr h="713232">
                <a:tc>
                  <a:txBody>
                    <a:bodyPr/>
                    <a:lstStyle/>
                    <a:p>
                      <a:pPr fontAlgn="base"/>
                      <a:r>
                        <a:rPr lang="en-IN" sz="1600" b="1" cap="none" spc="0" dirty="0">
                          <a:solidFill>
                            <a:schemeClr val="tx2"/>
                          </a:solidFill>
                          <a:effectLst/>
                        </a:rPr>
                        <a:t>Discounts</a:t>
                      </a:r>
                      <a:endParaRPr lang="en-IN" sz="1600" cap="none" spc="0" dirty="0">
                        <a:solidFill>
                          <a:schemeClr val="tx2"/>
                        </a:solidFill>
                        <a:effectLst/>
                      </a:endParaRPr>
                    </a:p>
                  </a:txBody>
                  <a:tcPr marL="62912" marR="20238" marT="47722" marB="47722" anchor="ctr"/>
                </a:tc>
                <a:tc>
                  <a:txBody>
                    <a:bodyPr/>
                    <a:lstStyle/>
                    <a:p>
                      <a:pPr fontAlgn="base"/>
                      <a:r>
                        <a:rPr lang="en-IN" sz="1600" cap="none" spc="0" dirty="0">
                          <a:solidFill>
                            <a:schemeClr val="tx2"/>
                          </a:solidFill>
                          <a:effectLst/>
                        </a:rPr>
                        <a:t>Occasionally offers discounts, especially during product launches or events, to stimulate sales and attract customers. </a:t>
                      </a:r>
                    </a:p>
                  </a:txBody>
                  <a:tcPr marL="62912" marR="20238" marT="47722" marB="47722" anchor="ctr"/>
                </a:tc>
                <a:tc>
                  <a:txBody>
                    <a:bodyPr/>
                    <a:lstStyle/>
                    <a:p>
                      <a:pPr fontAlgn="base"/>
                      <a:r>
                        <a:rPr lang="en-IN" sz="1600" cap="none" spc="0" dirty="0">
                          <a:solidFill>
                            <a:schemeClr val="tx2"/>
                          </a:solidFill>
                          <a:effectLst/>
                        </a:rPr>
                        <a:t>Xbox Live Gold subscription often includes free games and exclusive discounts.</a:t>
                      </a:r>
                    </a:p>
                  </a:txBody>
                  <a:tcPr marL="62912" marR="20238" marT="47722" marB="47722" anchor="ctr"/>
                </a:tc>
                <a:extLst>
                  <a:ext uri="{0D108BD9-81ED-4DB2-BD59-A6C34878D82A}">
                    <a16:rowId xmlns:a16="http://schemas.microsoft.com/office/drawing/2014/main" val="4133341500"/>
                  </a:ext>
                </a:extLst>
              </a:tr>
              <a:tr h="804672">
                <a:tc>
                  <a:txBody>
                    <a:bodyPr/>
                    <a:lstStyle/>
                    <a:p>
                      <a:pPr fontAlgn="base"/>
                      <a:r>
                        <a:rPr lang="en-IN" sz="1600" b="1" cap="none" spc="0" dirty="0">
                          <a:solidFill>
                            <a:schemeClr val="tx2"/>
                          </a:solidFill>
                          <a:effectLst/>
                        </a:rPr>
                        <a:t>Subscription &amp; Freemium Models</a:t>
                      </a:r>
                      <a:endParaRPr lang="en-IN" sz="1600" cap="none" spc="0" dirty="0">
                        <a:solidFill>
                          <a:schemeClr val="tx2"/>
                        </a:solidFill>
                        <a:effectLst/>
                      </a:endParaRPr>
                    </a:p>
                  </a:txBody>
                  <a:tcPr marL="62912" marR="20238" marT="47722" marB="47722"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IN" sz="1600" cap="none" spc="0" dirty="0">
                          <a:solidFill>
                            <a:schemeClr val="tx2"/>
                          </a:solidFill>
                          <a:effectLst/>
                        </a:rPr>
                        <a:t>Nvidia offers subscription services like GeForce Now. GeForce Now offers a freemium model, allowing users to access basic features for free and offering premium subscriptions for enhanced services. </a:t>
                      </a:r>
                    </a:p>
                    <a:p>
                      <a:pPr fontAlgn="base"/>
                      <a:endParaRPr lang="en-IN" sz="1600" cap="none" spc="0" dirty="0">
                        <a:solidFill>
                          <a:schemeClr val="tx2"/>
                        </a:solidFill>
                        <a:effectLst/>
                      </a:endParaRPr>
                    </a:p>
                  </a:txBody>
                  <a:tcPr marL="62912" marR="20238" marT="47722" marB="47722" anchor="ctr"/>
                </a:tc>
                <a:tc>
                  <a:txBody>
                    <a:bodyPr/>
                    <a:lstStyle/>
                    <a:p>
                      <a:pPr fontAlgn="base"/>
                      <a:r>
                        <a:rPr lang="en-IN" sz="1600" cap="none" spc="0" dirty="0">
                          <a:solidFill>
                            <a:schemeClr val="tx2"/>
                          </a:solidFill>
                          <a:effectLst/>
                        </a:rPr>
                        <a:t>Emphasizes subscription models such as Xbox Game Pass, providing access to a library of games for a monthly fee. </a:t>
                      </a:r>
                    </a:p>
                    <a:p>
                      <a:pPr fontAlgn="base"/>
                      <a:r>
                        <a:rPr lang="en-IN" sz="1600" cap="none" spc="0" dirty="0">
                          <a:solidFill>
                            <a:schemeClr val="tx2"/>
                          </a:solidFill>
                          <a:effectLst/>
                        </a:rPr>
                        <a:t>Xbox Live Gold subscription for online multiplayer and additional perks.</a:t>
                      </a:r>
                    </a:p>
                  </a:txBody>
                  <a:tcPr marL="62912" marR="20238" marT="47722" marB="47722" anchor="ctr"/>
                </a:tc>
                <a:extLst>
                  <a:ext uri="{0D108BD9-81ED-4DB2-BD59-A6C34878D82A}">
                    <a16:rowId xmlns:a16="http://schemas.microsoft.com/office/drawing/2014/main" val="194161524"/>
                  </a:ext>
                </a:extLst>
              </a:tr>
              <a:tr h="804672">
                <a:tc>
                  <a:txBody>
                    <a:bodyPr/>
                    <a:lstStyle/>
                    <a:p>
                      <a:pPr fontAlgn="base"/>
                      <a:r>
                        <a:rPr lang="en-IN" sz="1600" b="1" cap="none" spc="0" dirty="0">
                          <a:solidFill>
                            <a:schemeClr val="tx2"/>
                          </a:solidFill>
                          <a:effectLst/>
                        </a:rPr>
                        <a:t>Price Flexibility</a:t>
                      </a:r>
                      <a:endParaRPr lang="en-IN" sz="1600" cap="none" spc="0" dirty="0">
                        <a:solidFill>
                          <a:schemeClr val="tx2"/>
                        </a:solidFill>
                        <a:effectLst/>
                      </a:endParaRPr>
                    </a:p>
                  </a:txBody>
                  <a:tcPr marL="62912" marR="20238" marT="47722" marB="47722" anchor="ctr"/>
                </a:tc>
                <a:tc>
                  <a:txBody>
                    <a:bodyPr/>
                    <a:lstStyle/>
                    <a:p>
                      <a:pPr fontAlgn="base"/>
                      <a:r>
                        <a:rPr lang="en-IN" sz="1600" cap="none" spc="0" dirty="0">
                          <a:solidFill>
                            <a:schemeClr val="tx2"/>
                          </a:solidFill>
                          <a:effectLst/>
                        </a:rPr>
                        <a:t>Prices can be relatively inflexible due to the premium positioning of high-performance GPUs. </a:t>
                      </a:r>
                    </a:p>
                  </a:txBody>
                  <a:tcPr marL="62912" marR="20238" marT="47722" marB="47722" anchor="ctr"/>
                </a:tc>
                <a:tc>
                  <a:txBody>
                    <a:bodyPr/>
                    <a:lstStyle/>
                    <a:p>
                      <a:pPr fontAlgn="base"/>
                      <a:r>
                        <a:rPr lang="en-IN" sz="1600" cap="none" spc="0" dirty="0">
                          <a:solidFill>
                            <a:schemeClr val="tx2"/>
                          </a:solidFill>
                          <a:effectLst/>
                        </a:rPr>
                        <a:t>Xbox often adjusts console prices to remain competitive in the market. Regularly offers discounts on subscription services and game titles to encourage adoption.</a:t>
                      </a:r>
                    </a:p>
                  </a:txBody>
                  <a:tcPr marL="62912" marR="20238" marT="47722" marB="47722" anchor="ctr"/>
                </a:tc>
                <a:extLst>
                  <a:ext uri="{0D108BD9-81ED-4DB2-BD59-A6C34878D82A}">
                    <a16:rowId xmlns:a16="http://schemas.microsoft.com/office/drawing/2014/main" val="1425051341"/>
                  </a:ext>
                </a:extLst>
              </a:tr>
            </a:tbl>
          </a:graphicData>
        </a:graphic>
      </p:graphicFrame>
    </p:spTree>
    <p:extLst>
      <p:ext uri="{BB962C8B-B14F-4D97-AF65-F5344CB8AC3E}">
        <p14:creationId xmlns:p14="http://schemas.microsoft.com/office/powerpoint/2010/main" val="3247530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865</TotalTime>
  <Words>1639</Words>
  <Application>Microsoft Office PowerPoint</Application>
  <PresentationFormat>Widescreen</PresentationFormat>
  <Paragraphs>140</Paragraphs>
  <Slides>14</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Times New Roman</vt:lpstr>
      <vt:lpstr>Office Theme</vt:lpstr>
      <vt:lpstr>PowerPoint Presentation</vt:lpstr>
      <vt:lpstr>Introduction</vt:lpstr>
      <vt:lpstr>PowerPoint Presentation</vt:lpstr>
      <vt:lpstr>PowerPoint Presentation</vt:lpstr>
      <vt:lpstr>Timing of Entry</vt:lpstr>
      <vt:lpstr>Business Model and Organizational Structure of GeForce Now</vt:lpstr>
      <vt:lpstr>Business model and Organization structure of Xbox Cloud Gaming</vt:lpstr>
      <vt:lpstr>Marketing Strategy</vt:lpstr>
      <vt:lpstr>Pricing Strategy</vt:lpstr>
      <vt:lpstr>PORTER’S FIVE FORCES FOR GLOBAL CLOUD GAMING MARKET</vt:lpstr>
      <vt:lpstr>PORTER’S FIVE FORCES FOR GLOBAL CLOUD GAMING MARKET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Timing of Entry</dc:title>
  <dc:creator>Vishal Vk</dc:creator>
  <cp:lastModifiedBy>Vishal Vk</cp:lastModifiedBy>
  <cp:revision>32</cp:revision>
  <dcterms:created xsi:type="dcterms:W3CDTF">2023-11-22T15:51:20Z</dcterms:created>
  <dcterms:modified xsi:type="dcterms:W3CDTF">2023-11-28T14:40:52Z</dcterms:modified>
</cp:coreProperties>
</file>