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D76-AEAB-4D7A-8C51-32C7A3BD04BA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E03D-24D4-48CB-AD70-D9295F8BC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0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D76-AEAB-4D7A-8C51-32C7A3BD04BA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E03D-24D4-48CB-AD70-D9295F8BC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72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D76-AEAB-4D7A-8C51-32C7A3BD04BA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E03D-24D4-48CB-AD70-D9295F8BC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1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D76-AEAB-4D7A-8C51-32C7A3BD04BA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E03D-24D4-48CB-AD70-D9295F8BC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96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D76-AEAB-4D7A-8C51-32C7A3BD04BA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E03D-24D4-48CB-AD70-D9295F8BC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97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D76-AEAB-4D7A-8C51-32C7A3BD04BA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E03D-24D4-48CB-AD70-D9295F8BC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1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D76-AEAB-4D7A-8C51-32C7A3BD04BA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E03D-24D4-48CB-AD70-D9295F8BC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58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D76-AEAB-4D7A-8C51-32C7A3BD04BA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E03D-24D4-48CB-AD70-D9295F8BC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39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D76-AEAB-4D7A-8C51-32C7A3BD04BA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E03D-24D4-48CB-AD70-D9295F8BC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3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D76-AEAB-4D7A-8C51-32C7A3BD04BA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E03D-24D4-48CB-AD70-D9295F8BC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1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D76-AEAB-4D7A-8C51-32C7A3BD04BA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E03D-24D4-48CB-AD70-D9295F8BC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26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22D76-AEAB-4D7A-8C51-32C7A3BD04BA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EE03D-24D4-48CB-AD70-D9295F8BC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51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153617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0" i="0" u="none" strike="noStrike" baseline="0" dirty="0" smtClean="0">
                <a:solidFill>
                  <a:srgbClr val="3333B3"/>
                </a:solidFill>
                <a:latin typeface="CMSS12"/>
              </a:rPr>
              <a:t>Introduction</a:t>
            </a:r>
          </a:p>
          <a:p>
            <a:r>
              <a:rPr lang="en-IN" sz="1400" b="0" i="0" u="none" strike="noStrike" baseline="0" dirty="0" smtClean="0">
                <a:solidFill>
                  <a:srgbClr val="3333B3"/>
                </a:solidFill>
                <a:latin typeface="CMSY1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Rainfall Prediction is the application of science and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technology to foretell the state of the atmosphere. It is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important to exactly determine the rainfall for effective use of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water resources, crop productivity and pre planning of water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structures</a:t>
            </a:r>
          </a:p>
          <a:p>
            <a:r>
              <a:rPr lang="en-IN" sz="1400" b="0" i="0" u="none" strike="noStrike" baseline="0" dirty="0" smtClean="0">
                <a:solidFill>
                  <a:srgbClr val="3333B3"/>
                </a:solidFill>
                <a:latin typeface="CMSY1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Rainfall is one of the most important hydrological parameter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on which the economy of India depends.</a:t>
            </a:r>
          </a:p>
          <a:p>
            <a:r>
              <a:rPr lang="en-IN" sz="1400" b="0" i="0" u="none" strike="noStrike" baseline="0" dirty="0" smtClean="0">
                <a:solidFill>
                  <a:srgbClr val="3333B3"/>
                </a:solidFill>
                <a:latin typeface="CMSY1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Monsoon prediction is clearly of great importance for India.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66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200" y="2283866"/>
            <a:ext cx="3921600" cy="22902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70396" y="5099014"/>
            <a:ext cx="5648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baseline="0" dirty="0" smtClean="0">
                <a:solidFill>
                  <a:srgbClr val="3333B3"/>
                </a:solidFill>
                <a:latin typeface="CMSS10"/>
              </a:rPr>
              <a:t>Figure :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Year-wise Rainfall Prediction from 1996-2013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08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276" y="446440"/>
            <a:ext cx="3921600" cy="22902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38253" y="3960326"/>
            <a:ext cx="5480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baseline="0" dirty="0" smtClean="0">
                <a:solidFill>
                  <a:srgbClr val="3333B3"/>
                </a:solidFill>
                <a:latin typeface="CMSS10"/>
              </a:rPr>
              <a:t>Figure :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Rainfall Prediction for June from 2002-2014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78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626" y="705232"/>
            <a:ext cx="3921600" cy="22902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48300" y="3848183"/>
            <a:ext cx="539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baseline="0" dirty="0" smtClean="0">
                <a:solidFill>
                  <a:srgbClr val="3333B3"/>
                </a:solidFill>
                <a:latin typeface="CMSS10"/>
              </a:rPr>
              <a:t>Figure :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Rainfall Prediction for July from 2002-2014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71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200" y="2283866"/>
            <a:ext cx="3921600" cy="22902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23485" y="5185278"/>
            <a:ext cx="5686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baseline="0" dirty="0" smtClean="0">
                <a:solidFill>
                  <a:srgbClr val="3333B3"/>
                </a:solidFill>
                <a:latin typeface="CMSS10"/>
              </a:rPr>
              <a:t>Figure :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Rainfall Prediction for August from 2002-2014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39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200" y="2283866"/>
            <a:ext cx="3921600" cy="22902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0" y="50726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i="0" u="none" strike="noStrike" baseline="0" dirty="0" smtClean="0">
                <a:solidFill>
                  <a:srgbClr val="3333B3"/>
                </a:solidFill>
                <a:latin typeface="CMSS10"/>
              </a:rPr>
              <a:t>Figure :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Rainfall Prediction using Moving Avg. for June from 2002-2014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899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200" y="2283866"/>
            <a:ext cx="3921600" cy="22902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49593" y="51244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i="0" u="none" strike="noStrike" baseline="0" dirty="0" smtClean="0">
                <a:solidFill>
                  <a:srgbClr val="3333B3"/>
                </a:solidFill>
                <a:latin typeface="CMSS10"/>
              </a:rPr>
              <a:t>Figure :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Rainfall Prediction using Moving Avg. for July from 2002-2014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20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200" y="2283866"/>
            <a:ext cx="3921600" cy="22902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20197" y="48483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i="0" u="none" strike="noStrike" baseline="0" dirty="0" smtClean="0">
                <a:solidFill>
                  <a:srgbClr val="3333B3"/>
                </a:solidFill>
                <a:latin typeface="CMSS10"/>
              </a:rPr>
              <a:t>Figure :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Rainfall Prediction using Moving Avg. for Aug from 2002-2014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728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259175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0" i="0" u="none" strike="noStrike" baseline="0" dirty="0" smtClean="0">
                <a:solidFill>
                  <a:srgbClr val="3333B3"/>
                </a:solidFill>
                <a:latin typeface="CMSS12"/>
              </a:rPr>
              <a:t>Conclusion And Future Direction</a:t>
            </a:r>
          </a:p>
          <a:p>
            <a:r>
              <a:rPr lang="en-IN" sz="1400" b="0" i="0" u="none" strike="noStrike" baseline="0" dirty="0" smtClean="0">
                <a:solidFill>
                  <a:srgbClr val="3333B3"/>
                </a:solidFill>
                <a:latin typeface="CMSY1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The values of rainfall are calculated using the data collected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over 17 Years.</a:t>
            </a:r>
          </a:p>
          <a:p>
            <a:r>
              <a:rPr lang="en-IN" sz="1400" b="0" i="0" u="none" strike="noStrike" baseline="0" dirty="0" smtClean="0">
                <a:solidFill>
                  <a:srgbClr val="3333B3"/>
                </a:solidFill>
                <a:latin typeface="CMSY1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The Predictors selected are Mean Humidity, Minimum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Temperature, Maximum </a:t>
            </a:r>
            <a:r>
              <a:rPr lang="en-IN" b="0" i="0" u="none" strike="noStrike" baseline="0" dirty="0" err="1" smtClean="0">
                <a:solidFill>
                  <a:srgbClr val="000000"/>
                </a:solidFill>
                <a:latin typeface="CMSS10"/>
              </a:rPr>
              <a:t>Temperature,Mean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 </a:t>
            </a:r>
            <a:r>
              <a:rPr lang="en-IN" b="0" i="0" u="none" strike="noStrike" baseline="0" dirty="0" err="1" smtClean="0">
                <a:solidFill>
                  <a:srgbClr val="000000"/>
                </a:solidFill>
                <a:latin typeface="CMSS10"/>
              </a:rPr>
              <a:t>Temperature,Sea</a:t>
            </a:r>
            <a:endParaRPr lang="en-IN" b="0" i="0" u="none" strike="noStrike" baseline="0" dirty="0" smtClean="0">
              <a:solidFill>
                <a:srgbClr val="000000"/>
              </a:solidFill>
              <a:latin typeface="CMSS10"/>
            </a:endParaRP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Level Pressure(</a:t>
            </a:r>
            <a:r>
              <a:rPr lang="en-IN" b="0" i="0" u="none" strike="noStrike" baseline="0" dirty="0" err="1" smtClean="0">
                <a:solidFill>
                  <a:srgbClr val="000000"/>
                </a:solidFill>
                <a:latin typeface="CMSS10"/>
              </a:rPr>
              <a:t>hPa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),Wind Speed(km/hr) and No of rainy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Days.</a:t>
            </a:r>
          </a:p>
          <a:p>
            <a:r>
              <a:rPr lang="en-IN" sz="1400" b="0" i="0" u="none" strike="noStrike" baseline="0" dirty="0" smtClean="0">
                <a:solidFill>
                  <a:srgbClr val="3333B3"/>
                </a:solidFill>
                <a:latin typeface="CMSY1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In this project we are dealing with structured data but in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future we may try to work with unstructured data.</a:t>
            </a:r>
          </a:p>
          <a:p>
            <a:r>
              <a:rPr lang="en-IN" sz="1400" b="0" i="0" u="none" strike="noStrike" baseline="0" dirty="0" smtClean="0">
                <a:solidFill>
                  <a:srgbClr val="3333B3"/>
                </a:solidFill>
                <a:latin typeface="CMSY1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From technology point of view , We may apply </a:t>
            </a:r>
            <a:r>
              <a:rPr lang="en-IN" b="0" i="0" u="none" strike="noStrike" baseline="0" dirty="0" err="1" smtClean="0">
                <a:solidFill>
                  <a:srgbClr val="000000"/>
                </a:solidFill>
                <a:latin typeface="CMSS10"/>
              </a:rPr>
              <a:t>dierent</a:t>
            </a:r>
            <a:endParaRPr lang="en-IN" b="0" i="0" u="none" strike="noStrike" baseline="0" dirty="0" smtClean="0">
              <a:solidFill>
                <a:srgbClr val="000000"/>
              </a:solidFill>
              <a:latin typeface="CMSS10"/>
            </a:endParaRP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machine learning technique and try to come up with the best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technique suitable for the forecast.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00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674674"/>
            <a:ext cx="6096000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0" i="0" u="none" strike="noStrike" baseline="0" dirty="0" smtClean="0">
                <a:solidFill>
                  <a:srgbClr val="3333B3"/>
                </a:solidFill>
                <a:latin typeface="CMSS12"/>
              </a:rPr>
              <a:t>The need for Data Science and Analytics</a:t>
            </a:r>
          </a:p>
          <a:p>
            <a:r>
              <a:rPr lang="en-IN" sz="1400" b="0" i="0" u="none" strike="noStrike" baseline="0" dirty="0" smtClean="0">
                <a:solidFill>
                  <a:srgbClr val="3333B3"/>
                </a:solidFill>
                <a:latin typeface="CMSY1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Data Analytics is the process of examining big data to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uncover hidden patterns, unknown correlations and other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useful information that can be used to make better decisions.</a:t>
            </a:r>
          </a:p>
          <a:p>
            <a:r>
              <a:rPr lang="en-IN" sz="1400" b="0" i="0" u="none" strike="noStrike" baseline="0" dirty="0" smtClean="0">
                <a:solidFill>
                  <a:srgbClr val="3333B3"/>
                </a:solidFill>
                <a:latin typeface="CMSY1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Decipher the information that truly counts.</a:t>
            </a:r>
          </a:p>
          <a:p>
            <a:r>
              <a:rPr lang="en-IN" sz="1400" b="0" i="0" u="none" strike="noStrike" baseline="0" dirty="0" smtClean="0">
                <a:solidFill>
                  <a:srgbClr val="3333B3"/>
                </a:solidFill>
                <a:latin typeface="CMSY1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Predicting the Rainfall become a crucial issue as many as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disasters can be prevented if forecasting technology can be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used </a:t>
            </a:r>
            <a:r>
              <a:rPr lang="en-IN" b="0" i="0" u="none" strike="noStrike" baseline="0" dirty="0" err="1" smtClean="0">
                <a:solidFill>
                  <a:srgbClr val="000000"/>
                </a:solidFill>
                <a:latin typeface="CMSS10"/>
              </a:rPr>
              <a:t>eciently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.</a:t>
            </a:r>
          </a:p>
          <a:p>
            <a:r>
              <a:rPr lang="en-IN" sz="1400" b="0" i="0" u="none" strike="noStrike" baseline="0" dirty="0" smtClean="0">
                <a:solidFill>
                  <a:srgbClr val="3333B3"/>
                </a:solidFill>
                <a:latin typeface="CMSY10"/>
              </a:rPr>
              <a:t> </a:t>
            </a:r>
            <a:r>
              <a:rPr lang="en-IN" b="0" i="0" u="none" strike="noStrike" baseline="0" dirty="0" err="1" smtClean="0">
                <a:solidFill>
                  <a:srgbClr val="000000"/>
                </a:solidFill>
                <a:latin typeface="CMSS10"/>
              </a:rPr>
              <a:t>Inorder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 to protect our Nation against Flood/Drought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Situations.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00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228672"/>
            <a:ext cx="6096000" cy="27699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0" i="0" u="none" strike="noStrike" baseline="0" dirty="0" smtClean="0">
                <a:solidFill>
                  <a:srgbClr val="3333B3"/>
                </a:solidFill>
                <a:latin typeface="CMSS12"/>
              </a:rPr>
              <a:t>Challenges : Domain Specific and Technical</a:t>
            </a:r>
          </a:p>
          <a:p>
            <a:r>
              <a:rPr lang="en-IN" sz="1400" b="0" i="0" u="none" strike="noStrike" baseline="0" dirty="0" smtClean="0">
                <a:solidFill>
                  <a:srgbClr val="3333B3"/>
                </a:solidFill>
                <a:latin typeface="CMSY1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Long-term rainfall prediction is a challenging task especially in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the modern world.</a:t>
            </a:r>
          </a:p>
          <a:p>
            <a:r>
              <a:rPr lang="en-IN" sz="1400" b="0" i="0" u="none" strike="noStrike" baseline="0" dirty="0" smtClean="0">
                <a:solidFill>
                  <a:srgbClr val="3333B3"/>
                </a:solidFill>
                <a:latin typeface="CMSY1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Different Methods are available for Rainfall Prediction.</a:t>
            </a:r>
          </a:p>
          <a:p>
            <a:r>
              <a:rPr lang="en-IN" sz="1400" b="0" i="0" u="none" strike="noStrike" baseline="0" dirty="0" smtClean="0">
                <a:solidFill>
                  <a:srgbClr val="3333B3"/>
                </a:solidFill>
                <a:latin typeface="CMSY1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The accurate and timely prediction of rainfall is a challenging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task.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60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720566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0" i="0" u="none" strike="noStrike" baseline="0" dirty="0" smtClean="0">
                <a:solidFill>
                  <a:srgbClr val="3333B3"/>
                </a:solidFill>
                <a:latin typeface="CMSS12"/>
              </a:rPr>
              <a:t>Mathematical Model(Multi Linear Regression)</a:t>
            </a:r>
          </a:p>
          <a:p>
            <a:r>
              <a:rPr lang="en-IN" sz="1400" b="0" i="0" u="none" strike="noStrike" baseline="0" dirty="0" smtClean="0">
                <a:solidFill>
                  <a:srgbClr val="3333B3"/>
                </a:solidFill>
                <a:latin typeface="CMSY1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There are two approaches for Rainfall prediction. They are</a:t>
            </a:r>
          </a:p>
          <a:p>
            <a:r>
              <a:rPr lang="en-IN" sz="1200" b="0" i="0" u="none" strike="noStrike" baseline="0" dirty="0" smtClean="0">
                <a:solidFill>
                  <a:srgbClr val="3333B3"/>
                </a:solidFill>
                <a:latin typeface="CMSY9"/>
              </a:rPr>
              <a:t> </a:t>
            </a:r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10"/>
              </a:rPr>
              <a:t>Empirical Approach</a:t>
            </a:r>
          </a:p>
          <a:p>
            <a:r>
              <a:rPr lang="en-IN" sz="1200" b="0" i="0" u="none" strike="noStrike" baseline="0" dirty="0" smtClean="0">
                <a:solidFill>
                  <a:srgbClr val="3333B3"/>
                </a:solidFill>
                <a:latin typeface="CMSY9"/>
              </a:rPr>
              <a:t> </a:t>
            </a:r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10"/>
              </a:rPr>
              <a:t>Dynamical Approach</a:t>
            </a:r>
          </a:p>
          <a:p>
            <a:r>
              <a:rPr lang="en-IN" sz="1400" b="0" i="0" u="none" strike="noStrike" baseline="0" dirty="0" smtClean="0">
                <a:solidFill>
                  <a:srgbClr val="3333B3"/>
                </a:solidFill>
                <a:latin typeface="CMSY1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Multi linear regression is an approach for modelling the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relationship between a scalar dependent variable y and one or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more explanatory variables denoted X.</a:t>
            </a:r>
          </a:p>
          <a:p>
            <a:r>
              <a:rPr lang="en-IN" sz="1400" b="0" i="0" u="none" strike="noStrike" baseline="0" dirty="0" smtClean="0">
                <a:solidFill>
                  <a:srgbClr val="3333B3"/>
                </a:solidFill>
                <a:latin typeface="CMSY1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Regression Formula</a:t>
            </a:r>
          </a:p>
          <a:p>
            <a:r>
              <a:rPr lang="es-ES" b="0" i="0" u="none" strike="noStrike" baseline="0" dirty="0" smtClean="0">
                <a:solidFill>
                  <a:srgbClr val="000000"/>
                </a:solidFill>
                <a:latin typeface="CMSSI10"/>
              </a:rPr>
              <a:t>Y </a:t>
            </a:r>
            <a:r>
              <a:rPr lang="es-ES" b="0" i="0" u="none" strike="noStrike" baseline="0" dirty="0" smtClean="0">
                <a:solidFill>
                  <a:srgbClr val="000000"/>
                </a:solidFill>
                <a:latin typeface="CMSS10"/>
              </a:rPr>
              <a:t>= </a:t>
            </a:r>
            <a:r>
              <a:rPr lang="es-ES" b="0" i="0" u="none" strike="noStrike" baseline="0" dirty="0" smtClean="0">
                <a:solidFill>
                  <a:srgbClr val="000000"/>
                </a:solidFill>
                <a:latin typeface="CMSSI10"/>
              </a:rPr>
              <a:t>a </a:t>
            </a:r>
            <a:r>
              <a:rPr lang="es-ES" b="0" i="0" u="none" strike="noStrike" baseline="0" dirty="0" smtClean="0">
                <a:solidFill>
                  <a:srgbClr val="000000"/>
                </a:solidFill>
                <a:latin typeface="CMSS10"/>
              </a:rPr>
              <a:t>+ </a:t>
            </a:r>
            <a:r>
              <a:rPr lang="es-ES" b="0" i="0" u="none" strike="noStrike" baseline="0" dirty="0" smtClean="0">
                <a:solidFill>
                  <a:srgbClr val="000000"/>
                </a:solidFill>
                <a:latin typeface="CMSSI10"/>
              </a:rPr>
              <a:t>b</a:t>
            </a:r>
            <a:r>
              <a:rPr lang="es-ES" sz="1100" b="0" i="0" u="none" strike="noStrike" baseline="0" dirty="0" smtClean="0">
                <a:solidFill>
                  <a:srgbClr val="000000"/>
                </a:solidFill>
                <a:latin typeface="CMSS8"/>
              </a:rPr>
              <a:t>1 </a:t>
            </a:r>
            <a:r>
              <a:rPr lang="es-ES" b="0" i="0" u="none" strike="noStrike" baseline="0" dirty="0" smtClean="0">
                <a:solidFill>
                  <a:srgbClr val="000000"/>
                </a:solidFill>
                <a:latin typeface="CMSY10"/>
              </a:rPr>
              <a:t> </a:t>
            </a:r>
            <a:r>
              <a:rPr lang="es-ES" b="0" i="0" u="none" strike="noStrike" baseline="0" dirty="0" smtClean="0">
                <a:solidFill>
                  <a:srgbClr val="000000"/>
                </a:solidFill>
                <a:latin typeface="CMSSI10"/>
              </a:rPr>
              <a:t>X</a:t>
            </a:r>
            <a:r>
              <a:rPr lang="es-ES" sz="1100" b="0" i="0" u="none" strike="noStrike" baseline="0" dirty="0" smtClean="0">
                <a:solidFill>
                  <a:srgbClr val="000000"/>
                </a:solidFill>
                <a:latin typeface="CMSS8"/>
              </a:rPr>
              <a:t>1 </a:t>
            </a:r>
            <a:r>
              <a:rPr lang="es-ES" b="0" i="0" u="none" strike="noStrike" baseline="0" dirty="0" smtClean="0">
                <a:solidFill>
                  <a:srgbClr val="000000"/>
                </a:solidFill>
                <a:latin typeface="CMSS10"/>
              </a:rPr>
              <a:t>+ </a:t>
            </a:r>
            <a:r>
              <a:rPr lang="es-ES" b="0" i="0" u="none" strike="noStrike" baseline="0" dirty="0" smtClean="0">
                <a:solidFill>
                  <a:srgbClr val="000000"/>
                </a:solidFill>
                <a:latin typeface="CMSSI10"/>
              </a:rPr>
              <a:t>b</a:t>
            </a:r>
            <a:r>
              <a:rPr lang="es-ES" sz="1100" b="0" i="0" u="none" strike="noStrike" baseline="0" dirty="0" smtClean="0">
                <a:solidFill>
                  <a:srgbClr val="000000"/>
                </a:solidFill>
                <a:latin typeface="CMSS8"/>
              </a:rPr>
              <a:t>2 </a:t>
            </a:r>
            <a:r>
              <a:rPr lang="es-ES" b="0" i="0" u="none" strike="noStrike" baseline="0" dirty="0" smtClean="0">
                <a:solidFill>
                  <a:srgbClr val="000000"/>
                </a:solidFill>
                <a:latin typeface="CMSY10"/>
              </a:rPr>
              <a:t> </a:t>
            </a:r>
            <a:r>
              <a:rPr lang="es-ES" b="0" i="0" u="none" strike="noStrike" baseline="0" dirty="0" smtClean="0">
                <a:solidFill>
                  <a:srgbClr val="000000"/>
                </a:solidFill>
                <a:latin typeface="CMSSI10"/>
              </a:rPr>
              <a:t>X</a:t>
            </a:r>
            <a:r>
              <a:rPr lang="es-ES" sz="1100" b="0" i="0" u="none" strike="noStrike" baseline="0" dirty="0" smtClean="0">
                <a:solidFill>
                  <a:srgbClr val="000000"/>
                </a:solidFill>
                <a:latin typeface="CMSS8"/>
              </a:rPr>
              <a:t>2 </a:t>
            </a:r>
            <a:r>
              <a:rPr lang="es-ES" b="0" i="0" u="none" strike="noStrike" baseline="0" dirty="0" smtClean="0">
                <a:solidFill>
                  <a:srgbClr val="000000"/>
                </a:solidFill>
                <a:latin typeface="CMSS10"/>
              </a:rPr>
              <a:t>+ </a:t>
            </a:r>
            <a:r>
              <a:rPr lang="es-ES" b="0" i="0" u="none" strike="noStrike" baseline="0" dirty="0" smtClean="0">
                <a:solidFill>
                  <a:srgbClr val="000000"/>
                </a:solidFill>
                <a:latin typeface="CMSSI10"/>
              </a:rPr>
              <a:t>b</a:t>
            </a:r>
            <a:r>
              <a:rPr lang="es-ES" sz="1100" b="0" i="0" u="none" strike="noStrike" baseline="0" dirty="0" smtClean="0">
                <a:solidFill>
                  <a:srgbClr val="000000"/>
                </a:solidFill>
                <a:latin typeface="CMSS8"/>
              </a:rPr>
              <a:t>3 </a:t>
            </a:r>
            <a:r>
              <a:rPr lang="es-ES" b="0" i="0" u="none" strike="noStrike" baseline="0" dirty="0" smtClean="0">
                <a:solidFill>
                  <a:srgbClr val="000000"/>
                </a:solidFill>
                <a:latin typeface="CMSY10"/>
              </a:rPr>
              <a:t> </a:t>
            </a:r>
            <a:r>
              <a:rPr lang="es-ES" b="0" i="0" u="none" strike="noStrike" baseline="0" dirty="0" smtClean="0">
                <a:solidFill>
                  <a:srgbClr val="000000"/>
                </a:solidFill>
                <a:latin typeface="CMSSI10"/>
              </a:rPr>
              <a:t>X</a:t>
            </a:r>
            <a:r>
              <a:rPr lang="es-ES" sz="1100" b="0" i="0" u="none" strike="noStrike" baseline="0" dirty="0" smtClean="0">
                <a:solidFill>
                  <a:srgbClr val="000000"/>
                </a:solidFill>
                <a:latin typeface="CMSS8"/>
              </a:rPr>
              <a:t>3 </a:t>
            </a:r>
            <a:r>
              <a:rPr lang="es-ES" b="0" i="0" u="none" strike="noStrike" baseline="0" dirty="0" smtClean="0">
                <a:solidFill>
                  <a:srgbClr val="000000"/>
                </a:solidFill>
                <a:latin typeface="CMSS10"/>
              </a:rPr>
              <a:t>+ </a:t>
            </a:r>
            <a:r>
              <a:rPr lang="es-ES" b="0" i="0" u="none" strike="noStrike" baseline="0" dirty="0" smtClean="0">
                <a:solidFill>
                  <a:srgbClr val="000000"/>
                </a:solidFill>
                <a:latin typeface="CMMI10"/>
              </a:rPr>
              <a:t>:: </a:t>
            </a:r>
            <a:r>
              <a:rPr lang="es-ES" b="0" i="0" u="none" strike="noStrike" baseline="0" dirty="0" smtClean="0">
                <a:solidFill>
                  <a:srgbClr val="000000"/>
                </a:solidFill>
                <a:latin typeface="CMSS10"/>
              </a:rPr>
              <a:t>+ </a:t>
            </a:r>
            <a:r>
              <a:rPr lang="es-ES" b="0" i="0" u="none" strike="noStrike" baseline="0" dirty="0" smtClean="0">
                <a:solidFill>
                  <a:srgbClr val="000000"/>
                </a:solidFill>
                <a:latin typeface="CMSSI10"/>
              </a:rPr>
              <a:t>b</a:t>
            </a:r>
            <a:r>
              <a:rPr lang="es-ES" sz="1100" b="0" i="0" u="none" strike="noStrike" baseline="0" dirty="0" smtClean="0">
                <a:solidFill>
                  <a:srgbClr val="000000"/>
                </a:solidFill>
                <a:latin typeface="CMSS8"/>
              </a:rPr>
              <a:t>6 </a:t>
            </a:r>
            <a:r>
              <a:rPr lang="es-ES" b="0" i="0" u="none" strike="noStrike" baseline="0" dirty="0" smtClean="0">
                <a:solidFill>
                  <a:srgbClr val="000000"/>
                </a:solidFill>
                <a:latin typeface="CMSY10"/>
              </a:rPr>
              <a:t> </a:t>
            </a:r>
            <a:r>
              <a:rPr lang="es-ES" b="0" i="0" u="none" strike="noStrike" baseline="0" dirty="0" smtClean="0">
                <a:solidFill>
                  <a:srgbClr val="000000"/>
                </a:solidFill>
                <a:latin typeface="CMSSI10"/>
              </a:rPr>
              <a:t>X</a:t>
            </a:r>
            <a:r>
              <a:rPr lang="es-ES" sz="1100" b="0" i="0" u="none" strike="noStrike" baseline="0" dirty="0" smtClean="0">
                <a:solidFill>
                  <a:srgbClr val="000000"/>
                </a:solidFill>
                <a:latin typeface="CMSS8"/>
              </a:rPr>
              <a:t>6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where,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Y=Rainfall Prediction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I10"/>
              </a:rPr>
              <a:t>X</a:t>
            </a:r>
            <a:r>
              <a:rPr lang="en-IN" sz="1100" b="0" i="0" u="none" strike="noStrike" baseline="0" dirty="0" smtClean="0">
                <a:solidFill>
                  <a:srgbClr val="000000"/>
                </a:solidFill>
                <a:latin typeface="CMSS8"/>
              </a:rPr>
              <a:t>1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=Mean Temperature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I10"/>
              </a:rPr>
              <a:t>X</a:t>
            </a:r>
            <a:r>
              <a:rPr lang="en-IN" sz="1100" b="0" i="0" u="none" strike="noStrike" baseline="0" dirty="0" smtClean="0">
                <a:solidFill>
                  <a:srgbClr val="000000"/>
                </a:solidFill>
                <a:latin typeface="CMSS8"/>
              </a:rPr>
              <a:t>2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=Mix Temperature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I10"/>
              </a:rPr>
              <a:t>X</a:t>
            </a:r>
            <a:r>
              <a:rPr lang="en-IN" sz="1100" b="0" i="0" u="none" strike="noStrike" baseline="0" dirty="0" smtClean="0">
                <a:solidFill>
                  <a:srgbClr val="000000"/>
                </a:solidFill>
                <a:latin typeface="CMSS8"/>
              </a:rPr>
              <a:t>3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=Min. Temperature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I10"/>
              </a:rPr>
              <a:t>X</a:t>
            </a:r>
            <a:r>
              <a:rPr lang="en-IN" sz="1100" b="0" i="0" u="none" strike="noStrike" baseline="0" dirty="0" smtClean="0">
                <a:solidFill>
                  <a:srgbClr val="000000"/>
                </a:solidFill>
                <a:latin typeface="CMSS8"/>
              </a:rPr>
              <a:t>4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=Mean Humidity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I10"/>
              </a:rPr>
              <a:t>X</a:t>
            </a:r>
            <a:r>
              <a:rPr lang="en-IN" sz="1100" b="0" i="0" u="none" strike="noStrike" baseline="0" dirty="0" smtClean="0">
                <a:solidFill>
                  <a:srgbClr val="000000"/>
                </a:solidFill>
                <a:latin typeface="CMSS8"/>
              </a:rPr>
              <a:t>5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=Wind Speed(km/hr)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I10"/>
              </a:rPr>
              <a:t>X</a:t>
            </a:r>
            <a:r>
              <a:rPr lang="en-IN" sz="1100" b="0" i="0" u="none" strike="noStrike" baseline="0" dirty="0" smtClean="0">
                <a:solidFill>
                  <a:srgbClr val="000000"/>
                </a:solidFill>
                <a:latin typeface="CMSS8"/>
              </a:rPr>
              <a:t>6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=Sea Level Pressure(</a:t>
            </a:r>
            <a:r>
              <a:rPr lang="en-IN" b="0" i="0" u="none" strike="noStrike" baseline="0" dirty="0" err="1" smtClean="0">
                <a:solidFill>
                  <a:srgbClr val="000000"/>
                </a:solidFill>
                <a:latin typeface="CMSS10"/>
              </a:rPr>
              <a:t>hPa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343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382560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b="0" i="0" u="none" strike="noStrike" baseline="0" dirty="0" smtClean="0">
                <a:solidFill>
                  <a:srgbClr val="3333B3"/>
                </a:solidFill>
                <a:latin typeface="CMSS12"/>
              </a:rPr>
              <a:t>Mathematical Model(Multi Linear Regression) Conti.</a:t>
            </a:r>
          </a:p>
          <a:p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10"/>
              </a:rPr>
              <a:t>a=Intercept</a:t>
            </a:r>
          </a:p>
          <a:p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I10"/>
              </a:rPr>
              <a:t>b</a:t>
            </a:r>
            <a:r>
              <a:rPr lang="en-IN" sz="1000" b="0" i="0" u="none" strike="noStrike" baseline="0" dirty="0" smtClean="0">
                <a:solidFill>
                  <a:srgbClr val="000000"/>
                </a:solidFill>
                <a:latin typeface="CMSS8"/>
              </a:rPr>
              <a:t>1</a:t>
            </a:r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10"/>
              </a:rPr>
              <a:t>,</a:t>
            </a:r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I10"/>
              </a:rPr>
              <a:t>b</a:t>
            </a:r>
            <a:r>
              <a:rPr lang="en-IN" sz="1000" b="0" i="0" u="none" strike="noStrike" baseline="0" dirty="0" smtClean="0">
                <a:solidFill>
                  <a:srgbClr val="000000"/>
                </a:solidFill>
                <a:latin typeface="CMSS8"/>
              </a:rPr>
              <a:t>2</a:t>
            </a:r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10"/>
              </a:rPr>
              <a:t>,</a:t>
            </a:r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I10"/>
              </a:rPr>
              <a:t>b</a:t>
            </a:r>
            <a:r>
              <a:rPr lang="en-IN" sz="1000" b="0" i="0" u="none" strike="noStrike" baseline="0" dirty="0" smtClean="0">
                <a:solidFill>
                  <a:srgbClr val="000000"/>
                </a:solidFill>
                <a:latin typeface="CMSS8"/>
              </a:rPr>
              <a:t>3</a:t>
            </a:r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10"/>
              </a:rPr>
              <a:t>,</a:t>
            </a:r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MI10"/>
              </a:rPr>
              <a:t>:::</a:t>
            </a:r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10"/>
              </a:rPr>
              <a:t>,</a:t>
            </a:r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I10"/>
              </a:rPr>
              <a:t>b</a:t>
            </a:r>
            <a:r>
              <a:rPr lang="en-IN" sz="1000" b="0" i="0" u="none" strike="noStrike" baseline="0" dirty="0" smtClean="0">
                <a:solidFill>
                  <a:srgbClr val="000000"/>
                </a:solidFill>
                <a:latin typeface="CMSS8"/>
              </a:rPr>
              <a:t>6 </a:t>
            </a:r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10"/>
              </a:rPr>
              <a:t>are Coefficients of </a:t>
            </a:r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I10"/>
              </a:rPr>
              <a:t>X</a:t>
            </a:r>
            <a:r>
              <a:rPr lang="en-IN" sz="1000" b="0" i="0" u="none" strike="noStrike" baseline="0" dirty="0" smtClean="0">
                <a:solidFill>
                  <a:srgbClr val="000000"/>
                </a:solidFill>
                <a:latin typeface="CMSS8"/>
              </a:rPr>
              <a:t>1</a:t>
            </a:r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10"/>
              </a:rPr>
              <a:t>,</a:t>
            </a:r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I10"/>
              </a:rPr>
              <a:t>X</a:t>
            </a:r>
            <a:r>
              <a:rPr lang="en-IN" sz="1000" b="0" i="0" u="none" strike="noStrike" baseline="0" dirty="0" smtClean="0">
                <a:solidFill>
                  <a:srgbClr val="000000"/>
                </a:solidFill>
                <a:latin typeface="CMSS8"/>
              </a:rPr>
              <a:t>2</a:t>
            </a:r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10"/>
              </a:rPr>
              <a:t>,</a:t>
            </a:r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I10"/>
              </a:rPr>
              <a:t>X</a:t>
            </a:r>
            <a:r>
              <a:rPr lang="en-IN" sz="1000" b="0" i="0" u="none" strike="noStrike" baseline="0" dirty="0" smtClean="0">
                <a:solidFill>
                  <a:srgbClr val="000000"/>
                </a:solidFill>
                <a:latin typeface="CMSS8"/>
              </a:rPr>
              <a:t>3 </a:t>
            </a:r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10"/>
              </a:rPr>
              <a:t>,</a:t>
            </a:r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MI10"/>
              </a:rPr>
              <a:t>::: </a:t>
            </a:r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10"/>
              </a:rPr>
              <a:t>and </a:t>
            </a:r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I10"/>
              </a:rPr>
              <a:t>X</a:t>
            </a:r>
            <a:r>
              <a:rPr lang="en-IN" sz="1000" b="0" i="0" u="none" strike="noStrike" baseline="0" dirty="0" smtClean="0">
                <a:solidFill>
                  <a:srgbClr val="000000"/>
                </a:solidFill>
                <a:latin typeface="CMSS8"/>
              </a:rPr>
              <a:t>6</a:t>
            </a:r>
          </a:p>
          <a:p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10"/>
              </a:rPr>
              <a:t>Respectively.</a:t>
            </a:r>
          </a:p>
          <a:p>
            <a:r>
              <a:rPr lang="en-IN" sz="1100" b="0" i="0" u="none" strike="noStrike" baseline="0" dirty="0" smtClean="0">
                <a:solidFill>
                  <a:srgbClr val="3333B3"/>
                </a:solidFill>
                <a:latin typeface="CMSY10"/>
              </a:rPr>
              <a:t> </a:t>
            </a:r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10"/>
              </a:rPr>
              <a:t>Mean Square Error= MSE = </a:t>
            </a:r>
            <a:r>
              <a:rPr lang="en-IN" sz="1000" b="0" i="0" u="none" strike="noStrike" baseline="0" dirty="0" smtClean="0">
                <a:solidFill>
                  <a:srgbClr val="000000"/>
                </a:solidFill>
                <a:latin typeface="CMSS8"/>
              </a:rPr>
              <a:t>1</a:t>
            </a:r>
            <a:r>
              <a:rPr lang="en-IN" sz="1000" b="0" i="0" u="none" strike="noStrike" baseline="0" dirty="0" smtClean="0">
                <a:solidFill>
                  <a:srgbClr val="000000"/>
                </a:solidFill>
                <a:latin typeface="CMSSI8"/>
              </a:rPr>
              <a:t>n</a:t>
            </a:r>
          </a:p>
          <a:p>
            <a:r>
              <a:rPr lang="en-IN" sz="1400" b="0" i="0" u="none" strike="noStrike" baseline="0" dirty="0" err="1" smtClean="0">
                <a:solidFill>
                  <a:srgbClr val="000000"/>
                </a:solidFill>
                <a:latin typeface="CMEX10"/>
              </a:rPr>
              <a:t>P</a:t>
            </a:r>
            <a:r>
              <a:rPr lang="en-IN" sz="1000" b="0" i="0" u="none" strike="noStrike" baseline="0" dirty="0" err="1" smtClean="0">
                <a:solidFill>
                  <a:srgbClr val="000000"/>
                </a:solidFill>
                <a:latin typeface="CMSSI8"/>
              </a:rPr>
              <a:t>n</a:t>
            </a:r>
            <a:endParaRPr lang="en-IN" sz="1000" b="0" i="0" u="none" strike="noStrike" baseline="0" dirty="0" smtClean="0">
              <a:solidFill>
                <a:srgbClr val="000000"/>
              </a:solidFill>
              <a:latin typeface="CMSSI8"/>
            </a:endParaRPr>
          </a:p>
          <a:p>
            <a:r>
              <a:rPr lang="nn-NO" sz="1000" b="0" i="0" u="none" strike="noStrike" baseline="0" dirty="0" smtClean="0">
                <a:solidFill>
                  <a:srgbClr val="000000"/>
                </a:solidFill>
                <a:latin typeface="CMSSI8"/>
              </a:rPr>
              <a:t>i</a:t>
            </a:r>
            <a:r>
              <a:rPr lang="nn-NO" sz="1000" b="0" i="0" u="none" strike="noStrike" baseline="0" dirty="0" smtClean="0">
                <a:solidFill>
                  <a:srgbClr val="000000"/>
                </a:solidFill>
                <a:latin typeface="CMSS8"/>
              </a:rPr>
              <a:t>=1</a:t>
            </a:r>
            <a:r>
              <a:rPr lang="nn-NO" sz="1400" b="0" i="0" u="none" strike="noStrike" baseline="0" dirty="0" smtClean="0">
                <a:solidFill>
                  <a:srgbClr val="000000"/>
                </a:solidFill>
                <a:latin typeface="CMSS10"/>
              </a:rPr>
              <a:t>( ^ </a:t>
            </a:r>
            <a:r>
              <a:rPr lang="nn-NO" sz="1400" b="0" i="0" u="none" strike="noStrike" baseline="0" dirty="0" smtClean="0">
                <a:solidFill>
                  <a:srgbClr val="000000"/>
                </a:solidFill>
                <a:latin typeface="CMSSI10"/>
              </a:rPr>
              <a:t>Y</a:t>
            </a:r>
            <a:r>
              <a:rPr lang="nn-NO" sz="1000" b="0" i="0" u="none" strike="noStrike" baseline="0" dirty="0" smtClean="0">
                <a:solidFill>
                  <a:srgbClr val="000000"/>
                </a:solidFill>
                <a:latin typeface="CMSSI8"/>
              </a:rPr>
              <a:t>i </a:t>
            </a:r>
            <a:r>
              <a:rPr lang="nn-NO" sz="1400" b="0" i="0" u="none" strike="noStrike" baseline="0" dirty="0" smtClean="0">
                <a:solidFill>
                  <a:srgbClr val="000000"/>
                </a:solidFill>
                <a:latin typeface="CMSY10"/>
              </a:rPr>
              <a:t>􀀀 </a:t>
            </a:r>
            <a:r>
              <a:rPr lang="nn-NO" sz="1400" b="0" i="0" u="none" strike="noStrike" baseline="0" dirty="0" smtClean="0">
                <a:solidFill>
                  <a:srgbClr val="000000"/>
                </a:solidFill>
                <a:latin typeface="CMSSI10"/>
              </a:rPr>
              <a:t>Y</a:t>
            </a:r>
            <a:r>
              <a:rPr lang="nn-NO" sz="1000" b="0" i="0" u="none" strike="noStrike" baseline="0" dirty="0" smtClean="0">
                <a:solidFill>
                  <a:srgbClr val="000000"/>
                </a:solidFill>
                <a:latin typeface="CMSSI8"/>
              </a:rPr>
              <a:t>i </a:t>
            </a:r>
            <a:r>
              <a:rPr lang="nn-NO" sz="1400" b="0" i="0" u="none" strike="noStrike" baseline="0" dirty="0" smtClean="0">
                <a:solidFill>
                  <a:srgbClr val="000000"/>
                </a:solidFill>
                <a:latin typeface="CMSS10"/>
              </a:rPr>
              <a:t>)</a:t>
            </a:r>
            <a:r>
              <a:rPr lang="nn-NO" sz="1000" b="0" i="0" u="none" strike="noStrike" baseline="0" dirty="0" smtClean="0">
                <a:solidFill>
                  <a:srgbClr val="000000"/>
                </a:solidFill>
                <a:latin typeface="CMSS8"/>
              </a:rPr>
              <a:t>2</a:t>
            </a:r>
          </a:p>
          <a:p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10"/>
              </a:rPr>
              <a:t>where ^ </a:t>
            </a:r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I10"/>
              </a:rPr>
              <a:t>Y</a:t>
            </a:r>
            <a:r>
              <a:rPr lang="en-IN" sz="1000" b="0" i="0" u="none" strike="noStrike" baseline="0" dirty="0" smtClean="0">
                <a:solidFill>
                  <a:srgbClr val="000000"/>
                </a:solidFill>
                <a:latin typeface="CMSSI8"/>
              </a:rPr>
              <a:t>i </a:t>
            </a:r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10"/>
              </a:rPr>
              <a:t>is a Predicted value of Rainfall and </a:t>
            </a:r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I10"/>
              </a:rPr>
              <a:t>Y</a:t>
            </a:r>
            <a:r>
              <a:rPr lang="en-IN" sz="1000" b="0" i="0" u="none" strike="noStrike" baseline="0" dirty="0" smtClean="0">
                <a:solidFill>
                  <a:srgbClr val="000000"/>
                </a:solidFill>
                <a:latin typeface="CMSSI8"/>
              </a:rPr>
              <a:t>i </a:t>
            </a:r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10"/>
              </a:rPr>
              <a:t>is actual</a:t>
            </a:r>
          </a:p>
          <a:p>
            <a:r>
              <a:rPr lang="en-IN" sz="1400" b="0" i="0" u="none" strike="noStrike" baseline="0" dirty="0" smtClean="0">
                <a:solidFill>
                  <a:srgbClr val="000000"/>
                </a:solidFill>
                <a:latin typeface="CMSS10"/>
              </a:rPr>
              <a:t>value of Rainfall.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68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2393" y="459628"/>
            <a:ext cx="6096000" cy="5386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i="0" u="none" strike="noStrike" baseline="0" dirty="0" smtClean="0">
                <a:solidFill>
                  <a:srgbClr val="3333B3"/>
                </a:solidFill>
                <a:latin typeface="CMSS12"/>
              </a:rPr>
              <a:t>Architecture of the Proposed System</a:t>
            </a:r>
          </a:p>
          <a:p>
            <a:r>
              <a:rPr lang="en-IN" sz="1100" b="0" i="0" u="none" strike="noStrike" baseline="0" dirty="0" smtClean="0">
                <a:solidFill>
                  <a:srgbClr val="3333B3"/>
                </a:solidFill>
                <a:latin typeface="CMSS10"/>
              </a:rPr>
              <a:t>Figure : </a:t>
            </a:r>
            <a:r>
              <a:rPr lang="en-IN" sz="1100" b="0" i="0" u="none" strike="noStrike" baseline="0" dirty="0" smtClean="0">
                <a:solidFill>
                  <a:srgbClr val="000000"/>
                </a:solidFill>
                <a:latin typeface="CMSS10"/>
              </a:rPr>
              <a:t>Rainfall Prediction Model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331" y="1289040"/>
            <a:ext cx="5830801" cy="396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4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228672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0" i="0" u="none" strike="noStrike" baseline="0" dirty="0" smtClean="0">
                <a:solidFill>
                  <a:srgbClr val="3333B3"/>
                </a:solidFill>
                <a:latin typeface="CMSS12"/>
              </a:rPr>
              <a:t>Brief about Data Sets</a:t>
            </a:r>
          </a:p>
          <a:p>
            <a:r>
              <a:rPr lang="en-IN" sz="1400" b="0" i="0" u="none" strike="noStrike" baseline="0" dirty="0" smtClean="0">
                <a:solidFill>
                  <a:srgbClr val="3333B3"/>
                </a:solidFill>
                <a:latin typeface="CMSY1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Rainfall related data is collected from State Emergency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Operation </a:t>
            </a:r>
            <a:r>
              <a:rPr lang="en-IN" b="0" i="0" u="none" strike="noStrike" baseline="0" dirty="0" err="1" smtClean="0">
                <a:solidFill>
                  <a:srgbClr val="000000"/>
                </a:solidFill>
                <a:latin typeface="CMSS10"/>
              </a:rPr>
              <a:t>Centre,Revenue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 </a:t>
            </a:r>
            <a:r>
              <a:rPr lang="en-IN" b="0" i="0" u="none" strike="noStrike" baseline="0" dirty="0" err="1" smtClean="0">
                <a:solidFill>
                  <a:srgbClr val="000000"/>
                </a:solidFill>
                <a:latin typeface="CMSS10"/>
              </a:rPr>
              <a:t>Department,Gandhinagar</a:t>
            </a:r>
            <a:endParaRPr lang="en-IN" b="0" i="0" u="none" strike="noStrike" baseline="0" dirty="0" smtClean="0">
              <a:solidFill>
                <a:srgbClr val="000000"/>
              </a:solidFill>
              <a:latin typeface="CMSS10"/>
            </a:endParaRPr>
          </a:p>
          <a:p>
            <a:r>
              <a:rPr lang="en-IN" sz="1400" b="0" i="0" u="none" strike="noStrike" baseline="0" dirty="0" smtClean="0">
                <a:solidFill>
                  <a:srgbClr val="3333B3"/>
                </a:solidFill>
                <a:latin typeface="CMSY10"/>
              </a:rPr>
              <a:t>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Data related to Min </a:t>
            </a:r>
            <a:r>
              <a:rPr lang="en-IN" b="0" i="0" u="none" strike="noStrike" baseline="0" dirty="0" err="1" smtClean="0">
                <a:solidFill>
                  <a:srgbClr val="000000"/>
                </a:solidFill>
                <a:latin typeface="CMSS10"/>
              </a:rPr>
              <a:t>temp.,Max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 </a:t>
            </a:r>
            <a:r>
              <a:rPr lang="en-IN" b="0" i="0" u="none" strike="noStrike" baseline="0" dirty="0" err="1" smtClean="0">
                <a:solidFill>
                  <a:srgbClr val="000000"/>
                </a:solidFill>
                <a:latin typeface="CMSS10"/>
              </a:rPr>
              <a:t>temp.,Mean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 </a:t>
            </a:r>
            <a:r>
              <a:rPr lang="en-IN" b="0" i="0" u="none" strike="noStrike" baseline="0" dirty="0" err="1" smtClean="0">
                <a:solidFill>
                  <a:srgbClr val="000000"/>
                </a:solidFill>
                <a:latin typeface="CMSS10"/>
              </a:rPr>
              <a:t>temp.,Humidity</a:t>
            </a:r>
            <a:endParaRPr lang="en-IN" b="0" i="0" u="none" strike="noStrike" baseline="0" dirty="0" smtClean="0">
              <a:solidFill>
                <a:srgbClr val="000000"/>
              </a:solidFill>
              <a:latin typeface="CMSS10"/>
            </a:endParaRP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and No of Rainy days are collected from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www.indiastat.com(Through DAIICT IP Login) and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www.TuTiempo.net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83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3932" y="35097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i="0" u="none" strike="noStrike" baseline="0" dirty="0" smtClean="0">
                <a:solidFill>
                  <a:srgbClr val="3333B3"/>
                </a:solidFill>
                <a:latin typeface="CMSY10"/>
              </a:rPr>
              <a:t> </a:t>
            </a:r>
            <a:r>
              <a:rPr lang="en-IN" sz="2400" b="0" i="0" u="none" strike="noStrike" baseline="0" dirty="0" smtClean="0">
                <a:solidFill>
                  <a:srgbClr val="000000"/>
                </a:solidFill>
                <a:latin typeface="CMSS10"/>
              </a:rPr>
              <a:t>Sample Data Set is shown Below.</a:t>
            </a:r>
          </a:p>
          <a:p>
            <a:r>
              <a:rPr lang="en-IN" b="0" i="0" u="none" strike="noStrike" baseline="0" dirty="0" smtClean="0">
                <a:solidFill>
                  <a:srgbClr val="3333B3"/>
                </a:solidFill>
                <a:latin typeface="CMSS10"/>
              </a:rPr>
              <a:t>Figure : </a:t>
            </a:r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Rainfall Data Set from 1996-2013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099" y="2271000"/>
            <a:ext cx="6217801" cy="23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3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813173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0" i="0" u="none" strike="noStrike" baseline="0" dirty="0" smtClean="0">
                <a:solidFill>
                  <a:srgbClr val="3333B3"/>
                </a:solidFill>
                <a:latin typeface="CMSS12"/>
              </a:rPr>
              <a:t>Results and Interpretation</a:t>
            </a:r>
          </a:p>
          <a:p>
            <a:r>
              <a:rPr lang="en-IN" b="0" i="0" u="none" strike="noStrike" baseline="0" dirty="0" err="1" smtClean="0">
                <a:solidFill>
                  <a:srgbClr val="000000"/>
                </a:solidFill>
                <a:latin typeface="CMSS10"/>
              </a:rPr>
              <a:t>Coecients</a:t>
            </a:r>
            <a:endParaRPr lang="en-IN" b="0" i="0" u="none" strike="noStrike" baseline="0" dirty="0" smtClean="0">
              <a:solidFill>
                <a:srgbClr val="000000"/>
              </a:solidFill>
              <a:latin typeface="CMSS10"/>
            </a:endParaRP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Intercept -3.796e+05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Mean Temp 1.946e+02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Max Temp 4.057e+01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Min Temp 6.002e+01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Mean Humidity 6.300e+01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No of Rainy days 9.262e+00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Wind speed -2.620e+01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Mean Sea Level 3.660e+02</a:t>
            </a:r>
          </a:p>
          <a:p>
            <a:r>
              <a:rPr lang="en-IN" b="0" i="0" u="none" strike="noStrike" baseline="0" dirty="0" smtClean="0">
                <a:solidFill>
                  <a:srgbClr val="000000"/>
                </a:solidFill>
                <a:latin typeface="CMSS10"/>
              </a:rPr>
              <a:t>Multiple R-squared 0.8765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07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600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Calibri Light</vt:lpstr>
      <vt:lpstr>CMEX10</vt:lpstr>
      <vt:lpstr>CMMI10</vt:lpstr>
      <vt:lpstr>CMSS10</vt:lpstr>
      <vt:lpstr>CMSS12</vt:lpstr>
      <vt:lpstr>CMSS8</vt:lpstr>
      <vt:lpstr>CMSSI10</vt:lpstr>
      <vt:lpstr>CMSSI8</vt:lpstr>
      <vt:lpstr>CMSY10</vt:lpstr>
      <vt:lpstr>CMSY9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Dakwala</dc:creator>
  <cp:lastModifiedBy>Anuj Dakwala</cp:lastModifiedBy>
  <cp:revision>4</cp:revision>
  <dcterms:created xsi:type="dcterms:W3CDTF">2016-11-04T18:05:59Z</dcterms:created>
  <dcterms:modified xsi:type="dcterms:W3CDTF">2019-09-29T10:36:31Z</dcterms:modified>
</cp:coreProperties>
</file>