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70" r:id="rId3"/>
    <p:sldId id="282" r:id="rId4"/>
    <p:sldId id="283" r:id="rId5"/>
    <p:sldId id="275" r:id="rId6"/>
    <p:sldId id="258" r:id="rId7"/>
    <p:sldId id="272" r:id="rId8"/>
    <p:sldId id="276" r:id="rId9"/>
    <p:sldId id="281" r:id="rId10"/>
    <p:sldId id="278" r:id="rId11"/>
    <p:sldId id="280" r:id="rId12"/>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83069" autoAdjust="0"/>
  </p:normalViewPr>
  <p:slideViewPr>
    <p:cSldViewPr>
      <p:cViewPr varScale="1">
        <p:scale>
          <a:sx n="79" d="100"/>
          <a:sy n="79" d="100"/>
        </p:scale>
        <p:origin x="1003" y="67"/>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16/05/2024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extLst>
      <p:ext uri="{BB962C8B-B14F-4D97-AF65-F5344CB8AC3E}">
        <p14:creationId xmlns:p14="http://schemas.microsoft.com/office/powerpoint/2010/main" val="4057782323"/>
      </p:ext>
    </p:extLst>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A82692-A891-4F5A-B2D8-B89BCA8A7931}"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2EB46-7CB4-4D37-A049-6A5EF3C51DBD}"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20635C-1120-4351-AAF7-A126019EEA08}"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04AFF-AADC-4A20-9BE5-BB4C73FF9E34}"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54FCA-FC77-4D79-8846-24ECD7C4434A}"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39FE4-1B8D-4861-B2A9-E291EF9AB823}" type="datetime1">
              <a:rPr lang="en-US" smtClean="0"/>
              <a:pPr/>
              <a:t>16/05/2024</a:t>
            </a:fld>
            <a:endParaRPr lang="en-US" dirty="0"/>
          </a:p>
        </p:txBody>
      </p:sp>
      <p:sp>
        <p:nvSpPr>
          <p:cNvPr id="6" name="Footer Placeholder 5"/>
          <p:cNvSpPr>
            <a:spLocks noGrp="1"/>
          </p:cNvSpPr>
          <p:nvPr>
            <p:ph type="ftr" sz="quarter" idx="11"/>
          </p:nvPr>
        </p:nvSpPr>
        <p:spPr/>
        <p:txBody>
          <a:bodyPr/>
          <a:lstStyle/>
          <a:p>
            <a:r>
              <a:rPr lang="en-US"/>
              <a:t>An Advanced Integrated Financial System</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8D2D46-B400-445F-B902-886000B1445E}" type="datetime1">
              <a:rPr lang="en-US" smtClean="0"/>
              <a:pPr/>
              <a:t>16/05/2024</a:t>
            </a:fld>
            <a:endParaRPr lang="en-US" dirty="0"/>
          </a:p>
        </p:txBody>
      </p:sp>
      <p:sp>
        <p:nvSpPr>
          <p:cNvPr id="8" name="Footer Placeholder 7"/>
          <p:cNvSpPr>
            <a:spLocks noGrp="1"/>
          </p:cNvSpPr>
          <p:nvPr>
            <p:ph type="ftr" sz="quarter" idx="11"/>
          </p:nvPr>
        </p:nvSpPr>
        <p:spPr/>
        <p:txBody>
          <a:bodyPr/>
          <a:lstStyle/>
          <a:p>
            <a:r>
              <a:rPr lang="en-US"/>
              <a:t>An Advanced Integrated Financial System</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7721A-6EAE-4D32-82FE-9F0FE78C7384}" type="datetime1">
              <a:rPr lang="en-US" smtClean="0"/>
              <a:pPr/>
              <a:t>16/05/2024</a:t>
            </a:fld>
            <a:endParaRPr lang="en-US" dirty="0"/>
          </a:p>
        </p:txBody>
      </p:sp>
      <p:sp>
        <p:nvSpPr>
          <p:cNvPr id="4" name="Footer Placeholder 3"/>
          <p:cNvSpPr>
            <a:spLocks noGrp="1"/>
          </p:cNvSpPr>
          <p:nvPr>
            <p:ph type="ftr" sz="quarter" idx="11"/>
          </p:nvPr>
        </p:nvSpPr>
        <p:spPr/>
        <p:txBody>
          <a:bodyPr/>
          <a:lstStyle/>
          <a:p>
            <a:r>
              <a:rPr lang="en-US"/>
              <a:t>An Advanced Integrated Financial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29B88-555E-4146-8A14-F494BC8F789E}" type="datetime1">
              <a:rPr lang="en-US" smtClean="0"/>
              <a:pPr/>
              <a:t>16/05/2024</a:t>
            </a:fld>
            <a:endParaRPr lang="en-US" dirty="0"/>
          </a:p>
        </p:txBody>
      </p:sp>
      <p:sp>
        <p:nvSpPr>
          <p:cNvPr id="3" name="Footer Placeholder 2"/>
          <p:cNvSpPr>
            <a:spLocks noGrp="1"/>
          </p:cNvSpPr>
          <p:nvPr>
            <p:ph type="ftr" sz="quarter" idx="11"/>
          </p:nvPr>
        </p:nvSpPr>
        <p:spPr/>
        <p:txBody>
          <a:bodyPr/>
          <a:lstStyle/>
          <a:p>
            <a:r>
              <a:rPr lang="en-US"/>
              <a:t>An Advanced Integrated Financial System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44AF4-0C78-430F-BB38-DE238BF5E5E0}" type="datetime1">
              <a:rPr lang="en-US" smtClean="0"/>
              <a:pPr/>
              <a:t>16/05/2024</a:t>
            </a:fld>
            <a:endParaRPr lang="en-US" dirty="0"/>
          </a:p>
        </p:txBody>
      </p:sp>
      <p:sp>
        <p:nvSpPr>
          <p:cNvPr id="6" name="Footer Placeholder 5"/>
          <p:cNvSpPr>
            <a:spLocks noGrp="1"/>
          </p:cNvSpPr>
          <p:nvPr>
            <p:ph type="ftr" sz="quarter" idx="11"/>
          </p:nvPr>
        </p:nvSpPr>
        <p:spPr/>
        <p:txBody>
          <a:bodyPr/>
          <a:lstStyle/>
          <a:p>
            <a:r>
              <a:rPr lang="en-US"/>
              <a:t>An Advanced Integrated Financial System</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927CDC-247A-40A5-B3B1-3F73CC59E919}" type="datetime1">
              <a:rPr lang="en-US" smtClean="0"/>
              <a:pPr/>
              <a:t>16/05/2024</a:t>
            </a:fld>
            <a:endParaRPr lang="en-US" dirty="0"/>
          </a:p>
        </p:txBody>
      </p:sp>
      <p:sp>
        <p:nvSpPr>
          <p:cNvPr id="6" name="Footer Placeholder 5"/>
          <p:cNvSpPr>
            <a:spLocks noGrp="1"/>
          </p:cNvSpPr>
          <p:nvPr>
            <p:ph type="ftr" sz="quarter" idx="11"/>
          </p:nvPr>
        </p:nvSpPr>
        <p:spPr/>
        <p:txBody>
          <a:bodyPr/>
          <a:lstStyle/>
          <a:p>
            <a:r>
              <a:rPr lang="en-US"/>
              <a:t>An Advanced Integrated Financial System</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73D3BB8-4B9F-44B5-9443-8054B2FC1B4D}" type="datetime1">
              <a:rPr lang="en-US" smtClean="0"/>
              <a:pPr/>
              <a:t>16/05/2024</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a:t>An Advanced Integrated Financial System</a:t>
            </a:r>
            <a:endParaRPr lang="en-US" dirty="0"/>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Dhule</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228600" y="1752600"/>
            <a:ext cx="10287000" cy="4876800"/>
          </a:xfrm>
        </p:spPr>
        <p:txBody>
          <a:bodyPr>
            <a:normAutofit fontScale="25000" lnSpcReduction="20000"/>
          </a:bodyPr>
          <a:lstStyle/>
          <a:p>
            <a:r>
              <a:rPr lang="en-US" sz="14400" dirty="0">
                <a:solidFill>
                  <a:schemeClr val="tx1"/>
                </a:solidFill>
              </a:rPr>
              <a:t>Major Project Presentation</a:t>
            </a:r>
          </a:p>
          <a:p>
            <a:r>
              <a:rPr lang="en-US" sz="14400" dirty="0">
                <a:solidFill>
                  <a:schemeClr val="tx1"/>
                </a:solidFill>
              </a:rPr>
              <a:t>On</a:t>
            </a:r>
            <a:endParaRPr lang="en-US" sz="6400" dirty="0">
              <a:solidFill>
                <a:schemeClr val="tx1"/>
              </a:solidFill>
            </a:endParaRPr>
          </a:p>
          <a:p>
            <a:r>
              <a:rPr lang="en-US" sz="14400" dirty="0" smtClean="0">
                <a:solidFill>
                  <a:schemeClr val="tx1"/>
                </a:solidFill>
              </a:rPr>
              <a:t>“TALK TO ME: AN AI THERAPIST”</a:t>
            </a:r>
            <a:endParaRPr lang="en-US" sz="14400" dirty="0">
              <a:solidFill>
                <a:schemeClr val="tx1"/>
              </a:solidFill>
            </a:endParaRPr>
          </a:p>
          <a:p>
            <a:r>
              <a:rPr lang="en-US" sz="9600" dirty="0">
                <a:solidFill>
                  <a:schemeClr val="tx1"/>
                </a:solidFill>
              </a:rPr>
              <a:t>By</a:t>
            </a:r>
          </a:p>
          <a:p>
            <a:endParaRPr lang="en-US" sz="4400" dirty="0">
              <a:solidFill>
                <a:schemeClr val="tx1"/>
              </a:solidFill>
            </a:endParaRPr>
          </a:p>
          <a:p>
            <a:r>
              <a:rPr lang="en-US" sz="8000" dirty="0" err="1" smtClean="0">
                <a:solidFill>
                  <a:schemeClr val="tx1"/>
                </a:solidFill>
              </a:rPr>
              <a:t>Dhanashri</a:t>
            </a:r>
            <a:r>
              <a:rPr lang="en-US" sz="8000" dirty="0" smtClean="0">
                <a:solidFill>
                  <a:schemeClr val="tx1"/>
                </a:solidFill>
              </a:rPr>
              <a:t> Saner	45</a:t>
            </a:r>
          </a:p>
          <a:p>
            <a:r>
              <a:rPr lang="en-US" sz="8000" dirty="0">
                <a:solidFill>
                  <a:schemeClr val="tx1"/>
                </a:solidFill>
              </a:rPr>
              <a:t>Gaurav </a:t>
            </a:r>
            <a:r>
              <a:rPr lang="en-US" sz="8000" dirty="0" err="1" smtClean="0">
                <a:solidFill>
                  <a:schemeClr val="tx1"/>
                </a:solidFill>
              </a:rPr>
              <a:t>Baviskar</a:t>
            </a:r>
            <a:r>
              <a:rPr lang="en-US" sz="8000" dirty="0" smtClean="0">
                <a:solidFill>
                  <a:schemeClr val="tx1"/>
                </a:solidFill>
              </a:rPr>
              <a:t>	05</a:t>
            </a:r>
          </a:p>
          <a:p>
            <a:r>
              <a:rPr lang="en-US" sz="8000" dirty="0" err="1" smtClean="0">
                <a:solidFill>
                  <a:schemeClr val="tx1"/>
                </a:solidFill>
              </a:rPr>
              <a:t>Anuj</a:t>
            </a:r>
            <a:r>
              <a:rPr lang="en-US" sz="8000" dirty="0" smtClean="0">
                <a:solidFill>
                  <a:schemeClr val="tx1"/>
                </a:solidFill>
              </a:rPr>
              <a:t> </a:t>
            </a:r>
            <a:r>
              <a:rPr lang="en-US" sz="8000" dirty="0" err="1" smtClean="0">
                <a:solidFill>
                  <a:schemeClr val="tx1"/>
                </a:solidFill>
              </a:rPr>
              <a:t>Deshmukh</a:t>
            </a:r>
            <a:r>
              <a:rPr lang="en-US" sz="8000" dirty="0">
                <a:solidFill>
                  <a:schemeClr val="tx1"/>
                </a:solidFill>
              </a:rPr>
              <a:t>	</a:t>
            </a:r>
            <a:r>
              <a:rPr lang="en-US" sz="8000" dirty="0" smtClean="0">
                <a:solidFill>
                  <a:schemeClr val="tx1"/>
                </a:solidFill>
              </a:rPr>
              <a:t>13</a:t>
            </a:r>
          </a:p>
          <a:p>
            <a:r>
              <a:rPr lang="en-US" sz="8000" dirty="0" err="1" smtClean="0">
                <a:solidFill>
                  <a:schemeClr val="tx1"/>
                </a:solidFill>
              </a:rPr>
              <a:t>Darshan</a:t>
            </a:r>
            <a:r>
              <a:rPr lang="en-US" sz="8000" dirty="0" smtClean="0">
                <a:solidFill>
                  <a:schemeClr val="tx1"/>
                </a:solidFill>
              </a:rPr>
              <a:t> Sonar	49</a:t>
            </a:r>
          </a:p>
          <a:p>
            <a:endParaRPr lang="en-US" sz="8000" dirty="0">
              <a:solidFill>
                <a:schemeClr val="tx1"/>
              </a:solidFill>
            </a:endParaRPr>
          </a:p>
          <a:p>
            <a:pPr>
              <a:defRPr/>
            </a:pPr>
            <a:r>
              <a:rPr lang="en-US" sz="9600" dirty="0">
                <a:solidFill>
                  <a:schemeClr val="tx1"/>
                </a:solidFill>
              </a:rPr>
              <a:t>Guide</a:t>
            </a:r>
          </a:p>
          <a:p>
            <a:pPr>
              <a:defRPr/>
            </a:pPr>
            <a:r>
              <a:rPr lang="en-US" sz="9600" dirty="0">
                <a:solidFill>
                  <a:schemeClr val="tx1"/>
                </a:solidFill>
              </a:rPr>
              <a:t>“Prof. </a:t>
            </a:r>
            <a:r>
              <a:rPr lang="en-US" sz="9600" dirty="0" err="1">
                <a:solidFill>
                  <a:schemeClr val="tx1"/>
                </a:solidFill>
              </a:rPr>
              <a:t>Sagar</a:t>
            </a:r>
            <a:r>
              <a:rPr lang="en-US" sz="9600" dirty="0">
                <a:solidFill>
                  <a:schemeClr val="tx1"/>
                </a:solidFill>
              </a:rPr>
              <a:t> </a:t>
            </a:r>
            <a:r>
              <a:rPr lang="en-US" sz="9600" dirty="0" err="1">
                <a:solidFill>
                  <a:schemeClr val="tx1"/>
                </a:solidFill>
              </a:rPr>
              <a:t>Badjate</a:t>
            </a:r>
            <a:r>
              <a:rPr lang="en-US" sz="9600" dirty="0">
                <a:solidFill>
                  <a:schemeClr val="tx1"/>
                </a:solidFill>
              </a:rPr>
              <a:t>”</a:t>
            </a:r>
          </a:p>
          <a:p>
            <a:endParaRPr lang="en-US" sz="8000" dirty="0">
              <a:solidFill>
                <a:srgbClr val="C00000"/>
              </a:solidFill>
            </a:endParaRPr>
          </a:p>
        </p:txBody>
      </p:sp>
      <p:sp>
        <p:nvSpPr>
          <p:cNvPr id="4" name="Rectangle 3"/>
          <p:cNvSpPr/>
          <p:nvPr/>
        </p:nvSpPr>
        <p:spPr>
          <a:xfrm>
            <a:off x="0" y="6781800"/>
            <a:ext cx="10972800" cy="382513"/>
          </a:xfrm>
          <a:prstGeom prst="rect">
            <a:avLst/>
          </a:prstGeom>
        </p:spPr>
        <p:txBody>
          <a:bodyPr wrap="square" lIns="104493" tIns="52247" rIns="104493" bIns="52247">
            <a:spAutoFit/>
          </a:bodyPr>
          <a:lstStyle/>
          <a:p>
            <a:pPr algn="ctr"/>
            <a:r>
              <a:rPr lang="en-US" sz="1800" dirty="0">
                <a:solidFill>
                  <a:schemeClr val="tx1">
                    <a:lumMod val="75000"/>
                    <a:lumOff val="25000"/>
                  </a:schemeClr>
                </a:solidFill>
              </a:rPr>
              <a:t>Day and Date of Review : </a:t>
            </a:r>
            <a:r>
              <a:rPr lang="en-US" sz="1800" dirty="0" smtClean="0">
                <a:solidFill>
                  <a:schemeClr val="tx1">
                    <a:lumMod val="75000"/>
                    <a:lumOff val="25000"/>
                  </a:schemeClr>
                </a:solidFill>
              </a:rPr>
              <a:t>Saturday, </a:t>
            </a:r>
            <a:r>
              <a:rPr lang="en-US" sz="1800" dirty="0" smtClean="0">
                <a:solidFill>
                  <a:schemeClr val="tx1">
                    <a:lumMod val="75000"/>
                    <a:lumOff val="25000"/>
                  </a:schemeClr>
                </a:solidFill>
              </a:rPr>
              <a:t>2 December 2023</a:t>
            </a:r>
            <a:endParaRPr lang="en-US" sz="1800" dirty="0">
              <a:solidFill>
                <a:schemeClr val="tx1">
                  <a:lumMod val="75000"/>
                  <a:lumOff val="2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53AC86EE-E2DA-2FBB-9353-5DDF358F1101}"/>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lstStyle/>
          <a:p>
            <a:r>
              <a:rPr lang="en-US" dirty="0" smtClean="0"/>
              <a:t>Technology Stack</a:t>
            </a:r>
            <a:endParaRPr lang="en-US" dirty="0"/>
          </a:p>
        </p:txBody>
      </p:sp>
      <p:sp>
        <p:nvSpPr>
          <p:cNvPr id="6"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
        <p:nvSpPr>
          <p:cNvPr id="2" name="TextBox 1"/>
          <p:cNvSpPr txBox="1"/>
          <p:nvPr/>
        </p:nvSpPr>
        <p:spPr>
          <a:xfrm>
            <a:off x="1165920" y="2433464"/>
            <a:ext cx="7272808" cy="3323987"/>
          </a:xfrm>
          <a:prstGeom prst="rect">
            <a:avLst/>
          </a:prstGeom>
          <a:noFill/>
        </p:spPr>
        <p:txBody>
          <a:bodyPr wrap="square" rtlCol="0">
            <a:spAutoFit/>
          </a:bodyPr>
          <a:lstStyle/>
          <a:p>
            <a:pPr>
              <a:lnSpc>
                <a:spcPct val="200000"/>
              </a:lnSpc>
            </a:pPr>
            <a:r>
              <a:rPr lang="en-US" dirty="0" smtClean="0">
                <a:latin typeface="Times New Roman" panose="02020603050405020304" pitchFamily="18" charset="0"/>
                <a:cs typeface="Times New Roman" panose="02020603050405020304" pitchFamily="18" charset="0"/>
              </a:rPr>
              <a:t>Language: Python</a:t>
            </a:r>
          </a:p>
          <a:p>
            <a:pPr>
              <a:lnSpc>
                <a:spcPct val="200000"/>
              </a:lnSpc>
            </a:pPr>
            <a:r>
              <a:rPr lang="en-US" dirty="0" smtClean="0">
                <a:latin typeface="Times New Roman" panose="02020603050405020304" pitchFamily="18" charset="0"/>
                <a:cs typeface="Times New Roman" panose="02020603050405020304" pitchFamily="18" charset="0"/>
              </a:rPr>
              <a:t>Deep Learning: CNN</a:t>
            </a:r>
          </a:p>
          <a:p>
            <a:pPr>
              <a:lnSpc>
                <a:spcPct val="200000"/>
              </a:lnSpc>
            </a:pPr>
            <a:r>
              <a:rPr lang="en-US" dirty="0" smtClean="0">
                <a:latin typeface="Times New Roman" panose="02020603050405020304" pitchFamily="18" charset="0"/>
                <a:cs typeface="Times New Roman" panose="02020603050405020304" pitchFamily="18" charset="0"/>
              </a:rPr>
              <a:t>Libraries: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PyTorch</a:t>
            </a:r>
            <a:r>
              <a:rPr lang="en-US" dirty="0" smtClean="0">
                <a:latin typeface="Times New Roman" panose="02020603050405020304" pitchFamily="18" charset="0"/>
                <a:cs typeface="Times New Roman" panose="02020603050405020304" pitchFamily="18" charset="0"/>
              </a:rPr>
              <a:t>, Speech recognition, NLTK</a:t>
            </a:r>
          </a:p>
          <a:p>
            <a:pPr>
              <a:lnSpc>
                <a:spcPct val="200000"/>
              </a:lnSpc>
            </a:pPr>
            <a:r>
              <a:rPr lang="en-US" dirty="0" smtClean="0">
                <a:latin typeface="Times New Roman" panose="02020603050405020304" pitchFamily="18" charset="0"/>
                <a:cs typeface="Times New Roman" panose="02020603050405020304" pitchFamily="18" charset="0"/>
              </a:rPr>
              <a:t>API’s: </a:t>
            </a:r>
            <a:r>
              <a:rPr lang="en-US" dirty="0" err="1" smtClean="0">
                <a:latin typeface="Times New Roman" panose="02020603050405020304" pitchFamily="18" charset="0"/>
                <a:cs typeface="Times New Roman" panose="02020603050405020304" pitchFamily="18" charset="0"/>
              </a:rPr>
              <a:t>OpenAI</a:t>
            </a:r>
            <a:r>
              <a:rPr lang="en-US" dirty="0" smtClean="0">
                <a:latin typeface="Times New Roman" panose="02020603050405020304" pitchFamily="18" charset="0"/>
                <a:cs typeface="Times New Roman" panose="02020603050405020304" pitchFamily="18" charset="0"/>
              </a:rPr>
              <a:t> API</a:t>
            </a:r>
          </a:p>
          <a:p>
            <a:pPr>
              <a:lnSpc>
                <a:spcPct val="200000"/>
              </a:lnSpc>
            </a:pPr>
            <a:r>
              <a:rPr lang="en-US" dirty="0" smtClean="0">
                <a:latin typeface="Times New Roman" panose="02020603050405020304" pitchFamily="18" charset="0"/>
                <a:cs typeface="Times New Roman" panose="02020603050405020304" pitchFamily="18" charset="0"/>
              </a:rPr>
              <a:t>3D face: AR/VR Model</a:t>
            </a:r>
          </a:p>
        </p:txBody>
      </p:sp>
    </p:spTree>
    <p:extLst>
      <p:ext uri="{BB962C8B-B14F-4D97-AF65-F5344CB8AC3E}">
        <p14:creationId xmlns:p14="http://schemas.microsoft.com/office/powerpoint/2010/main" val="3714216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D68975B-C138-579F-76C5-D1129A99584E}"/>
              </a:ext>
            </a:extLst>
          </p:cNvPr>
          <p:cNvSpPr>
            <a:spLocks noGrp="1"/>
          </p:cNvSpPr>
          <p:nvPr>
            <p:ph idx="1"/>
          </p:nvPr>
        </p:nvSpPr>
        <p:spPr>
          <a:xfrm>
            <a:off x="548640" y="2015066"/>
            <a:ext cx="9875520" cy="4959775"/>
          </a:xfrm>
        </p:spPr>
        <p:txBody>
          <a:bodyPr anchor="t">
            <a:normAutofit/>
          </a:bodyPr>
          <a:lstStyle/>
          <a:p>
            <a:pPr marL="342900" indent="-342900" algn="just">
              <a:buSzPct val="110000"/>
              <a:buFont typeface="+mj-lt"/>
              <a:buAutoNum type="arabicPeriod"/>
            </a:pPr>
            <a:r>
              <a:rPr lang="en-US" sz="1600" dirty="0">
                <a:latin typeface="Times New Roman" panose="02020603050405020304" pitchFamily="18" charset="0"/>
                <a:cs typeface="Times New Roman" panose="02020603050405020304" pitchFamily="18" charset="0"/>
              </a:rPr>
              <a:t>Victor Hung, Miguel </a:t>
            </a:r>
            <a:r>
              <a:rPr lang="en-US" sz="1600" dirty="0" err="1">
                <a:latin typeface="Times New Roman" panose="02020603050405020304" pitchFamily="18" charset="0"/>
                <a:cs typeface="Times New Roman" panose="02020603050405020304" pitchFamily="18" charset="0"/>
              </a:rPr>
              <a:t>Elvir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Avelino</a:t>
            </a:r>
            <a:r>
              <a:rPr lang="en-US" sz="1600" dirty="0">
                <a:latin typeface="Times New Roman" panose="02020603050405020304" pitchFamily="18" charset="0"/>
                <a:cs typeface="Times New Roman" panose="02020603050405020304" pitchFamily="18" charset="0"/>
              </a:rPr>
              <a:t> Gonzalez, Ronald </a:t>
            </a:r>
            <a:r>
              <a:rPr lang="en-US" sz="1600" dirty="0" err="1">
                <a:latin typeface="Times New Roman" panose="02020603050405020304" pitchFamily="18" charset="0"/>
                <a:cs typeface="Times New Roman" panose="02020603050405020304" pitchFamily="18" charset="0"/>
              </a:rPr>
              <a:t>DeMara</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Towards a Method For Evaluating Naturalness </a:t>
            </a:r>
            <a:r>
              <a:rPr lang="en-US" sz="1600" dirty="0" smtClean="0">
                <a:latin typeface="Times New Roman" panose="02020603050405020304" pitchFamily="18" charset="0"/>
                <a:cs typeface="Times New Roman" panose="02020603050405020304" pitchFamily="18" charset="0"/>
              </a:rPr>
              <a:t>in Conversational </a:t>
            </a:r>
            <a:r>
              <a:rPr lang="en-US" sz="1600" dirty="0">
                <a:latin typeface="Times New Roman" panose="02020603050405020304" pitchFamily="18" charset="0"/>
                <a:cs typeface="Times New Roman" panose="02020603050405020304" pitchFamily="18" charset="0"/>
              </a:rPr>
              <a:t>Dialog Systems</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2009 International </a:t>
            </a:r>
            <a:r>
              <a:rPr lang="en-US" sz="1600" i="1" dirty="0">
                <a:latin typeface="Times New Roman" panose="02020603050405020304" pitchFamily="18" charset="0"/>
                <a:cs typeface="Times New Roman" panose="02020603050405020304" pitchFamily="18" charset="0"/>
              </a:rPr>
              <a:t>Conference on </a:t>
            </a:r>
            <a:r>
              <a:rPr lang="en-US" sz="1600" i="1" dirty="0" smtClean="0">
                <a:latin typeface="Times New Roman" panose="02020603050405020304" pitchFamily="18" charset="0"/>
                <a:cs typeface="Times New Roman" panose="02020603050405020304" pitchFamily="18" charset="0"/>
              </a:rPr>
              <a:t>System, </a:t>
            </a:r>
            <a:r>
              <a:rPr lang="en-US" sz="1600" dirty="0" smtClean="0">
                <a:latin typeface="Times New Roman" panose="02020603050405020304" pitchFamily="18" charset="0"/>
                <a:cs typeface="Times New Roman" panose="02020603050405020304" pitchFamily="18" charset="0"/>
              </a:rPr>
              <a:t>San </a:t>
            </a:r>
            <a:r>
              <a:rPr lang="en-US" sz="1600" dirty="0">
                <a:latin typeface="Times New Roman" panose="02020603050405020304" pitchFamily="18" charset="0"/>
                <a:cs typeface="Times New Roman" panose="02020603050405020304" pitchFamily="18" charset="0"/>
              </a:rPr>
              <a:t>Antonio, TX, USA</a:t>
            </a:r>
            <a:r>
              <a:rPr lang="en-US" sz="1600" dirty="0" smtClean="0">
                <a:latin typeface="Times New Roman" panose="02020603050405020304" pitchFamily="18" charset="0"/>
                <a:cs typeface="Times New Roman" panose="02020603050405020304" pitchFamily="18" charset="0"/>
              </a:rPr>
              <a:t>, 2009</a:t>
            </a:r>
          </a:p>
          <a:p>
            <a:pPr marL="342900" indent="-342900" algn="just">
              <a:buSzPct val="110000"/>
              <a:buFont typeface="+mj-lt"/>
              <a:buAutoNum type="arabicPeriod"/>
            </a:pPr>
            <a:r>
              <a:rPr lang="en-IN" sz="1600" dirty="0" err="1" smtClean="0">
                <a:latin typeface="Times New Roman" panose="02020603050405020304" pitchFamily="18" charset="0"/>
                <a:cs typeface="Times New Roman" panose="02020603050405020304" pitchFamily="18" charset="0"/>
              </a:rPr>
              <a:t>Tarashankar</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Rudra</a:t>
            </a:r>
            <a:r>
              <a:rPr lang="en-IN" sz="1600" dirty="0">
                <a:latin typeface="Times New Roman" panose="02020603050405020304" pitchFamily="18" charset="0"/>
                <a:cs typeface="Times New Roman" panose="02020603050405020304" pitchFamily="18" charset="0"/>
              </a:rPr>
              <a:t>, Manning Li, </a:t>
            </a:r>
            <a:r>
              <a:rPr lang="en-IN" sz="1600" dirty="0" err="1">
                <a:latin typeface="Times New Roman" panose="02020603050405020304" pitchFamily="18" charset="0"/>
                <a:cs typeface="Times New Roman" panose="02020603050405020304" pitchFamily="18" charset="0"/>
              </a:rPr>
              <a:t>Manolya</a:t>
            </a:r>
            <a:r>
              <a:rPr lang="en-IN" sz="1600" dirty="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Kavakli</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ESCAP</a:t>
            </a:r>
            <a:r>
              <a:rPr lang="en-US" sz="1600" dirty="0">
                <a:latin typeface="Times New Roman" panose="02020603050405020304" pitchFamily="18" charset="0"/>
                <a:cs typeface="Times New Roman" panose="02020603050405020304" pitchFamily="18" charset="0"/>
              </a:rPr>
              <a:t>: Towards the Design of an AI Architecture for a Virtual Counselor </a:t>
            </a:r>
            <a:r>
              <a:rPr lang="en-US" sz="1600" dirty="0" smtClean="0">
                <a:latin typeface="Times New Roman" panose="02020603050405020304" pitchFamily="18" charset="0"/>
                <a:cs typeface="Times New Roman" panose="02020603050405020304" pitchFamily="18" charset="0"/>
              </a:rPr>
              <a:t>to Tackle </a:t>
            </a:r>
            <a:r>
              <a:rPr lang="en-US" sz="1600" dirty="0">
                <a:latin typeface="Times New Roman" panose="02020603050405020304" pitchFamily="18" charset="0"/>
                <a:cs typeface="Times New Roman" panose="02020603050405020304" pitchFamily="18" charset="0"/>
              </a:rPr>
              <a:t>Students’ Exam Stress</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2012 45th Hawaii International Conference on System Sciences</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Australia</a:t>
            </a:r>
            <a:r>
              <a:rPr lang="en-IN" sz="1600" dirty="0" smtClean="0">
                <a:latin typeface="Times New Roman" panose="02020603050405020304" pitchFamily="18" charset="0"/>
                <a:cs typeface="Times New Roman" panose="02020603050405020304" pitchFamily="18" charset="0"/>
              </a:rPr>
              <a:t>, 2012</a:t>
            </a:r>
            <a:endParaRPr lang="en-IN" sz="1600" dirty="0">
              <a:latin typeface="Times New Roman" panose="02020603050405020304" pitchFamily="18" charset="0"/>
              <a:cs typeface="Times New Roman" panose="02020603050405020304" pitchFamily="18" charset="0"/>
            </a:endParaRPr>
          </a:p>
          <a:p>
            <a:pPr marL="342900" indent="-342900" algn="just">
              <a:buSzPct val="110000"/>
              <a:buFont typeface="+mj-lt"/>
              <a:buAutoNum type="arabicPeriod"/>
            </a:pPr>
            <a:r>
              <a:rPr lang="en-US" sz="1600" i="1" dirty="0" smtClean="0">
                <a:latin typeface="Times New Roman" panose="02020603050405020304" pitchFamily="18" charset="0"/>
                <a:cs typeface="Times New Roman" panose="02020603050405020304" pitchFamily="18" charset="0"/>
              </a:rPr>
              <a:t>Carol </a:t>
            </a:r>
            <a:r>
              <a:rPr lang="en-US" sz="1600" i="1" dirty="0">
                <a:latin typeface="Times New Roman" panose="02020603050405020304" pitchFamily="18" charset="0"/>
                <a:cs typeface="Times New Roman" panose="02020603050405020304" pitchFamily="18" charset="0"/>
              </a:rPr>
              <a:t>Antony, </a:t>
            </a:r>
            <a:r>
              <a:rPr lang="en-US" sz="1600" i="1" dirty="0" err="1">
                <a:latin typeface="Times New Roman" panose="02020603050405020304" pitchFamily="18" charset="0"/>
                <a:cs typeface="Times New Roman" panose="02020603050405020304" pitchFamily="18" charset="0"/>
              </a:rPr>
              <a:t>Bestina</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Pariyath</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Seema</a:t>
            </a:r>
            <a:r>
              <a:rPr lang="en-US" sz="1600" i="1" dirty="0">
                <a:latin typeface="Times New Roman" panose="02020603050405020304" pitchFamily="18" charset="0"/>
                <a:cs typeface="Times New Roman" panose="02020603050405020304" pitchFamily="18" charset="0"/>
              </a:rPr>
              <a:t> Safar, </a:t>
            </a:r>
            <a:r>
              <a:rPr lang="en-US" sz="1600" i="1" dirty="0" err="1">
                <a:latin typeface="Times New Roman" panose="02020603050405020304" pitchFamily="18" charset="0"/>
                <a:cs typeface="Times New Roman" panose="02020603050405020304" pitchFamily="18" charset="0"/>
              </a:rPr>
              <a:t>Aswin</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Sahil</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Akash</a:t>
            </a:r>
            <a:r>
              <a:rPr lang="en-US" sz="1600" i="1" dirty="0">
                <a:latin typeface="Times New Roman" panose="02020603050405020304" pitchFamily="18" charset="0"/>
                <a:cs typeface="Times New Roman" panose="02020603050405020304" pitchFamily="18" charset="0"/>
              </a:rPr>
              <a:t> R Nair </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Emotion </a:t>
            </a:r>
            <a:r>
              <a:rPr lang="en-US" sz="1600" dirty="0">
                <a:latin typeface="Times New Roman" panose="02020603050405020304" pitchFamily="18" charset="0"/>
                <a:cs typeface="Times New Roman" panose="02020603050405020304" pitchFamily="18" charset="0"/>
              </a:rPr>
              <a:t>Recognition-Based Mental Healthcare Chat-bots: A Survey </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International </a:t>
            </a:r>
            <a:r>
              <a:rPr lang="en-US" sz="1600" dirty="0">
                <a:latin typeface="Times New Roman" panose="02020603050405020304" pitchFamily="18" charset="0"/>
                <a:cs typeface="Times New Roman" panose="02020603050405020304" pitchFamily="18" charset="0"/>
              </a:rPr>
              <a:t>Conference on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based Control Networks and Intelligent Systems (ICICNIS 2020) </a:t>
            </a:r>
            <a:r>
              <a:rPr lang="en-US" sz="1600" i="1"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Kochi 682039, Kerala, </a:t>
            </a:r>
            <a:r>
              <a:rPr lang="en-US" sz="1600" i="1" dirty="0" smtClean="0">
                <a:latin typeface="Times New Roman" panose="02020603050405020304" pitchFamily="18" charset="0"/>
                <a:cs typeface="Times New Roman" panose="02020603050405020304" pitchFamily="18" charset="0"/>
              </a:rPr>
              <a:t>India, 2020.</a:t>
            </a:r>
          </a:p>
          <a:p>
            <a:pPr marL="342900" indent="-342900" algn="just">
              <a:buSzPct val="110000"/>
              <a:buFont typeface="+mj-lt"/>
              <a:buAutoNum type="arabicPeriod"/>
            </a:pPr>
            <a:r>
              <a:rPr lang="en-US" sz="1600" dirty="0" err="1" smtClean="0">
                <a:latin typeface="Times New Roman" panose="02020603050405020304" pitchFamily="18" charset="0"/>
                <a:cs typeface="Times New Roman" panose="02020603050405020304" pitchFamily="18" charset="0"/>
              </a:rPr>
              <a:t>Sushruth</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 </a:t>
            </a:r>
            <a:r>
              <a:rPr lang="en-US" sz="1600" dirty="0" err="1">
                <a:latin typeface="Times New Roman" panose="02020603050405020304" pitchFamily="18" charset="0"/>
                <a:cs typeface="Times New Roman" panose="02020603050405020304" pitchFamily="18" charset="0"/>
              </a:rPr>
              <a:t>Konapur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Tejas</a:t>
            </a:r>
            <a:r>
              <a:rPr lang="en-US" sz="1600" dirty="0">
                <a:latin typeface="Times New Roman" panose="02020603050405020304" pitchFamily="18" charset="0"/>
                <a:cs typeface="Times New Roman" panose="02020603050405020304" pitchFamily="18" charset="0"/>
              </a:rPr>
              <a:t> Krishna, </a:t>
            </a:r>
            <a:r>
              <a:rPr lang="en-US" sz="1600" dirty="0" err="1">
                <a:latin typeface="Times New Roman" panose="02020603050405020304" pitchFamily="18" charset="0"/>
                <a:cs typeface="Times New Roman" panose="02020603050405020304" pitchFamily="18" charset="0"/>
              </a:rPr>
              <a:t>Varun</a:t>
            </a:r>
            <a:r>
              <a:rPr lang="en-US" sz="1600" dirty="0">
                <a:latin typeface="Times New Roman" panose="02020603050405020304" pitchFamily="18" charset="0"/>
                <a:cs typeface="Times New Roman" panose="02020603050405020304" pitchFamily="18" charset="0"/>
              </a:rPr>
              <a:t> G, Uma R, </a:t>
            </a:r>
            <a:r>
              <a:rPr lang="en-US" sz="1600" dirty="0" err="1">
                <a:latin typeface="Times New Roman" panose="02020603050405020304" pitchFamily="18" charset="0"/>
                <a:cs typeface="Times New Roman" panose="02020603050405020304" pitchFamily="18" charset="0"/>
              </a:rPr>
              <a:t>Sarojadevi</a:t>
            </a:r>
            <a:r>
              <a:rPr lang="en-US" sz="1600" dirty="0">
                <a:latin typeface="Times New Roman" panose="02020603050405020304" pitchFamily="18" charset="0"/>
                <a:cs typeface="Times New Roman" panose="02020603050405020304" pitchFamily="18" charset="0"/>
              </a:rPr>
              <a:t> H, </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Design of a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for People Under </a:t>
            </a:r>
            <a:r>
              <a:rPr lang="en-US" sz="1600" dirty="0" smtClean="0">
                <a:latin typeface="Times New Roman" panose="02020603050405020304" pitchFamily="18" charset="0"/>
                <a:cs typeface="Times New Roman" panose="02020603050405020304" pitchFamily="18" charset="0"/>
              </a:rPr>
              <a:t>Distress using </a:t>
            </a:r>
            <a:r>
              <a:rPr lang="en-US" sz="1600" dirty="0">
                <a:latin typeface="Times New Roman" panose="02020603050405020304" pitchFamily="18" charset="0"/>
                <a:cs typeface="Times New Roman" panose="02020603050405020304" pitchFamily="18" charset="0"/>
              </a:rPr>
              <a:t>Transformer Model.</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2021 2nd Global Conference for Advancement in Technology (GCAT) | 978-1-6654-1836-2/21/$31.00 ©2021 </a:t>
            </a:r>
            <a:r>
              <a:rPr lang="en-US" sz="1600" dirty="0" smtClean="0">
                <a:latin typeface="Times New Roman" panose="02020603050405020304" pitchFamily="18" charset="0"/>
                <a:cs typeface="Times New Roman" panose="02020603050405020304" pitchFamily="18" charset="0"/>
              </a:rPr>
              <a:t>IEEE, </a:t>
            </a:r>
            <a:r>
              <a:rPr lang="en-US" sz="1600" i="1" dirty="0" smtClean="0">
                <a:latin typeface="Times New Roman" panose="02020603050405020304" pitchFamily="18" charset="0"/>
                <a:cs typeface="Times New Roman" panose="02020603050405020304" pitchFamily="18" charset="0"/>
              </a:rPr>
              <a:t>Bangalore</a:t>
            </a:r>
            <a:r>
              <a:rPr lang="en-US" sz="1600" i="1" dirty="0">
                <a:latin typeface="Times New Roman" panose="02020603050405020304" pitchFamily="18" charset="0"/>
                <a:cs typeface="Times New Roman" panose="02020603050405020304" pitchFamily="18" charset="0"/>
              </a:rPr>
              <a:t>, India. Oct 1-3, </a:t>
            </a:r>
            <a:r>
              <a:rPr lang="en-US" sz="1600" i="1" dirty="0" smtClean="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p>
            <a:pPr marL="342900" indent="-342900" algn="just">
              <a:buSzPct val="110000"/>
              <a:buFont typeface="+mj-lt"/>
              <a:buAutoNum type="arabicPeriod"/>
            </a:pPr>
            <a:r>
              <a:rPr lang="en-IN" sz="1600" dirty="0" err="1" smtClean="0">
                <a:latin typeface="Times New Roman" panose="02020603050405020304" pitchFamily="18" charset="0"/>
                <a:cs typeface="Times New Roman" panose="02020603050405020304" pitchFamily="18" charset="0"/>
              </a:rPr>
              <a:t>Bhuvan</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Sharma</a:t>
            </a:r>
            <a:r>
              <a:rPr lang="en-IN"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Harshita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Puri</a:t>
            </a:r>
            <a:r>
              <a:rPr lang="en-IN"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Deepika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Rawat</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Digital Psychiatry – Curbing Depression using Therapy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 Depression Analysis</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Proceedings of the 2nd International Conference on Inventive Communication and Computational Technologies (ICICCT </a:t>
            </a:r>
            <a:r>
              <a:rPr lang="en-US" sz="1600" dirty="0" smtClean="0">
                <a:latin typeface="Times New Roman" panose="02020603050405020304" pitchFamily="18" charset="0"/>
                <a:cs typeface="Times New Roman" panose="02020603050405020304" pitchFamily="18" charset="0"/>
              </a:rPr>
              <a:t>2018)</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IEEE </a:t>
            </a:r>
            <a:r>
              <a:rPr lang="en-US" sz="1600" dirty="0" err="1">
                <a:latin typeface="Times New Roman" panose="02020603050405020304" pitchFamily="18" charset="0"/>
                <a:cs typeface="Times New Roman" panose="02020603050405020304" pitchFamily="18" charset="0"/>
              </a:rPr>
              <a:t>Xplore</a:t>
            </a:r>
            <a:r>
              <a:rPr lang="en-US" sz="1600" dirty="0">
                <a:latin typeface="Times New Roman" panose="02020603050405020304" pitchFamily="18" charset="0"/>
                <a:cs typeface="Times New Roman" panose="02020603050405020304" pitchFamily="18" charset="0"/>
              </a:rPr>
              <a:t> Compliant - Part Number: CFP18BAC-ART; ISBN:978-1-5386-1974-2</a:t>
            </a:r>
            <a:endParaRPr lang="en-IN" sz="1600" i="0" dirty="0" smtClean="0">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53AC86EE-E2DA-2FBB-9353-5DDF358F1101}"/>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References</a:t>
            </a:r>
            <a:endParaRPr lang="en-US" dirty="0"/>
          </a:p>
        </p:txBody>
      </p:sp>
      <p:sp>
        <p:nvSpPr>
          <p:cNvPr id="6"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extLst>
      <p:ext uri="{BB962C8B-B14F-4D97-AF65-F5344CB8AC3E}">
        <p14:creationId xmlns:p14="http://schemas.microsoft.com/office/powerpoint/2010/main" val="191947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a:xfrm>
            <a:off x="548640" y="1713384"/>
            <a:ext cx="9875520" cy="4008120"/>
          </a:xfrm>
        </p:spPr>
        <p:txBody>
          <a:bodyPr>
            <a:normAutofit fontScale="92500" lnSpcReduction="10000"/>
          </a:bodyPr>
          <a:lstStyle/>
          <a:p>
            <a:endParaRPr lang="en-US" dirty="0" smtClean="0"/>
          </a:p>
          <a:p>
            <a:r>
              <a:rPr lang="en-US" dirty="0" smtClean="0"/>
              <a:t>Project </a:t>
            </a:r>
            <a:r>
              <a:rPr lang="en-US" dirty="0"/>
              <a:t>Title </a:t>
            </a:r>
            <a:r>
              <a:rPr lang="en-US" dirty="0" smtClean="0"/>
              <a:t>: </a:t>
            </a:r>
            <a:r>
              <a:rPr lang="en-US" sz="3500" dirty="0" smtClean="0"/>
              <a:t>TALK TO ME: AN AI THERAPIST</a:t>
            </a:r>
            <a:endParaRPr lang="en-US" sz="3600" dirty="0"/>
          </a:p>
          <a:p>
            <a:r>
              <a:rPr lang="en-US" dirty="0"/>
              <a:t>Project Domain: </a:t>
            </a:r>
            <a:r>
              <a:rPr lang="en-US" sz="2800" dirty="0"/>
              <a:t>Machine </a:t>
            </a:r>
            <a:r>
              <a:rPr lang="en-US" sz="2800" dirty="0" smtClean="0"/>
              <a:t>Learning</a:t>
            </a:r>
            <a:endParaRPr lang="en-US" sz="3200" dirty="0"/>
          </a:p>
          <a:p>
            <a:r>
              <a:rPr lang="en-US" dirty="0"/>
              <a:t>Project Group Members:	</a:t>
            </a:r>
          </a:p>
          <a:p>
            <a:pPr lvl="1"/>
            <a:r>
              <a:rPr lang="en-US" sz="2400" dirty="0" smtClean="0"/>
              <a:t>T2054491246014	</a:t>
            </a:r>
            <a:r>
              <a:rPr lang="en-US" sz="2400" dirty="0" err="1" smtClean="0"/>
              <a:t>Dhanashri</a:t>
            </a:r>
            <a:r>
              <a:rPr lang="en-US" sz="2400" dirty="0" smtClean="0"/>
              <a:t> Saner</a:t>
            </a:r>
          </a:p>
          <a:p>
            <a:pPr lvl="1"/>
            <a:r>
              <a:rPr lang="en-US" sz="2400" dirty="0" smtClean="0"/>
              <a:t>T2054491246017	Gaurav </a:t>
            </a:r>
            <a:r>
              <a:rPr lang="en-US" sz="2400" dirty="0" err="1" smtClean="0"/>
              <a:t>Baviskar</a:t>
            </a:r>
            <a:endParaRPr lang="en-US" sz="2400" dirty="0"/>
          </a:p>
          <a:p>
            <a:pPr lvl="1"/>
            <a:r>
              <a:rPr lang="en-US" sz="2400" dirty="0" smtClean="0"/>
              <a:t>T2054491246007	</a:t>
            </a:r>
            <a:r>
              <a:rPr lang="en-US" sz="2400" dirty="0" err="1" smtClean="0"/>
              <a:t>Anuj</a:t>
            </a:r>
            <a:r>
              <a:rPr lang="en-US" sz="2400" dirty="0" smtClean="0"/>
              <a:t> </a:t>
            </a:r>
            <a:r>
              <a:rPr lang="en-US" sz="2400" dirty="0" err="1" smtClean="0"/>
              <a:t>Deshmukh</a:t>
            </a:r>
            <a:endParaRPr lang="en-US" sz="2400" dirty="0" smtClean="0"/>
          </a:p>
          <a:p>
            <a:pPr lvl="1"/>
            <a:r>
              <a:rPr lang="en-US" sz="2400" dirty="0" smtClean="0"/>
              <a:t>T2054491246012	</a:t>
            </a:r>
            <a:r>
              <a:rPr lang="en-US" sz="2400" dirty="0" err="1" smtClean="0"/>
              <a:t>Darshan</a:t>
            </a:r>
            <a:r>
              <a:rPr lang="en-US" sz="2400" dirty="0" smtClean="0"/>
              <a:t> Sonar</a:t>
            </a:r>
            <a:endParaRPr lang="en-US" sz="2400" dirty="0"/>
          </a:p>
        </p:txBody>
      </p:sp>
      <p:sp>
        <p:nvSpPr>
          <p:cNvPr id="7" name="Footer Placeholder 3"/>
          <p:cNvSpPr>
            <a:spLocks noGrp="1"/>
          </p:cNvSpPr>
          <p:nvPr>
            <p:ph type="ftr" sz="quarter" idx="11"/>
          </p:nvPr>
        </p:nvSpPr>
        <p:spPr/>
        <p:txBody>
          <a:bodyPr/>
          <a:lstStyle/>
          <a:p>
            <a:r>
              <a:rPr lang="en-US" dirty="0" smtClean="0"/>
              <a:t>Talk To Me: An AI Therapist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800" dirty="0" smtClean="0"/>
              <a:t>AI Therapist for depressed individuals address the scarcity of accessible mental health support. They provide immediate, confidential assistance, combating stigma and offering 24/7 availability. Customized interventions, early detection, and anonymity aid those reluctant to seek human counseling. By imparting coping strategies and fostering self-care, AI counselors enhance well-being and bridge gaps in traditional care.</a:t>
            </a:r>
            <a:endParaRPr lang="en-US" sz="2800" dirty="0">
              <a:solidFill>
                <a:srgbClr val="FF0000"/>
              </a:solidFill>
            </a:endParaRPr>
          </a:p>
        </p:txBody>
      </p:sp>
      <p:sp>
        <p:nvSpPr>
          <p:cNvPr id="6" name="Slide Number Placeholder 5"/>
          <p:cNvSpPr>
            <a:spLocks noGrp="1"/>
          </p:cNvSpPr>
          <p:nvPr>
            <p:ph type="sldNum" sz="quarter" idx="12"/>
          </p:nvPr>
        </p:nvSpPr>
        <p:spPr/>
        <p:txBody>
          <a:bodyPr/>
          <a:lstStyle/>
          <a:p>
            <a:r>
              <a:rPr lang="en-US" dirty="0"/>
              <a:t>2</a:t>
            </a:r>
          </a:p>
        </p:txBody>
      </p:sp>
      <p:sp>
        <p:nvSpPr>
          <p:cNvPr id="7"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extLst>
      <p:ext uri="{BB962C8B-B14F-4D97-AF65-F5344CB8AC3E}">
        <p14:creationId xmlns:p14="http://schemas.microsoft.com/office/powerpoint/2010/main" val="2097160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for India</a:t>
            </a:r>
            <a:endParaRPr lang="en-US" dirty="0"/>
          </a:p>
        </p:txBody>
      </p:sp>
      <p:pic>
        <p:nvPicPr>
          <p:cNvPr id="6" name="Content Placeholder 5" descr="19-Figure2-1.png"/>
          <p:cNvPicPr>
            <a:picLocks noGrp="1" noChangeAspect="1"/>
          </p:cNvPicPr>
          <p:nvPr>
            <p:ph idx="1"/>
          </p:nvPr>
        </p:nvPicPr>
        <p:blipFill>
          <a:blip r:embed="rId2"/>
          <a:stretch>
            <a:fillRect/>
          </a:stretch>
        </p:blipFill>
        <p:spPr>
          <a:xfrm>
            <a:off x="1237198" y="1653053"/>
            <a:ext cx="8592602" cy="4881097"/>
          </a:xfrm>
        </p:spPr>
      </p:pic>
      <p:sp>
        <p:nvSpPr>
          <p:cNvPr id="4" name="Footer Placeholder 3"/>
          <p:cNvSpPr>
            <a:spLocks noGrp="1"/>
          </p:cNvSpPr>
          <p:nvPr>
            <p:ph type="ftr" sz="quarter" idx="11"/>
          </p:nvPr>
        </p:nvSpPr>
        <p:spPr/>
        <p:txBody>
          <a:bodyPr/>
          <a:lstStyle/>
          <a:p>
            <a:r>
              <a:rPr lang="en-US" dirty="0" smtClean="0"/>
              <a:t>Talk To Me: An AI Therapist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Problem statement</a:t>
            </a:r>
          </a:p>
        </p:txBody>
      </p:sp>
      <p:sp>
        <p:nvSpPr>
          <p:cNvPr id="3" name="Content Placeholder 2"/>
          <p:cNvSpPr>
            <a:spLocks noGrp="1"/>
          </p:cNvSpPr>
          <p:nvPr>
            <p:ph idx="1"/>
          </p:nvPr>
        </p:nvSpPr>
        <p:spPr>
          <a:xfrm>
            <a:off x="548640" y="1926747"/>
            <a:ext cx="9875520" cy="3864453"/>
          </a:xfrm>
        </p:spPr>
        <p:txBody>
          <a:bodyPr>
            <a:noAutofit/>
          </a:bodyPr>
          <a:lstStyle/>
          <a:p>
            <a:pPr algn="just"/>
            <a:r>
              <a:rPr lang="en-US" sz="2400" dirty="0" smtClean="0"/>
              <a:t>Depressed individuals often face a range of challenges that impact their well-being, daily functioning, and overall quality of life.</a:t>
            </a:r>
          </a:p>
          <a:p>
            <a:pPr algn="just">
              <a:buNone/>
            </a:pPr>
            <a:endParaRPr lang="en-US" sz="2400" dirty="0" smtClean="0"/>
          </a:p>
          <a:p>
            <a:pPr algn="just"/>
            <a:r>
              <a:rPr lang="en-US" sz="2400" dirty="0" smtClean="0"/>
              <a:t>Due to  inadequate accessibility and stigma surrounding mental health support individual suffers from many lows. Many face barriers such as limited availability, high costs, and fear of judgment, deterring them from seeking help.</a:t>
            </a:r>
            <a:r>
              <a:rPr lang="en-US" sz="2400" b="0" i="0" dirty="0" smtClean="0">
                <a:solidFill>
                  <a:srgbClr val="374151"/>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sz="4500" dirty="0" smtClean="0">
                <a:solidFill>
                  <a:schemeClr val="bg1"/>
                </a:solidFill>
              </a:rPr>
              <a:t>AIM and OBJECTIVE</a:t>
            </a:r>
            <a:endParaRPr lang="en-US" sz="4500" dirty="0">
              <a:solidFill>
                <a:schemeClr val="bg1"/>
              </a:solidFill>
            </a:endParaRPr>
          </a:p>
        </p:txBody>
      </p:sp>
      <p:sp>
        <p:nvSpPr>
          <p:cNvPr id="3" name="Content Placeholder 2"/>
          <p:cNvSpPr>
            <a:spLocks noGrp="1"/>
          </p:cNvSpPr>
          <p:nvPr>
            <p:ph idx="1"/>
          </p:nvPr>
        </p:nvSpPr>
        <p:spPr>
          <a:xfrm>
            <a:off x="548640" y="2147147"/>
            <a:ext cx="9875520" cy="4827694"/>
          </a:xfrm>
        </p:spPr>
        <p:txBody>
          <a:bodyPr>
            <a:normAutofit/>
          </a:bodyPr>
          <a:lstStyle/>
          <a:p>
            <a:pPr marL="0" indent="0" algn="just">
              <a:buNone/>
            </a:pPr>
            <a:r>
              <a:rPr lang="en-IN" sz="2800" b="1" dirty="0" smtClean="0"/>
              <a:t>AIM:</a:t>
            </a:r>
          </a:p>
          <a:p>
            <a:pPr marL="0" indent="0" algn="just">
              <a:buNone/>
            </a:pPr>
            <a:r>
              <a:rPr lang="en-IN" sz="2400" dirty="0" smtClean="0"/>
              <a:t>The </a:t>
            </a:r>
            <a:r>
              <a:rPr lang="en-IN" sz="2400" dirty="0"/>
              <a:t>primary aim of this project is to reduce the impact of depression on individuals by providing personalised, immediate therapeutic support</a:t>
            </a:r>
            <a:r>
              <a:rPr lang="en-IN" sz="2400" dirty="0" smtClean="0"/>
              <a:t>.</a:t>
            </a:r>
            <a:endParaRPr lang="en-IN" sz="2400" dirty="0" smtClean="0">
              <a:solidFill>
                <a:schemeClr val="bg1"/>
              </a:solidFill>
            </a:endParaRPr>
          </a:p>
          <a:p>
            <a:pPr algn="just"/>
            <a:endParaRPr lang="en-IN" sz="2800" dirty="0">
              <a:solidFill>
                <a:schemeClr val="bg1"/>
              </a:solidFill>
            </a:endParaRPr>
          </a:p>
          <a:p>
            <a:pPr marL="0" indent="0" algn="just">
              <a:buNone/>
            </a:pPr>
            <a:r>
              <a:rPr lang="en-IN" sz="2800" b="1" dirty="0" smtClean="0"/>
              <a:t>Objective: </a:t>
            </a:r>
          </a:p>
          <a:p>
            <a:r>
              <a:rPr lang="en-IN" sz="2400" dirty="0"/>
              <a:t>Provide Emotional </a:t>
            </a:r>
            <a:r>
              <a:rPr lang="en-IN" sz="2400" dirty="0" smtClean="0"/>
              <a:t>Support</a:t>
            </a:r>
            <a:endParaRPr lang="en-US" sz="2400" dirty="0"/>
          </a:p>
          <a:p>
            <a:r>
              <a:rPr lang="en-IN" sz="2400" dirty="0"/>
              <a:t>Deliver Evidence-Based Information</a:t>
            </a:r>
            <a:endParaRPr lang="en-US" sz="2400" dirty="0"/>
          </a:p>
          <a:p>
            <a:r>
              <a:rPr lang="en-IN" sz="2400" dirty="0"/>
              <a:t>Recognize and Respond to Emotional Cues</a:t>
            </a:r>
            <a:endParaRPr lang="en-US" sz="2400" dirty="0"/>
          </a:p>
          <a:p>
            <a:pPr marL="0" indent="0" algn="just">
              <a:buNone/>
            </a:pPr>
            <a:endParaRPr lang="en-IN" sz="2800" dirty="0" smtClean="0"/>
          </a:p>
        </p:txBody>
      </p:sp>
      <p:sp>
        <p:nvSpPr>
          <p:cNvPr id="6" name="Slide Number Placeholder 5"/>
          <p:cNvSpPr>
            <a:spLocks noGrp="1"/>
          </p:cNvSpPr>
          <p:nvPr>
            <p:ph type="sldNum" sz="quarter" idx="12"/>
          </p:nvPr>
        </p:nvSpPr>
        <p:spPr/>
        <p:txBody>
          <a:bodyPr/>
          <a:lstStyle/>
          <a:p>
            <a:r>
              <a:rPr lang="en-US" dirty="0"/>
              <a:t>2</a:t>
            </a:r>
          </a:p>
        </p:txBody>
      </p:sp>
      <p:sp>
        <p:nvSpPr>
          <p:cNvPr id="7"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Abstract</a:t>
            </a:r>
          </a:p>
        </p:txBody>
      </p:sp>
      <p:sp>
        <p:nvSpPr>
          <p:cNvPr id="7" name="Content Placeholder 6"/>
          <p:cNvSpPr>
            <a:spLocks noGrp="1"/>
          </p:cNvSpPr>
          <p:nvPr>
            <p:ph idx="1"/>
          </p:nvPr>
        </p:nvSpPr>
        <p:spPr/>
        <p:txBody>
          <a:bodyPr>
            <a:normAutofit/>
          </a:bodyPr>
          <a:lstStyle/>
          <a:p>
            <a:pPr algn="just"/>
            <a:r>
              <a:rPr lang="en-US" sz="2400" dirty="0" smtClean="0"/>
              <a:t>This project develops an AI counsellor addressing depression's challenges through natural language processing, sentiment analysis, and machine learning. It offers immediate, private help, personalized coping, early distress detection, and emotional well-being promotion. Advancing tech-driven mental health support, it enhances access, reduces stigma, and improves depressed individuals' quality of life, measured by engagement, outcomes, and ethics.</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53AC86EE-E2DA-2FBB-9353-5DDF358F1101}"/>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lstStyle/>
          <a:p>
            <a:r>
              <a:rPr lang="en-US" dirty="0" smtClean="0"/>
              <a:t>Approach to solve the problem</a:t>
            </a:r>
            <a:endParaRPr lang="en-US" dirty="0"/>
          </a:p>
        </p:txBody>
      </p:sp>
      <p:sp>
        <p:nvSpPr>
          <p:cNvPr id="6"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
        <p:nvSpPr>
          <p:cNvPr id="2" name="TextBox 1"/>
          <p:cNvSpPr txBox="1"/>
          <p:nvPr/>
        </p:nvSpPr>
        <p:spPr>
          <a:xfrm>
            <a:off x="949896" y="2289448"/>
            <a:ext cx="8640960" cy="3000821"/>
          </a:xfrm>
          <a:prstGeom prst="rect">
            <a:avLst/>
          </a:prstGeom>
          <a:noFill/>
        </p:spPr>
        <p:txBody>
          <a:bodyPr wrap="square" rtlCol="0">
            <a:spAutoFit/>
          </a:bodyPr>
          <a:lstStyle/>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User Input:</a:t>
            </a:r>
            <a:r>
              <a:rPr lang="en-US" dirty="0">
                <a:latin typeface="Times New Roman" panose="02020603050405020304" pitchFamily="18" charset="0"/>
                <a:cs typeface="Times New Roman" panose="02020603050405020304" pitchFamily="18" charset="0"/>
              </a:rPr>
              <a:t> Text, facial expressions, and voice </a:t>
            </a:r>
            <a:r>
              <a:rPr lang="en-US" dirty="0" smtClean="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Input Analysis:</a:t>
            </a:r>
            <a:r>
              <a:rPr lang="en-US" dirty="0">
                <a:latin typeface="Times New Roman" panose="02020603050405020304" pitchFamily="18" charset="0"/>
                <a:cs typeface="Times New Roman" panose="02020603050405020304" pitchFamily="18" charset="0"/>
              </a:rPr>
              <a:t> Sentiment analysis for both facial and voice inputs.</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External Resources:</a:t>
            </a:r>
            <a:r>
              <a:rPr lang="en-US" dirty="0">
                <a:latin typeface="Times New Roman" panose="02020603050405020304" pitchFamily="18" charset="0"/>
                <a:cs typeface="Times New Roman" panose="02020603050405020304" pitchFamily="18" charset="0"/>
              </a:rPr>
              <a:t> Utilize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API and question dataset to enhance </a:t>
            </a:r>
            <a:r>
              <a:rPr lang="en-US" dirty="0" smtClean="0">
                <a:latin typeface="Times New Roman" panose="02020603050405020304" pitchFamily="18" charset="0"/>
                <a:cs typeface="Times New Roman" panose="02020603050405020304" pitchFamily="18" charset="0"/>
              </a:rPr>
              <a:t>response of the model.</a:t>
            </a: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Response Generation:</a:t>
            </a:r>
            <a:r>
              <a:rPr lang="en-US" dirty="0">
                <a:latin typeface="Times New Roman" panose="02020603050405020304" pitchFamily="18" charset="0"/>
                <a:cs typeface="Times New Roman" panose="02020603050405020304" pitchFamily="18" charset="0"/>
              </a:rPr>
              <a:t> Model 3D facial expressions and animations based on sentiment and contextual understanding.</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Final Output:</a:t>
            </a:r>
            <a:r>
              <a:rPr lang="en-US" dirty="0">
                <a:latin typeface="Times New Roman" panose="02020603050405020304" pitchFamily="18" charset="0"/>
                <a:cs typeface="Times New Roman" panose="02020603050405020304" pitchFamily="18" charset="0"/>
              </a:rPr>
              <a:t> Generate a holistic response, including the 3D face reacting to user inputs and any additional information provided by the AI system.</a:t>
            </a:r>
          </a:p>
        </p:txBody>
      </p:sp>
    </p:spTree>
    <p:extLst>
      <p:ext uri="{BB962C8B-B14F-4D97-AF65-F5344CB8AC3E}">
        <p14:creationId xmlns:p14="http://schemas.microsoft.com/office/powerpoint/2010/main" val="2560002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53AC86EE-E2DA-2FBB-9353-5DDF358F1101}"/>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Rectangle 5">
            <a:extLst>
              <a:ext uri="{FF2B5EF4-FFF2-40B4-BE49-F238E27FC236}">
                <a16:creationId xmlns:a16="http://schemas.microsoft.com/office/drawing/2014/main" xmlns="" id="{EBD81E9A-00AB-1194-9253-6DDE6AC2984D}"/>
              </a:ext>
            </a:extLst>
          </p:cNvPr>
          <p:cNvSpPr/>
          <p:nvPr/>
        </p:nvSpPr>
        <p:spPr>
          <a:xfrm>
            <a:off x="537149" y="2244970"/>
            <a:ext cx="1381328"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smtClean="0"/>
              <a:t>INPUT</a:t>
            </a:r>
            <a:endParaRPr lang="en-US" sz="2000" dirty="0"/>
          </a:p>
        </p:txBody>
      </p:sp>
      <p:sp>
        <p:nvSpPr>
          <p:cNvPr id="7" name="Rectangle 6">
            <a:extLst>
              <a:ext uri="{FF2B5EF4-FFF2-40B4-BE49-F238E27FC236}">
                <a16:creationId xmlns:a16="http://schemas.microsoft.com/office/drawing/2014/main" xmlns="" id="{17F84415-0E77-1F1E-BDBD-5F2FC575997F}"/>
              </a:ext>
            </a:extLst>
          </p:cNvPr>
          <p:cNvSpPr/>
          <p:nvPr/>
        </p:nvSpPr>
        <p:spPr>
          <a:xfrm>
            <a:off x="5940397" y="2323168"/>
            <a:ext cx="1381328"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RESPONSE</a:t>
            </a:r>
          </a:p>
        </p:txBody>
      </p:sp>
      <p:sp>
        <p:nvSpPr>
          <p:cNvPr id="9" name="Rectangle 8">
            <a:extLst>
              <a:ext uri="{FF2B5EF4-FFF2-40B4-BE49-F238E27FC236}">
                <a16:creationId xmlns:a16="http://schemas.microsoft.com/office/drawing/2014/main" xmlns="" id="{F5A87977-6EB9-4C6B-2390-B3E2E553CCBD}"/>
              </a:ext>
            </a:extLst>
          </p:cNvPr>
          <p:cNvSpPr/>
          <p:nvPr/>
        </p:nvSpPr>
        <p:spPr>
          <a:xfrm>
            <a:off x="9207764" y="2323168"/>
            <a:ext cx="1535217"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AR/VR 3D FACE</a:t>
            </a:r>
          </a:p>
        </p:txBody>
      </p:sp>
      <p:sp>
        <p:nvSpPr>
          <p:cNvPr id="10" name="Rectangle 9">
            <a:extLst>
              <a:ext uri="{FF2B5EF4-FFF2-40B4-BE49-F238E27FC236}">
                <a16:creationId xmlns:a16="http://schemas.microsoft.com/office/drawing/2014/main" xmlns="" id="{79CD60F9-1C28-4DB8-7E90-1093329F1B5C}"/>
              </a:ext>
            </a:extLst>
          </p:cNvPr>
          <p:cNvSpPr/>
          <p:nvPr/>
        </p:nvSpPr>
        <p:spPr>
          <a:xfrm>
            <a:off x="2244371" y="3703075"/>
            <a:ext cx="5762309" cy="27462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PRORR</a:t>
            </a:r>
          </a:p>
        </p:txBody>
      </p:sp>
      <p:sp>
        <p:nvSpPr>
          <p:cNvPr id="11" name="Rectangle 10">
            <a:extLst>
              <a:ext uri="{FF2B5EF4-FFF2-40B4-BE49-F238E27FC236}">
                <a16:creationId xmlns:a16="http://schemas.microsoft.com/office/drawing/2014/main" xmlns="" id="{0BA07728-0440-E928-6D91-3A3A4DABD5E2}"/>
              </a:ext>
            </a:extLst>
          </p:cNvPr>
          <p:cNvSpPr/>
          <p:nvPr/>
        </p:nvSpPr>
        <p:spPr>
          <a:xfrm>
            <a:off x="9207763" y="3813149"/>
            <a:ext cx="1535219" cy="9255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smtClean="0"/>
              <a:t>EXPRESSION </a:t>
            </a:r>
            <a:r>
              <a:rPr lang="en-US" sz="2000" dirty="0"/>
              <a:t>MODELLING</a:t>
            </a:r>
          </a:p>
        </p:txBody>
      </p:sp>
      <p:sp>
        <p:nvSpPr>
          <p:cNvPr id="12" name="Rectangle 11">
            <a:extLst>
              <a:ext uri="{FF2B5EF4-FFF2-40B4-BE49-F238E27FC236}">
                <a16:creationId xmlns:a16="http://schemas.microsoft.com/office/drawing/2014/main" xmlns="" id="{D2E7F1E9-C1BC-2890-2C58-924B3CAB1B84}"/>
              </a:ext>
            </a:extLst>
          </p:cNvPr>
          <p:cNvSpPr/>
          <p:nvPr/>
        </p:nvSpPr>
        <p:spPr>
          <a:xfrm>
            <a:off x="537149" y="3806283"/>
            <a:ext cx="1381328" cy="559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FACIAL, VOICE</a:t>
            </a:r>
          </a:p>
        </p:txBody>
      </p:sp>
      <p:pic>
        <p:nvPicPr>
          <p:cNvPr id="13" name="Picture 12">
            <a:extLst>
              <a:ext uri="{FF2B5EF4-FFF2-40B4-BE49-F238E27FC236}">
                <a16:creationId xmlns:a16="http://schemas.microsoft.com/office/drawing/2014/main" xmlns="" id="{F21B8FD9-0736-942D-FC9C-5C907AB33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913" y="936191"/>
            <a:ext cx="741431" cy="741431"/>
          </a:xfrm>
          <a:prstGeom prst="rect">
            <a:avLst/>
          </a:prstGeom>
        </p:spPr>
      </p:pic>
      <p:sp>
        <p:nvSpPr>
          <p:cNvPr id="15" name="Rectangle 14">
            <a:extLst>
              <a:ext uri="{FF2B5EF4-FFF2-40B4-BE49-F238E27FC236}">
                <a16:creationId xmlns:a16="http://schemas.microsoft.com/office/drawing/2014/main" xmlns="" id="{A56E90A5-9F57-F8CB-147B-164994691A98}"/>
              </a:ext>
            </a:extLst>
          </p:cNvPr>
          <p:cNvSpPr/>
          <p:nvPr/>
        </p:nvSpPr>
        <p:spPr>
          <a:xfrm>
            <a:off x="2505122" y="3892955"/>
            <a:ext cx="1338270" cy="597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CNN</a:t>
            </a:r>
          </a:p>
        </p:txBody>
      </p:sp>
      <p:sp>
        <p:nvSpPr>
          <p:cNvPr id="16" name="Rectangle 15">
            <a:extLst>
              <a:ext uri="{FF2B5EF4-FFF2-40B4-BE49-F238E27FC236}">
                <a16:creationId xmlns:a16="http://schemas.microsoft.com/office/drawing/2014/main" xmlns="" id="{E5606571-A587-D114-A527-ADD1FCA88A12}"/>
              </a:ext>
            </a:extLst>
          </p:cNvPr>
          <p:cNvSpPr/>
          <p:nvPr/>
        </p:nvSpPr>
        <p:spPr>
          <a:xfrm>
            <a:off x="2505122" y="4818412"/>
            <a:ext cx="1362723" cy="610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DATASET</a:t>
            </a:r>
          </a:p>
        </p:txBody>
      </p:sp>
      <p:sp>
        <p:nvSpPr>
          <p:cNvPr id="17" name="Rectangle 16">
            <a:extLst>
              <a:ext uri="{FF2B5EF4-FFF2-40B4-BE49-F238E27FC236}">
                <a16:creationId xmlns:a16="http://schemas.microsoft.com/office/drawing/2014/main" xmlns="" id="{B47D708E-3DBC-D2F7-9B7B-73D13421BB1B}"/>
              </a:ext>
            </a:extLst>
          </p:cNvPr>
          <p:cNvSpPr/>
          <p:nvPr/>
        </p:nvSpPr>
        <p:spPr>
          <a:xfrm>
            <a:off x="2505122" y="5769513"/>
            <a:ext cx="1381328" cy="501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NLTK</a:t>
            </a:r>
          </a:p>
        </p:txBody>
      </p:sp>
      <p:cxnSp>
        <p:nvCxnSpPr>
          <p:cNvPr id="19" name="Straight Arrow Connector 18">
            <a:extLst>
              <a:ext uri="{FF2B5EF4-FFF2-40B4-BE49-F238E27FC236}">
                <a16:creationId xmlns:a16="http://schemas.microsoft.com/office/drawing/2014/main" xmlns="" id="{B6793292-2A81-605C-E1A1-D4592681C027}"/>
              </a:ext>
            </a:extLst>
          </p:cNvPr>
          <p:cNvCxnSpPr>
            <a:cxnSpLocks/>
          </p:cNvCxnSpPr>
          <p:nvPr/>
        </p:nvCxnSpPr>
        <p:spPr>
          <a:xfrm flipH="1">
            <a:off x="1223628" y="1659771"/>
            <a:ext cx="1" cy="54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B7256E4-6D1D-4975-CC67-F03ECEE3318E}"/>
              </a:ext>
            </a:extLst>
          </p:cNvPr>
          <p:cNvCxnSpPr>
            <a:cxnSpLocks/>
          </p:cNvCxnSpPr>
          <p:nvPr/>
        </p:nvCxnSpPr>
        <p:spPr>
          <a:xfrm>
            <a:off x="1651500" y="2564012"/>
            <a:ext cx="1333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7F4FE021-1785-C5F5-CF0B-5FE29E3625AD}"/>
              </a:ext>
            </a:extLst>
          </p:cNvPr>
          <p:cNvCxnSpPr>
            <a:cxnSpLocks/>
            <a:endCxn id="7" idx="1"/>
          </p:cNvCxnSpPr>
          <p:nvPr/>
        </p:nvCxnSpPr>
        <p:spPr>
          <a:xfrm>
            <a:off x="4366091" y="2632742"/>
            <a:ext cx="1574306" cy="21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42A05475-BDFE-05F7-3FD6-D922FA9DBD4A}"/>
              </a:ext>
            </a:extLst>
          </p:cNvPr>
          <p:cNvCxnSpPr>
            <a:cxnSpLocks/>
            <a:stCxn id="7" idx="3"/>
            <a:endCxn id="9" idx="1"/>
          </p:cNvCxnSpPr>
          <p:nvPr/>
        </p:nvCxnSpPr>
        <p:spPr>
          <a:xfrm>
            <a:off x="7321725" y="2653909"/>
            <a:ext cx="188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xmlns="" id="{77947EDA-830A-ABF4-96C8-28514D96F24E}"/>
              </a:ext>
            </a:extLst>
          </p:cNvPr>
          <p:cNvSpPr/>
          <p:nvPr/>
        </p:nvSpPr>
        <p:spPr>
          <a:xfrm>
            <a:off x="2984763" y="2321252"/>
            <a:ext cx="1381328"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AI THERAPIST</a:t>
            </a:r>
          </a:p>
        </p:txBody>
      </p:sp>
      <p:cxnSp>
        <p:nvCxnSpPr>
          <p:cNvPr id="25" name="Straight Connector 24">
            <a:extLst>
              <a:ext uri="{FF2B5EF4-FFF2-40B4-BE49-F238E27FC236}">
                <a16:creationId xmlns:a16="http://schemas.microsoft.com/office/drawing/2014/main" xmlns="" id="{27B54328-2C8E-5394-5F98-C8603225090C}"/>
              </a:ext>
            </a:extLst>
          </p:cNvPr>
          <p:cNvCxnSpPr>
            <a:cxnSpLocks/>
            <a:stCxn id="16" idx="3"/>
            <a:endCxn id="40" idx="2"/>
          </p:cNvCxnSpPr>
          <p:nvPr/>
        </p:nvCxnSpPr>
        <p:spPr>
          <a:xfrm>
            <a:off x="3867845" y="5123543"/>
            <a:ext cx="685740" cy="37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0130A8B0-C495-0231-7127-D56ED430AD9A}"/>
              </a:ext>
            </a:extLst>
          </p:cNvPr>
          <p:cNvCxnSpPr>
            <a:stCxn id="6" idx="2"/>
            <a:endCxn id="12" idx="0"/>
          </p:cNvCxnSpPr>
          <p:nvPr/>
        </p:nvCxnSpPr>
        <p:spPr>
          <a:xfrm>
            <a:off x="1227813" y="2906451"/>
            <a:ext cx="0" cy="899832"/>
          </a:xfrm>
          <a:prstGeom prst="line">
            <a:avLst/>
          </a:prstGeom>
          <a:ln>
            <a:solidFill>
              <a:schemeClr val="accent1"/>
            </a:solidFill>
            <a:prstDash val="lg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C0E9AC-5BE5-EB9F-913B-7FB4F92386F3}"/>
              </a:ext>
            </a:extLst>
          </p:cNvPr>
          <p:cNvCxnSpPr>
            <a:cxnSpLocks/>
          </p:cNvCxnSpPr>
          <p:nvPr/>
        </p:nvCxnSpPr>
        <p:spPr>
          <a:xfrm>
            <a:off x="3675427" y="2996196"/>
            <a:ext cx="10773" cy="72034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F11EB28D-B1C7-D6CE-67CA-BB4CBF3B72D0}"/>
              </a:ext>
            </a:extLst>
          </p:cNvPr>
          <p:cNvCxnSpPr>
            <a:cxnSpLocks/>
            <a:stCxn id="9" idx="2"/>
          </p:cNvCxnSpPr>
          <p:nvPr/>
        </p:nvCxnSpPr>
        <p:spPr>
          <a:xfrm flipH="1">
            <a:off x="9963493" y="2984649"/>
            <a:ext cx="11880" cy="82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05FF0AA8-00C9-5CEA-A395-037F0A057040}"/>
              </a:ext>
            </a:extLst>
          </p:cNvPr>
          <p:cNvCxnSpPr>
            <a:cxnSpLocks/>
            <a:endCxn id="7" idx="0"/>
          </p:cNvCxnSpPr>
          <p:nvPr/>
        </p:nvCxnSpPr>
        <p:spPr>
          <a:xfrm>
            <a:off x="6631060" y="1133732"/>
            <a:ext cx="1" cy="1189436"/>
          </a:xfrm>
          <a:prstGeom prst="line">
            <a:avLst/>
          </a:prstGeom>
          <a:ln>
            <a:solidFill>
              <a:schemeClr val="accent1"/>
            </a:solidFill>
            <a:prstDash val="lgDash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ECB00338-23B6-5F46-B3F9-1A669FBD6C23}"/>
              </a:ext>
            </a:extLst>
          </p:cNvPr>
          <p:cNvCxnSpPr>
            <a:cxnSpLocks/>
            <a:stCxn id="58" idx="1"/>
          </p:cNvCxnSpPr>
          <p:nvPr/>
        </p:nvCxnSpPr>
        <p:spPr>
          <a:xfrm flipH="1" flipV="1">
            <a:off x="6597570" y="1134319"/>
            <a:ext cx="1576876" cy="9094"/>
          </a:xfrm>
          <a:prstGeom prst="line">
            <a:avLst/>
          </a:prstGeom>
          <a:ln>
            <a:solidFill>
              <a:schemeClr val="accent1"/>
            </a:solidFill>
            <a:prstDash val="lgDashDot"/>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74FA26CE-97FF-5EED-47AA-D7ABF505E857}"/>
              </a:ext>
            </a:extLst>
          </p:cNvPr>
          <p:cNvSpPr/>
          <p:nvPr/>
        </p:nvSpPr>
        <p:spPr>
          <a:xfrm>
            <a:off x="9207763" y="5555076"/>
            <a:ext cx="1535218"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FINAL OUTPUT</a:t>
            </a:r>
          </a:p>
        </p:txBody>
      </p:sp>
      <p:sp>
        <p:nvSpPr>
          <p:cNvPr id="40" name="Cylinder 13">
            <a:extLst>
              <a:ext uri="{FF2B5EF4-FFF2-40B4-BE49-F238E27FC236}">
                <a16:creationId xmlns:a16="http://schemas.microsoft.com/office/drawing/2014/main" xmlns="" id="{B065CDCB-4D91-33D8-E724-706EBB1C0F62}"/>
              </a:ext>
            </a:extLst>
          </p:cNvPr>
          <p:cNvSpPr/>
          <p:nvPr/>
        </p:nvSpPr>
        <p:spPr>
          <a:xfrm>
            <a:off x="4553585" y="4593703"/>
            <a:ext cx="1120540" cy="113404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smtClean="0"/>
              <a:t>SENTIMENT ANALYSIS</a:t>
            </a:r>
          </a:p>
          <a:p>
            <a:pPr algn="ctr"/>
            <a:r>
              <a:rPr lang="en-US" sz="1400" dirty="0" smtClean="0"/>
              <a:t>MODEL</a:t>
            </a:r>
            <a:endParaRPr lang="en-US" sz="1400" dirty="0"/>
          </a:p>
        </p:txBody>
      </p:sp>
      <p:sp>
        <p:nvSpPr>
          <p:cNvPr id="44" name="Rectangle 43">
            <a:extLst>
              <a:ext uri="{FF2B5EF4-FFF2-40B4-BE49-F238E27FC236}">
                <a16:creationId xmlns:a16="http://schemas.microsoft.com/office/drawing/2014/main" xmlns="" id="{A17F43C0-9FB0-84FA-E75A-323F3A63D796}"/>
              </a:ext>
            </a:extLst>
          </p:cNvPr>
          <p:cNvSpPr/>
          <p:nvPr/>
        </p:nvSpPr>
        <p:spPr>
          <a:xfrm>
            <a:off x="6753018" y="4898832"/>
            <a:ext cx="1124304" cy="5013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OUTPUT</a:t>
            </a:r>
          </a:p>
        </p:txBody>
      </p:sp>
      <p:cxnSp>
        <p:nvCxnSpPr>
          <p:cNvPr id="50" name="Straight Connector 49">
            <a:extLst>
              <a:ext uri="{FF2B5EF4-FFF2-40B4-BE49-F238E27FC236}">
                <a16:creationId xmlns:a16="http://schemas.microsoft.com/office/drawing/2014/main" xmlns="" id="{4CCCA6A9-8568-FEA9-B6FC-FEDDCB75E88F}"/>
              </a:ext>
            </a:extLst>
          </p:cNvPr>
          <p:cNvCxnSpPr/>
          <p:nvPr/>
        </p:nvCxnSpPr>
        <p:spPr>
          <a:xfrm>
            <a:off x="3860217" y="4177523"/>
            <a:ext cx="693368" cy="729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B184593E-45B1-12A6-A60F-D45DBFAD752F}"/>
              </a:ext>
            </a:extLst>
          </p:cNvPr>
          <p:cNvCxnSpPr>
            <a:cxnSpLocks/>
            <a:stCxn id="40" idx="4"/>
            <a:endCxn id="44" idx="1"/>
          </p:cNvCxnSpPr>
          <p:nvPr/>
        </p:nvCxnSpPr>
        <p:spPr>
          <a:xfrm flipV="1">
            <a:off x="5674125" y="5149517"/>
            <a:ext cx="1078893" cy="1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0130A8B0-C495-0231-7127-D56ED430AD9A}"/>
              </a:ext>
            </a:extLst>
          </p:cNvPr>
          <p:cNvCxnSpPr/>
          <p:nvPr/>
        </p:nvCxnSpPr>
        <p:spPr>
          <a:xfrm>
            <a:off x="1227813" y="2887200"/>
            <a:ext cx="0" cy="899832"/>
          </a:xfrm>
          <a:prstGeom prst="line">
            <a:avLst/>
          </a:prstGeom>
          <a:ln>
            <a:solidFill>
              <a:schemeClr val="accent1"/>
            </a:solidFill>
            <a:prstDash val="lgDashDot"/>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06B0DF40-018B-A93D-AA54-E3844DC211A9}"/>
              </a:ext>
            </a:extLst>
          </p:cNvPr>
          <p:cNvCxnSpPr>
            <a:cxnSpLocks/>
            <a:stCxn id="11" idx="2"/>
            <a:endCxn id="35" idx="0"/>
          </p:cNvCxnSpPr>
          <p:nvPr/>
        </p:nvCxnSpPr>
        <p:spPr>
          <a:xfrm flipH="1">
            <a:off x="9975372" y="4738718"/>
            <a:ext cx="1" cy="81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78C32899-FCE1-BC42-6B2D-B9E48D5BE0B1}"/>
              </a:ext>
            </a:extLst>
          </p:cNvPr>
          <p:cNvSpPr txBox="1"/>
          <p:nvPr/>
        </p:nvSpPr>
        <p:spPr>
          <a:xfrm>
            <a:off x="5694899" y="4822171"/>
            <a:ext cx="1348630" cy="338554"/>
          </a:xfrm>
          <a:prstGeom prst="rect">
            <a:avLst/>
          </a:prstGeom>
          <a:noFill/>
        </p:spPr>
        <p:txBody>
          <a:bodyPr wrap="square" rtlCol="0">
            <a:spAutoFit/>
          </a:bodyPr>
          <a:lstStyle/>
          <a:p>
            <a:r>
              <a:rPr lang="en-US" sz="1600" dirty="0"/>
              <a:t>Processing</a:t>
            </a:r>
          </a:p>
        </p:txBody>
      </p:sp>
      <p:sp>
        <p:nvSpPr>
          <p:cNvPr id="58" name="Rectangle 57">
            <a:extLst>
              <a:ext uri="{FF2B5EF4-FFF2-40B4-BE49-F238E27FC236}">
                <a16:creationId xmlns:a16="http://schemas.microsoft.com/office/drawing/2014/main" xmlns="" id="{A66FEE84-567F-87A1-DD28-57A6413EFAC0}"/>
              </a:ext>
            </a:extLst>
          </p:cNvPr>
          <p:cNvSpPr/>
          <p:nvPr/>
        </p:nvSpPr>
        <p:spPr>
          <a:xfrm>
            <a:off x="8174446" y="498930"/>
            <a:ext cx="2414647" cy="128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800" dirty="0"/>
              <a:t>OPEN AI</a:t>
            </a:r>
          </a:p>
          <a:p>
            <a:pPr marL="285750" indent="-285750">
              <a:buFont typeface="Arial" panose="020B0604020202020204" pitchFamily="34" charset="0"/>
              <a:buChar char="•"/>
            </a:pPr>
            <a:r>
              <a:rPr lang="en-US" sz="1800" dirty="0"/>
              <a:t>QUESTION DATASET</a:t>
            </a:r>
          </a:p>
          <a:p>
            <a:pPr marL="285750" indent="-285750">
              <a:buFont typeface="Arial" panose="020B0604020202020204" pitchFamily="34" charset="0"/>
              <a:buChar char="•"/>
            </a:pPr>
            <a:r>
              <a:rPr lang="en-US" sz="1800" dirty="0"/>
              <a:t>TEXT </a:t>
            </a:r>
            <a:r>
              <a:rPr lang="en-US" sz="1800" dirty="0" smtClean="0"/>
              <a:t>DATASET</a:t>
            </a:r>
            <a:endParaRPr lang="en-US" sz="1800" dirty="0"/>
          </a:p>
        </p:txBody>
      </p:sp>
      <p:cxnSp>
        <p:nvCxnSpPr>
          <p:cNvPr id="105" name="Straight Connector 104">
            <a:extLst>
              <a:ext uri="{FF2B5EF4-FFF2-40B4-BE49-F238E27FC236}">
                <a16:creationId xmlns:a16="http://schemas.microsoft.com/office/drawing/2014/main" xmlns="" id="{4CCCA6A9-8568-FEA9-B6FC-FEDDCB75E88F}"/>
              </a:ext>
            </a:extLst>
          </p:cNvPr>
          <p:cNvCxnSpPr/>
          <p:nvPr/>
        </p:nvCxnSpPr>
        <p:spPr>
          <a:xfrm flipV="1">
            <a:off x="3866006" y="5491468"/>
            <a:ext cx="687579" cy="648736"/>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itle 5"/>
          <p:cNvSpPr>
            <a:spLocks noGrp="1"/>
          </p:cNvSpPr>
          <p:nvPr>
            <p:ph type="title"/>
          </p:nvPr>
        </p:nvSpPr>
        <p:spPr>
          <a:xfrm>
            <a:off x="0" y="7690"/>
            <a:ext cx="2750096" cy="777280"/>
          </a:xfrm>
        </p:spPr>
        <p:style>
          <a:lnRef idx="3">
            <a:schemeClr val="lt1"/>
          </a:lnRef>
          <a:fillRef idx="1">
            <a:schemeClr val="accent4"/>
          </a:fillRef>
          <a:effectRef idx="1">
            <a:schemeClr val="accent4"/>
          </a:effectRef>
          <a:fontRef idx="minor">
            <a:schemeClr val="lt1"/>
          </a:fontRef>
        </p:style>
        <p:txBody>
          <a:bodyPr>
            <a:normAutofit fontScale="90000"/>
          </a:bodyPr>
          <a:lstStyle/>
          <a:p>
            <a:r>
              <a:rPr lang="en-US" sz="2400" dirty="0" smtClean="0"/>
              <a:t>Architecture Diagram: </a:t>
            </a:r>
            <a:endParaRPr lang="en-US" sz="2400" dirty="0"/>
          </a:p>
        </p:txBody>
      </p:sp>
      <p:sp>
        <p:nvSpPr>
          <p:cNvPr id="140"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extLst>
      <p:ext uri="{BB962C8B-B14F-4D97-AF65-F5344CB8AC3E}">
        <p14:creationId xmlns:p14="http://schemas.microsoft.com/office/powerpoint/2010/main" val="1501866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956</TotalTime>
  <Words>549</Words>
  <Application>Microsoft Office PowerPoint</Application>
  <PresentationFormat>Custom</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SVKM’s Institute of Technology, Dhule Department of Information Technology</vt:lpstr>
      <vt:lpstr>Project Details </vt:lpstr>
      <vt:lpstr>Motivation</vt:lpstr>
      <vt:lpstr>Statistics for India</vt:lpstr>
      <vt:lpstr>Problem statement</vt:lpstr>
      <vt:lpstr>AIM and OBJECTIVE</vt:lpstr>
      <vt:lpstr>Abstract</vt:lpstr>
      <vt:lpstr>Approach to solve the problem</vt:lpstr>
      <vt:lpstr>Architecture Diagram: </vt:lpstr>
      <vt:lpstr>Technology Stack</vt:lpstr>
      <vt:lpstr>References</vt:lpstr>
    </vt:vector>
  </TitlesOfParts>
  <Manager>Nilesh Uke</Manager>
  <Company>PCCOE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Microsoft account</cp:lastModifiedBy>
  <cp:revision>214</cp:revision>
  <dcterms:created xsi:type="dcterms:W3CDTF">2006-08-16T00:00:00Z</dcterms:created>
  <dcterms:modified xsi:type="dcterms:W3CDTF">2024-05-16T07:01:50Z</dcterms:modified>
  <cp:version>2</cp:version>
</cp:coreProperties>
</file>