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7" r:id="rId3"/>
    <p:sldId id="270" r:id="rId4"/>
    <p:sldId id="258" r:id="rId5"/>
    <p:sldId id="275" r:id="rId6"/>
    <p:sldId id="272" r:id="rId7"/>
    <p:sldId id="268" r:id="rId8"/>
    <p:sldId id="276" r:id="rId9"/>
    <p:sldId id="269" r:id="rId10"/>
    <p:sldId id="278" r:id="rId11"/>
    <p:sldId id="264" r:id="rId12"/>
    <p:sldId id="265" r:id="rId13"/>
    <p:sldId id="271" r:id="rId14"/>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95870" autoAdjust="0"/>
  </p:normalViewPr>
  <p:slideViewPr>
    <p:cSldViewPr>
      <p:cViewPr varScale="1">
        <p:scale>
          <a:sx n="89" d="100"/>
          <a:sy n="89" d="100"/>
        </p:scale>
        <p:origin x="475" y="62"/>
      </p:cViewPr>
      <p:guideLst>
        <p:guide orient="horz" pos="2304"/>
        <p:guide pos="34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10/12/2022</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extLst>
      <p:ext uri="{BB962C8B-B14F-4D97-AF65-F5344CB8AC3E}">
        <p14:creationId xmlns:p14="http://schemas.microsoft.com/office/powerpoint/2010/main" val="3547339779"/>
      </p:ext>
    </p:extLst>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27F71-13B9-4F8B-A7FA-06F36091B277}" type="slidenum">
              <a:rPr lang="en-US" smtClean="0"/>
              <a:pPr/>
              <a:t>1</a:t>
            </a:fld>
            <a:endParaRPr lang="en-US" dirty="0"/>
          </a:p>
        </p:txBody>
      </p:sp>
    </p:spTree>
    <p:extLst>
      <p:ext uri="{BB962C8B-B14F-4D97-AF65-F5344CB8AC3E}">
        <p14:creationId xmlns:p14="http://schemas.microsoft.com/office/powerpoint/2010/main" val="328660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73656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7D6C99-5CFE-45D6-8072-37C1C432357D}" type="datetime1">
              <a:rPr lang="en-US" smtClean="0"/>
              <a:pPr/>
              <a:t>10/12/2022</a:t>
            </a:fld>
            <a:endParaRPr lang="en-US" dirty="0"/>
          </a:p>
        </p:txBody>
      </p:sp>
      <p:sp>
        <p:nvSpPr>
          <p:cNvPr id="5" name="Footer Placeholder 4"/>
          <p:cNvSpPr>
            <a:spLocks noGrp="1"/>
          </p:cNvSpPr>
          <p:nvPr>
            <p:ph type="ftr" sz="quarter" idx="11"/>
          </p:nvPr>
        </p:nvSpPr>
        <p:spPr/>
        <p:txBody>
          <a:bodyPr/>
          <a:lstStyle/>
          <a:p>
            <a:r>
              <a:rPr lang="en-US" dirty="0" smtClean="0"/>
              <a:t>Project Title Goes here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EEA0DA-3596-4130-9EBF-037B5B4086BD}" type="datetime1">
              <a:rPr lang="en-US" smtClean="0"/>
              <a:pPr/>
              <a:t>10/12/2022</a:t>
            </a:fld>
            <a:endParaRPr lang="en-US" dirty="0"/>
          </a:p>
        </p:txBody>
      </p:sp>
      <p:sp>
        <p:nvSpPr>
          <p:cNvPr id="5" name="Footer Placeholder 4"/>
          <p:cNvSpPr>
            <a:spLocks noGrp="1"/>
          </p:cNvSpPr>
          <p:nvPr>
            <p:ph type="ftr" sz="quarter" idx="11"/>
          </p:nvPr>
        </p:nvSpPr>
        <p:spPr/>
        <p:txBody>
          <a:bodyPr/>
          <a:lstStyle/>
          <a:p>
            <a:r>
              <a:rPr lang="en-US" dirty="0" smtClean="0"/>
              <a:t>Project Title Goes here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A96557-AC59-4AA0-AE89-AF1D224DAF6F}" type="datetime1">
              <a:rPr lang="en-US" smtClean="0"/>
              <a:pPr/>
              <a:t>10/12/2022</a:t>
            </a:fld>
            <a:endParaRPr lang="en-US" dirty="0"/>
          </a:p>
        </p:txBody>
      </p:sp>
      <p:sp>
        <p:nvSpPr>
          <p:cNvPr id="5" name="Footer Placeholder 4"/>
          <p:cNvSpPr>
            <a:spLocks noGrp="1"/>
          </p:cNvSpPr>
          <p:nvPr>
            <p:ph type="ftr" sz="quarter" idx="11"/>
          </p:nvPr>
        </p:nvSpPr>
        <p:spPr/>
        <p:txBody>
          <a:bodyPr/>
          <a:lstStyle/>
          <a:p>
            <a:r>
              <a:rPr lang="en-US" dirty="0" smtClean="0"/>
              <a:t>Project Title Goes here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EB6AD-1CD7-486E-83D6-A6955BE11373}" type="datetime1">
              <a:rPr lang="en-US" smtClean="0"/>
              <a:pPr/>
              <a:t>10/12/2022</a:t>
            </a:fld>
            <a:endParaRPr lang="en-US" dirty="0"/>
          </a:p>
        </p:txBody>
      </p:sp>
      <p:sp>
        <p:nvSpPr>
          <p:cNvPr id="5" name="Footer Placeholder 4"/>
          <p:cNvSpPr>
            <a:spLocks noGrp="1"/>
          </p:cNvSpPr>
          <p:nvPr>
            <p:ph type="ftr" sz="quarter" idx="11"/>
          </p:nvPr>
        </p:nvSpPr>
        <p:spPr/>
        <p:txBody>
          <a:bodyPr/>
          <a:lstStyle/>
          <a:p>
            <a:r>
              <a:rPr lang="en-US" dirty="0" smtClean="0"/>
              <a:t>Project Title Goes here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10/12/2022</a:t>
            </a:fld>
            <a:endParaRPr lang="en-US" dirty="0"/>
          </a:p>
        </p:txBody>
      </p:sp>
      <p:sp>
        <p:nvSpPr>
          <p:cNvPr id="5" name="Footer Placeholder 4"/>
          <p:cNvSpPr>
            <a:spLocks noGrp="1"/>
          </p:cNvSpPr>
          <p:nvPr>
            <p:ph type="ftr" sz="quarter" idx="11"/>
          </p:nvPr>
        </p:nvSpPr>
        <p:spPr/>
        <p:txBody>
          <a:bodyPr/>
          <a:lstStyle/>
          <a:p>
            <a:r>
              <a:rPr lang="en-US" dirty="0" smtClean="0"/>
              <a:t>Project Title Goes here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A6D6FE-4F4E-4808-9395-3582790F56E5}" type="datetime1">
              <a:rPr lang="en-US" smtClean="0"/>
              <a:pPr/>
              <a:t>10/12/2022</a:t>
            </a:fld>
            <a:endParaRPr lang="en-US" dirty="0"/>
          </a:p>
        </p:txBody>
      </p:sp>
      <p:sp>
        <p:nvSpPr>
          <p:cNvPr id="6" name="Footer Placeholder 5"/>
          <p:cNvSpPr>
            <a:spLocks noGrp="1"/>
          </p:cNvSpPr>
          <p:nvPr>
            <p:ph type="ftr" sz="quarter" idx="11"/>
          </p:nvPr>
        </p:nvSpPr>
        <p:spPr/>
        <p:txBody>
          <a:bodyPr/>
          <a:lstStyle/>
          <a:p>
            <a:r>
              <a:rPr lang="en-US" dirty="0" smtClean="0"/>
              <a:t>Project Title Goes here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316207-AD5D-48B3-919F-79A1F24C4101}" type="datetime1">
              <a:rPr lang="en-US" smtClean="0"/>
              <a:pPr/>
              <a:t>10/12/2022</a:t>
            </a:fld>
            <a:endParaRPr lang="en-US" dirty="0"/>
          </a:p>
        </p:txBody>
      </p:sp>
      <p:sp>
        <p:nvSpPr>
          <p:cNvPr id="8" name="Footer Placeholder 7"/>
          <p:cNvSpPr>
            <a:spLocks noGrp="1"/>
          </p:cNvSpPr>
          <p:nvPr>
            <p:ph type="ftr" sz="quarter" idx="11"/>
          </p:nvPr>
        </p:nvSpPr>
        <p:spPr/>
        <p:txBody>
          <a:bodyPr/>
          <a:lstStyle/>
          <a:p>
            <a:r>
              <a:rPr lang="en-US" dirty="0" smtClean="0"/>
              <a:t>Project Title Goes here</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4C0D45-5405-4A76-86E0-4B537B79B3D7}" type="datetime1">
              <a:rPr lang="en-US" smtClean="0"/>
              <a:pPr/>
              <a:t>10/12/2022</a:t>
            </a:fld>
            <a:endParaRPr lang="en-US" dirty="0"/>
          </a:p>
        </p:txBody>
      </p:sp>
      <p:sp>
        <p:nvSpPr>
          <p:cNvPr id="4" name="Footer Placeholder 3"/>
          <p:cNvSpPr>
            <a:spLocks noGrp="1"/>
          </p:cNvSpPr>
          <p:nvPr>
            <p:ph type="ftr" sz="quarter" idx="11"/>
          </p:nvPr>
        </p:nvSpPr>
        <p:spPr/>
        <p:txBody>
          <a:bodyPr/>
          <a:lstStyle/>
          <a:p>
            <a:r>
              <a:rPr lang="en-US" dirty="0" smtClean="0"/>
              <a:t>Project Title Goes here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10/12/2022</a:t>
            </a:fld>
            <a:endParaRPr lang="en-US" dirty="0"/>
          </a:p>
        </p:txBody>
      </p:sp>
      <p:sp>
        <p:nvSpPr>
          <p:cNvPr id="3" name="Footer Placeholder 2"/>
          <p:cNvSpPr>
            <a:spLocks noGrp="1"/>
          </p:cNvSpPr>
          <p:nvPr>
            <p:ph type="ftr" sz="quarter" idx="11"/>
          </p:nvPr>
        </p:nvSpPr>
        <p:spPr/>
        <p:txBody>
          <a:bodyPr/>
          <a:lstStyle/>
          <a:p>
            <a:r>
              <a:rPr lang="en-US" dirty="0" smtClean="0"/>
              <a:t>Project Title Goes here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smtClean="0"/>
              <a:t>Click to edit Master title style</a:t>
            </a:r>
            <a:endParaRPr lang="en-US" dirty="0"/>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10/12/2022</a:t>
            </a:fld>
            <a:endParaRPr lang="en-US" dirty="0"/>
          </a:p>
        </p:txBody>
      </p:sp>
      <p:sp>
        <p:nvSpPr>
          <p:cNvPr id="6" name="Footer Placeholder 5"/>
          <p:cNvSpPr>
            <a:spLocks noGrp="1"/>
          </p:cNvSpPr>
          <p:nvPr>
            <p:ph type="ftr" sz="quarter" idx="11"/>
          </p:nvPr>
        </p:nvSpPr>
        <p:spPr/>
        <p:txBody>
          <a:bodyPr/>
          <a:lstStyle/>
          <a:p>
            <a:r>
              <a:rPr lang="en-US" dirty="0" smtClean="0"/>
              <a:t>Project Title Goes here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10/12/2022</a:t>
            </a:fld>
            <a:endParaRPr lang="en-US" dirty="0"/>
          </a:p>
        </p:txBody>
      </p:sp>
      <p:sp>
        <p:nvSpPr>
          <p:cNvPr id="6" name="Footer Placeholder 5"/>
          <p:cNvSpPr>
            <a:spLocks noGrp="1"/>
          </p:cNvSpPr>
          <p:nvPr>
            <p:ph type="ftr" sz="quarter" idx="11"/>
          </p:nvPr>
        </p:nvSpPr>
        <p:spPr/>
        <p:txBody>
          <a:bodyPr/>
          <a:lstStyle/>
          <a:p>
            <a:r>
              <a:rPr lang="en-US" dirty="0" smtClean="0"/>
              <a:t>Project Title Goes here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10/12/2022</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dirty="0" smtClean="0"/>
              <a:t>Project Title Goes here</a:t>
            </a:r>
            <a:endParaRPr lang="en-US" dirty="0"/>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smtClean="0">
                <a:solidFill>
                  <a:schemeClr val="bg1"/>
                </a:solidFill>
                <a:latin typeface="Arial" pitchFamily="34" charset="0"/>
                <a:cs typeface="Arial" pitchFamily="34" charset="0"/>
              </a:rPr>
              <a:t>SVKM’s Institute of Technology, Dhule</a:t>
            </a:r>
            <a:br>
              <a:rPr lang="en-US" sz="2900" dirty="0" smtClean="0">
                <a:solidFill>
                  <a:schemeClr val="bg1"/>
                </a:solidFill>
                <a:latin typeface="Arial" pitchFamily="34" charset="0"/>
                <a:cs typeface="Arial" pitchFamily="34" charset="0"/>
              </a:rPr>
            </a:br>
            <a:r>
              <a:rPr lang="en-US" sz="2900" dirty="0" smtClean="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04800" y="1828801"/>
            <a:ext cx="10058400" cy="2971800"/>
          </a:xfrm>
        </p:spPr>
        <p:txBody>
          <a:bodyPr>
            <a:normAutofit fontScale="62500" lnSpcReduction="20000"/>
          </a:bodyPr>
          <a:lstStyle/>
          <a:p>
            <a:r>
              <a:rPr lang="en-US" sz="3200" dirty="0" smtClean="0">
                <a:solidFill>
                  <a:srgbClr val="C00000"/>
                </a:solidFill>
              </a:rPr>
              <a:t>Mini Project Presentation</a:t>
            </a:r>
          </a:p>
          <a:p>
            <a:r>
              <a:rPr lang="en-US" sz="3200" dirty="0" smtClean="0">
                <a:solidFill>
                  <a:srgbClr val="C00000"/>
                </a:solidFill>
              </a:rPr>
              <a:t>On</a:t>
            </a:r>
          </a:p>
          <a:p>
            <a:r>
              <a:rPr lang="en-US" sz="5100" dirty="0" smtClean="0">
                <a:solidFill>
                  <a:schemeClr val="tx2">
                    <a:lumMod val="60000"/>
                    <a:lumOff val="40000"/>
                  </a:schemeClr>
                </a:solidFill>
              </a:rPr>
              <a:t>“Fruit Recognition System”</a:t>
            </a:r>
          </a:p>
          <a:p>
            <a:r>
              <a:rPr lang="en-US" sz="3200" dirty="0" smtClean="0">
                <a:solidFill>
                  <a:srgbClr val="C00000"/>
                </a:solidFill>
              </a:rPr>
              <a:t>By</a:t>
            </a:r>
          </a:p>
          <a:p>
            <a:r>
              <a:rPr lang="en-US" sz="3800" dirty="0" smtClean="0">
                <a:solidFill>
                  <a:srgbClr val="C00000"/>
                </a:solidFill>
              </a:rPr>
              <a:t>   06 - </a:t>
            </a:r>
            <a:r>
              <a:rPr lang="en-US" sz="3800" dirty="0" err="1" smtClean="0">
                <a:solidFill>
                  <a:srgbClr val="C00000"/>
                </a:solidFill>
              </a:rPr>
              <a:t>Shantanu</a:t>
            </a:r>
            <a:r>
              <a:rPr lang="en-US" sz="3800" dirty="0" smtClean="0">
                <a:solidFill>
                  <a:srgbClr val="C00000"/>
                </a:solidFill>
              </a:rPr>
              <a:t> Anil </a:t>
            </a:r>
            <a:r>
              <a:rPr lang="en-US" sz="3800" dirty="0" err="1" smtClean="0">
                <a:solidFill>
                  <a:srgbClr val="C00000"/>
                </a:solidFill>
              </a:rPr>
              <a:t>Bhadage</a:t>
            </a:r>
            <a:endParaRPr lang="en-US" sz="3800" dirty="0" smtClean="0">
              <a:solidFill>
                <a:srgbClr val="C00000"/>
              </a:solidFill>
            </a:endParaRPr>
          </a:p>
          <a:p>
            <a:r>
              <a:rPr lang="en-US" sz="3800" dirty="0" smtClean="0">
                <a:solidFill>
                  <a:srgbClr val="C00000"/>
                </a:solidFill>
              </a:rPr>
              <a:t>	13 - </a:t>
            </a:r>
            <a:r>
              <a:rPr lang="en-US" sz="3800" dirty="0" err="1" smtClean="0">
                <a:solidFill>
                  <a:srgbClr val="C00000"/>
                </a:solidFill>
              </a:rPr>
              <a:t>Anuj</a:t>
            </a:r>
            <a:r>
              <a:rPr lang="en-US" sz="3800" dirty="0" smtClean="0">
                <a:solidFill>
                  <a:srgbClr val="C00000"/>
                </a:solidFill>
              </a:rPr>
              <a:t> </a:t>
            </a:r>
            <a:r>
              <a:rPr lang="en-US" sz="3800" dirty="0" err="1" smtClean="0">
                <a:solidFill>
                  <a:srgbClr val="C00000"/>
                </a:solidFill>
              </a:rPr>
              <a:t>Dnyaneshwar</a:t>
            </a:r>
            <a:r>
              <a:rPr lang="en-US" sz="3800" dirty="0" smtClean="0">
                <a:solidFill>
                  <a:srgbClr val="C00000"/>
                </a:solidFill>
              </a:rPr>
              <a:t> </a:t>
            </a:r>
            <a:r>
              <a:rPr lang="en-US" sz="3800" dirty="0" err="1" smtClean="0">
                <a:solidFill>
                  <a:srgbClr val="C00000"/>
                </a:solidFill>
              </a:rPr>
              <a:t>Deshmukh</a:t>
            </a:r>
            <a:endParaRPr lang="en-US" sz="3800" dirty="0" smtClean="0">
              <a:solidFill>
                <a:srgbClr val="C00000"/>
              </a:solidFill>
            </a:endParaRPr>
          </a:p>
          <a:p>
            <a:r>
              <a:rPr lang="en-US" sz="3800" dirty="0">
                <a:solidFill>
                  <a:srgbClr val="C00000"/>
                </a:solidFill>
              </a:rPr>
              <a:t> </a:t>
            </a:r>
            <a:r>
              <a:rPr lang="en-US" sz="3800" dirty="0" smtClean="0">
                <a:solidFill>
                  <a:srgbClr val="C00000"/>
                </a:solidFill>
              </a:rPr>
              <a:t>       15 - </a:t>
            </a:r>
            <a:r>
              <a:rPr lang="en-US" sz="3800" dirty="0" err="1" smtClean="0">
                <a:solidFill>
                  <a:srgbClr val="C00000"/>
                </a:solidFill>
              </a:rPr>
              <a:t>Durgesh</a:t>
            </a:r>
            <a:r>
              <a:rPr lang="en-US" sz="3800" dirty="0" smtClean="0">
                <a:solidFill>
                  <a:srgbClr val="C00000"/>
                </a:solidFill>
              </a:rPr>
              <a:t> </a:t>
            </a:r>
            <a:r>
              <a:rPr lang="en-US" sz="3800" dirty="0" err="1" smtClean="0">
                <a:solidFill>
                  <a:srgbClr val="C00000"/>
                </a:solidFill>
              </a:rPr>
              <a:t>Bhaskar</a:t>
            </a:r>
            <a:r>
              <a:rPr lang="en-US" sz="3800" dirty="0" smtClean="0">
                <a:solidFill>
                  <a:srgbClr val="C00000"/>
                </a:solidFill>
              </a:rPr>
              <a:t> </a:t>
            </a:r>
            <a:r>
              <a:rPr lang="en-US" sz="3800" dirty="0" err="1" smtClean="0">
                <a:solidFill>
                  <a:srgbClr val="C00000"/>
                </a:solidFill>
              </a:rPr>
              <a:t>Gaikwad</a:t>
            </a:r>
            <a:endParaRPr lang="en-US" sz="3800" dirty="0" smtClean="0">
              <a:solidFill>
                <a:srgbClr val="C00000"/>
              </a:solidFill>
            </a:endParaRPr>
          </a:p>
          <a:p>
            <a:r>
              <a:rPr lang="en-US" sz="3800" dirty="0" smtClean="0">
                <a:solidFill>
                  <a:srgbClr val="C00000"/>
                </a:solidFill>
              </a:rPr>
              <a:t>57 - </a:t>
            </a:r>
            <a:r>
              <a:rPr lang="en-US" sz="3800" dirty="0" err="1" smtClean="0">
                <a:solidFill>
                  <a:srgbClr val="C00000"/>
                </a:solidFill>
              </a:rPr>
              <a:t>Yogesh</a:t>
            </a:r>
            <a:r>
              <a:rPr lang="en-US" sz="3800" dirty="0" smtClean="0">
                <a:solidFill>
                  <a:srgbClr val="C00000"/>
                </a:solidFill>
              </a:rPr>
              <a:t> Prakash </a:t>
            </a:r>
            <a:r>
              <a:rPr lang="en-US" sz="3800" dirty="0" err="1" smtClean="0">
                <a:solidFill>
                  <a:srgbClr val="C00000"/>
                </a:solidFill>
              </a:rPr>
              <a:t>Wani</a:t>
            </a:r>
            <a:endParaRPr lang="en-US" sz="3800" dirty="0" smtClean="0">
              <a:solidFill>
                <a:srgbClr val="C00000"/>
              </a:solidFill>
            </a:endParaRPr>
          </a:p>
          <a:p>
            <a:endParaRPr lang="en-US" sz="3800" dirty="0">
              <a:solidFill>
                <a:srgbClr val="C00000"/>
              </a:solidFill>
            </a:endParaRPr>
          </a:p>
          <a:p>
            <a:endParaRPr lang="en-US" sz="3800" dirty="0" smtClean="0">
              <a:solidFill>
                <a:srgbClr val="C00000"/>
              </a:solidFill>
            </a:endParaRPr>
          </a:p>
          <a:p>
            <a:endParaRPr lang="en-US" sz="2700" dirty="0" smtClean="0"/>
          </a:p>
        </p:txBody>
      </p:sp>
      <p:sp>
        <p:nvSpPr>
          <p:cNvPr id="4" name="Rectangle 3"/>
          <p:cNvSpPr/>
          <p:nvPr/>
        </p:nvSpPr>
        <p:spPr>
          <a:xfrm>
            <a:off x="0" y="6781800"/>
            <a:ext cx="10972800" cy="428680"/>
          </a:xfrm>
          <a:prstGeom prst="rect">
            <a:avLst/>
          </a:prstGeom>
        </p:spPr>
        <p:txBody>
          <a:bodyPr wrap="square" lIns="104493" tIns="52247" rIns="104493" bIns="52247">
            <a:spAutoFit/>
          </a:bodyPr>
          <a:lstStyle/>
          <a:p>
            <a:pPr algn="ctr"/>
            <a:r>
              <a:rPr lang="en-US" dirty="0" smtClean="0">
                <a:solidFill>
                  <a:schemeClr val="tx1">
                    <a:lumMod val="95000"/>
                    <a:lumOff val="5000"/>
                  </a:schemeClr>
                </a:solidFill>
              </a:rPr>
              <a:t>Day and Date of </a:t>
            </a:r>
            <a:r>
              <a:rPr lang="en-US" dirty="0">
                <a:solidFill>
                  <a:schemeClr val="tx1">
                    <a:lumMod val="95000"/>
                    <a:lumOff val="5000"/>
                  </a:schemeClr>
                </a:solidFill>
              </a:rPr>
              <a:t>R</a:t>
            </a:r>
            <a:r>
              <a:rPr lang="en-US" dirty="0" smtClean="0">
                <a:solidFill>
                  <a:schemeClr val="tx1">
                    <a:lumMod val="95000"/>
                    <a:lumOff val="5000"/>
                  </a:schemeClr>
                </a:solidFill>
              </a:rPr>
              <a:t>eview </a:t>
            </a:r>
            <a:r>
              <a:rPr lang="en-US" dirty="0">
                <a:solidFill>
                  <a:schemeClr val="tx1">
                    <a:lumMod val="95000"/>
                    <a:lumOff val="5000"/>
                  </a:schemeClr>
                </a:solidFill>
              </a:rPr>
              <a:t>:  </a:t>
            </a:r>
            <a:r>
              <a:rPr lang="en-US" dirty="0" smtClean="0">
                <a:solidFill>
                  <a:schemeClr val="tx1">
                    <a:lumMod val="95000"/>
                    <a:lumOff val="5000"/>
                  </a:schemeClr>
                </a:solidFill>
              </a:rPr>
              <a:t>Saturday, </a:t>
            </a:r>
            <a:r>
              <a:rPr lang="en-US" dirty="0">
                <a:solidFill>
                  <a:schemeClr val="tx1">
                    <a:lumMod val="95000"/>
                    <a:lumOff val="5000"/>
                  </a:schemeClr>
                </a:solidFill>
              </a:rPr>
              <a:t>5</a:t>
            </a:r>
            <a:r>
              <a:rPr lang="en-US" dirty="0" smtClean="0">
                <a:solidFill>
                  <a:schemeClr val="tx1">
                    <a:lumMod val="95000"/>
                    <a:lumOff val="5000"/>
                  </a:schemeClr>
                </a:solidFill>
              </a:rPr>
              <a:t> Nov 2022</a:t>
            </a:r>
            <a:endParaRPr lang="en-US" dirty="0">
              <a:solidFill>
                <a:schemeClr val="tx1">
                  <a:lumMod val="95000"/>
                  <a:lumOff val="5000"/>
                </a:schemeClr>
              </a:solidFill>
            </a:endParaRPr>
          </a:p>
        </p:txBody>
      </p:sp>
      <p:sp>
        <p:nvSpPr>
          <p:cNvPr id="6" name="Subtitle 2"/>
          <p:cNvSpPr txBox="1">
            <a:spLocks/>
          </p:cNvSpPr>
          <p:nvPr/>
        </p:nvSpPr>
        <p:spPr>
          <a:xfrm>
            <a:off x="1379309" y="4963162"/>
            <a:ext cx="8374291" cy="894080"/>
          </a:xfrm>
          <a:prstGeom prst="rect">
            <a:avLst/>
          </a:prstGeom>
        </p:spPr>
        <p:txBody>
          <a:bodyPr vert="horz" lIns="104493" tIns="52247" rIns="104493" bIns="52247" rtlCol="0">
            <a:normAutofit fontScale="92500" lnSpcReduction="20000"/>
          </a:bodyPr>
          <a:lstStyle/>
          <a:p>
            <a:pPr algn="ctr">
              <a:spcBef>
                <a:spcPct val="20000"/>
              </a:spcBef>
              <a:defRPr/>
            </a:pPr>
            <a:r>
              <a:rPr lang="en-US" sz="2700" dirty="0" smtClean="0">
                <a:solidFill>
                  <a:srgbClr val="C00000"/>
                </a:solidFill>
              </a:rPr>
              <a:t>Guide</a:t>
            </a:r>
          </a:p>
          <a:p>
            <a:pPr algn="ctr">
              <a:spcBef>
                <a:spcPct val="20000"/>
              </a:spcBef>
              <a:defRPr/>
            </a:pPr>
            <a:r>
              <a:rPr lang="en-US" sz="3000" dirty="0" smtClean="0">
                <a:solidFill>
                  <a:srgbClr val="C00000"/>
                </a:solidFill>
              </a:rPr>
              <a:t>“Prof. </a:t>
            </a:r>
            <a:r>
              <a:rPr lang="en-US" sz="3000" dirty="0" err="1" smtClean="0">
                <a:solidFill>
                  <a:srgbClr val="C00000"/>
                </a:solidFill>
              </a:rPr>
              <a:t>Sachin</a:t>
            </a:r>
            <a:r>
              <a:rPr lang="en-US" sz="3000" dirty="0" smtClean="0">
                <a:solidFill>
                  <a:srgbClr val="C00000"/>
                </a:solidFill>
              </a:rPr>
              <a:t> </a:t>
            </a:r>
            <a:r>
              <a:rPr lang="en-US" sz="3000" dirty="0" err="1" smtClean="0">
                <a:solidFill>
                  <a:srgbClr val="C00000"/>
                </a:solidFill>
              </a:rPr>
              <a:t>Kamble</a:t>
            </a:r>
            <a:r>
              <a:rPr lang="en-US" sz="3000" dirty="0" smtClean="0">
                <a:solidFill>
                  <a:srgbClr val="C00000"/>
                </a:solidFill>
              </a:rPr>
              <a:t>”</a:t>
            </a:r>
          </a:p>
          <a:p>
            <a:pPr algn="ctr">
              <a:spcBef>
                <a:spcPct val="20000"/>
              </a:spcBef>
              <a:defRPr/>
            </a:pPr>
            <a:endParaRPr lang="en-US" sz="2500" dirty="0" smtClean="0">
              <a:solidFill>
                <a:schemeClr val="tx1">
                  <a:tint val="75000"/>
                </a:schemeClr>
              </a:solidFill>
            </a:endParaRPr>
          </a:p>
          <a:p>
            <a:pPr algn="ctr">
              <a:spcBef>
                <a:spcPct val="20000"/>
              </a:spcBef>
              <a:defRPr/>
            </a:pPr>
            <a:endParaRPr lang="en-US" sz="2700" dirty="0" smtClean="0">
              <a:solidFill>
                <a:schemeClr val="tx1">
                  <a:tint val="7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solidFill>
                  <a:schemeClr val="bg1"/>
                </a:solidFill>
              </a:rPr>
              <a:t>UML diagrams</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dirty="0"/>
              <a:t>Fruit Recognition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Content Placeholder 2"/>
          <p:cNvSpPr>
            <a:spLocks noGrp="1"/>
          </p:cNvSpPr>
          <p:nvPr>
            <p:ph idx="1"/>
          </p:nvPr>
        </p:nvSpPr>
        <p:spPr>
          <a:xfrm>
            <a:off x="567727" y="1581756"/>
            <a:ext cx="2423160" cy="579120"/>
          </a:xfrm>
        </p:spPr>
        <p:txBody>
          <a:bodyPr>
            <a:normAutofit/>
          </a:bodyPr>
          <a:lstStyle/>
          <a:p>
            <a:pPr marL="0" indent="0">
              <a:buNone/>
            </a:pPr>
            <a:r>
              <a:rPr lang="en-US" sz="1800" b="1" dirty="0" smtClean="0"/>
              <a:t>USE CASE DIAGRAM</a:t>
            </a:r>
            <a:endParaRPr lang="en-US" sz="1800" b="1" dirty="0"/>
          </a:p>
        </p:txBody>
      </p:sp>
      <p:sp>
        <p:nvSpPr>
          <p:cNvPr id="59" name="Rectangle 58"/>
          <p:cNvSpPr/>
          <p:nvPr/>
        </p:nvSpPr>
        <p:spPr>
          <a:xfrm>
            <a:off x="635303" y="4686497"/>
            <a:ext cx="617477" cy="369332"/>
          </a:xfrm>
          <a:prstGeom prst="rect">
            <a:avLst/>
          </a:prstGeom>
        </p:spPr>
        <p:txBody>
          <a:bodyPr wrap="none">
            <a:spAutoFit/>
          </a:bodyPr>
          <a:lstStyle/>
          <a:p>
            <a:r>
              <a:rPr lang="en-US" sz="1800" dirty="0" smtClean="0"/>
              <a:t>User</a:t>
            </a:r>
            <a:endParaRPr lang="en-US" sz="1800" dirty="0"/>
          </a:p>
        </p:txBody>
      </p:sp>
      <p:pic>
        <p:nvPicPr>
          <p:cNvPr id="33" name="Picture 32"/>
          <p:cNvPicPr>
            <a:picLocks noChangeAspect="1"/>
          </p:cNvPicPr>
          <p:nvPr/>
        </p:nvPicPr>
        <p:blipFill>
          <a:blip r:embed="rId2"/>
          <a:stretch>
            <a:fillRect/>
          </a:stretch>
        </p:blipFill>
        <p:spPr>
          <a:xfrm>
            <a:off x="513474" y="3416028"/>
            <a:ext cx="861135" cy="1348857"/>
          </a:xfrm>
          <a:prstGeom prst="rect">
            <a:avLst/>
          </a:prstGeom>
        </p:spPr>
      </p:pic>
      <p:sp>
        <p:nvSpPr>
          <p:cNvPr id="46" name="Rectangle 45"/>
          <p:cNvSpPr/>
          <p:nvPr/>
        </p:nvSpPr>
        <p:spPr>
          <a:xfrm>
            <a:off x="2184005" y="2035470"/>
            <a:ext cx="4623590" cy="456670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8" name="Picture 47"/>
          <p:cNvPicPr>
            <a:picLocks noChangeAspect="1"/>
          </p:cNvPicPr>
          <p:nvPr/>
        </p:nvPicPr>
        <p:blipFill>
          <a:blip r:embed="rId2"/>
          <a:stretch>
            <a:fillRect/>
          </a:stretch>
        </p:blipFill>
        <p:spPr>
          <a:xfrm>
            <a:off x="8282865" y="3416029"/>
            <a:ext cx="861135" cy="1348857"/>
          </a:xfrm>
          <a:prstGeom prst="rect">
            <a:avLst/>
          </a:prstGeom>
        </p:spPr>
      </p:pic>
      <p:sp>
        <p:nvSpPr>
          <p:cNvPr id="47" name="Rectangle 46"/>
          <p:cNvSpPr/>
          <p:nvPr/>
        </p:nvSpPr>
        <p:spPr>
          <a:xfrm flipH="1">
            <a:off x="8257983" y="4686497"/>
            <a:ext cx="1084047" cy="369332"/>
          </a:xfrm>
          <a:prstGeom prst="rect">
            <a:avLst/>
          </a:prstGeom>
        </p:spPr>
        <p:txBody>
          <a:bodyPr wrap="square">
            <a:spAutoFit/>
          </a:bodyPr>
          <a:lstStyle/>
          <a:p>
            <a:r>
              <a:rPr lang="en-US" sz="1800" dirty="0" smtClean="0"/>
              <a:t>Database</a:t>
            </a:r>
            <a:endParaRPr lang="en-US" sz="1800" dirty="0"/>
          </a:p>
        </p:txBody>
      </p:sp>
      <p:sp>
        <p:nvSpPr>
          <p:cNvPr id="49" name="Oval 48"/>
          <p:cNvSpPr/>
          <p:nvPr/>
        </p:nvSpPr>
        <p:spPr>
          <a:xfrm>
            <a:off x="3200400" y="2238127"/>
            <a:ext cx="2590800" cy="48677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Take Image</a:t>
            </a:r>
            <a:endParaRPr lang="en-US" dirty="0"/>
          </a:p>
        </p:txBody>
      </p:sp>
      <p:sp>
        <p:nvSpPr>
          <p:cNvPr id="52" name="Oval 51"/>
          <p:cNvSpPr/>
          <p:nvPr/>
        </p:nvSpPr>
        <p:spPr>
          <a:xfrm>
            <a:off x="3200400" y="2997122"/>
            <a:ext cx="2590800"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Compare</a:t>
            </a:r>
            <a:endParaRPr lang="en-US" dirty="0"/>
          </a:p>
        </p:txBody>
      </p:sp>
      <p:sp>
        <p:nvSpPr>
          <p:cNvPr id="53" name="Oval 52"/>
          <p:cNvSpPr/>
          <p:nvPr/>
        </p:nvSpPr>
        <p:spPr>
          <a:xfrm>
            <a:off x="3200400" y="3723102"/>
            <a:ext cx="2590800"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Process</a:t>
            </a:r>
            <a:endParaRPr lang="en-US" dirty="0"/>
          </a:p>
        </p:txBody>
      </p:sp>
      <p:sp>
        <p:nvSpPr>
          <p:cNvPr id="54" name="Oval 53"/>
          <p:cNvSpPr/>
          <p:nvPr/>
        </p:nvSpPr>
        <p:spPr>
          <a:xfrm>
            <a:off x="3200400" y="5967035"/>
            <a:ext cx="2590800"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View Result</a:t>
            </a:r>
            <a:endParaRPr lang="en-US" sz="2000" dirty="0"/>
          </a:p>
        </p:txBody>
      </p:sp>
      <p:cxnSp>
        <p:nvCxnSpPr>
          <p:cNvPr id="58" name="Straight Arrow Connector 57"/>
          <p:cNvCxnSpPr>
            <a:stCxn id="33" idx="3"/>
            <a:endCxn id="49" idx="2"/>
          </p:cNvCxnSpPr>
          <p:nvPr/>
        </p:nvCxnSpPr>
        <p:spPr>
          <a:xfrm flipV="1">
            <a:off x="1374609" y="2481512"/>
            <a:ext cx="1825791" cy="1608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3" idx="3"/>
            <a:endCxn id="54" idx="2"/>
          </p:cNvCxnSpPr>
          <p:nvPr/>
        </p:nvCxnSpPr>
        <p:spPr>
          <a:xfrm>
            <a:off x="1374609" y="4090457"/>
            <a:ext cx="1825791" cy="210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8" idx="1"/>
            <a:endCxn id="52" idx="6"/>
          </p:cNvCxnSpPr>
          <p:nvPr/>
        </p:nvCxnSpPr>
        <p:spPr>
          <a:xfrm flipH="1" flipV="1">
            <a:off x="5791200" y="3225722"/>
            <a:ext cx="2491665" cy="864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8" idx="1"/>
            <a:endCxn id="53" idx="6"/>
          </p:cNvCxnSpPr>
          <p:nvPr/>
        </p:nvCxnSpPr>
        <p:spPr>
          <a:xfrm flipH="1" flipV="1">
            <a:off x="5791200" y="3951702"/>
            <a:ext cx="2491665" cy="138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48" idx="1"/>
            <a:endCxn id="26" idx="6"/>
          </p:cNvCxnSpPr>
          <p:nvPr/>
        </p:nvCxnSpPr>
        <p:spPr>
          <a:xfrm flipH="1">
            <a:off x="5791200" y="4090458"/>
            <a:ext cx="2491665" cy="139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200400" y="5231300"/>
            <a:ext cx="2590800" cy="51216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smtClean="0">
                <a:solidFill>
                  <a:schemeClr val="tx1"/>
                </a:solidFill>
              </a:rPr>
              <a:t>Generate Result</a:t>
            </a:r>
            <a:endParaRPr lang="en-US" sz="1800">
              <a:solidFill>
                <a:schemeClr val="tx1"/>
              </a:solidFill>
            </a:endParaRPr>
          </a:p>
        </p:txBody>
      </p:sp>
      <p:sp>
        <p:nvSpPr>
          <p:cNvPr id="44" name="Oval 43"/>
          <p:cNvSpPr/>
          <p:nvPr/>
        </p:nvSpPr>
        <p:spPr>
          <a:xfrm>
            <a:off x="3200400" y="4446330"/>
            <a:ext cx="2590800" cy="51894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solidFill>
                  <a:schemeClr val="tx1"/>
                </a:solidFill>
              </a:rPr>
              <a:t>Calculate Accuracy</a:t>
            </a:r>
            <a:endParaRPr lang="en-US" sz="1600" dirty="0">
              <a:solidFill>
                <a:schemeClr val="tx1"/>
              </a:solidFill>
            </a:endParaRPr>
          </a:p>
        </p:txBody>
      </p:sp>
      <p:cxnSp>
        <p:nvCxnSpPr>
          <p:cNvPr id="77" name="Straight Arrow Connector 76"/>
          <p:cNvCxnSpPr>
            <a:stCxn id="48" idx="1"/>
            <a:endCxn id="44" idx="6"/>
          </p:cNvCxnSpPr>
          <p:nvPr/>
        </p:nvCxnSpPr>
        <p:spPr>
          <a:xfrm flipH="1">
            <a:off x="5791200" y="4090458"/>
            <a:ext cx="2491665" cy="61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879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Conclusions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Footer Placeholder 3"/>
          <p:cNvSpPr>
            <a:spLocks noGrp="1"/>
          </p:cNvSpPr>
          <p:nvPr>
            <p:ph type="ftr" sz="quarter" idx="11"/>
          </p:nvPr>
        </p:nvSpPr>
        <p:spPr/>
        <p:txBody>
          <a:bodyPr/>
          <a:lstStyle/>
          <a:p>
            <a:r>
              <a:rPr lang="en-US" dirty="0"/>
              <a:t>Fruit Recognition System</a:t>
            </a:r>
          </a:p>
        </p:txBody>
      </p:sp>
      <p:sp>
        <p:nvSpPr>
          <p:cNvPr id="4" name="Rectangle 3"/>
          <p:cNvSpPr/>
          <p:nvPr/>
        </p:nvSpPr>
        <p:spPr>
          <a:xfrm>
            <a:off x="548640" y="1905000"/>
            <a:ext cx="9875520" cy="2677656"/>
          </a:xfrm>
          <a:prstGeom prst="rect">
            <a:avLst/>
          </a:prstGeom>
        </p:spPr>
        <p:txBody>
          <a:bodyPr wrap="square">
            <a:spAutoFit/>
          </a:bodyPr>
          <a:lstStyle/>
          <a:p>
            <a:pPr algn="just"/>
            <a:r>
              <a:rPr lang="en-US" sz="2400" dirty="0" smtClean="0">
                <a:latin typeface="TimesNewRomanPSMT"/>
              </a:rPr>
              <a:t>The proposed method can process, analyze, classify and identify images, which are selected and sent in to the system based on color, shape and size features of the fruit. The flask algorithm is the appropriate and effective classification algorithm to be used in the Fruits Recognition System. The recognition system that has been developed is able to recognize all the test fruit images which are being selected by user or system tester from the fruit selection menu on the system. </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References </a:t>
            </a:r>
            <a:endParaRPr lang="en-US" dirty="0"/>
          </a:p>
        </p:txBody>
      </p:sp>
      <p:sp>
        <p:nvSpPr>
          <p:cNvPr id="3" name="Content Placeholder 2"/>
          <p:cNvSpPr>
            <a:spLocks noGrp="1"/>
          </p:cNvSpPr>
          <p:nvPr>
            <p:ph idx="1"/>
          </p:nvPr>
        </p:nvSpPr>
        <p:spPr/>
        <p:txBody>
          <a:bodyPr>
            <a:normAutofit/>
          </a:bodyPr>
          <a:lstStyle/>
          <a:p>
            <a:pPr algn="just"/>
            <a:r>
              <a:rPr lang="it-IT" sz="2400" dirty="0"/>
              <a:t>IEEE </a:t>
            </a:r>
            <a:r>
              <a:rPr lang="en-US" sz="2400" dirty="0"/>
              <a:t>–</a:t>
            </a:r>
            <a:r>
              <a:rPr lang="it-IT" sz="2400" dirty="0"/>
              <a:t> T. Gayathri Devi , Dr. P. Neelamegam , S. Sudha. </a:t>
            </a:r>
            <a:r>
              <a:rPr lang="en-US" sz="2400" dirty="0"/>
              <a:t>" Image Processing System for Automatic Segmentation and Yield Prediction of Fruits Using Open CV “, </a:t>
            </a:r>
            <a:r>
              <a:rPr lang="en-US" sz="2400" dirty="0" smtClean="0"/>
              <a:t>2017</a:t>
            </a:r>
          </a:p>
          <a:p>
            <a:pPr algn="just"/>
            <a:r>
              <a:rPr lang="en-US" sz="2400" dirty="0" smtClean="0"/>
              <a:t>Research Gate – </a:t>
            </a:r>
            <a:r>
              <a:rPr lang="en-US" sz="2400" dirty="0"/>
              <a:t>Dang </a:t>
            </a:r>
            <a:r>
              <a:rPr lang="en-US" sz="2400" dirty="0" err="1"/>
              <a:t>Thi</a:t>
            </a:r>
            <a:r>
              <a:rPr lang="en-US" sz="2400" dirty="0"/>
              <a:t> Phuong Chung and </a:t>
            </a:r>
            <a:r>
              <a:rPr lang="en-US" sz="2400" dirty="0" err="1"/>
              <a:t>Dinh</a:t>
            </a:r>
            <a:r>
              <a:rPr lang="en-US" sz="2400" dirty="0"/>
              <a:t> Van Tai</a:t>
            </a:r>
            <a:r>
              <a:rPr lang="en-US" sz="2400" dirty="0" smtClean="0"/>
              <a:t>. "</a:t>
            </a:r>
            <a:r>
              <a:rPr lang="en-US" sz="2400" dirty="0"/>
              <a:t>A fruits recognition system based on a </a:t>
            </a:r>
            <a:r>
              <a:rPr lang="en-US" sz="2400" dirty="0" smtClean="0"/>
              <a:t>modern deep </a:t>
            </a:r>
            <a:r>
              <a:rPr lang="en-US" sz="2400" dirty="0"/>
              <a:t>learning technique</a:t>
            </a:r>
            <a:r>
              <a:rPr lang="en-US" sz="2400" dirty="0" smtClean="0"/>
              <a:t>," </a:t>
            </a:r>
            <a:r>
              <a:rPr lang="en-US" sz="2400" dirty="0"/>
              <a:t>Journal of </a:t>
            </a:r>
            <a:r>
              <a:rPr lang="en-US" sz="2400" dirty="0" smtClean="0"/>
              <a:t>Physics, 2019.</a:t>
            </a:r>
          </a:p>
          <a:p>
            <a:pPr algn="just"/>
            <a:r>
              <a:rPr lang="it-IT" sz="2400" dirty="0" smtClean="0"/>
              <a:t>IEEE </a:t>
            </a:r>
            <a:r>
              <a:rPr lang="en-US" sz="2400" dirty="0" smtClean="0"/>
              <a:t>–</a:t>
            </a:r>
            <a:r>
              <a:rPr lang="it-IT" sz="2400" dirty="0" smtClean="0"/>
              <a:t> Gianluigi Ciocca , Giovanni Micali , and Paolo Napoletano, </a:t>
            </a:r>
            <a:r>
              <a:rPr lang="en-US" sz="2400" dirty="0" smtClean="0"/>
              <a:t>" State Recognition Of Food Images Using Deep Features ", VOLUME 8, Feb 2020 </a:t>
            </a:r>
          </a:p>
          <a:p>
            <a:pPr algn="just"/>
            <a:r>
              <a:rPr lang="it-IT" sz="2400" dirty="0"/>
              <a:t>IEEE </a:t>
            </a:r>
            <a:r>
              <a:rPr lang="en-US" sz="2400" dirty="0"/>
              <a:t>–</a:t>
            </a:r>
            <a:r>
              <a:rPr lang="it-IT" sz="2400" dirty="0"/>
              <a:t> Md. Robel Mia, </a:t>
            </a:r>
            <a:r>
              <a:rPr lang="en-US" sz="2400" dirty="0"/>
              <a:t>Narayan </a:t>
            </a:r>
            <a:r>
              <a:rPr lang="en-US" sz="2400" dirty="0" err="1"/>
              <a:t>Ranjan</a:t>
            </a:r>
            <a:r>
              <a:rPr lang="en-US" sz="2400" dirty="0"/>
              <a:t> </a:t>
            </a:r>
            <a:r>
              <a:rPr lang="en-US" sz="2400" dirty="0" err="1"/>
              <a:t>Chakraborty</a:t>
            </a:r>
            <a:r>
              <a:rPr lang="it-IT" sz="2400" dirty="0" smtClean="0"/>
              <a:t>, </a:t>
            </a:r>
            <a:r>
              <a:rPr lang="en-US" sz="2400" dirty="0" smtClean="0"/>
              <a:t>" </a:t>
            </a:r>
            <a:r>
              <a:rPr lang="en-US" sz="2400" dirty="0"/>
              <a:t>Computer Vision Based Local </a:t>
            </a:r>
            <a:r>
              <a:rPr lang="en-US" sz="2400" dirty="0" smtClean="0"/>
              <a:t>Vegetables Recognition", </a:t>
            </a:r>
            <a:r>
              <a:rPr lang="en-US" sz="2400" dirty="0"/>
              <a:t>S</a:t>
            </a:r>
            <a:r>
              <a:rPr lang="en-US" sz="2400" dirty="0" smtClean="0"/>
              <a:t>ep 2021</a:t>
            </a:r>
            <a:endParaRPr lang="en-US" sz="2400" dirty="0"/>
          </a:p>
          <a:p>
            <a:pPr algn="just"/>
            <a:endParaRPr lang="en-US" sz="2400"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Footer Placeholder 3"/>
          <p:cNvSpPr>
            <a:spLocks noGrp="1"/>
          </p:cNvSpPr>
          <p:nvPr>
            <p:ph type="ftr" sz="quarter" idx="11"/>
          </p:nvPr>
        </p:nvSpPr>
        <p:spPr/>
        <p:txBody>
          <a:bodyPr/>
          <a:lstStyle/>
          <a:p>
            <a:r>
              <a:rPr lang="en-US" dirty="0"/>
              <a:t>Fruit Recognition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4" name="TextBox 3"/>
          <p:cNvSpPr txBox="1"/>
          <p:nvPr/>
        </p:nvSpPr>
        <p:spPr>
          <a:xfrm>
            <a:off x="2209800" y="3581400"/>
            <a:ext cx="6400800" cy="646331"/>
          </a:xfrm>
          <a:prstGeom prst="rect">
            <a:avLst/>
          </a:prstGeom>
          <a:noFill/>
        </p:spPr>
        <p:txBody>
          <a:bodyPr wrap="square" rtlCol="0">
            <a:spAutoFit/>
          </a:bodyPr>
          <a:lstStyle/>
          <a:p>
            <a:pPr algn="ctr"/>
            <a:r>
              <a:rPr lang="en-US" sz="3600" dirty="0" smtClean="0"/>
              <a:t>Thank You</a:t>
            </a:r>
            <a:endParaRPr lang="en-US" sz="3600" dirty="0"/>
          </a:p>
        </p:txBody>
      </p:sp>
      <p:sp>
        <p:nvSpPr>
          <p:cNvPr id="6" name="Footer Placeholder 3"/>
          <p:cNvSpPr>
            <a:spLocks noGrp="1"/>
          </p:cNvSpPr>
          <p:nvPr>
            <p:ph type="ftr" sz="quarter" idx="11"/>
          </p:nvPr>
        </p:nvSpPr>
        <p:spPr>
          <a:xfrm>
            <a:off x="3749040" y="6780108"/>
            <a:ext cx="3474720" cy="389467"/>
          </a:xfrm>
        </p:spPr>
        <p:txBody>
          <a:bodyPr/>
          <a:lstStyle/>
          <a:p>
            <a:r>
              <a:rPr lang="en-US" dirty="0"/>
              <a:t>Fruit Recognition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Project Group</a:t>
            </a:r>
          </a:p>
          <a:p>
            <a:r>
              <a:rPr lang="en-US" dirty="0" smtClean="0"/>
              <a:t>Project Motivation </a:t>
            </a:r>
          </a:p>
          <a:p>
            <a:r>
              <a:rPr lang="en-US" dirty="0" smtClean="0"/>
              <a:t>Introduction</a:t>
            </a:r>
          </a:p>
          <a:p>
            <a:r>
              <a:rPr lang="en-US" dirty="0" smtClean="0"/>
              <a:t>Literature Survey</a:t>
            </a:r>
          </a:p>
          <a:p>
            <a:r>
              <a:rPr lang="en-US" dirty="0" smtClean="0"/>
              <a:t>System Architecture</a:t>
            </a:r>
          </a:p>
          <a:p>
            <a:r>
              <a:rPr lang="en-US" dirty="0" smtClean="0"/>
              <a:t>Design Diagrams</a:t>
            </a:r>
          </a:p>
          <a:p>
            <a:r>
              <a:rPr lang="en-US" dirty="0" smtClean="0"/>
              <a:t>Conclusions</a:t>
            </a:r>
          </a:p>
          <a:p>
            <a:r>
              <a:rPr lang="en-US" dirty="0" smtClean="0"/>
              <a:t>References</a:t>
            </a:r>
          </a:p>
          <a:p>
            <a:pPr>
              <a:buNone/>
            </a:pPr>
            <a:endParaRPr lang="en-US" dirty="0" smtClean="0"/>
          </a:p>
          <a:p>
            <a:endParaRPr lang="en-US" dirty="0"/>
          </a:p>
        </p:txBody>
      </p:sp>
      <p:sp>
        <p:nvSpPr>
          <p:cNvPr id="5" name="Slide Number Placeholder 4"/>
          <p:cNvSpPr>
            <a:spLocks noGrp="1"/>
          </p:cNvSpPr>
          <p:nvPr>
            <p:ph type="sldNum" sz="quarter" idx="12"/>
          </p:nvPr>
        </p:nvSpPr>
        <p:spPr/>
        <p:txBody>
          <a:bodyPr/>
          <a:lstStyle/>
          <a:p>
            <a:r>
              <a:rPr lang="en-US" dirty="0" smtClean="0"/>
              <a:t>1</a:t>
            </a:r>
            <a:endParaRPr lang="en-US" dirty="0"/>
          </a:p>
        </p:txBody>
      </p:sp>
      <p:sp>
        <p:nvSpPr>
          <p:cNvPr id="6" name="Footer Placeholder 3"/>
          <p:cNvSpPr>
            <a:spLocks noGrp="1"/>
          </p:cNvSpPr>
          <p:nvPr>
            <p:ph type="ftr" sz="quarter" idx="11"/>
          </p:nvPr>
        </p:nvSpPr>
        <p:spPr>
          <a:xfrm>
            <a:off x="3749040" y="6780108"/>
            <a:ext cx="3474720" cy="389467"/>
          </a:xfrm>
        </p:spPr>
        <p:txBody>
          <a:bodyPr/>
          <a:lstStyle/>
          <a:p>
            <a:r>
              <a:rPr lang="en-US" dirty="0" smtClean="0"/>
              <a:t>Fruit Recognition System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Project Details </a:t>
            </a:r>
            <a:endParaRPr lang="en-US" dirty="0"/>
          </a:p>
        </p:txBody>
      </p:sp>
      <p:sp>
        <p:nvSpPr>
          <p:cNvPr id="3" name="Content Placeholder 2"/>
          <p:cNvSpPr>
            <a:spLocks noGrp="1"/>
          </p:cNvSpPr>
          <p:nvPr>
            <p:ph idx="1"/>
          </p:nvPr>
        </p:nvSpPr>
        <p:spPr/>
        <p:txBody>
          <a:bodyPr>
            <a:normAutofit/>
          </a:bodyPr>
          <a:lstStyle/>
          <a:p>
            <a:r>
              <a:rPr lang="en-US" dirty="0" smtClean="0"/>
              <a:t>Project Title : </a:t>
            </a:r>
            <a:r>
              <a:rPr lang="en-US" sz="3600" dirty="0" smtClean="0"/>
              <a:t>Fruit Recognition System</a:t>
            </a:r>
          </a:p>
          <a:p>
            <a:r>
              <a:rPr lang="en-US" sz="3600" dirty="0" smtClean="0"/>
              <a:t>Project Domain : </a:t>
            </a:r>
            <a:endParaRPr lang="en-US" sz="3200" dirty="0" smtClean="0"/>
          </a:p>
          <a:p>
            <a:r>
              <a:rPr lang="en-US" dirty="0" smtClean="0"/>
              <a:t>Project Group Members:	</a:t>
            </a:r>
          </a:p>
          <a:p>
            <a:pPr lvl="1"/>
            <a:r>
              <a:rPr lang="en-US" dirty="0" smtClean="0"/>
              <a:t>T2054491246052, </a:t>
            </a:r>
            <a:r>
              <a:rPr lang="en-US" dirty="0" err="1" smtClean="0"/>
              <a:t>Shantanu</a:t>
            </a:r>
            <a:r>
              <a:rPr lang="en-US" dirty="0" smtClean="0"/>
              <a:t> Anil </a:t>
            </a:r>
            <a:r>
              <a:rPr lang="en-US" dirty="0" err="1" smtClean="0"/>
              <a:t>Bhadage</a:t>
            </a:r>
            <a:endParaRPr lang="en-US" dirty="0" smtClean="0"/>
          </a:p>
          <a:p>
            <a:pPr lvl="1"/>
            <a:r>
              <a:rPr lang="en-US" dirty="0" smtClean="0"/>
              <a:t>T2054491246007, </a:t>
            </a:r>
            <a:r>
              <a:rPr lang="en-US" dirty="0" err="1" smtClean="0"/>
              <a:t>Anuj</a:t>
            </a:r>
            <a:r>
              <a:rPr lang="en-US" dirty="0" smtClean="0"/>
              <a:t> </a:t>
            </a:r>
            <a:r>
              <a:rPr lang="en-US" dirty="0" err="1" smtClean="0"/>
              <a:t>Dnyaneshwar</a:t>
            </a:r>
            <a:r>
              <a:rPr lang="en-US" dirty="0" smtClean="0"/>
              <a:t> </a:t>
            </a:r>
            <a:r>
              <a:rPr lang="en-US" dirty="0" err="1" smtClean="0"/>
              <a:t>Deshmukh</a:t>
            </a:r>
            <a:endParaRPr lang="en-US" dirty="0"/>
          </a:p>
          <a:p>
            <a:pPr lvl="1"/>
            <a:r>
              <a:rPr lang="en-US" dirty="0" smtClean="0"/>
              <a:t>T2054491246016, </a:t>
            </a:r>
            <a:r>
              <a:rPr lang="en-US" dirty="0" err="1" smtClean="0"/>
              <a:t>Durgesh</a:t>
            </a:r>
            <a:r>
              <a:rPr lang="en-US" dirty="0" smtClean="0"/>
              <a:t> </a:t>
            </a:r>
            <a:r>
              <a:rPr lang="en-US" dirty="0" err="1" smtClean="0"/>
              <a:t>Bhaskar</a:t>
            </a:r>
            <a:r>
              <a:rPr lang="en-US" dirty="0" smtClean="0"/>
              <a:t> </a:t>
            </a:r>
            <a:r>
              <a:rPr lang="en-US" dirty="0" err="1" smtClean="0"/>
              <a:t>Gaikwad</a:t>
            </a:r>
            <a:endParaRPr lang="en-US" dirty="0" smtClean="0"/>
          </a:p>
          <a:p>
            <a:pPr lvl="1"/>
            <a:r>
              <a:rPr lang="en-US" dirty="0" smtClean="0"/>
              <a:t>T2054491246062, </a:t>
            </a:r>
            <a:r>
              <a:rPr lang="en-US" dirty="0" err="1" smtClean="0"/>
              <a:t>Yogesh</a:t>
            </a:r>
            <a:r>
              <a:rPr lang="en-US" dirty="0" smtClean="0"/>
              <a:t> Prakash </a:t>
            </a:r>
            <a:r>
              <a:rPr lang="en-US" dirty="0" err="1" smtClean="0"/>
              <a:t>Wani</a:t>
            </a:r>
            <a:endParaRPr lang="en-US" dirty="0"/>
          </a:p>
          <a:p>
            <a:pPr marL="522462" lvl="1" indent="0">
              <a:buNone/>
            </a:pPr>
            <a:endParaRPr lang="en-US" dirty="0" smtClean="0"/>
          </a:p>
          <a:p>
            <a:pPr lvl="1"/>
            <a:endParaRPr lang="en-US"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Footer Placeholder 3"/>
          <p:cNvSpPr>
            <a:spLocks noGrp="1"/>
          </p:cNvSpPr>
          <p:nvPr>
            <p:ph type="ftr" sz="quarter" idx="11"/>
          </p:nvPr>
        </p:nvSpPr>
        <p:spPr>
          <a:xfrm>
            <a:off x="3749040" y="6780108"/>
            <a:ext cx="3474720" cy="389467"/>
          </a:xfrm>
        </p:spPr>
        <p:txBody>
          <a:bodyPr/>
          <a:lstStyle/>
          <a:p>
            <a:r>
              <a:rPr lang="en-US" dirty="0" smtClean="0"/>
              <a:t>Fruit Recognition System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Motivation</a:t>
            </a:r>
            <a:endParaRPr lang="en-US" sz="4500" dirty="0">
              <a:solidFill>
                <a:srgbClr val="FF0000"/>
              </a:solidFill>
            </a:endParaRPr>
          </a:p>
        </p:txBody>
      </p:sp>
      <p:sp>
        <p:nvSpPr>
          <p:cNvPr id="3" name="Content Placeholder 2"/>
          <p:cNvSpPr>
            <a:spLocks noGrp="1"/>
          </p:cNvSpPr>
          <p:nvPr>
            <p:ph idx="1"/>
          </p:nvPr>
        </p:nvSpPr>
        <p:spPr/>
        <p:txBody>
          <a:bodyPr>
            <a:normAutofit/>
          </a:bodyPr>
          <a:lstStyle/>
          <a:p>
            <a:pPr marL="0" indent="0" algn="just">
              <a:buNone/>
            </a:pPr>
            <a:r>
              <a:rPr lang="en-US" sz="2800" dirty="0" smtClean="0">
                <a:cs typeface="Arial" panose="020B0604020202020204" pitchFamily="34" charset="0"/>
              </a:rPr>
              <a:t> </a:t>
            </a:r>
          </a:p>
          <a:p>
            <a:pPr marL="0" indent="0" algn="just">
              <a:buNone/>
            </a:pPr>
            <a:endParaRPr lang="en-US" sz="2800" dirty="0">
              <a:cs typeface="Arial" panose="020B0604020202020204" pitchFamily="34" charset="0"/>
            </a:endParaRPr>
          </a:p>
        </p:txBody>
      </p:sp>
      <p:sp>
        <p:nvSpPr>
          <p:cNvPr id="9" name="Footer Placeholder 3"/>
          <p:cNvSpPr>
            <a:spLocks noGrp="1"/>
          </p:cNvSpPr>
          <p:nvPr>
            <p:ph type="ftr" sz="quarter" idx="11"/>
          </p:nvPr>
        </p:nvSpPr>
        <p:spPr/>
        <p:txBody>
          <a:bodyPr/>
          <a:lstStyle/>
          <a:p>
            <a:r>
              <a:rPr lang="en-US" dirty="0" smtClean="0"/>
              <a:t>Fruit Recognition System</a:t>
            </a:r>
            <a:endParaRPr lang="en-US" dirty="0"/>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4" name="Rectangle 3"/>
          <p:cNvSpPr/>
          <p:nvPr/>
        </p:nvSpPr>
        <p:spPr>
          <a:xfrm>
            <a:off x="548640" y="1905000"/>
            <a:ext cx="9875520" cy="2308324"/>
          </a:xfrm>
          <a:prstGeom prst="rect">
            <a:avLst/>
          </a:prstGeom>
        </p:spPr>
        <p:txBody>
          <a:bodyPr wrap="square">
            <a:spAutoFit/>
          </a:bodyPr>
          <a:lstStyle/>
          <a:p>
            <a:pPr algn="just"/>
            <a:r>
              <a:rPr lang="en-US" sz="2400" dirty="0">
                <a:latin typeface="TimesNewRomanPSMT"/>
              </a:rPr>
              <a:t>The goal of this research was to find a simple way to improve the performance of the recognition procedure under mobile environment and at the same time preserve the accuracy. The proposed method uses simple feature information like color, shape and texture and transforms that information into a code that can be used as a search key for the fruit.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Problem statement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Footer Placeholder 3"/>
          <p:cNvSpPr>
            <a:spLocks noGrp="1"/>
          </p:cNvSpPr>
          <p:nvPr>
            <p:ph type="ftr" sz="quarter" idx="11"/>
          </p:nvPr>
        </p:nvSpPr>
        <p:spPr>
          <a:xfrm>
            <a:off x="3749040" y="6780108"/>
            <a:ext cx="3474720" cy="389467"/>
          </a:xfrm>
        </p:spPr>
        <p:txBody>
          <a:bodyPr/>
          <a:lstStyle/>
          <a:p>
            <a:r>
              <a:rPr lang="en-US" dirty="0" smtClean="0"/>
              <a:t>Fruit Recognition System</a:t>
            </a:r>
            <a:endParaRPr lang="en-US" dirty="0"/>
          </a:p>
        </p:txBody>
      </p:sp>
      <p:sp>
        <p:nvSpPr>
          <p:cNvPr id="3" name="Rectangle 2"/>
          <p:cNvSpPr/>
          <p:nvPr/>
        </p:nvSpPr>
        <p:spPr>
          <a:xfrm>
            <a:off x="548640" y="2057400"/>
            <a:ext cx="9875520" cy="2246769"/>
          </a:xfrm>
          <a:prstGeom prst="rect">
            <a:avLst/>
          </a:prstGeom>
        </p:spPr>
        <p:txBody>
          <a:bodyPr wrap="square">
            <a:spAutoFit/>
          </a:bodyPr>
          <a:lstStyle/>
          <a:p>
            <a:pPr marL="342900" indent="-342900" algn="just">
              <a:buFont typeface="Arial" panose="020B0604020202020204" pitchFamily="34" charset="0"/>
              <a:buChar char="•"/>
            </a:pPr>
            <a:r>
              <a:rPr lang="en-US" sz="2800" dirty="0" smtClean="0">
                <a:latin typeface="+mj-lt"/>
                <a:cs typeface="Times New Roman" panose="02020603050405020304" pitchFamily="18" charset="0"/>
              </a:rPr>
              <a:t>Since fruit monitoring plays an important role in health-related problems, it is becoming more essential in our day-to-day life.</a:t>
            </a:r>
          </a:p>
          <a:p>
            <a:pPr marL="342900" indent="-342900" algn="just">
              <a:buFont typeface="Arial" panose="020B0604020202020204" pitchFamily="34" charset="0"/>
              <a:buChar char="•"/>
            </a:pPr>
            <a:r>
              <a:rPr lang="en-US" sz="2800" dirty="0"/>
              <a:t>The </a:t>
            </a:r>
            <a:r>
              <a:rPr lang="en-US" sz="2800" dirty="0" smtClean="0"/>
              <a:t>project </a:t>
            </a:r>
            <a:r>
              <a:rPr lang="en-US" sz="2800" dirty="0"/>
              <a:t>is able to recognize the fruit based on the features like shape, color, and texture. This increases the knowledge of common people about some rare and unknown fruits.</a:t>
            </a:r>
            <a:endParaRPr lang="en-US" sz="2800"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Aim and Objectives of the Project</a:t>
            </a:r>
            <a:endParaRPr lang="en-US" dirty="0"/>
          </a:p>
        </p:txBody>
      </p:sp>
      <p:sp>
        <p:nvSpPr>
          <p:cNvPr id="4" name="Footer Placeholder 3"/>
          <p:cNvSpPr>
            <a:spLocks noGrp="1"/>
          </p:cNvSpPr>
          <p:nvPr>
            <p:ph type="ftr" sz="quarter" idx="11"/>
          </p:nvPr>
        </p:nvSpPr>
        <p:spPr/>
        <p:txBody>
          <a:bodyPr/>
          <a:lstStyle/>
          <a:p>
            <a:r>
              <a:rPr lang="en-US" dirty="0"/>
              <a:t>Fruit Recognition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2" name="Rectangle 1"/>
          <p:cNvSpPr/>
          <p:nvPr/>
        </p:nvSpPr>
        <p:spPr>
          <a:xfrm>
            <a:off x="548641" y="1905000"/>
            <a:ext cx="9875519" cy="1938992"/>
          </a:xfrm>
          <a:prstGeom prst="rect">
            <a:avLst/>
          </a:prstGeom>
        </p:spPr>
        <p:txBody>
          <a:bodyPr wrap="square">
            <a:spAutoFit/>
          </a:bodyPr>
          <a:lstStyle/>
          <a:p>
            <a:pPr marL="342900" indent="-342900" algn="just">
              <a:buFont typeface="Arial" panose="020B0604020202020204" pitchFamily="34" charset="0"/>
              <a:buChar char="•"/>
            </a:pPr>
            <a:r>
              <a:rPr lang="en-US" sz="2400" dirty="0" smtClean="0"/>
              <a:t>The main objective of this project is to detection of fruit and estimate calories using the image.</a:t>
            </a:r>
          </a:p>
          <a:p>
            <a:pPr marL="342900" indent="-342900" algn="just">
              <a:buFont typeface="Arial" panose="020B0604020202020204" pitchFamily="34" charset="0"/>
              <a:buChar char="•"/>
            </a:pPr>
            <a:r>
              <a:rPr lang="en-US" sz="2400" dirty="0" smtClean="0"/>
              <a:t>This </a:t>
            </a:r>
            <a:r>
              <a:rPr lang="en-US" sz="2400" dirty="0"/>
              <a:t>just focus the image of particular fruit and identify the fruit</a:t>
            </a:r>
            <a:r>
              <a:rPr lang="en-US" sz="2400" dirty="0" smtClean="0"/>
              <a:t>.</a:t>
            </a:r>
          </a:p>
          <a:p>
            <a:pPr marL="342900" indent="-342900" algn="just">
              <a:buFont typeface="Arial" panose="020B0604020202020204" pitchFamily="34" charset="0"/>
              <a:buChar char="•"/>
            </a:pPr>
            <a:r>
              <a:rPr lang="en-US" sz="2400" dirty="0" smtClean="0"/>
              <a:t>The identifying the fruits and </a:t>
            </a:r>
            <a:r>
              <a:rPr lang="en-US" sz="2400" smtClean="0"/>
              <a:t>the </a:t>
            </a:r>
            <a:r>
              <a:rPr lang="en-US" sz="2400" smtClean="0"/>
              <a:t>calories/nutrients </a:t>
            </a:r>
            <a:r>
              <a:rPr lang="en-US" sz="2400" dirty="0" smtClean="0"/>
              <a:t>from an image is quite an interesting field with various applications.</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Introduction</a:t>
            </a:r>
            <a:endParaRPr lang="en-US" dirty="0">
              <a:solidFill>
                <a:srgbClr val="FF0000"/>
              </a:solidFill>
            </a:endParaRPr>
          </a:p>
        </p:txBody>
      </p:sp>
      <p:sp>
        <p:nvSpPr>
          <p:cNvPr id="9" name="Footer Placeholder 3"/>
          <p:cNvSpPr>
            <a:spLocks noGrp="1"/>
          </p:cNvSpPr>
          <p:nvPr>
            <p:ph type="ftr" sz="quarter" idx="11"/>
          </p:nvPr>
        </p:nvSpPr>
        <p:spPr/>
        <p:txBody>
          <a:bodyPr/>
          <a:lstStyle/>
          <a:p>
            <a:r>
              <a:rPr lang="en-US" dirty="0"/>
              <a:t>Fruit Recognition System</a:t>
            </a: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Rectangle 2"/>
          <p:cNvSpPr/>
          <p:nvPr/>
        </p:nvSpPr>
        <p:spPr>
          <a:xfrm>
            <a:off x="548640" y="1752600"/>
            <a:ext cx="9875520" cy="4293483"/>
          </a:xfrm>
          <a:prstGeom prst="rect">
            <a:avLst/>
          </a:prstGeom>
        </p:spPr>
        <p:txBody>
          <a:bodyPr wrap="square">
            <a:spAutoFit/>
          </a:bodyPr>
          <a:lstStyle/>
          <a:p>
            <a:pPr marL="342900" indent="-342900" algn="just">
              <a:buFont typeface="Arial" panose="020B0604020202020204" pitchFamily="34" charset="0"/>
              <a:buChar char="•"/>
            </a:pPr>
            <a:r>
              <a:rPr lang="en-US" dirty="0"/>
              <a:t>Today, many food companies around the world get help </a:t>
            </a:r>
            <a:r>
              <a:rPr lang="en-US" dirty="0" smtClean="0"/>
              <a:t>from </a:t>
            </a:r>
            <a:r>
              <a:rPr lang="en-US" dirty="0"/>
              <a:t>computer-aided programs and use certain technologies </a:t>
            </a:r>
            <a:r>
              <a:rPr lang="en-US" dirty="0" smtClean="0"/>
              <a:t>in </a:t>
            </a:r>
            <a:r>
              <a:rPr lang="en-US" dirty="0"/>
              <a:t>their operations in order to save time and </a:t>
            </a:r>
            <a:r>
              <a:rPr lang="en-US" dirty="0" smtClean="0"/>
              <a:t>cost.</a:t>
            </a:r>
            <a:endParaRPr lang="en-US" dirty="0"/>
          </a:p>
          <a:p>
            <a:pPr marL="342900" indent="-342900" algn="just">
              <a:buFont typeface="Arial" panose="020B0604020202020204" pitchFamily="34" charset="0"/>
              <a:buChar char="•"/>
            </a:pPr>
            <a:r>
              <a:rPr lang="en-US" dirty="0" smtClean="0"/>
              <a:t>Classification </a:t>
            </a:r>
            <a:r>
              <a:rPr lang="en-US" dirty="0"/>
              <a:t>of fruits and plants according to their </a:t>
            </a:r>
            <a:r>
              <a:rPr lang="en-US" dirty="0" smtClean="0"/>
              <a:t>types and </a:t>
            </a:r>
            <a:r>
              <a:rPr lang="en-US" dirty="0"/>
              <a:t>characteristics is one of the applications that can make </a:t>
            </a:r>
            <a:r>
              <a:rPr lang="en-US" dirty="0" smtClean="0"/>
              <a:t>serious </a:t>
            </a:r>
            <a:r>
              <a:rPr lang="en-US" dirty="0"/>
              <a:t>contributions to the profit rate of such </a:t>
            </a:r>
            <a:r>
              <a:rPr lang="en-US" dirty="0" smtClean="0"/>
              <a:t>businesses.</a:t>
            </a:r>
          </a:p>
          <a:p>
            <a:pPr marL="342900" indent="-342900" algn="just">
              <a:buFont typeface="Arial" panose="020B0604020202020204" pitchFamily="34" charset="0"/>
              <a:buChar char="•"/>
            </a:pPr>
            <a:r>
              <a:rPr lang="en-US" dirty="0" smtClean="0"/>
              <a:t>Classification </a:t>
            </a:r>
            <a:r>
              <a:rPr lang="en-US" dirty="0"/>
              <a:t>of fruits and plant according to their types </a:t>
            </a:r>
            <a:r>
              <a:rPr lang="en-US" dirty="0" smtClean="0"/>
              <a:t>and </a:t>
            </a:r>
            <a:r>
              <a:rPr lang="en-US" dirty="0"/>
              <a:t>characteristics is usually done by hand and eye. </a:t>
            </a:r>
            <a:endParaRPr lang="en-US" dirty="0" smtClean="0"/>
          </a:p>
          <a:p>
            <a:pPr marL="342900" indent="-342900" algn="just">
              <a:buFont typeface="Arial" panose="020B0604020202020204" pitchFamily="34" charset="0"/>
              <a:buChar char="•"/>
            </a:pPr>
            <a:r>
              <a:rPr lang="en-US" dirty="0" smtClean="0"/>
              <a:t>This method </a:t>
            </a:r>
            <a:r>
              <a:rPr lang="en-US" dirty="0"/>
              <a:t>can cause great losses in terms of time, cost and </a:t>
            </a:r>
            <a:r>
              <a:rPr lang="en-US" dirty="0" smtClean="0"/>
              <a:t>labor</a:t>
            </a:r>
            <a:r>
              <a:rPr lang="en-US" dirty="0"/>
              <a:t>. </a:t>
            </a:r>
            <a:endParaRPr lang="en-US" dirty="0" smtClean="0"/>
          </a:p>
          <a:p>
            <a:pPr marL="342900" indent="-342900" algn="just">
              <a:buFont typeface="Arial" panose="020B0604020202020204" pitchFamily="34" charset="0"/>
              <a:buChar char="•"/>
            </a:pPr>
            <a:r>
              <a:rPr lang="en-US" dirty="0" smtClean="0"/>
              <a:t>Such </a:t>
            </a:r>
            <a:r>
              <a:rPr lang="en-US" dirty="0"/>
              <a:t>problems can be eliminated by using pattern </a:t>
            </a:r>
            <a:r>
              <a:rPr lang="en-US" dirty="0" smtClean="0"/>
              <a:t>recognition methods. </a:t>
            </a:r>
          </a:p>
          <a:p>
            <a:pPr marL="342900" indent="-342900" algn="just">
              <a:buFont typeface="Arial" panose="020B0604020202020204" pitchFamily="34" charset="0"/>
              <a:buChar char="•"/>
            </a:pPr>
            <a:r>
              <a:rPr lang="en-US" dirty="0" smtClean="0"/>
              <a:t>One </a:t>
            </a:r>
            <a:r>
              <a:rPr lang="en-US" dirty="0"/>
              <a:t>of the biggest challenges </a:t>
            </a:r>
            <a:r>
              <a:rPr lang="en-US" dirty="0" smtClean="0"/>
              <a:t>in </a:t>
            </a:r>
            <a:r>
              <a:rPr lang="en-US" dirty="0"/>
              <a:t>developing a fruit detection and recognition system is </a:t>
            </a:r>
            <a:r>
              <a:rPr lang="en-US" dirty="0" smtClean="0"/>
              <a:t>the limited </a:t>
            </a:r>
            <a:r>
              <a:rPr lang="en-US" dirty="0"/>
              <a:t>differences between the two fruits in the </a:t>
            </a:r>
            <a:r>
              <a:rPr lang="en-US" dirty="0" smtClean="0"/>
              <a:t>image.</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514457" y="4273"/>
            <a:ext cx="9875520" cy="1219200"/>
          </a:xfrm>
        </p:spPr>
        <p:style>
          <a:lnRef idx="3">
            <a:schemeClr val="lt1"/>
          </a:lnRef>
          <a:fillRef idx="1">
            <a:schemeClr val="accent1"/>
          </a:fillRef>
          <a:effectRef idx="1">
            <a:schemeClr val="accent1"/>
          </a:effectRef>
          <a:fontRef idx="minor">
            <a:schemeClr val="lt1"/>
          </a:fontRef>
        </p:style>
        <p:txBody>
          <a:bodyPr>
            <a:normAutofit/>
          </a:bodyPr>
          <a:lstStyle/>
          <a:p>
            <a:r>
              <a:rPr lang="en-IN" dirty="0" smtClean="0"/>
              <a:t>Literature Survey/</a:t>
            </a:r>
            <a:r>
              <a:rPr lang="en-US" dirty="0" smtClean="0"/>
              <a:t>Related work</a:t>
            </a:r>
            <a:endParaRPr lang="en-IN" dirty="0"/>
          </a:p>
        </p:txBody>
      </p:sp>
      <p:sp>
        <p:nvSpPr>
          <p:cNvPr id="8" name="Content Placeholder 4"/>
          <p:cNvSpPr>
            <a:spLocks noGrp="1"/>
          </p:cNvSpPr>
          <p:nvPr>
            <p:ph idx="1"/>
          </p:nvPr>
        </p:nvSpPr>
        <p:spPr/>
        <p:txBody>
          <a:bodyPr/>
          <a:lstStyle/>
          <a:p>
            <a:pPr algn="just">
              <a:lnSpc>
                <a:spcPct val="150000"/>
              </a:lnSpc>
            </a:pPr>
            <a:r>
              <a:rPr lang="en-US" sz="2200" dirty="0" smtClean="0"/>
              <a:t>Minimum </a:t>
            </a:r>
            <a:r>
              <a:rPr lang="en-US" sz="2200" b="1" dirty="0" smtClean="0">
                <a:solidFill>
                  <a:srgbClr val="FF0000"/>
                </a:solidFill>
              </a:rPr>
              <a:t>FIVE </a:t>
            </a:r>
            <a:r>
              <a:rPr lang="en-US" sz="2200" dirty="0" smtClean="0"/>
              <a:t>references should be there from literature.</a:t>
            </a:r>
            <a:endParaRPr lang="en-US" sz="2200" dirty="0"/>
          </a:p>
        </p:txBody>
      </p:sp>
      <p:sp>
        <p:nvSpPr>
          <p:cNvPr id="11" name="Slide Number Placeholder 7"/>
          <p:cNvSpPr>
            <a:spLocks noGrp="1"/>
          </p:cNvSpPr>
          <p:nvPr>
            <p:ph type="sldNum" sz="quarter" idx="12"/>
          </p:nvPr>
        </p:nvSpPr>
        <p:spPr/>
        <p:txBody>
          <a:bodyPr/>
          <a:lstStyle/>
          <a:p>
            <a:pPr>
              <a:defRPr/>
            </a:pPr>
            <a:fld id="{63C1463C-A8CD-4C16-A7E3-FA8B1378754F}" type="slidenum">
              <a:rPr lang="en-US" sz="1200" b="1" smtClean="0"/>
              <a:pPr>
                <a:defRPr/>
              </a:pPr>
              <a:t>8</a:t>
            </a:fld>
            <a:endParaRPr lang="en-US" sz="1200" b="1" dirty="0"/>
          </a:p>
        </p:txBody>
      </p:sp>
      <p:graphicFrame>
        <p:nvGraphicFramePr>
          <p:cNvPr id="7" name="Table 6"/>
          <p:cNvGraphicFramePr>
            <a:graphicFrameLocks noGrp="1"/>
          </p:cNvGraphicFramePr>
          <p:nvPr>
            <p:extLst>
              <p:ext uri="{D42A27DB-BD31-4B8C-83A1-F6EECF244321}">
                <p14:modId xmlns:p14="http://schemas.microsoft.com/office/powerpoint/2010/main" val="1716177238"/>
              </p:ext>
            </p:extLst>
          </p:nvPr>
        </p:nvGraphicFramePr>
        <p:xfrm>
          <a:off x="0" y="1223473"/>
          <a:ext cx="10972801" cy="5607983"/>
        </p:xfrm>
        <a:graphic>
          <a:graphicData uri="http://schemas.openxmlformats.org/drawingml/2006/table">
            <a:tbl>
              <a:tblPr firstRow="1" bandRow="1">
                <a:tableStyleId>{5C22544A-7EE6-4342-B048-85BDC9FD1C3A}</a:tableStyleId>
              </a:tblPr>
              <a:tblGrid>
                <a:gridCol w="1038411">
                  <a:extLst>
                    <a:ext uri="{9D8B030D-6E8A-4147-A177-3AD203B41FA5}">
                      <a16:colId xmlns="" xmlns:a16="http://schemas.microsoft.com/office/drawing/2014/main" val="20000"/>
                    </a:ext>
                  </a:extLst>
                </a:gridCol>
                <a:gridCol w="2829053">
                  <a:extLst>
                    <a:ext uri="{9D8B030D-6E8A-4147-A177-3AD203B41FA5}">
                      <a16:colId xmlns="" xmlns:a16="http://schemas.microsoft.com/office/drawing/2014/main" val="20001"/>
                    </a:ext>
                  </a:extLst>
                </a:gridCol>
                <a:gridCol w="3828736">
                  <a:extLst>
                    <a:ext uri="{9D8B030D-6E8A-4147-A177-3AD203B41FA5}">
                      <a16:colId xmlns="" xmlns:a16="http://schemas.microsoft.com/office/drawing/2014/main" val="20002"/>
                    </a:ext>
                  </a:extLst>
                </a:gridCol>
                <a:gridCol w="3276601">
                  <a:extLst>
                    <a:ext uri="{9D8B030D-6E8A-4147-A177-3AD203B41FA5}">
                      <a16:colId xmlns="" xmlns:a16="http://schemas.microsoft.com/office/drawing/2014/main" val="20003"/>
                    </a:ext>
                  </a:extLst>
                </a:gridCol>
              </a:tblGrid>
              <a:tr h="703751">
                <a:tc>
                  <a:txBody>
                    <a:bodyPr/>
                    <a:lstStyle/>
                    <a:p>
                      <a:pPr algn="ctr"/>
                      <a:r>
                        <a:rPr lang="en-IN" sz="1500" dirty="0" smtClean="0"/>
                        <a:t>Sr.</a:t>
                      </a:r>
                      <a:r>
                        <a:rPr lang="en-IN" sz="1500" baseline="0" dirty="0" smtClean="0"/>
                        <a:t> No.</a:t>
                      </a:r>
                      <a:endParaRPr lang="en-IN" sz="1500" dirty="0"/>
                    </a:p>
                  </a:txBody>
                  <a:tcPr marL="109728" marR="109728" marT="48768" marB="48768"/>
                </a:tc>
                <a:tc>
                  <a:txBody>
                    <a:bodyPr/>
                    <a:lstStyle/>
                    <a:p>
                      <a:pPr algn="ctr"/>
                      <a:r>
                        <a:rPr lang="en-IN" sz="1500" dirty="0" smtClean="0"/>
                        <a:t>Reference Name (Write Paper Title)</a:t>
                      </a:r>
                      <a:endParaRPr lang="en-IN" sz="1500" dirty="0"/>
                    </a:p>
                  </a:txBody>
                  <a:tcPr marL="109728" marR="109728" marT="48768" marB="48768"/>
                </a:tc>
                <a:tc>
                  <a:txBody>
                    <a:bodyPr/>
                    <a:lstStyle/>
                    <a:p>
                      <a:pPr algn="ctr"/>
                      <a:r>
                        <a:rPr lang="en-IN" sz="1500" dirty="0" smtClean="0"/>
                        <a:t>Seed Idea/ Work description</a:t>
                      </a:r>
                      <a:endParaRPr lang="en-IN" sz="1500" dirty="0"/>
                    </a:p>
                  </a:txBody>
                  <a:tcPr marL="109728" marR="109728" marT="48768" marB="48768"/>
                </a:tc>
                <a:tc>
                  <a:txBody>
                    <a:bodyPr/>
                    <a:lstStyle/>
                    <a:p>
                      <a:pPr algn="ctr"/>
                      <a:r>
                        <a:rPr lang="en-IN" sz="1500" dirty="0" smtClean="0"/>
                        <a:t>Problems</a:t>
                      </a:r>
                      <a:r>
                        <a:rPr lang="en-IN" sz="1500" baseline="0" dirty="0" smtClean="0"/>
                        <a:t> found</a:t>
                      </a:r>
                      <a:endParaRPr lang="en-IN" sz="1500" dirty="0"/>
                    </a:p>
                  </a:txBody>
                  <a:tcPr marL="109728" marR="109728" marT="48768" marB="48768"/>
                </a:tc>
                <a:extLst>
                  <a:ext uri="{0D108BD9-81ED-4DB2-BD59-A6C34878D82A}">
                    <a16:rowId xmlns="" xmlns:a16="http://schemas.microsoft.com/office/drawing/2014/main" val="10000"/>
                  </a:ext>
                </a:extLst>
              </a:tr>
              <a:tr h="395563">
                <a:tc>
                  <a:txBody>
                    <a:bodyPr/>
                    <a:lstStyle/>
                    <a:p>
                      <a:pPr algn="ctr"/>
                      <a:r>
                        <a:rPr lang="en-IN" sz="1900" dirty="0" smtClean="0"/>
                        <a:t>1</a:t>
                      </a:r>
                      <a:endParaRPr lang="en-IN" sz="1900" dirty="0"/>
                    </a:p>
                  </a:txBody>
                  <a:tcPr marL="109728" marR="109728" marT="48768" marB="48768"/>
                </a:tc>
                <a:tc>
                  <a:txBody>
                    <a:bodyPr/>
                    <a:lstStyle/>
                    <a:p>
                      <a:pPr algn="just"/>
                      <a:r>
                        <a:rPr lang="en-IN" sz="1600" b="0" dirty="0" smtClean="0"/>
                        <a:t>IEEE 2017;</a:t>
                      </a:r>
                      <a:r>
                        <a:rPr lang="en-IN" sz="1600" b="0" baseline="0" dirty="0" smtClean="0"/>
                        <a:t> </a:t>
                      </a:r>
                      <a:r>
                        <a:rPr lang="en-US" sz="1600" b="0" dirty="0" smtClean="0"/>
                        <a:t>“ Image Processing System for Automatic Segmentation and Yield Prediction of Fruits Using Open CV “</a:t>
                      </a:r>
                      <a:endParaRPr lang="en-IN" sz="1600" b="0" dirty="0"/>
                    </a:p>
                  </a:txBody>
                  <a:tcPr marL="109728" marR="109728" marT="48768" marB="48768"/>
                </a:tc>
                <a:tc>
                  <a:txBody>
                    <a:bodyPr/>
                    <a:lstStyle/>
                    <a:p>
                      <a:pPr algn="just"/>
                      <a:r>
                        <a:rPr lang="en-US" sz="1600" b="0" i="0" u="none" strike="noStrike" kern="1200" baseline="0" dirty="0" smtClean="0">
                          <a:solidFill>
                            <a:schemeClr val="dk1"/>
                          </a:solidFill>
                          <a:latin typeface="+mn-lt"/>
                          <a:ea typeface="+mn-ea"/>
                          <a:cs typeface="+mn-cs"/>
                        </a:rPr>
                        <a:t>In this paper an image processing system is developed for the yield prediction of fruits. </a:t>
                      </a:r>
                      <a:endParaRPr lang="en-IN" sz="1600" b="0" dirty="0"/>
                    </a:p>
                  </a:txBody>
                  <a:tcPr marL="109728" marR="109728" marT="48768" marB="48768"/>
                </a:tc>
                <a:tc>
                  <a:txBody>
                    <a:bodyPr/>
                    <a:lstStyle/>
                    <a:p>
                      <a:pPr algn="just"/>
                      <a:endParaRPr lang="en-IN" sz="1600" b="0" dirty="0"/>
                    </a:p>
                  </a:txBody>
                  <a:tcPr marL="109728" marR="109728" marT="48768" marB="48768"/>
                </a:tc>
                <a:extLst>
                  <a:ext uri="{0D108BD9-81ED-4DB2-BD59-A6C34878D82A}">
                    <a16:rowId xmlns="" xmlns:a16="http://schemas.microsoft.com/office/drawing/2014/main" val="10001"/>
                  </a:ext>
                </a:extLst>
              </a:tr>
              <a:tr h="1197864">
                <a:tc>
                  <a:txBody>
                    <a:bodyPr/>
                    <a:lstStyle/>
                    <a:p>
                      <a:pPr algn="ctr"/>
                      <a:r>
                        <a:rPr lang="en-IN" sz="1900" dirty="0" smtClean="0"/>
                        <a:t>2</a:t>
                      </a:r>
                      <a:endParaRPr lang="en-IN" sz="1900" dirty="0"/>
                    </a:p>
                  </a:txBody>
                  <a:tcPr marL="109728" marR="109728" marT="48768" marB="48768"/>
                </a:tc>
                <a:tc>
                  <a:txBody>
                    <a:bodyPr/>
                    <a:lstStyle/>
                    <a:p>
                      <a:pPr algn="just"/>
                      <a:r>
                        <a:rPr lang="en-IN" sz="1600" b="0" dirty="0" smtClean="0"/>
                        <a:t>Research</a:t>
                      </a:r>
                      <a:r>
                        <a:rPr lang="en-IN" sz="1600" b="0" baseline="0" dirty="0" smtClean="0"/>
                        <a:t> Gate 2019; “ </a:t>
                      </a:r>
                      <a:r>
                        <a:rPr lang="en-US" sz="1600" b="0" dirty="0" smtClean="0"/>
                        <a:t>A fruits recognition system based on a modern deep learning technique “</a:t>
                      </a:r>
                      <a:endParaRPr lang="en-IN" sz="1600" b="0" dirty="0"/>
                    </a:p>
                  </a:txBody>
                  <a:tcPr marL="109728" marR="109728" marT="48768" marB="48768"/>
                </a:tc>
                <a:tc>
                  <a:txBody>
                    <a:bodyPr/>
                    <a:lstStyle/>
                    <a:p>
                      <a:pPr algn="just"/>
                      <a:r>
                        <a:rPr lang="en-IN" sz="1600" b="0" dirty="0" smtClean="0"/>
                        <a:t>In</a:t>
                      </a:r>
                      <a:r>
                        <a:rPr lang="en-IN" sz="1600" b="0" baseline="0" dirty="0" smtClean="0"/>
                        <a:t> these paper an ML algorithm and DNN and </a:t>
                      </a:r>
                      <a:r>
                        <a:rPr lang="en-US" sz="1600" b="0" i="0" u="none" strike="noStrike" kern="1200" baseline="0" dirty="0" smtClean="0">
                          <a:solidFill>
                            <a:schemeClr val="dk1"/>
                          </a:solidFill>
                          <a:latin typeface="+mn-lt"/>
                          <a:ea typeface="+mn-ea"/>
                          <a:cs typeface="+mn-cs"/>
                        </a:rPr>
                        <a:t>the Fruit 360 dataset is</a:t>
                      </a:r>
                      <a:r>
                        <a:rPr lang="en-IN" sz="1600" b="0" baseline="0" dirty="0" smtClean="0"/>
                        <a:t> used to identify the fruit in image.</a:t>
                      </a:r>
                      <a:endParaRPr lang="en-IN" sz="1600" b="0" dirty="0"/>
                    </a:p>
                  </a:txBody>
                  <a:tcPr marL="109728" marR="109728" marT="48768" marB="48768"/>
                </a:tc>
                <a:tc>
                  <a:txBody>
                    <a:bodyPr/>
                    <a:lstStyle/>
                    <a:p>
                      <a:pPr algn="just"/>
                      <a:r>
                        <a:rPr lang="en-US" sz="1600" b="0" i="0" u="none" strike="noStrike" kern="1200" baseline="0" dirty="0" smtClean="0">
                          <a:solidFill>
                            <a:schemeClr val="dk1"/>
                          </a:solidFill>
                          <a:latin typeface="+mn-lt"/>
                          <a:ea typeface="+mn-ea"/>
                          <a:cs typeface="+mn-cs"/>
                        </a:rPr>
                        <a:t>The results show that the proposed model is 95% accurate. </a:t>
                      </a:r>
                      <a:endParaRPr lang="en-IN" sz="1600" b="0" dirty="0"/>
                    </a:p>
                  </a:txBody>
                  <a:tcPr marL="109728" marR="109728" marT="48768" marB="48768"/>
                </a:tc>
                <a:extLst>
                  <a:ext uri="{0D108BD9-81ED-4DB2-BD59-A6C34878D82A}">
                    <a16:rowId xmlns="" xmlns:a16="http://schemas.microsoft.com/office/drawing/2014/main" val="10002"/>
                  </a:ext>
                </a:extLst>
              </a:tr>
              <a:tr h="395563">
                <a:tc>
                  <a:txBody>
                    <a:bodyPr/>
                    <a:lstStyle/>
                    <a:p>
                      <a:pPr algn="ctr"/>
                      <a:r>
                        <a:rPr lang="en-IN" sz="1900" dirty="0" smtClean="0"/>
                        <a:t>3</a:t>
                      </a:r>
                      <a:endParaRPr lang="en-IN" sz="1900" dirty="0"/>
                    </a:p>
                  </a:txBody>
                  <a:tcPr marL="109728" marR="109728" marT="48768" marB="48768"/>
                </a:tc>
                <a:tc>
                  <a:txBody>
                    <a:bodyPr/>
                    <a:lstStyle/>
                    <a:p>
                      <a:pPr algn="just"/>
                      <a:r>
                        <a:rPr lang="en-IN" sz="1600" b="0" dirty="0" smtClean="0"/>
                        <a:t>IEEE 2020; “</a:t>
                      </a:r>
                      <a:r>
                        <a:rPr lang="en-IN" sz="1600" b="0" baseline="0" dirty="0" smtClean="0"/>
                        <a:t> </a:t>
                      </a:r>
                      <a:r>
                        <a:rPr lang="en-US" sz="1600" b="0" i="0" u="none" strike="noStrike" kern="1200" baseline="0" dirty="0" smtClean="0">
                          <a:solidFill>
                            <a:schemeClr val="dk1"/>
                          </a:solidFill>
                          <a:latin typeface="+mn-lt"/>
                          <a:ea typeface="+mn-ea"/>
                          <a:cs typeface="+mn-cs"/>
                        </a:rPr>
                        <a:t>Fruit Recognition and Classification with Deep Learning Support on Embedded System (fruitnet) “</a:t>
                      </a:r>
                      <a:endParaRPr lang="en-IN" sz="1600" b="0" dirty="0"/>
                    </a:p>
                  </a:txBody>
                  <a:tcPr marL="109728" marR="109728" marT="48768" marB="48768"/>
                </a:tc>
                <a:tc>
                  <a:txBody>
                    <a:bodyPr/>
                    <a:lstStyle/>
                    <a:p>
                      <a:pPr algn="just"/>
                      <a:r>
                        <a:rPr lang="en-US" sz="1600" b="0" i="0" u="none" strike="noStrike" kern="1200" baseline="0" dirty="0" smtClean="0">
                          <a:solidFill>
                            <a:schemeClr val="dk1"/>
                          </a:solidFill>
                          <a:latin typeface="+mn-lt"/>
                          <a:ea typeface="+mn-ea"/>
                          <a:cs typeface="+mn-cs"/>
                        </a:rPr>
                        <a:t>The classification process </a:t>
                      </a:r>
                      <a:r>
                        <a:rPr lang="en-US" sz="1600" b="0" i="0" u="none" strike="noStrike" kern="1200" baseline="0" dirty="0" err="1" smtClean="0">
                          <a:solidFill>
                            <a:schemeClr val="dk1"/>
                          </a:solidFill>
                          <a:latin typeface="+mn-lt"/>
                          <a:ea typeface="+mn-ea"/>
                          <a:cs typeface="+mn-cs"/>
                        </a:rPr>
                        <a:t>ConNN</a:t>
                      </a:r>
                      <a:r>
                        <a:rPr lang="en-US" sz="1600" b="0" i="0" u="none" strike="noStrike" kern="1200" baseline="0" dirty="0" smtClean="0">
                          <a:solidFill>
                            <a:schemeClr val="dk1"/>
                          </a:solidFill>
                          <a:latin typeface="+mn-lt"/>
                          <a:ea typeface="+mn-ea"/>
                          <a:cs typeface="+mn-cs"/>
                        </a:rPr>
                        <a:t> deep learning model is made. The proposed model is developed on </a:t>
                      </a:r>
                      <a:r>
                        <a:rPr lang="en-US" sz="1600" b="0" i="0" u="none" strike="noStrike" kern="1200" baseline="0" dirty="0" err="1" smtClean="0">
                          <a:solidFill>
                            <a:schemeClr val="dk1"/>
                          </a:solidFill>
                          <a:latin typeface="+mn-lt"/>
                          <a:ea typeface="+mn-ea"/>
                          <a:cs typeface="+mn-cs"/>
                        </a:rPr>
                        <a:t>Keras</a:t>
                      </a:r>
                      <a:r>
                        <a:rPr lang="en-US" sz="1600" b="0" i="0" u="none" strike="noStrike" kern="1200" baseline="0" dirty="0" smtClean="0">
                          <a:solidFill>
                            <a:schemeClr val="dk1"/>
                          </a:solidFill>
                          <a:latin typeface="+mn-lt"/>
                          <a:ea typeface="+mn-ea"/>
                          <a:cs typeface="+mn-cs"/>
                        </a:rPr>
                        <a:t> platform. For the realization of the study in real life, 20 different fruits in 2 different data sets are tested.</a:t>
                      </a:r>
                      <a:endParaRPr lang="en-IN" sz="1600" b="0" dirty="0"/>
                    </a:p>
                  </a:txBody>
                  <a:tcPr marL="109728" marR="109728" marT="48768" marB="48768"/>
                </a:tc>
                <a:tc>
                  <a:txBody>
                    <a:bodyPr/>
                    <a:lstStyle/>
                    <a:p>
                      <a:pPr algn="just"/>
                      <a:r>
                        <a:rPr lang="en-US" sz="1600" b="0" i="0" u="none" strike="noStrike" kern="1200" baseline="0" dirty="0" smtClean="0">
                          <a:solidFill>
                            <a:schemeClr val="dk1"/>
                          </a:solidFill>
                          <a:latin typeface="+mn-lt"/>
                          <a:ea typeface="+mn-ea"/>
                          <a:cs typeface="+mn-cs"/>
                        </a:rPr>
                        <a:t>The data sets used in the training of the models were increased by increasing the number of fruits and the images of each fruit, so data sets were enriched.</a:t>
                      </a:r>
                      <a:endParaRPr lang="en-IN" sz="1600" b="0" dirty="0"/>
                    </a:p>
                  </a:txBody>
                  <a:tcPr marL="109728" marR="109728" marT="48768" marB="48768"/>
                </a:tc>
                <a:extLst>
                  <a:ext uri="{0D108BD9-81ED-4DB2-BD59-A6C34878D82A}">
                    <a16:rowId xmlns="" xmlns:a16="http://schemas.microsoft.com/office/drawing/2014/main" val="10003"/>
                  </a:ext>
                </a:extLst>
              </a:tr>
              <a:tr h="395563">
                <a:tc>
                  <a:txBody>
                    <a:bodyPr/>
                    <a:lstStyle/>
                    <a:p>
                      <a:pPr algn="ctr"/>
                      <a:r>
                        <a:rPr lang="en-IN" sz="1900" dirty="0" smtClean="0"/>
                        <a:t>4</a:t>
                      </a:r>
                      <a:endParaRPr lang="en-IN" sz="1900" dirty="0"/>
                    </a:p>
                  </a:txBody>
                  <a:tcPr marL="109728" marR="109728" marT="48768" marB="48768"/>
                </a:tc>
                <a:tc>
                  <a:txBody>
                    <a:bodyPr/>
                    <a:lstStyle/>
                    <a:p>
                      <a:pPr algn="just"/>
                      <a:r>
                        <a:rPr lang="en-IN" sz="1600" b="0" dirty="0" smtClean="0"/>
                        <a:t>IEEE 2021;</a:t>
                      </a:r>
                      <a:r>
                        <a:rPr lang="en-IN" sz="1600" b="0" baseline="0" dirty="0" smtClean="0"/>
                        <a:t> “ </a:t>
                      </a:r>
                      <a:r>
                        <a:rPr lang="en-US" sz="1600" b="0" dirty="0" smtClean="0"/>
                        <a:t>Computer Vision Based Local Vegetables Recognition “</a:t>
                      </a:r>
                      <a:endParaRPr lang="en-IN" sz="1600" b="0" dirty="0"/>
                    </a:p>
                  </a:txBody>
                  <a:tcPr marL="109728" marR="109728" marT="48768" marB="48768"/>
                </a:tc>
                <a:tc>
                  <a:txBody>
                    <a:bodyPr/>
                    <a:lstStyle/>
                    <a:p>
                      <a:pPr algn="just"/>
                      <a:r>
                        <a:rPr lang="en-US" sz="1600" b="0" i="0" u="none" strike="noStrike" kern="1200" baseline="0" dirty="0" smtClean="0">
                          <a:solidFill>
                            <a:schemeClr val="dk1"/>
                          </a:solidFill>
                          <a:latin typeface="+mn-lt"/>
                          <a:ea typeface="+mn-ea"/>
                          <a:cs typeface="+mn-cs"/>
                        </a:rPr>
                        <a:t>Proposed some machine learning methods with computer vision approach for local vegetables recognition and identification.</a:t>
                      </a:r>
                      <a:endParaRPr lang="en-IN" sz="1600" b="0" dirty="0"/>
                    </a:p>
                  </a:txBody>
                  <a:tcPr marL="109728" marR="109728" marT="48768" marB="48768"/>
                </a:tc>
                <a:tc>
                  <a:txBody>
                    <a:bodyPr/>
                    <a:lstStyle/>
                    <a:p>
                      <a:pPr algn="just"/>
                      <a:r>
                        <a:rPr lang="en-US" sz="1600" b="0" i="0" u="none" strike="noStrike" kern="1200" baseline="0" dirty="0" smtClean="0">
                          <a:solidFill>
                            <a:schemeClr val="dk1"/>
                          </a:solidFill>
                          <a:latin typeface="+mn-lt"/>
                          <a:ea typeface="+mn-ea"/>
                          <a:cs typeface="+mn-cs"/>
                        </a:rPr>
                        <a:t>The dataset uses almost 1118 training images.</a:t>
                      </a:r>
                      <a:endParaRPr lang="en-IN" sz="1600" b="0" dirty="0"/>
                    </a:p>
                  </a:txBody>
                  <a:tcPr marL="109728" marR="109728" marT="48768" marB="48768"/>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610449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Architecture of the System </a:t>
            </a:r>
            <a:endParaRPr lang="en-US" dirty="0"/>
          </a:p>
        </p:txBody>
      </p:sp>
      <p:sp>
        <p:nvSpPr>
          <p:cNvPr id="11" name="Footer Placeholder 3"/>
          <p:cNvSpPr>
            <a:spLocks noGrp="1"/>
          </p:cNvSpPr>
          <p:nvPr>
            <p:ph type="ftr" sz="quarter" idx="11"/>
          </p:nvPr>
        </p:nvSpPr>
        <p:spPr>
          <a:xfrm>
            <a:off x="3749040" y="6780108"/>
            <a:ext cx="3474720" cy="389467"/>
          </a:xfrm>
        </p:spPr>
        <p:txBody>
          <a:bodyPr/>
          <a:lstStyle/>
          <a:p>
            <a:r>
              <a:rPr lang="en-US" dirty="0"/>
              <a:t>Fruit Recognition System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3" name="Rounded Rectangle 2"/>
          <p:cNvSpPr/>
          <p:nvPr/>
        </p:nvSpPr>
        <p:spPr>
          <a:xfrm>
            <a:off x="1143000" y="2116194"/>
            <a:ext cx="1841239" cy="685800"/>
          </a:xfrm>
          <a:prstGeom prst="roundRect">
            <a:avLst>
              <a:gd name="adj" fmla="val 1491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Input Fruit Image</a:t>
            </a:r>
            <a:endParaRPr lang="en-US" dirty="0">
              <a:solidFill>
                <a:schemeClr val="tx1"/>
              </a:solidFill>
            </a:endParaRPr>
          </a:p>
        </p:txBody>
      </p:sp>
      <p:cxnSp>
        <p:nvCxnSpPr>
          <p:cNvPr id="5" name="Straight Arrow Connector 4"/>
          <p:cNvCxnSpPr>
            <a:stCxn id="3" idx="3"/>
          </p:cNvCxnSpPr>
          <p:nvPr/>
        </p:nvCxnSpPr>
        <p:spPr>
          <a:xfrm>
            <a:off x="2984239" y="2459094"/>
            <a:ext cx="12829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6282527" y="2439986"/>
            <a:ext cx="1178848" cy="1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Rounded Rectangle 18"/>
          <p:cNvSpPr/>
          <p:nvPr/>
        </p:nvSpPr>
        <p:spPr>
          <a:xfrm>
            <a:off x="4176121" y="4714349"/>
            <a:ext cx="1600200" cy="7306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Accuracy Report</a:t>
            </a:r>
          </a:p>
        </p:txBody>
      </p:sp>
      <p:cxnSp>
        <p:nvCxnSpPr>
          <p:cNvPr id="30" name="Straight Arrow Connector 29"/>
          <p:cNvCxnSpPr>
            <a:endCxn id="19" idx="3"/>
          </p:cNvCxnSpPr>
          <p:nvPr/>
        </p:nvCxnSpPr>
        <p:spPr>
          <a:xfrm flipH="1" flipV="1">
            <a:off x="5776321" y="5079686"/>
            <a:ext cx="1714500"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9" idx="1"/>
            <a:endCxn id="34" idx="3"/>
          </p:cNvCxnSpPr>
          <p:nvPr/>
        </p:nvCxnSpPr>
        <p:spPr>
          <a:xfrm flipH="1">
            <a:off x="2590800" y="5079686"/>
            <a:ext cx="1585321" cy="2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Rounded Rectangle 33"/>
          <p:cNvSpPr/>
          <p:nvPr/>
        </p:nvSpPr>
        <p:spPr>
          <a:xfrm>
            <a:off x="990600" y="4716900"/>
            <a:ext cx="1600200" cy="7306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Result</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2358" y="1911348"/>
            <a:ext cx="1905011" cy="1057276"/>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6533" y="1968825"/>
            <a:ext cx="1752600" cy="1057276"/>
          </a:xfrm>
          <a:prstGeom prst="rect">
            <a:avLst/>
          </a:prstGeom>
        </p:spPr>
      </p:pic>
      <p:sp>
        <p:nvSpPr>
          <p:cNvPr id="12" name="Rectangle 11"/>
          <p:cNvSpPr/>
          <p:nvPr/>
        </p:nvSpPr>
        <p:spPr>
          <a:xfrm>
            <a:off x="4546074" y="2005252"/>
            <a:ext cx="1457577" cy="738664"/>
          </a:xfrm>
          <a:prstGeom prst="rect">
            <a:avLst/>
          </a:prstGeom>
        </p:spPr>
        <p:txBody>
          <a:bodyPr wrap="square">
            <a:spAutoFit/>
          </a:bodyPr>
          <a:lstStyle/>
          <a:p>
            <a:pPr algn="ctr"/>
            <a:r>
              <a:rPr lang="en-US" dirty="0" smtClean="0"/>
              <a:t>Pre-processing</a:t>
            </a:r>
            <a:endParaRPr lang="en-US" dirty="0"/>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3478" y="4551047"/>
            <a:ext cx="1752600" cy="1057276"/>
          </a:xfrm>
          <a:prstGeom prst="rect">
            <a:avLst/>
          </a:prstGeom>
        </p:spPr>
      </p:pic>
      <p:sp>
        <p:nvSpPr>
          <p:cNvPr id="27" name="Rectangle 26"/>
          <p:cNvSpPr/>
          <p:nvPr/>
        </p:nvSpPr>
        <p:spPr>
          <a:xfrm>
            <a:off x="7754376" y="2018134"/>
            <a:ext cx="1290803" cy="738664"/>
          </a:xfrm>
          <a:prstGeom prst="rect">
            <a:avLst/>
          </a:prstGeom>
        </p:spPr>
        <p:txBody>
          <a:bodyPr wrap="none">
            <a:spAutoFit/>
          </a:bodyPr>
          <a:lstStyle/>
          <a:p>
            <a:pPr algn="ctr"/>
            <a:r>
              <a:rPr lang="en-US" dirty="0" smtClean="0">
                <a:solidFill>
                  <a:srgbClr val="000000"/>
                </a:solidFill>
                <a:latin typeface="Calibri" panose="020F0502020204030204" pitchFamily="34" charset="0"/>
              </a:rPr>
              <a:t>Feature</a:t>
            </a:r>
          </a:p>
          <a:p>
            <a:pPr algn="ctr"/>
            <a:r>
              <a:rPr lang="en-US" dirty="0" smtClean="0">
                <a:solidFill>
                  <a:srgbClr val="000000"/>
                </a:solidFill>
                <a:effectLst/>
                <a:latin typeface="Calibri" panose="020F0502020204030204" pitchFamily="34" charset="0"/>
              </a:rPr>
              <a:t>Extraction</a:t>
            </a:r>
            <a:endParaRPr lang="en-US" dirty="0">
              <a:effectLst/>
            </a:endParaRPr>
          </a:p>
        </p:txBody>
      </p:sp>
      <p:sp>
        <p:nvSpPr>
          <p:cNvPr id="29" name="Rectangle 28"/>
          <p:cNvSpPr/>
          <p:nvPr/>
        </p:nvSpPr>
        <p:spPr>
          <a:xfrm>
            <a:off x="7641666" y="4858567"/>
            <a:ext cx="1502334" cy="415498"/>
          </a:xfrm>
          <a:prstGeom prst="rect">
            <a:avLst/>
          </a:prstGeom>
        </p:spPr>
        <p:txBody>
          <a:bodyPr wrap="none">
            <a:spAutoFit/>
          </a:bodyPr>
          <a:lstStyle/>
          <a:p>
            <a:pPr algn="ctr"/>
            <a:r>
              <a:rPr lang="en-US" dirty="0">
                <a:solidFill>
                  <a:srgbClr val="000000"/>
                </a:solidFill>
                <a:latin typeface="Calibri" panose="020F0502020204030204" pitchFamily="34" charset="0"/>
              </a:rPr>
              <a:t>Comparison</a:t>
            </a:r>
            <a:endParaRPr lang="en-US" dirty="0">
              <a:effectLst/>
            </a:endParaRPr>
          </a:p>
        </p:txBody>
      </p:sp>
      <p:cxnSp>
        <p:nvCxnSpPr>
          <p:cNvPr id="61" name="Straight Arrow Connector 60"/>
          <p:cNvCxnSpPr/>
          <p:nvPr/>
        </p:nvCxnSpPr>
        <p:spPr>
          <a:xfrm>
            <a:off x="8399777" y="2968624"/>
            <a:ext cx="6945" cy="15249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1669</TotalTime>
  <Words>903</Words>
  <Application>Microsoft Office PowerPoint</Application>
  <PresentationFormat>Custom</PresentationFormat>
  <Paragraphs>119</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TimesNewRomanPSMT</vt:lpstr>
      <vt:lpstr>Office Theme</vt:lpstr>
      <vt:lpstr>SVKM’s Institute of Technology, Dhule Department of Information Technology</vt:lpstr>
      <vt:lpstr>Contents</vt:lpstr>
      <vt:lpstr>Project Details </vt:lpstr>
      <vt:lpstr>Motivation</vt:lpstr>
      <vt:lpstr>Problem statement</vt:lpstr>
      <vt:lpstr>Aim and Objectives of the Project</vt:lpstr>
      <vt:lpstr>Introduction</vt:lpstr>
      <vt:lpstr>Literature Survey/Related work</vt:lpstr>
      <vt:lpstr>Architecture of the System </vt:lpstr>
      <vt:lpstr>UML diagrams</vt:lpstr>
      <vt:lpstr>Conclusions</vt:lpstr>
      <vt:lpstr>References </vt:lpstr>
      <vt:lpstr>PowerPoint Presentation</vt:lpstr>
    </vt:vector>
  </TitlesOfParts>
  <Manager>Nilesh Uke</Manager>
  <Company>PCCOE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Anuj</dc:creator>
  <cp:lastModifiedBy>Microsoft account</cp:lastModifiedBy>
  <cp:revision>280</cp:revision>
  <dcterms:created xsi:type="dcterms:W3CDTF">2006-08-16T00:00:00Z</dcterms:created>
  <dcterms:modified xsi:type="dcterms:W3CDTF">2022-12-10T06:13:56Z</dcterms:modified>
  <cp:version>2</cp:version>
</cp:coreProperties>
</file>