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al Nova Bold" charset="1" panose="020B0804020202020204"/>
      <p:regular r:id="rId16"/>
    </p:embeddedFont>
    <p:embeddedFont>
      <p:font typeface="Arial Nova" charset="1" panose="020B0504020202020204"/>
      <p:regular r:id="rId17"/>
    </p:embeddedFont>
    <p:embeddedFont>
      <p:font typeface="Arial Nova Bold Italics" charset="1" panose="020B0804020202090204"/>
      <p:regular r:id="rId18"/>
    </p:embeddedFont>
    <p:embeddedFont>
      <p:font typeface="The Seaso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998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9848" y="-345679"/>
            <a:ext cx="9995806" cy="10862425"/>
            <a:chOff x="0" y="0"/>
            <a:chExt cx="2632640" cy="28608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2640" cy="2860885"/>
            </a:xfrm>
            <a:custGeom>
              <a:avLst/>
              <a:gdLst/>
              <a:ahLst/>
              <a:cxnLst/>
              <a:rect r="r" b="b" t="t" l="l"/>
              <a:pathLst>
                <a:path h="2860885" w="2632640">
                  <a:moveTo>
                    <a:pt x="0" y="0"/>
                  </a:moveTo>
                  <a:lnTo>
                    <a:pt x="2632640" y="0"/>
                  </a:lnTo>
                  <a:lnTo>
                    <a:pt x="2632640" y="2860885"/>
                  </a:lnTo>
                  <a:lnTo>
                    <a:pt x="0" y="286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32640" cy="289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65236" y="1524000"/>
            <a:ext cx="14368434" cy="149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66"/>
              </a:lnSpc>
            </a:pPr>
            <a:r>
              <a:rPr lang="en-US" b="true" sz="13083" spc="-915" u="sng">
                <a:solidFill>
                  <a:srgbClr val="E4E2DD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CODENERDS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5141" y="2939273"/>
            <a:ext cx="10823578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PROJECT NAME:- CAMPUS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5141" y="2941103"/>
            <a:ext cx="10823578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                                             -COMPASS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5236" y="4443616"/>
            <a:ext cx="5613498" cy="470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E4E2DD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TEAM MEMBERS:-      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ANUJ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ABHISHEK JHA                            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PREM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ABHISHEK 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ANKIT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78547" y="4443616"/>
            <a:ext cx="4959419" cy="470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DESIGNATION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DEVLOPER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FRONT-END DEV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UI/UX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BACK-END DEV</a:t>
            </a: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AI EXPERT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5141" y="1524000"/>
            <a:ext cx="9696542" cy="149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66"/>
              </a:lnSpc>
            </a:pPr>
            <a:r>
              <a:rPr lang="en-US" b="true" sz="13083" spc="-915" u="sng">
                <a:solidFill>
                  <a:srgbClr val="E4E2DD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                        </a:t>
            </a:r>
            <a:r>
              <a:rPr lang="en-US" b="true" sz="13083" spc="-915" u="sng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215126" y="1550415"/>
          <a:ext cx="10170876" cy="5676900"/>
        </p:xfrm>
        <a:graphic>
          <a:graphicData uri="http://schemas.openxmlformats.org/drawingml/2006/table">
            <a:tbl>
              <a:tblPr/>
              <a:tblGrid>
                <a:gridCol w="3203675"/>
                <a:gridCol w="6967202"/>
              </a:tblGrid>
              <a:tr h="10321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1EFEA"/>
                          </a:solidFill>
                          <a:latin typeface="Arial Nova"/>
                          <a:ea typeface="Arial Nova"/>
                          <a:cs typeface="Arial Nova"/>
                          <a:sym typeface="Arial Nova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1EFEA"/>
                          </a:solidFill>
                          <a:latin typeface="Arial Nova"/>
                          <a:ea typeface="Arial Nova"/>
                          <a:cs typeface="Arial Nova"/>
                          <a:sym typeface="Arial Nova"/>
                        </a:rPr>
                        <a:t>Target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11181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 Nova"/>
                          <a:ea typeface="Arial Nova"/>
                          <a:cs typeface="Arial Nova"/>
                          <a:sym typeface="Arial Nova"/>
                        </a:rPr>
                        <a:t>Saves time, reduces chaos, builds trust.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1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 Nova"/>
                          <a:ea typeface="Arial Nova"/>
                          <a:cs typeface="Arial Nova"/>
                          <a:sym typeface="Arial Nova"/>
                        </a:rPr>
                        <a:t>Encourages honesty &amp; responsibility.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1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Scalability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 Nova"/>
                          <a:ea typeface="Arial Nova"/>
                          <a:cs typeface="Arial Nova"/>
                          <a:sym typeface="Arial Nova"/>
                        </a:rPr>
                        <a:t>Campus → Airports → Events → Smart Cities.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al Nova"/>
                          <a:ea typeface="Arial Nova"/>
                          <a:cs typeface="Arial Nova"/>
                          <a:sym typeface="Arial Nova"/>
                        </a:rPr>
                        <a:t>Smart, AI-driven, and future-ready Lost &amp; Found system.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028700" y="3226337"/>
            <a:ext cx="4358608" cy="4546136"/>
          </a:xfrm>
          <a:custGeom>
            <a:avLst/>
            <a:gdLst/>
            <a:ahLst/>
            <a:cxnLst/>
            <a:rect r="r" b="b" t="t" l="l"/>
            <a:pathLst>
              <a:path h="4546136" w="4358608">
                <a:moveTo>
                  <a:pt x="0" y="0"/>
                </a:moveTo>
                <a:lnTo>
                  <a:pt x="4358608" y="0"/>
                </a:lnTo>
                <a:lnTo>
                  <a:pt x="4358608" y="4546135"/>
                </a:lnTo>
                <a:lnTo>
                  <a:pt x="0" y="454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33500"/>
            <a:ext cx="5898949" cy="172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spc="-560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Impact &amp; 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14913" y="981075"/>
            <a:ext cx="577130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699" spc="-67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HOW WE WILL TRACK SUCCESS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215126" y="7501931"/>
            <a:ext cx="9946009" cy="2195710"/>
            <a:chOff x="0" y="0"/>
            <a:chExt cx="2619525" cy="578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19525" cy="578294"/>
            </a:xfrm>
            <a:custGeom>
              <a:avLst/>
              <a:gdLst/>
              <a:ahLst/>
              <a:cxnLst/>
              <a:rect r="r" b="b" t="t" l="l"/>
              <a:pathLst>
                <a:path h="578294" w="2619525">
                  <a:moveTo>
                    <a:pt x="13233" y="0"/>
                  </a:moveTo>
                  <a:lnTo>
                    <a:pt x="2606292" y="0"/>
                  </a:lnTo>
                  <a:cubicBezTo>
                    <a:pt x="2609802" y="0"/>
                    <a:pt x="2613168" y="1394"/>
                    <a:pt x="2615649" y="3876"/>
                  </a:cubicBezTo>
                  <a:cubicBezTo>
                    <a:pt x="2618131" y="6357"/>
                    <a:pt x="2619525" y="9723"/>
                    <a:pt x="2619525" y="13233"/>
                  </a:cubicBezTo>
                  <a:lnTo>
                    <a:pt x="2619525" y="565061"/>
                  </a:lnTo>
                  <a:cubicBezTo>
                    <a:pt x="2619525" y="568571"/>
                    <a:pt x="2618131" y="571937"/>
                    <a:pt x="2615649" y="574418"/>
                  </a:cubicBezTo>
                  <a:cubicBezTo>
                    <a:pt x="2613168" y="576900"/>
                    <a:pt x="2609802" y="578294"/>
                    <a:pt x="2606292" y="578294"/>
                  </a:cubicBezTo>
                  <a:lnTo>
                    <a:pt x="13233" y="578294"/>
                  </a:lnTo>
                  <a:cubicBezTo>
                    <a:pt x="9723" y="578294"/>
                    <a:pt x="6357" y="576900"/>
                    <a:pt x="3876" y="574418"/>
                  </a:cubicBezTo>
                  <a:cubicBezTo>
                    <a:pt x="1394" y="571937"/>
                    <a:pt x="0" y="568571"/>
                    <a:pt x="0" y="565061"/>
                  </a:cubicBezTo>
                  <a:lnTo>
                    <a:pt x="0" y="13233"/>
                  </a:lnTo>
                  <a:cubicBezTo>
                    <a:pt x="0" y="9723"/>
                    <a:pt x="1394" y="6357"/>
                    <a:pt x="3876" y="3876"/>
                  </a:cubicBezTo>
                  <a:cubicBezTo>
                    <a:pt x="6357" y="1394"/>
                    <a:pt x="9723" y="0"/>
                    <a:pt x="13233" y="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19525" cy="616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47528" y="7758956"/>
            <a:ext cx="1127688" cy="1093858"/>
          </a:xfrm>
          <a:custGeom>
            <a:avLst/>
            <a:gdLst/>
            <a:ahLst/>
            <a:cxnLst/>
            <a:rect r="r" b="b" t="t" l="l"/>
            <a:pathLst>
              <a:path h="1093858" w="1127688">
                <a:moveTo>
                  <a:pt x="0" y="0"/>
                </a:moveTo>
                <a:lnTo>
                  <a:pt x="1127688" y="0"/>
                </a:lnTo>
                <a:lnTo>
                  <a:pt x="1127688" y="1093858"/>
                </a:lnTo>
                <a:lnTo>
                  <a:pt x="0" y="1093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03150" y="8125082"/>
            <a:ext cx="9762676" cy="140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556" indent="-291278" lvl="1">
              <a:lnSpc>
                <a:spcPts val="3777"/>
              </a:lnSpc>
              <a:buFont typeface="Arial"/>
              <a:buChar char="•"/>
            </a:pPr>
            <a:r>
              <a:rPr lang="en-US" sz="2698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Subscription for universities &amp; events.</a:t>
            </a:r>
          </a:p>
          <a:p>
            <a:pPr algn="l" marL="582556" indent="-291278" lvl="1">
              <a:lnSpc>
                <a:spcPts val="3777"/>
              </a:lnSpc>
              <a:buFont typeface="Arial"/>
              <a:buChar char="•"/>
            </a:pPr>
            <a:r>
              <a:rPr lang="en-US" sz="2698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Pay-</a:t>
            </a:r>
            <a:r>
              <a:rPr lang="en-US" sz="2698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per-use for airports and malls.</a:t>
            </a:r>
          </a:p>
          <a:p>
            <a:pPr algn="l" marL="582556" indent="-291278" lvl="1">
              <a:lnSpc>
                <a:spcPts val="3777"/>
              </a:lnSpc>
              <a:buFont typeface="Arial"/>
              <a:buChar char="•"/>
            </a:pPr>
            <a:r>
              <a:rPr lang="en-US" sz="2698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Sponsored lockers &amp; corporate partnerships.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41120" y="7611991"/>
            <a:ext cx="2915611" cy="48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7"/>
              </a:lnSpc>
            </a:pPr>
            <a:r>
              <a:rPr lang="en-US" sz="2847" b="true">
                <a:solidFill>
                  <a:srgbClr val="E4E2DD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Revenue Model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676557" y="7329810"/>
          <a:ext cx="10737139" cy="2299391"/>
        </p:xfrm>
        <a:graphic>
          <a:graphicData uri="http://schemas.openxmlformats.org/drawingml/2006/table">
            <a:tbl>
              <a:tblPr/>
              <a:tblGrid>
                <a:gridCol w="10737139"/>
              </a:tblGrid>
              <a:tr h="22993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94"/>
                        </a:lnSpc>
                        <a:defRPr/>
                      </a:pPr>
                      <a:endParaRPr lang="en-US" sz="1100"/>
                    </a:p>
                  </a:txBody>
                  <a:tcPr marL="213449" marR="213449" marT="213449" marB="213449" anchor="ctr">
                    <a:lnL cmpd="sng" algn="ctr" cap="flat" w="5979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979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979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979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7988294" y="7638420"/>
            <a:ext cx="695149" cy="1302387"/>
          </a:xfrm>
          <a:custGeom>
            <a:avLst/>
            <a:gdLst/>
            <a:ahLst/>
            <a:cxnLst/>
            <a:rect r="r" b="b" t="t" l="l"/>
            <a:pathLst>
              <a:path h="1302387" w="695149">
                <a:moveTo>
                  <a:pt x="0" y="0"/>
                </a:moveTo>
                <a:lnTo>
                  <a:pt x="695149" y="0"/>
                </a:lnTo>
                <a:lnTo>
                  <a:pt x="695149" y="1302387"/>
                </a:lnTo>
                <a:lnTo>
                  <a:pt x="0" y="1302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2780" y="3098406"/>
            <a:ext cx="1090384" cy="1224004"/>
          </a:xfrm>
          <a:custGeom>
            <a:avLst/>
            <a:gdLst/>
            <a:ahLst/>
            <a:cxnLst/>
            <a:rect r="r" b="b" t="t" l="l"/>
            <a:pathLst>
              <a:path h="1224004" w="1090384">
                <a:moveTo>
                  <a:pt x="0" y="0"/>
                </a:moveTo>
                <a:lnTo>
                  <a:pt x="1090383" y="0"/>
                </a:lnTo>
                <a:lnTo>
                  <a:pt x="1090383" y="1224004"/>
                </a:lnTo>
                <a:lnTo>
                  <a:pt x="0" y="1224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62780" y="4153116"/>
            <a:ext cx="4351047" cy="5330532"/>
          </a:xfrm>
          <a:custGeom>
            <a:avLst/>
            <a:gdLst/>
            <a:ahLst/>
            <a:cxnLst/>
            <a:rect r="r" b="b" t="t" l="l"/>
            <a:pathLst>
              <a:path h="5330532" w="4351047">
                <a:moveTo>
                  <a:pt x="0" y="0"/>
                </a:moveTo>
                <a:lnTo>
                  <a:pt x="4351047" y="0"/>
                </a:lnTo>
                <a:lnTo>
                  <a:pt x="4351047" y="5330532"/>
                </a:lnTo>
                <a:lnTo>
                  <a:pt x="0" y="5330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625" y="1723623"/>
            <a:ext cx="6647857" cy="80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b="true" sz="7000" spc="-490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75818" y="1500106"/>
            <a:ext cx="9650132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3899" spc="-97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CAMPUS-COMPASS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5818" y="2153521"/>
            <a:ext cx="965013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Campus Compass helps you streamline reporting and intelligently matches items.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75818" y="3183376"/>
            <a:ext cx="96501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 spc="-84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99299" y="3840485"/>
            <a:ext cx="9715129" cy="377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Lost items in campuses/events are very common.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Current systems = manual logs, 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         N</a:t>
            </a: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otice boards → slow &amp; unreliable.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Students waste time &amp; effort, items remain unclaimed.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No transparency / trust in existing Lost &amp; Found.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995180" y="7956927"/>
            <a:ext cx="7952890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The AI-powered system addresses these inefficiencies by offering a frictionless, data-driven, and engaging experiencefor modern consumers.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95180" y="7504014"/>
            <a:ext cx="795289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E4E2DD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Why AI?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5949" y="4334555"/>
            <a:ext cx="7244483" cy="4923745"/>
          </a:xfrm>
          <a:custGeom>
            <a:avLst/>
            <a:gdLst/>
            <a:ahLst/>
            <a:cxnLst/>
            <a:rect r="r" b="b" t="t" l="l"/>
            <a:pathLst>
              <a:path h="4923745" w="7244483">
                <a:moveTo>
                  <a:pt x="0" y="0"/>
                </a:moveTo>
                <a:lnTo>
                  <a:pt x="7244483" y="0"/>
                </a:lnTo>
                <a:lnTo>
                  <a:pt x="7244483" y="4923745"/>
                </a:lnTo>
                <a:lnTo>
                  <a:pt x="0" y="492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" t="0" r="-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8999" y="4501566"/>
            <a:ext cx="6198382" cy="3706818"/>
            <a:chOff x="0" y="0"/>
            <a:chExt cx="949067" cy="567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9067" cy="567570"/>
            </a:xfrm>
            <a:custGeom>
              <a:avLst/>
              <a:gdLst/>
              <a:ahLst/>
              <a:cxnLst/>
              <a:rect r="r" b="b" t="t" l="l"/>
              <a:pathLst>
                <a:path h="567570" w="949067">
                  <a:moveTo>
                    <a:pt x="8743" y="0"/>
                  </a:moveTo>
                  <a:lnTo>
                    <a:pt x="940324" y="0"/>
                  </a:lnTo>
                  <a:cubicBezTo>
                    <a:pt x="945152" y="0"/>
                    <a:pt x="949067" y="3914"/>
                    <a:pt x="949067" y="8743"/>
                  </a:cubicBezTo>
                  <a:lnTo>
                    <a:pt x="949067" y="558827"/>
                  </a:lnTo>
                  <a:cubicBezTo>
                    <a:pt x="949067" y="563656"/>
                    <a:pt x="945152" y="567570"/>
                    <a:pt x="940324" y="567570"/>
                  </a:cubicBezTo>
                  <a:lnTo>
                    <a:pt x="8743" y="567570"/>
                  </a:lnTo>
                  <a:cubicBezTo>
                    <a:pt x="3914" y="567570"/>
                    <a:pt x="0" y="563656"/>
                    <a:pt x="0" y="558827"/>
                  </a:cubicBezTo>
                  <a:lnTo>
                    <a:pt x="0" y="8743"/>
                  </a:lnTo>
                  <a:cubicBezTo>
                    <a:pt x="0" y="3914"/>
                    <a:pt x="3914" y="0"/>
                    <a:pt x="8743" y="0"/>
                  </a:cubicBezTo>
                  <a:close/>
                </a:path>
              </a:pathLst>
            </a:custGeom>
            <a:blipFill>
              <a:blip r:embed="rId3"/>
              <a:stretch>
                <a:fillRect l="-4614" t="0" r="-4614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409700"/>
            <a:ext cx="6681732" cy="216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8"/>
              </a:lnSpc>
            </a:pPr>
            <a:r>
              <a:rPr lang="en-US" b="true" sz="10047" spc="-703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proposed </a:t>
            </a:r>
          </a:p>
          <a:p>
            <a:pPr algn="l">
              <a:lnSpc>
                <a:spcPts val="8038"/>
              </a:lnSpc>
            </a:pPr>
            <a:r>
              <a:rPr lang="en-US" b="true" sz="10047" spc="-703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solution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558933" y="6006697"/>
            <a:ext cx="8700367" cy="3996653"/>
            <a:chOff x="0" y="0"/>
            <a:chExt cx="2291455" cy="10526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91455" cy="1052617"/>
            </a:xfrm>
            <a:custGeom>
              <a:avLst/>
              <a:gdLst/>
              <a:ahLst/>
              <a:cxnLst/>
              <a:rect r="r" b="b" t="t" l="l"/>
              <a:pathLst>
                <a:path h="1052617" w="2291455">
                  <a:moveTo>
                    <a:pt x="15127" y="0"/>
                  </a:moveTo>
                  <a:lnTo>
                    <a:pt x="2276328" y="0"/>
                  </a:lnTo>
                  <a:cubicBezTo>
                    <a:pt x="2284682" y="0"/>
                    <a:pt x="2291455" y="6773"/>
                    <a:pt x="2291455" y="15127"/>
                  </a:cubicBezTo>
                  <a:lnTo>
                    <a:pt x="2291455" y="1037489"/>
                  </a:lnTo>
                  <a:cubicBezTo>
                    <a:pt x="2291455" y="1041501"/>
                    <a:pt x="2289861" y="1045349"/>
                    <a:pt x="2287024" y="1048186"/>
                  </a:cubicBezTo>
                  <a:cubicBezTo>
                    <a:pt x="2284187" y="1051023"/>
                    <a:pt x="2280339" y="1052617"/>
                    <a:pt x="2276328" y="1052617"/>
                  </a:cubicBezTo>
                  <a:lnTo>
                    <a:pt x="15127" y="1052617"/>
                  </a:lnTo>
                  <a:cubicBezTo>
                    <a:pt x="11115" y="1052617"/>
                    <a:pt x="7268" y="1051023"/>
                    <a:pt x="4431" y="1048186"/>
                  </a:cubicBezTo>
                  <a:cubicBezTo>
                    <a:pt x="1594" y="1045349"/>
                    <a:pt x="0" y="1041501"/>
                    <a:pt x="0" y="1037489"/>
                  </a:cubicBezTo>
                  <a:lnTo>
                    <a:pt x="0" y="15127"/>
                  </a:lnTo>
                  <a:cubicBezTo>
                    <a:pt x="0" y="11115"/>
                    <a:pt x="1594" y="7268"/>
                    <a:pt x="4431" y="4431"/>
                  </a:cubicBezTo>
                  <a:cubicBezTo>
                    <a:pt x="7268" y="1594"/>
                    <a:pt x="11115" y="0"/>
                    <a:pt x="15127" y="0"/>
                  </a:cubicBez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91455" cy="1090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697458" y="6618497"/>
            <a:ext cx="8426515" cy="315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Students (users) report lost or found items via web app, mobile app, or campus kiosks.</a:t>
            </a:r>
          </a:p>
          <a:p>
            <a:pPr algn="l"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AI suggests possible matches based on uploaded photos and descriptions.</a:t>
            </a:r>
          </a:p>
          <a:p>
            <a:pPr algn="l"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The system assigns a Locker ID and securely logs the item for easy retrieval.</a:t>
            </a:r>
          </a:p>
          <a:p>
            <a:pPr algn="l"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S</a:t>
            </a:r>
            <a:r>
              <a:rPr lang="en-US" sz="19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tudents receive real-time match notifications &amp; claim status updates.</a:t>
            </a:r>
          </a:p>
          <a:p>
            <a:pPr algn="l"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E4E2DD"/>
                </a:solidFill>
                <a:latin typeface="Arial Nova"/>
                <a:ea typeface="Arial Nova"/>
                <a:cs typeface="Arial Nova"/>
                <a:sym typeface="Arial Nova"/>
              </a:rPr>
              <a:t>AI improves over time by learning from successful matches and feedback.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97458" y="6184800"/>
            <a:ext cx="662669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E4E2DD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How It Works?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22310" y="952500"/>
            <a:ext cx="9650132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3899" spc="-97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PROPOSED 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36560" y="1727104"/>
            <a:ext cx="9650132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AI-powered web app to smartly connect lost &amp; found items.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Multimodal A</a:t>
            </a: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I (Gemini API) uses image +</a:t>
            </a: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</a:t>
            </a: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text embeddings for accurate matching.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Secure locker system ensures trusted &amp; transparent item storage.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Gamified p</a:t>
            </a: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oints &amp; rewards motivate students to return items honestly.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Scalable solution that can expand from campuses to airports, malls, and events.</a:t>
            </a:r>
          </a:p>
          <a:p>
            <a:pPr algn="l">
              <a:lnSpc>
                <a:spcPts val="363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379678" y="5801268"/>
          <a:ext cx="2777102" cy="995362"/>
        </p:xfrm>
        <a:graphic>
          <a:graphicData uri="http://schemas.openxmlformats.org/drawingml/2006/table">
            <a:tbl>
              <a:tblPr/>
              <a:tblGrid>
                <a:gridCol w="2777102"/>
              </a:tblGrid>
              <a:tr h="965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b="true" sz="3400">
                          <a:solidFill>
                            <a:srgbClr val="F1EFEA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15-20%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009723" y="5801268"/>
          <a:ext cx="2777102" cy="995362"/>
        </p:xfrm>
        <a:graphic>
          <a:graphicData uri="http://schemas.openxmlformats.org/drawingml/2006/table">
            <a:tbl>
              <a:tblPr/>
              <a:tblGrid>
                <a:gridCol w="2777102"/>
              </a:tblGrid>
              <a:tr h="965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b="true" sz="3400">
                          <a:solidFill>
                            <a:srgbClr val="F1EFEA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4482198" y="5801268"/>
          <a:ext cx="2777102" cy="995362"/>
        </p:xfrm>
        <a:graphic>
          <a:graphicData uri="http://schemas.openxmlformats.org/drawingml/2006/table">
            <a:tbl>
              <a:tblPr/>
              <a:tblGrid>
                <a:gridCol w="2777102"/>
              </a:tblGrid>
              <a:tr h="965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b="true" sz="3400">
                          <a:solidFill>
                            <a:srgbClr val="F1EFEA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50%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710130" y="3081114"/>
            <a:ext cx="4358713" cy="4849750"/>
          </a:xfrm>
          <a:custGeom>
            <a:avLst/>
            <a:gdLst/>
            <a:ahLst/>
            <a:cxnLst/>
            <a:rect r="r" b="b" t="t" l="l"/>
            <a:pathLst>
              <a:path h="4849750" w="4358713">
                <a:moveTo>
                  <a:pt x="0" y="0"/>
                </a:moveTo>
                <a:lnTo>
                  <a:pt x="4358713" y="0"/>
                </a:lnTo>
                <a:lnTo>
                  <a:pt x="4358713" y="4849750"/>
                </a:lnTo>
                <a:lnTo>
                  <a:pt x="0" y="484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570" y="1920241"/>
            <a:ext cx="8429659" cy="91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spc="-560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Objective &amp; Goals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79678" y="6985066"/>
            <a:ext cx="2777102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Increase in successful item recovery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09692" y="7022941"/>
            <a:ext cx="3272322" cy="14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Growth in student engagement with the app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82198" y="7032466"/>
            <a:ext cx="2777102" cy="173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Faster matching &amp; claiming process compared to manual systems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22310" y="952500"/>
            <a:ext cx="9650132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3899" spc="-97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OBJECTIVES &amp; GOALS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22310" y="1727104"/>
            <a:ext cx="8542297" cy="377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Simplify &amp; speed up item recovery in campuses/events.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Ensur</a:t>
            </a: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e</a:t>
            </a: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</a:t>
            </a: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trust &amp; transparency.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M</a:t>
            </a: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otivate students via gamified rewards.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Long-term: scale to airports, malls, transport hubs.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47750" y="3574897"/>
          <a:ext cx="4501446" cy="995362"/>
        </p:xfrm>
        <a:graphic>
          <a:graphicData uri="http://schemas.openxmlformats.org/drawingml/2006/table">
            <a:tbl>
              <a:tblPr/>
              <a:tblGrid>
                <a:gridCol w="4501446"/>
              </a:tblGrid>
              <a:tr h="965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b="true" sz="3400">
                          <a:solidFill>
                            <a:srgbClr val="F1EFEA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599092" y="3643992"/>
          <a:ext cx="4501446" cy="995362"/>
        </p:xfrm>
        <a:graphic>
          <a:graphicData uri="http://schemas.openxmlformats.org/drawingml/2006/table">
            <a:tbl>
              <a:tblPr/>
              <a:tblGrid>
                <a:gridCol w="4501446"/>
              </a:tblGrid>
              <a:tr h="965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b="true" sz="3400">
                          <a:solidFill>
                            <a:srgbClr val="F1EFEA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912327" y="3574897"/>
          <a:ext cx="4501446" cy="995362"/>
        </p:xfrm>
        <a:graphic>
          <a:graphicData uri="http://schemas.openxmlformats.org/drawingml/2006/table">
            <a:tbl>
              <a:tblPr/>
              <a:tblGrid>
                <a:gridCol w="4501446"/>
              </a:tblGrid>
              <a:tr h="965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60"/>
                        </a:lnSpc>
                        <a:defRPr/>
                      </a:pPr>
                      <a:r>
                        <a:rPr lang="en-US" b="true" sz="3400">
                          <a:solidFill>
                            <a:srgbClr val="F1EFEA"/>
                          </a:solidFill>
                          <a:latin typeface="Arial Nova Bold"/>
                          <a:ea typeface="Arial Nova Bold"/>
                          <a:cs typeface="Arial Nova Bold"/>
                          <a:sym typeface="Arial Nova Bold"/>
                        </a:rPr>
                        <a:t>AI INTEGRATION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4957037" y="535022"/>
            <a:ext cx="1227055" cy="1227055"/>
          </a:xfrm>
          <a:custGeom>
            <a:avLst/>
            <a:gdLst/>
            <a:ahLst/>
            <a:cxnLst/>
            <a:rect r="r" b="b" t="t" l="l"/>
            <a:pathLst>
              <a:path h="1227055" w="1227055">
                <a:moveTo>
                  <a:pt x="0" y="0"/>
                </a:moveTo>
                <a:lnTo>
                  <a:pt x="1227055" y="0"/>
                </a:lnTo>
                <a:lnTo>
                  <a:pt x="1227055" y="1227055"/>
                </a:lnTo>
                <a:lnTo>
                  <a:pt x="0" y="1227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32984" y="3895307"/>
            <a:ext cx="1688843" cy="280770"/>
          </a:xfrm>
          <a:custGeom>
            <a:avLst/>
            <a:gdLst/>
            <a:ahLst/>
            <a:cxnLst/>
            <a:rect r="r" b="b" t="t" l="l"/>
            <a:pathLst>
              <a:path h="280770" w="1688843">
                <a:moveTo>
                  <a:pt x="0" y="0"/>
                </a:moveTo>
                <a:lnTo>
                  <a:pt x="1688843" y="0"/>
                </a:lnTo>
                <a:lnTo>
                  <a:pt x="1688843" y="280770"/>
                </a:lnTo>
                <a:lnTo>
                  <a:pt x="0" y="280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83844" y="3932194"/>
            <a:ext cx="1688843" cy="280770"/>
          </a:xfrm>
          <a:custGeom>
            <a:avLst/>
            <a:gdLst/>
            <a:ahLst/>
            <a:cxnLst/>
            <a:rect r="r" b="b" t="t" l="l"/>
            <a:pathLst>
              <a:path h="280770" w="1688843">
                <a:moveTo>
                  <a:pt x="0" y="0"/>
                </a:moveTo>
                <a:lnTo>
                  <a:pt x="1688844" y="0"/>
                </a:lnTo>
                <a:lnTo>
                  <a:pt x="1688844" y="280770"/>
                </a:lnTo>
                <a:lnTo>
                  <a:pt x="0" y="280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00795" y="5258480"/>
            <a:ext cx="2750405" cy="776990"/>
          </a:xfrm>
          <a:custGeom>
            <a:avLst/>
            <a:gdLst/>
            <a:ahLst/>
            <a:cxnLst/>
            <a:rect r="r" b="b" t="t" l="l"/>
            <a:pathLst>
              <a:path h="776990" w="2750405">
                <a:moveTo>
                  <a:pt x="0" y="0"/>
                </a:moveTo>
                <a:lnTo>
                  <a:pt x="2750405" y="0"/>
                </a:lnTo>
                <a:lnTo>
                  <a:pt x="2750405" y="776989"/>
                </a:lnTo>
                <a:lnTo>
                  <a:pt x="0" y="77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2690" y="7711603"/>
            <a:ext cx="4964716" cy="796236"/>
          </a:xfrm>
          <a:custGeom>
            <a:avLst/>
            <a:gdLst/>
            <a:ahLst/>
            <a:cxnLst/>
            <a:rect r="r" b="b" t="t" l="l"/>
            <a:pathLst>
              <a:path h="796236" w="4964716">
                <a:moveTo>
                  <a:pt x="0" y="0"/>
                </a:moveTo>
                <a:lnTo>
                  <a:pt x="4964715" y="0"/>
                </a:lnTo>
                <a:lnTo>
                  <a:pt x="4964715" y="796236"/>
                </a:lnTo>
                <a:lnTo>
                  <a:pt x="0" y="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9412" r="-2093" b="-11096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7182" y="6623978"/>
            <a:ext cx="601791" cy="601791"/>
          </a:xfrm>
          <a:custGeom>
            <a:avLst/>
            <a:gdLst/>
            <a:ahLst/>
            <a:cxnLst/>
            <a:rect r="r" b="b" t="t" l="l"/>
            <a:pathLst>
              <a:path h="601791" w="601791">
                <a:moveTo>
                  <a:pt x="0" y="0"/>
                </a:moveTo>
                <a:lnTo>
                  <a:pt x="601791" y="0"/>
                </a:lnTo>
                <a:lnTo>
                  <a:pt x="601791" y="601792"/>
                </a:lnTo>
                <a:lnTo>
                  <a:pt x="0" y="601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3258584" y="7314404"/>
            <a:ext cx="8452" cy="397199"/>
          </a:xfrm>
          <a:prstGeom prst="line">
            <a:avLst/>
          </a:prstGeom>
          <a:ln cap="flat" w="38100">
            <a:solidFill>
              <a:srgbClr val="E99827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3317519" y="6131124"/>
            <a:ext cx="8452" cy="397199"/>
          </a:xfrm>
          <a:prstGeom prst="line">
            <a:avLst/>
          </a:prstGeom>
          <a:ln cap="flat" w="38100">
            <a:solidFill>
              <a:srgbClr val="E99827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813536" y="6298819"/>
            <a:ext cx="4287002" cy="907901"/>
          </a:xfrm>
          <a:custGeom>
            <a:avLst/>
            <a:gdLst/>
            <a:ahLst/>
            <a:cxnLst/>
            <a:rect r="r" b="b" t="t" l="l"/>
            <a:pathLst>
              <a:path h="907901" w="4287002">
                <a:moveTo>
                  <a:pt x="0" y="0"/>
                </a:moveTo>
                <a:lnTo>
                  <a:pt x="4287002" y="0"/>
                </a:lnTo>
                <a:lnTo>
                  <a:pt x="4287002" y="907901"/>
                </a:lnTo>
                <a:lnTo>
                  <a:pt x="0" y="907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365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47255" y="6372965"/>
            <a:ext cx="3207808" cy="1065719"/>
          </a:xfrm>
          <a:custGeom>
            <a:avLst/>
            <a:gdLst/>
            <a:ahLst/>
            <a:cxnLst/>
            <a:rect r="r" b="b" t="t" l="l"/>
            <a:pathLst>
              <a:path h="1065719" w="3207808">
                <a:moveTo>
                  <a:pt x="0" y="0"/>
                </a:moveTo>
                <a:lnTo>
                  <a:pt x="3207808" y="0"/>
                </a:lnTo>
                <a:lnTo>
                  <a:pt x="3207808" y="1065719"/>
                </a:lnTo>
                <a:lnTo>
                  <a:pt x="0" y="106571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66474" t="-137467" r="-58367" b="-141525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27125" y="6759498"/>
            <a:ext cx="2158178" cy="368852"/>
          </a:xfrm>
          <a:custGeom>
            <a:avLst/>
            <a:gdLst/>
            <a:ahLst/>
            <a:cxnLst/>
            <a:rect r="r" b="b" t="t" l="l"/>
            <a:pathLst>
              <a:path h="368852" w="2158178">
                <a:moveTo>
                  <a:pt x="0" y="0"/>
                </a:moveTo>
                <a:lnTo>
                  <a:pt x="2158178" y="0"/>
                </a:lnTo>
                <a:lnTo>
                  <a:pt x="2158178" y="368852"/>
                </a:lnTo>
                <a:lnTo>
                  <a:pt x="0" y="3688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72784" y="6721398"/>
            <a:ext cx="2158178" cy="368852"/>
          </a:xfrm>
          <a:custGeom>
            <a:avLst/>
            <a:gdLst/>
            <a:ahLst/>
            <a:cxnLst/>
            <a:rect r="r" b="b" t="t" l="l"/>
            <a:pathLst>
              <a:path h="368852" w="2158178">
                <a:moveTo>
                  <a:pt x="0" y="0"/>
                </a:moveTo>
                <a:lnTo>
                  <a:pt x="2158178" y="0"/>
                </a:lnTo>
                <a:lnTo>
                  <a:pt x="2158178" y="368852"/>
                </a:lnTo>
                <a:lnTo>
                  <a:pt x="0" y="3688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624679"/>
            <a:ext cx="8385445" cy="100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8999" spc="-629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</a:t>
            </a:r>
            <a:r>
              <a:rPr lang="en-US" b="true" sz="8999" spc="-629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echnology Stack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7750" y="2702407"/>
            <a:ext cx="319842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b="true" sz="3199" i="true" spc="-79">
                <a:solidFill>
                  <a:srgbClr val="2B2B2B"/>
                </a:solidFill>
                <a:latin typeface="Arial Nova Bold Italics"/>
                <a:ea typeface="Arial Nova Bold Italics"/>
                <a:cs typeface="Arial Nova Bold Italics"/>
                <a:sym typeface="Arial Nova Bold Italics"/>
              </a:rPr>
              <a:t>FLOWCHART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521" y="1421725"/>
            <a:ext cx="847758" cy="847758"/>
          </a:xfrm>
          <a:custGeom>
            <a:avLst/>
            <a:gdLst/>
            <a:ahLst/>
            <a:cxnLst/>
            <a:rect r="r" b="b" t="t" l="l"/>
            <a:pathLst>
              <a:path h="847758" w="847758">
                <a:moveTo>
                  <a:pt x="0" y="0"/>
                </a:moveTo>
                <a:lnTo>
                  <a:pt x="847758" y="0"/>
                </a:lnTo>
                <a:lnTo>
                  <a:pt x="847758" y="847758"/>
                </a:lnTo>
                <a:lnTo>
                  <a:pt x="0" y="847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566" y="2554139"/>
            <a:ext cx="2081722" cy="4270198"/>
          </a:xfrm>
          <a:custGeom>
            <a:avLst/>
            <a:gdLst/>
            <a:ahLst/>
            <a:cxnLst/>
            <a:rect r="r" b="b" t="t" l="l"/>
            <a:pathLst>
              <a:path h="4270198" w="2081722">
                <a:moveTo>
                  <a:pt x="0" y="0"/>
                </a:moveTo>
                <a:lnTo>
                  <a:pt x="2081721" y="0"/>
                </a:lnTo>
                <a:lnTo>
                  <a:pt x="2081721" y="4270198"/>
                </a:lnTo>
                <a:lnTo>
                  <a:pt x="0" y="4270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761221" y="2554139"/>
            <a:ext cx="2081722" cy="4270198"/>
          </a:xfrm>
          <a:custGeom>
            <a:avLst/>
            <a:gdLst/>
            <a:ahLst/>
            <a:cxnLst/>
            <a:rect r="r" b="b" t="t" l="l"/>
            <a:pathLst>
              <a:path h="4270198" w="2081722">
                <a:moveTo>
                  <a:pt x="0" y="0"/>
                </a:moveTo>
                <a:lnTo>
                  <a:pt x="2081722" y="0"/>
                </a:lnTo>
                <a:lnTo>
                  <a:pt x="2081722" y="4270198"/>
                </a:lnTo>
                <a:lnTo>
                  <a:pt x="0" y="42701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142830" y="1440676"/>
            <a:ext cx="800566" cy="800566"/>
          </a:xfrm>
          <a:custGeom>
            <a:avLst/>
            <a:gdLst/>
            <a:ahLst/>
            <a:cxnLst/>
            <a:rect r="r" b="b" t="t" l="l"/>
            <a:pathLst>
              <a:path h="800566" w="800566">
                <a:moveTo>
                  <a:pt x="0" y="0"/>
                </a:moveTo>
                <a:lnTo>
                  <a:pt x="800567" y="0"/>
                </a:lnTo>
                <a:lnTo>
                  <a:pt x="800567" y="800567"/>
                </a:lnTo>
                <a:lnTo>
                  <a:pt x="0" y="800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42830" y="2554139"/>
            <a:ext cx="5803907" cy="3264698"/>
          </a:xfrm>
          <a:custGeom>
            <a:avLst/>
            <a:gdLst/>
            <a:ahLst/>
            <a:cxnLst/>
            <a:rect r="r" b="b" t="t" l="l"/>
            <a:pathLst>
              <a:path h="3264698" w="5803907">
                <a:moveTo>
                  <a:pt x="0" y="0"/>
                </a:moveTo>
                <a:lnTo>
                  <a:pt x="5803907" y="0"/>
                </a:lnTo>
                <a:lnTo>
                  <a:pt x="5803907" y="3264697"/>
                </a:lnTo>
                <a:lnTo>
                  <a:pt x="0" y="32646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173802" y="2554139"/>
            <a:ext cx="5632495" cy="3165732"/>
          </a:xfrm>
          <a:custGeom>
            <a:avLst/>
            <a:gdLst/>
            <a:ahLst/>
            <a:cxnLst/>
            <a:rect r="r" b="b" t="t" l="l"/>
            <a:pathLst>
              <a:path h="3165732" w="5632495">
                <a:moveTo>
                  <a:pt x="0" y="0"/>
                </a:moveTo>
                <a:lnTo>
                  <a:pt x="5632496" y="0"/>
                </a:lnTo>
                <a:lnTo>
                  <a:pt x="5632496" y="3165731"/>
                </a:lnTo>
                <a:lnTo>
                  <a:pt x="0" y="31657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9643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05074" y="1421725"/>
            <a:ext cx="885625" cy="885625"/>
          </a:xfrm>
          <a:custGeom>
            <a:avLst/>
            <a:gdLst/>
            <a:ahLst/>
            <a:cxnLst/>
            <a:rect r="r" b="b" t="t" l="l"/>
            <a:pathLst>
              <a:path h="885625" w="885625">
                <a:moveTo>
                  <a:pt x="0" y="0"/>
                </a:moveTo>
                <a:lnTo>
                  <a:pt x="885625" y="0"/>
                </a:lnTo>
                <a:lnTo>
                  <a:pt x="885625" y="885626"/>
                </a:lnTo>
                <a:lnTo>
                  <a:pt x="0" y="8856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1259" y="486727"/>
            <a:ext cx="6580180" cy="8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8"/>
              </a:lnSpc>
            </a:pPr>
            <a:r>
              <a:rPr lang="en-US" sz="6100" spc="-427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System </a:t>
            </a:r>
            <a:r>
              <a:rPr lang="en-US" b="true" sz="6100" spc="-427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Architecture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6566" y="1476323"/>
            <a:ext cx="446637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-62" b="true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User uploads lost/found item</a:t>
            </a:r>
          </a:p>
          <a:p>
            <a:pPr algn="l">
              <a:lnSpc>
                <a:spcPts val="3500"/>
              </a:lnSpc>
            </a:pPr>
            <a:r>
              <a:rPr lang="en-US" sz="2500" spc="-62" b="true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 (photo + description + details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1259" y="6989222"/>
            <a:ext cx="3298141" cy="8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8"/>
              </a:lnSpc>
            </a:pPr>
            <a:r>
              <a:rPr lang="en-US" sz="6100" spc="-427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Workflow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87178" y="7929914"/>
            <a:ext cx="14942218" cy="1678177"/>
            <a:chOff x="0" y="0"/>
            <a:chExt cx="19922958" cy="223757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004925" cy="932776"/>
              <a:chOff x="0" y="0"/>
              <a:chExt cx="1383689" cy="18425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83689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1383689">
                    <a:moveTo>
                      <a:pt x="25051" y="0"/>
                    </a:moveTo>
                    <a:lnTo>
                      <a:pt x="1358638" y="0"/>
                    </a:lnTo>
                    <a:cubicBezTo>
                      <a:pt x="1372473" y="0"/>
                      <a:pt x="1383689" y="11216"/>
                      <a:pt x="1383689" y="25051"/>
                    </a:cubicBezTo>
                    <a:lnTo>
                      <a:pt x="1383689" y="159201"/>
                    </a:lnTo>
                    <a:cubicBezTo>
                      <a:pt x="1383689" y="173036"/>
                      <a:pt x="1372473" y="184252"/>
                      <a:pt x="1358638" y="184252"/>
                    </a:cubicBezTo>
                    <a:lnTo>
                      <a:pt x="25051" y="184252"/>
                    </a:lnTo>
                    <a:cubicBezTo>
                      <a:pt x="11216" y="184252"/>
                      <a:pt x="0" y="173036"/>
                      <a:pt x="0" y="159201"/>
                    </a:cubicBezTo>
                    <a:lnTo>
                      <a:pt x="0" y="25051"/>
                    </a:lnTo>
                    <a:cubicBezTo>
                      <a:pt x="0" y="11216"/>
                      <a:pt x="11216" y="0"/>
                      <a:pt x="25051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383689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7608134" y="0"/>
              <a:ext cx="4903370" cy="932776"/>
              <a:chOff x="0" y="0"/>
              <a:chExt cx="968567" cy="18425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68567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968567">
                    <a:moveTo>
                      <a:pt x="35788" y="0"/>
                    </a:moveTo>
                    <a:lnTo>
                      <a:pt x="932779" y="0"/>
                    </a:lnTo>
                    <a:cubicBezTo>
                      <a:pt x="942270" y="0"/>
                      <a:pt x="951373" y="3771"/>
                      <a:pt x="958085" y="10482"/>
                    </a:cubicBezTo>
                    <a:cubicBezTo>
                      <a:pt x="964796" y="17194"/>
                      <a:pt x="968567" y="26297"/>
                      <a:pt x="968567" y="35788"/>
                    </a:cubicBezTo>
                    <a:lnTo>
                      <a:pt x="968567" y="148464"/>
                    </a:lnTo>
                    <a:cubicBezTo>
                      <a:pt x="968567" y="157955"/>
                      <a:pt x="964796" y="167058"/>
                      <a:pt x="958085" y="173770"/>
                    </a:cubicBezTo>
                    <a:cubicBezTo>
                      <a:pt x="951373" y="180482"/>
                      <a:pt x="942270" y="184252"/>
                      <a:pt x="932779" y="184252"/>
                    </a:cubicBezTo>
                    <a:lnTo>
                      <a:pt x="35788" y="184252"/>
                    </a:lnTo>
                    <a:cubicBezTo>
                      <a:pt x="16023" y="184252"/>
                      <a:pt x="0" y="168229"/>
                      <a:pt x="0" y="148464"/>
                    </a:cubicBezTo>
                    <a:lnTo>
                      <a:pt x="0" y="35788"/>
                    </a:lnTo>
                    <a:cubicBezTo>
                      <a:pt x="0" y="26297"/>
                      <a:pt x="3771" y="17194"/>
                      <a:pt x="10482" y="10482"/>
                    </a:cubicBezTo>
                    <a:cubicBezTo>
                      <a:pt x="17194" y="3771"/>
                      <a:pt x="26297" y="0"/>
                      <a:pt x="35788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968567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3159204" y="0"/>
              <a:ext cx="3782540" cy="932776"/>
              <a:chOff x="0" y="0"/>
              <a:chExt cx="747168" cy="18425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47168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747168">
                    <a:moveTo>
                      <a:pt x="46393" y="0"/>
                    </a:moveTo>
                    <a:lnTo>
                      <a:pt x="700775" y="0"/>
                    </a:lnTo>
                    <a:cubicBezTo>
                      <a:pt x="713080" y="0"/>
                      <a:pt x="724880" y="4888"/>
                      <a:pt x="733580" y="13588"/>
                    </a:cubicBezTo>
                    <a:cubicBezTo>
                      <a:pt x="742281" y="22289"/>
                      <a:pt x="747168" y="34089"/>
                      <a:pt x="747168" y="46393"/>
                    </a:cubicBezTo>
                    <a:lnTo>
                      <a:pt x="747168" y="137859"/>
                    </a:lnTo>
                    <a:cubicBezTo>
                      <a:pt x="747168" y="163481"/>
                      <a:pt x="726398" y="184252"/>
                      <a:pt x="700775" y="184252"/>
                    </a:cubicBezTo>
                    <a:lnTo>
                      <a:pt x="46393" y="184252"/>
                    </a:lnTo>
                    <a:cubicBezTo>
                      <a:pt x="20771" y="184252"/>
                      <a:pt x="0" y="163481"/>
                      <a:pt x="0" y="137859"/>
                    </a:cubicBezTo>
                    <a:lnTo>
                      <a:pt x="0" y="46393"/>
                    </a:lnTo>
                    <a:cubicBezTo>
                      <a:pt x="0" y="20771"/>
                      <a:pt x="20771" y="0"/>
                      <a:pt x="46393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747168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5400" y="1304793"/>
              <a:ext cx="4372311" cy="932776"/>
              <a:chOff x="0" y="0"/>
              <a:chExt cx="863666" cy="18425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63666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863666">
                    <a:moveTo>
                      <a:pt x="40135" y="0"/>
                    </a:moveTo>
                    <a:lnTo>
                      <a:pt x="823531" y="0"/>
                    </a:lnTo>
                    <a:cubicBezTo>
                      <a:pt x="834176" y="0"/>
                      <a:pt x="844384" y="4229"/>
                      <a:pt x="851911" y="11755"/>
                    </a:cubicBezTo>
                    <a:cubicBezTo>
                      <a:pt x="859438" y="19282"/>
                      <a:pt x="863666" y="29491"/>
                      <a:pt x="863666" y="40135"/>
                    </a:cubicBezTo>
                    <a:lnTo>
                      <a:pt x="863666" y="144117"/>
                    </a:lnTo>
                    <a:cubicBezTo>
                      <a:pt x="863666" y="166283"/>
                      <a:pt x="845697" y="184252"/>
                      <a:pt x="823531" y="184252"/>
                    </a:cubicBezTo>
                    <a:lnTo>
                      <a:pt x="40135" y="184252"/>
                    </a:lnTo>
                    <a:cubicBezTo>
                      <a:pt x="17969" y="184252"/>
                      <a:pt x="0" y="166283"/>
                      <a:pt x="0" y="144117"/>
                    </a:cubicBezTo>
                    <a:lnTo>
                      <a:pt x="0" y="40135"/>
                    </a:lnTo>
                    <a:cubicBezTo>
                      <a:pt x="0" y="17969"/>
                      <a:pt x="17969" y="0"/>
                      <a:pt x="40135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863666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949836" y="1304793"/>
              <a:ext cx="3714730" cy="932776"/>
              <a:chOff x="0" y="0"/>
              <a:chExt cx="733774" cy="18425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733774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733774">
                    <a:moveTo>
                      <a:pt x="47240" y="0"/>
                    </a:moveTo>
                    <a:lnTo>
                      <a:pt x="686534" y="0"/>
                    </a:lnTo>
                    <a:cubicBezTo>
                      <a:pt x="699063" y="0"/>
                      <a:pt x="711078" y="4977"/>
                      <a:pt x="719938" y="13836"/>
                    </a:cubicBezTo>
                    <a:cubicBezTo>
                      <a:pt x="728797" y="22695"/>
                      <a:pt x="733774" y="34711"/>
                      <a:pt x="733774" y="47240"/>
                    </a:cubicBezTo>
                    <a:lnTo>
                      <a:pt x="733774" y="137012"/>
                    </a:lnTo>
                    <a:cubicBezTo>
                      <a:pt x="733774" y="149541"/>
                      <a:pt x="728797" y="161557"/>
                      <a:pt x="719938" y="170416"/>
                    </a:cubicBezTo>
                    <a:cubicBezTo>
                      <a:pt x="711078" y="179275"/>
                      <a:pt x="699063" y="184252"/>
                      <a:pt x="686534" y="184252"/>
                    </a:cubicBezTo>
                    <a:lnTo>
                      <a:pt x="47240" y="184252"/>
                    </a:lnTo>
                    <a:cubicBezTo>
                      <a:pt x="34711" y="184252"/>
                      <a:pt x="22695" y="179275"/>
                      <a:pt x="13836" y="170416"/>
                    </a:cubicBezTo>
                    <a:cubicBezTo>
                      <a:pt x="4977" y="161557"/>
                      <a:pt x="0" y="149541"/>
                      <a:pt x="0" y="137012"/>
                    </a:cubicBezTo>
                    <a:lnTo>
                      <a:pt x="0" y="47240"/>
                    </a:lnTo>
                    <a:cubicBezTo>
                      <a:pt x="0" y="34711"/>
                      <a:pt x="4977" y="22695"/>
                      <a:pt x="13836" y="13836"/>
                    </a:cubicBezTo>
                    <a:cubicBezTo>
                      <a:pt x="22695" y="4977"/>
                      <a:pt x="34711" y="0"/>
                      <a:pt x="47240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733774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185267" y="1304793"/>
              <a:ext cx="3055336" cy="932776"/>
              <a:chOff x="0" y="0"/>
              <a:chExt cx="603523" cy="184252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03523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603523">
                    <a:moveTo>
                      <a:pt x="57435" y="0"/>
                    </a:moveTo>
                    <a:lnTo>
                      <a:pt x="546088" y="0"/>
                    </a:lnTo>
                    <a:cubicBezTo>
                      <a:pt x="577809" y="0"/>
                      <a:pt x="603523" y="25715"/>
                      <a:pt x="603523" y="57435"/>
                    </a:cubicBezTo>
                    <a:lnTo>
                      <a:pt x="603523" y="126817"/>
                    </a:lnTo>
                    <a:cubicBezTo>
                      <a:pt x="603523" y="142050"/>
                      <a:pt x="597472" y="156659"/>
                      <a:pt x="586701" y="167430"/>
                    </a:cubicBezTo>
                    <a:cubicBezTo>
                      <a:pt x="575930" y="178201"/>
                      <a:pt x="561321" y="184252"/>
                      <a:pt x="546088" y="184252"/>
                    </a:cubicBezTo>
                    <a:lnTo>
                      <a:pt x="57435" y="184252"/>
                    </a:lnTo>
                    <a:cubicBezTo>
                      <a:pt x="25715" y="184252"/>
                      <a:pt x="0" y="158538"/>
                      <a:pt x="0" y="126817"/>
                    </a:cubicBezTo>
                    <a:lnTo>
                      <a:pt x="0" y="57435"/>
                    </a:lnTo>
                    <a:cubicBezTo>
                      <a:pt x="0" y="42202"/>
                      <a:pt x="6051" y="27594"/>
                      <a:pt x="16822" y="16822"/>
                    </a:cubicBezTo>
                    <a:cubicBezTo>
                      <a:pt x="27594" y="6051"/>
                      <a:pt x="42202" y="0"/>
                      <a:pt x="57435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603523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2850203" y="1304793"/>
              <a:ext cx="3503668" cy="932776"/>
              <a:chOff x="0" y="0"/>
              <a:chExt cx="692083" cy="184252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92083" cy="184252"/>
              </a:xfrm>
              <a:custGeom>
                <a:avLst/>
                <a:gdLst/>
                <a:ahLst/>
                <a:cxnLst/>
                <a:rect r="r" b="b" t="t" l="l"/>
                <a:pathLst>
                  <a:path h="184252" w="692083">
                    <a:moveTo>
                      <a:pt x="50086" y="0"/>
                    </a:moveTo>
                    <a:lnTo>
                      <a:pt x="641997" y="0"/>
                    </a:lnTo>
                    <a:cubicBezTo>
                      <a:pt x="655280" y="0"/>
                      <a:pt x="668020" y="5277"/>
                      <a:pt x="677413" y="14670"/>
                    </a:cubicBezTo>
                    <a:cubicBezTo>
                      <a:pt x="686806" y="24063"/>
                      <a:pt x="692083" y="36802"/>
                      <a:pt x="692083" y="50086"/>
                    </a:cubicBezTo>
                    <a:lnTo>
                      <a:pt x="692083" y="134166"/>
                    </a:lnTo>
                    <a:cubicBezTo>
                      <a:pt x="692083" y="161828"/>
                      <a:pt x="669658" y="184252"/>
                      <a:pt x="641997" y="184252"/>
                    </a:cubicBezTo>
                    <a:lnTo>
                      <a:pt x="50086" y="184252"/>
                    </a:lnTo>
                    <a:cubicBezTo>
                      <a:pt x="22424" y="184252"/>
                      <a:pt x="0" y="161828"/>
                      <a:pt x="0" y="134166"/>
                    </a:cubicBezTo>
                    <a:lnTo>
                      <a:pt x="0" y="50086"/>
                    </a:lnTo>
                    <a:cubicBezTo>
                      <a:pt x="0" y="22424"/>
                      <a:pt x="22424" y="0"/>
                      <a:pt x="50086" y="0"/>
                    </a:cubicBezTo>
                    <a:close/>
                  </a:path>
                </a:pathLst>
              </a:custGeom>
              <a:solidFill>
                <a:srgbClr val="292B2D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692083" cy="2223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138645" y="168275"/>
              <a:ext cx="19784313" cy="1824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13"/>
                </a:lnSpc>
              </a:pP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Upload Item (photo + description) </a:t>
              </a:r>
              <a:r>
                <a:rPr lang="en-US" b="true" sz="2652" spc="-66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</a:t>
              </a:r>
              <a:r>
                <a:rPr lang="en-US" sz="2652" spc="-66" b="true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→ </a:t>
              </a: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AI Embedding (Gemini)</a:t>
              </a:r>
              <a:r>
                <a:rPr lang="en-US" sz="2652" spc="-66" b="true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 → </a:t>
              </a:r>
              <a:r>
                <a:rPr lang="en-US" sz="2652" spc="-66" b="true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</a:t>
              </a: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Store in Supabase </a:t>
              </a:r>
              <a:r>
                <a:rPr lang="en-US" sz="2652" spc="-66" b="true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→</a:t>
              </a:r>
            </a:p>
            <a:p>
              <a:pPr algn="l">
                <a:lnSpc>
                  <a:spcPts val="3713"/>
                </a:lnSpc>
              </a:pPr>
            </a:p>
            <a:p>
              <a:pPr algn="l">
                <a:lnSpc>
                  <a:spcPts val="3713"/>
                </a:lnSpc>
              </a:pP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Match Lost &amp; Found  </a:t>
              </a:r>
              <a:r>
                <a:rPr lang="en-US" sz="2652" spc="-66" b="true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→  </a:t>
              </a: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Assign Locker ID  </a:t>
              </a:r>
              <a:r>
                <a:rPr lang="en-US" sz="2652" spc="-66" b="true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→</a:t>
              </a:r>
              <a:r>
                <a:rPr lang="en-US" sz="2652" spc="-66" b="true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</a:t>
              </a: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Claim &amp; Verify  </a:t>
              </a:r>
              <a:r>
                <a:rPr lang="en-US" sz="2652" spc="-66" b="true">
                  <a:solidFill>
                    <a:srgbClr val="000000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→</a:t>
              </a:r>
              <a:r>
                <a:rPr lang="en-US" sz="2652" spc="-66" b="true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</a:t>
              </a:r>
              <a:r>
                <a:rPr lang="en-US" b="true" sz="2652" spc="-66">
                  <a:solidFill>
                    <a:srgbClr val="F1EFEA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 Points Awarded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7143422" y="1407964"/>
            <a:ext cx="446637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-62" b="true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AI → generates embedding → stored in Supabase.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990724" y="1476323"/>
            <a:ext cx="446637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-62" b="true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Lost item query → Locker Room Allowed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071" y="2680333"/>
            <a:ext cx="3312414" cy="4114800"/>
          </a:xfrm>
          <a:custGeom>
            <a:avLst/>
            <a:gdLst/>
            <a:ahLst/>
            <a:cxnLst/>
            <a:rect r="r" b="b" t="t" l="l"/>
            <a:pathLst>
              <a:path h="4114800" w="3312414">
                <a:moveTo>
                  <a:pt x="0" y="0"/>
                </a:moveTo>
                <a:lnTo>
                  <a:pt x="3312414" y="0"/>
                </a:lnTo>
                <a:lnTo>
                  <a:pt x="33124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572" y="1282091"/>
            <a:ext cx="11933385" cy="91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spc="-560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K</a:t>
            </a:r>
            <a:r>
              <a:rPr lang="en-US" b="true" sz="8000" spc="-560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ey Features &amp; Innovation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6795" y="2385798"/>
            <a:ext cx="11380640" cy="683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9881" indent="-384940" lvl="1">
              <a:lnSpc>
                <a:spcPts val="4992"/>
              </a:lnSpc>
              <a:buFont typeface="Arial"/>
              <a:buChar char="•"/>
            </a:pP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AI-Powered Matching → Image + text similarity using Gemini for accurate results.</a:t>
            </a:r>
          </a:p>
          <a:p>
            <a:pPr algn="l" marL="769881" indent="-384940" lvl="1">
              <a:lnSpc>
                <a:spcPts val="4992"/>
              </a:lnSpc>
              <a:buFont typeface="Arial"/>
              <a:buChar char="•"/>
            </a:pP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Locker ID Assignment</a:t>
            </a: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→ Secu</a:t>
            </a: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re storage to avoid mix-ups &amp; fraud.</a:t>
            </a:r>
          </a:p>
          <a:p>
            <a:pPr algn="l" marL="769881" indent="-384940" lvl="1">
              <a:lnSpc>
                <a:spcPts val="4992"/>
              </a:lnSpc>
              <a:buFont typeface="Arial"/>
              <a:buChar char="•"/>
            </a:pP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Gamif</a:t>
            </a: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ication → Points &amp; rewards system to encourage honesty.</a:t>
            </a:r>
          </a:p>
          <a:p>
            <a:pPr algn="l" marL="769881" indent="-384940" lvl="1">
              <a:lnSpc>
                <a:spcPts val="4992"/>
              </a:lnSpc>
              <a:buFont typeface="Arial"/>
              <a:buChar char="•"/>
            </a:pP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Ad</a:t>
            </a: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min Dashboard → Easy dispute handling &amp; claim verification.</a:t>
            </a:r>
          </a:p>
          <a:p>
            <a:pPr algn="l" marL="769881" indent="-384940" lvl="1">
              <a:lnSpc>
                <a:spcPts val="4992"/>
              </a:lnSpc>
              <a:buFont typeface="Arial"/>
              <a:buChar char="•"/>
            </a:pPr>
            <a:r>
              <a:rPr lang="en-US" sz="3565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Scalability → Expandable from campuses to airports, malls &amp; events.</a:t>
            </a:r>
          </a:p>
          <a:p>
            <a:pPr algn="l">
              <a:lnSpc>
                <a:spcPts val="4992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04842" y="1770732"/>
            <a:ext cx="2322794" cy="1106232"/>
            <a:chOff x="0" y="0"/>
            <a:chExt cx="581355" cy="2768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1355" cy="276870"/>
            </a:xfrm>
            <a:custGeom>
              <a:avLst/>
              <a:gdLst/>
              <a:ahLst/>
              <a:cxnLst/>
              <a:rect r="r" b="b" t="t" l="l"/>
              <a:pathLst>
                <a:path h="276870" w="581355">
                  <a:moveTo>
                    <a:pt x="56661" y="0"/>
                  </a:moveTo>
                  <a:lnTo>
                    <a:pt x="524693" y="0"/>
                  </a:lnTo>
                  <a:cubicBezTo>
                    <a:pt x="539721" y="0"/>
                    <a:pt x="554133" y="5970"/>
                    <a:pt x="564759" y="16596"/>
                  </a:cubicBezTo>
                  <a:cubicBezTo>
                    <a:pt x="575385" y="27222"/>
                    <a:pt x="581355" y="41634"/>
                    <a:pt x="581355" y="56661"/>
                  </a:cubicBezTo>
                  <a:lnTo>
                    <a:pt x="581355" y="220209"/>
                  </a:lnTo>
                  <a:cubicBezTo>
                    <a:pt x="581355" y="235237"/>
                    <a:pt x="575385" y="249649"/>
                    <a:pt x="564759" y="260275"/>
                  </a:cubicBezTo>
                  <a:cubicBezTo>
                    <a:pt x="554133" y="270901"/>
                    <a:pt x="539721" y="276870"/>
                    <a:pt x="524693" y="276870"/>
                  </a:cubicBezTo>
                  <a:lnTo>
                    <a:pt x="56661" y="276870"/>
                  </a:lnTo>
                  <a:cubicBezTo>
                    <a:pt x="41634" y="276870"/>
                    <a:pt x="27222" y="270901"/>
                    <a:pt x="16596" y="260275"/>
                  </a:cubicBezTo>
                  <a:cubicBezTo>
                    <a:pt x="5970" y="249649"/>
                    <a:pt x="0" y="235237"/>
                    <a:pt x="0" y="220209"/>
                  </a:cubicBezTo>
                  <a:lnTo>
                    <a:pt x="0" y="56661"/>
                  </a:lnTo>
                  <a:cubicBezTo>
                    <a:pt x="0" y="41634"/>
                    <a:pt x="5970" y="27222"/>
                    <a:pt x="16596" y="16596"/>
                  </a:cubicBezTo>
                  <a:cubicBezTo>
                    <a:pt x="27222" y="5970"/>
                    <a:pt x="41634" y="0"/>
                    <a:pt x="56661" y="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581355" cy="343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Phase 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35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496" y="952241"/>
            <a:ext cx="6644021" cy="172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spc="-560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Impl</a:t>
            </a:r>
            <a:r>
              <a:rPr lang="en-US" b="true" sz="8000" spc="-560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ementation Plan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81485" y="1713582"/>
            <a:ext cx="7526901" cy="434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b="true" sz="2525" spc="-63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 IDEATION &amp;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81485" y="2189748"/>
            <a:ext cx="7526901" cy="88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265" indent="-272632" lvl="1">
              <a:lnSpc>
                <a:spcPts val="3535"/>
              </a:lnSpc>
              <a:buFont typeface="Arial"/>
              <a:buChar char="•"/>
            </a:pPr>
            <a:r>
              <a:rPr lang="en-US" sz="2525" spc="-63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DEFINE PROBLEM SCOPE, CREATE WIREFRAMES, AND FINALIZE TECH STACK.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404842" y="3554686"/>
            <a:ext cx="2322794" cy="1106232"/>
            <a:chOff x="0" y="0"/>
            <a:chExt cx="581355" cy="2768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1355" cy="276870"/>
            </a:xfrm>
            <a:custGeom>
              <a:avLst/>
              <a:gdLst/>
              <a:ahLst/>
              <a:cxnLst/>
              <a:rect r="r" b="b" t="t" l="l"/>
              <a:pathLst>
                <a:path h="276870" w="581355">
                  <a:moveTo>
                    <a:pt x="56661" y="0"/>
                  </a:moveTo>
                  <a:lnTo>
                    <a:pt x="524693" y="0"/>
                  </a:lnTo>
                  <a:cubicBezTo>
                    <a:pt x="539721" y="0"/>
                    <a:pt x="554133" y="5970"/>
                    <a:pt x="564759" y="16596"/>
                  </a:cubicBezTo>
                  <a:cubicBezTo>
                    <a:pt x="575385" y="27222"/>
                    <a:pt x="581355" y="41634"/>
                    <a:pt x="581355" y="56661"/>
                  </a:cubicBezTo>
                  <a:lnTo>
                    <a:pt x="581355" y="220209"/>
                  </a:lnTo>
                  <a:cubicBezTo>
                    <a:pt x="581355" y="235237"/>
                    <a:pt x="575385" y="249649"/>
                    <a:pt x="564759" y="260275"/>
                  </a:cubicBezTo>
                  <a:cubicBezTo>
                    <a:pt x="554133" y="270901"/>
                    <a:pt x="539721" y="276870"/>
                    <a:pt x="524693" y="276870"/>
                  </a:cubicBezTo>
                  <a:lnTo>
                    <a:pt x="56661" y="276870"/>
                  </a:lnTo>
                  <a:cubicBezTo>
                    <a:pt x="41634" y="276870"/>
                    <a:pt x="27222" y="270901"/>
                    <a:pt x="16596" y="260275"/>
                  </a:cubicBezTo>
                  <a:cubicBezTo>
                    <a:pt x="5970" y="249649"/>
                    <a:pt x="0" y="235237"/>
                    <a:pt x="0" y="220209"/>
                  </a:cubicBezTo>
                  <a:lnTo>
                    <a:pt x="0" y="56661"/>
                  </a:lnTo>
                  <a:cubicBezTo>
                    <a:pt x="0" y="41634"/>
                    <a:pt x="5970" y="27222"/>
                    <a:pt x="16596" y="16596"/>
                  </a:cubicBezTo>
                  <a:cubicBezTo>
                    <a:pt x="27222" y="5970"/>
                    <a:pt x="41634" y="0"/>
                    <a:pt x="56661" y="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81355" cy="343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Phase 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861671" y="3497536"/>
            <a:ext cx="7526901" cy="434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b="true" sz="2525" spc="-63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DEVELOPMENT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48832" y="3973702"/>
            <a:ext cx="7526901" cy="88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265" indent="-272632" lvl="1">
              <a:lnSpc>
                <a:spcPts val="3535"/>
              </a:lnSpc>
              <a:buFont typeface="Arial"/>
              <a:buChar char="•"/>
            </a:pPr>
            <a:r>
              <a:rPr lang="en-US" sz="2525" spc="-63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SET UP SUPABASE - INTEGRATE GEMINI API -</a:t>
            </a:r>
          </a:p>
          <a:p>
            <a:pPr algn="l">
              <a:lnSpc>
                <a:spcPts val="3535"/>
              </a:lnSpc>
            </a:pPr>
            <a:r>
              <a:rPr lang="en-US" sz="2525" spc="-63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       BUILD FRONTEND WITH NEXT.JS + TAILWIND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404842" y="5422171"/>
            <a:ext cx="2322794" cy="1106232"/>
            <a:chOff x="0" y="0"/>
            <a:chExt cx="581355" cy="2768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1355" cy="276870"/>
            </a:xfrm>
            <a:custGeom>
              <a:avLst/>
              <a:gdLst/>
              <a:ahLst/>
              <a:cxnLst/>
              <a:rect r="r" b="b" t="t" l="l"/>
              <a:pathLst>
                <a:path h="276870" w="581355">
                  <a:moveTo>
                    <a:pt x="56661" y="0"/>
                  </a:moveTo>
                  <a:lnTo>
                    <a:pt x="524693" y="0"/>
                  </a:lnTo>
                  <a:cubicBezTo>
                    <a:pt x="539721" y="0"/>
                    <a:pt x="554133" y="5970"/>
                    <a:pt x="564759" y="16596"/>
                  </a:cubicBezTo>
                  <a:cubicBezTo>
                    <a:pt x="575385" y="27222"/>
                    <a:pt x="581355" y="41634"/>
                    <a:pt x="581355" y="56661"/>
                  </a:cubicBezTo>
                  <a:lnTo>
                    <a:pt x="581355" y="220209"/>
                  </a:lnTo>
                  <a:cubicBezTo>
                    <a:pt x="581355" y="235237"/>
                    <a:pt x="575385" y="249649"/>
                    <a:pt x="564759" y="260275"/>
                  </a:cubicBezTo>
                  <a:cubicBezTo>
                    <a:pt x="554133" y="270901"/>
                    <a:pt x="539721" y="276870"/>
                    <a:pt x="524693" y="276870"/>
                  </a:cubicBezTo>
                  <a:lnTo>
                    <a:pt x="56661" y="276870"/>
                  </a:lnTo>
                  <a:cubicBezTo>
                    <a:pt x="41634" y="276870"/>
                    <a:pt x="27222" y="270901"/>
                    <a:pt x="16596" y="260275"/>
                  </a:cubicBezTo>
                  <a:cubicBezTo>
                    <a:pt x="5970" y="249649"/>
                    <a:pt x="0" y="235237"/>
                    <a:pt x="0" y="220209"/>
                  </a:cubicBezTo>
                  <a:lnTo>
                    <a:pt x="0" y="56661"/>
                  </a:lnTo>
                  <a:cubicBezTo>
                    <a:pt x="0" y="41634"/>
                    <a:pt x="5970" y="27222"/>
                    <a:pt x="16596" y="16596"/>
                  </a:cubicBezTo>
                  <a:cubicBezTo>
                    <a:pt x="27222" y="5970"/>
                    <a:pt x="41634" y="0"/>
                    <a:pt x="56661" y="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581355" cy="343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Phase 3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861671" y="5355649"/>
            <a:ext cx="7526901" cy="434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b="true" sz="2525" spc="-63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TESTING &amp; PILOT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81485" y="5831815"/>
            <a:ext cx="7526901" cy="133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265" indent="-272632" lvl="1">
              <a:lnSpc>
                <a:spcPts val="3535"/>
              </a:lnSpc>
              <a:buFont typeface="Arial"/>
              <a:buChar char="•"/>
            </a:pPr>
            <a:r>
              <a:rPr lang="en-US" sz="2525" spc="-63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CAMPUS PILOT: TEST AI ACCURACY ON 10-20 LOST/FOUND ITEMS AND REFINE WORKFLOW BASED ON FEEDBACK.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404842" y="7579305"/>
            <a:ext cx="2322794" cy="1106232"/>
            <a:chOff x="0" y="0"/>
            <a:chExt cx="581355" cy="2768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81355" cy="276870"/>
            </a:xfrm>
            <a:custGeom>
              <a:avLst/>
              <a:gdLst/>
              <a:ahLst/>
              <a:cxnLst/>
              <a:rect r="r" b="b" t="t" l="l"/>
              <a:pathLst>
                <a:path h="276870" w="581355">
                  <a:moveTo>
                    <a:pt x="56661" y="0"/>
                  </a:moveTo>
                  <a:lnTo>
                    <a:pt x="524693" y="0"/>
                  </a:lnTo>
                  <a:cubicBezTo>
                    <a:pt x="539721" y="0"/>
                    <a:pt x="554133" y="5970"/>
                    <a:pt x="564759" y="16596"/>
                  </a:cubicBezTo>
                  <a:cubicBezTo>
                    <a:pt x="575385" y="27222"/>
                    <a:pt x="581355" y="41634"/>
                    <a:pt x="581355" y="56661"/>
                  </a:cubicBezTo>
                  <a:lnTo>
                    <a:pt x="581355" y="220209"/>
                  </a:lnTo>
                  <a:cubicBezTo>
                    <a:pt x="581355" y="235237"/>
                    <a:pt x="575385" y="249649"/>
                    <a:pt x="564759" y="260275"/>
                  </a:cubicBezTo>
                  <a:cubicBezTo>
                    <a:pt x="554133" y="270901"/>
                    <a:pt x="539721" y="276870"/>
                    <a:pt x="524693" y="276870"/>
                  </a:cubicBezTo>
                  <a:lnTo>
                    <a:pt x="56661" y="276870"/>
                  </a:lnTo>
                  <a:cubicBezTo>
                    <a:pt x="41634" y="276870"/>
                    <a:pt x="27222" y="270901"/>
                    <a:pt x="16596" y="260275"/>
                  </a:cubicBezTo>
                  <a:cubicBezTo>
                    <a:pt x="5970" y="249649"/>
                    <a:pt x="0" y="235237"/>
                    <a:pt x="0" y="220209"/>
                  </a:cubicBezTo>
                  <a:lnTo>
                    <a:pt x="0" y="56661"/>
                  </a:lnTo>
                  <a:cubicBezTo>
                    <a:pt x="0" y="41634"/>
                    <a:pt x="5970" y="27222"/>
                    <a:pt x="16596" y="16596"/>
                  </a:cubicBezTo>
                  <a:cubicBezTo>
                    <a:pt x="27222" y="5970"/>
                    <a:pt x="41634" y="0"/>
                    <a:pt x="56661" y="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581355" cy="343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Phase 4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861671" y="7512783"/>
            <a:ext cx="7526901" cy="434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b="true" sz="2525" spc="-63">
                <a:solidFill>
                  <a:srgbClr val="2B2B2B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DEPLOYMENT &amp; SCALING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11555" y="7988949"/>
            <a:ext cx="7526901" cy="133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265" indent="-272632" lvl="1">
              <a:lnSpc>
                <a:spcPts val="3535"/>
              </a:lnSpc>
              <a:buFont typeface="Arial"/>
              <a:buChar char="•"/>
            </a:pPr>
            <a:r>
              <a:rPr lang="en-US" sz="2525" spc="-63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CAMPUS ROLLOUT WITH LOCKERS AND GAMIFICATION, THEN SCALE TO MALLS, EVENTS, AND TRANSPORT HUBS.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7936" y="861808"/>
            <a:ext cx="2285453" cy="2208319"/>
          </a:xfrm>
          <a:custGeom>
            <a:avLst/>
            <a:gdLst/>
            <a:ahLst/>
            <a:cxnLst/>
            <a:rect r="r" b="b" t="t" l="l"/>
            <a:pathLst>
              <a:path h="2208319" w="2285453">
                <a:moveTo>
                  <a:pt x="0" y="0"/>
                </a:moveTo>
                <a:lnTo>
                  <a:pt x="2285453" y="0"/>
                </a:lnTo>
                <a:lnTo>
                  <a:pt x="2285453" y="2208318"/>
                </a:lnTo>
                <a:lnTo>
                  <a:pt x="0" y="2208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33500"/>
            <a:ext cx="14813741" cy="91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spc="-560" b="true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Challenges  →  R</a:t>
            </a:r>
            <a:r>
              <a:rPr lang="en-US" b="true" sz="8000" spc="-560">
                <a:solidFill>
                  <a:srgbClr val="E99827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isk Management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6760" y="3035171"/>
            <a:ext cx="5233511" cy="409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AI mismatches 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Data privacy</a:t>
            </a:r>
          </a:p>
          <a:p>
            <a:pPr algn="l">
              <a:lnSpc>
                <a:spcPts val="5418"/>
              </a:lnSpc>
            </a:pP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User adoption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Scalability</a:t>
            </a:r>
          </a:p>
          <a:p>
            <a:pPr algn="l">
              <a:lnSpc>
                <a:spcPts val="541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668433" y="3082935"/>
            <a:ext cx="8729503" cy="404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Show similarity score + admin approval.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Only</a:t>
            </a: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 store images + descr</a:t>
            </a: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ip</a:t>
            </a: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tions (no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personal data).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Encourage via gamified rewards.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2B2B2B"/>
                </a:solidFill>
                <a:latin typeface="Arial Nova"/>
                <a:ea typeface="Arial Nova"/>
                <a:cs typeface="Arial Nova"/>
                <a:sym typeface="Arial Nova"/>
              </a:rPr>
              <a:t>Supabase cloud-native backend.</a:t>
            </a:r>
          </a:p>
          <a:p>
            <a:pPr algn="l">
              <a:lnSpc>
                <a:spcPts val="541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17895" y="2767943"/>
            <a:ext cx="1016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E99827"/>
                </a:solidFill>
                <a:latin typeface="Arial Nova"/>
                <a:ea typeface="Arial Nova"/>
                <a:cs typeface="Arial Nova"/>
                <a:sym typeface="Arial Nova"/>
              </a:rPr>
              <a:t>→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17895" y="3375955"/>
            <a:ext cx="1016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E99827"/>
                </a:solidFill>
                <a:latin typeface="Arial Nova"/>
                <a:ea typeface="Arial Nova"/>
                <a:cs typeface="Arial Nova"/>
                <a:sym typeface="Arial Nova"/>
              </a:rPr>
              <a:t>→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17895" y="4814544"/>
            <a:ext cx="1016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E99827"/>
                </a:solidFill>
                <a:latin typeface="Arial Nova"/>
                <a:ea typeface="Arial Nova"/>
                <a:cs typeface="Arial Nova"/>
                <a:sym typeface="Arial Nova"/>
              </a:rPr>
              <a:t>→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17895" y="5422556"/>
            <a:ext cx="1016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E99827"/>
                </a:solidFill>
                <a:latin typeface="Arial Nova"/>
                <a:ea typeface="Arial Nova"/>
                <a:cs typeface="Arial Nova"/>
                <a:sym typeface="Arial Nova"/>
              </a:rPr>
              <a:t>→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480290"/>
            <a:ext cx="16230600" cy="1183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48807"/>
                </a:solidFill>
                <a:latin typeface="The Seasons"/>
                <a:ea typeface="The Seasons"/>
                <a:cs typeface="The Seasons"/>
                <a:sym typeface="The Seasons"/>
              </a:rPr>
              <a:t>“Only those who will</a:t>
            </a:r>
            <a:r>
              <a:rPr lang="en-US" sz="3299" strike="noStrike" u="none">
                <a:solidFill>
                  <a:srgbClr val="F48807"/>
                </a:solidFill>
                <a:latin typeface="The Seasons"/>
                <a:ea typeface="The Seasons"/>
                <a:cs typeface="The Seasons"/>
                <a:sym typeface="The Seasons"/>
              </a:rPr>
              <a:t> risk going too far can possibly find out how far it is possible to go." </a:t>
            </a:r>
          </a:p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F48807"/>
                </a:solidFill>
                <a:latin typeface="The Seasons"/>
                <a:ea typeface="The Seasons"/>
                <a:cs typeface="The Seasons"/>
                <a:sym typeface="The Seasons"/>
              </a:rPr>
              <a:t>— T.S. Eliot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DAGzVtkXRnA</dc:identifier>
  <dcterms:modified xsi:type="dcterms:W3CDTF">2011-08-01T06:04:30Z</dcterms:modified>
  <cp:revision>1</cp:revision>
  <dc:title>CodeNerds Nexthack PPT</dc:title>
</cp:coreProperties>
</file>