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7"/>
  </p:notesMasterIdLst>
  <p:sldIdLst>
    <p:sldId id="256" r:id="rId2"/>
    <p:sldId id="257" r:id="rId3"/>
    <p:sldId id="297" r:id="rId4"/>
    <p:sldId id="298" r:id="rId5"/>
    <p:sldId id="299" r:id="rId6"/>
    <p:sldId id="315" r:id="rId7"/>
    <p:sldId id="302" r:id="rId8"/>
    <p:sldId id="316" r:id="rId9"/>
    <p:sldId id="300" r:id="rId10"/>
    <p:sldId id="318" r:id="rId11"/>
    <p:sldId id="258" r:id="rId12"/>
    <p:sldId id="259" r:id="rId13"/>
    <p:sldId id="303" r:id="rId14"/>
    <p:sldId id="317" r:id="rId15"/>
    <p:sldId id="304" r:id="rId16"/>
    <p:sldId id="306" r:id="rId17"/>
    <p:sldId id="305" r:id="rId18"/>
    <p:sldId id="314" r:id="rId19"/>
    <p:sldId id="307" r:id="rId20"/>
    <p:sldId id="308" r:id="rId21"/>
    <p:sldId id="313" r:id="rId22"/>
    <p:sldId id="309" r:id="rId23"/>
    <p:sldId id="311" r:id="rId24"/>
    <p:sldId id="312" r:id="rId25"/>
    <p:sldId id="268" r:id="rId26"/>
  </p:sldIdLst>
  <p:sldSz cx="9144000" cy="5143500" type="screen16x9"/>
  <p:notesSz cx="6858000" cy="9144000"/>
  <p:embeddedFontLst>
    <p:embeddedFont>
      <p:font typeface="Advent Pro SemiBold" panose="020B0604020202020204" charset="0"/>
      <p:regular r:id="rId28"/>
      <p:bold r:id="rId29"/>
    </p:embeddedFont>
    <p:embeddedFont>
      <p:font typeface="Fira Sans Extra Condensed Medium" panose="020B0604020202020204" charset="0"/>
      <p:regular r:id="rId30"/>
      <p:bold r:id="rId31"/>
      <p:italic r:id="rId32"/>
      <p:boldItalic r:id="rId33"/>
    </p:embeddedFont>
    <p:embeddedFont>
      <p:font typeface="Maven Pro" panose="020B0604020202020204" charset="0"/>
      <p:regular r:id="rId34"/>
      <p:bold r:id="rId35"/>
    </p:embeddedFont>
    <p:embeddedFont>
      <p:font typeface="Share Tech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uj grover" initials="ag" lastIdx="2" clrIdx="0">
    <p:extLst>
      <p:ext uri="{19B8F6BF-5375-455C-9EA6-DF929625EA0E}">
        <p15:presenceInfo xmlns:p15="http://schemas.microsoft.com/office/powerpoint/2012/main" userId="c6a47b011a0901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B11A1A-4680-42E8-9A29-889ECA951C89}">
  <a:tblStyle styleId="{F0B11A1A-4680-42E8-9A29-889ECA951C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62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31T20:11:24.196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5463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365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6" r:id="rId5"/>
    <p:sldLayoutId id="2147483659" r:id="rId6"/>
    <p:sldLayoutId id="2147483666" r:id="rId7"/>
    <p:sldLayoutId id="2147483667" r:id="rId8"/>
    <p:sldLayoutId id="214748366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By Anuj Grover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 </a:t>
            </a:r>
            <a:r>
              <a:rPr lang="en" dirty="0">
                <a:solidFill>
                  <a:schemeClr val="accent2"/>
                </a:solidFill>
              </a:rPr>
              <a:t>EDA</a:t>
            </a:r>
            <a:r>
              <a:rPr lang="en" dirty="0"/>
              <a:t> CASE STUDY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6BD3-5B47-4F2F-E992-C3FAAC130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114" y="1376002"/>
            <a:ext cx="7387771" cy="2052600"/>
          </a:xfrm>
        </p:spPr>
        <p:txBody>
          <a:bodyPr/>
          <a:lstStyle/>
          <a:p>
            <a:br>
              <a:rPr lang="en-IN" u="sng" dirty="0"/>
            </a:br>
            <a:r>
              <a:rPr lang="en-IN" u="sng" dirty="0"/>
              <a:t>Univariate Analysis with respect to target variable</a:t>
            </a:r>
          </a:p>
        </p:txBody>
      </p:sp>
    </p:spTree>
    <p:extLst>
      <p:ext uri="{BB962C8B-B14F-4D97-AF65-F5344CB8AC3E}">
        <p14:creationId xmlns:p14="http://schemas.microsoft.com/office/powerpoint/2010/main" val="2235269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22DC7479-5748-5A71-A592-071E107D9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0320"/>
            <a:ext cx="9144000" cy="51838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10CFACA-9D75-2495-9907-8B5F7A942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910809E-5C7D-EB75-A58E-5708C8C51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6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28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BF9E4E-FD1B-B3E0-B7D0-8378A261E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70150"/>
            <a:ext cx="8882743" cy="1768021"/>
          </a:xfrm>
        </p:spPr>
        <p:txBody>
          <a:bodyPr/>
          <a:lstStyle/>
          <a:p>
            <a:pPr algn="l"/>
            <a:r>
              <a:rPr lang="en-IN" sz="2800" dirty="0"/>
              <a:t>- People with df_1 has largely staggered income as compared to df_0</a:t>
            </a:r>
            <a:br>
              <a:rPr lang="en-IN" sz="2800" dirty="0"/>
            </a:br>
            <a:r>
              <a:rPr lang="en-IN" sz="2800" dirty="0"/>
              <a:t>- These plots are highlighting that people who have difficulty in paying back loans with respect to their income.</a:t>
            </a:r>
            <a:br>
              <a:rPr lang="en-IN" sz="2800" dirty="0"/>
            </a:br>
            <a:r>
              <a:rPr lang="en-IN" sz="2800" dirty="0"/>
              <a:t>- Dist. Plot highlights the curve shape which is wider for df_1 in comparison to df_0 which is narrow.</a:t>
            </a:r>
          </a:p>
        </p:txBody>
      </p:sp>
    </p:spTree>
    <p:extLst>
      <p:ext uri="{BB962C8B-B14F-4D97-AF65-F5344CB8AC3E}">
        <p14:creationId xmlns:p14="http://schemas.microsoft.com/office/powerpoint/2010/main" val="857070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6BD3-5B47-4F2F-E992-C3FAAC1304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IN" u="sng" dirty="0"/>
            </a:br>
            <a:r>
              <a:rPr lang="en-IN" u="sng" dirty="0"/>
              <a:t>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1157350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6BD3-5B47-4F2F-E992-C3FAAC130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491" y="751887"/>
            <a:ext cx="7966363" cy="3736985"/>
          </a:xfrm>
        </p:spPr>
        <p:txBody>
          <a:bodyPr/>
          <a:lstStyle/>
          <a:p>
            <a:br>
              <a:rPr lang="en-IN" dirty="0"/>
            </a:br>
            <a:br>
              <a:rPr lang="en-US" dirty="0">
                <a:effectLst/>
              </a:rPr>
            </a:br>
            <a:r>
              <a:rPr lang="en-US" dirty="0"/>
              <a:t>Income amount Vs Education Status Vs family status For target Non-Defaulter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2646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F706E65-E1DA-232C-E81F-530FB061C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80"/>
            <a:ext cx="9144000" cy="512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25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FFF1C1-C4A9-2EAF-1E1E-7557D3132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29" y="420914"/>
            <a:ext cx="8984342" cy="3526971"/>
          </a:xfrm>
        </p:spPr>
        <p:txBody>
          <a:bodyPr/>
          <a:lstStyle/>
          <a:p>
            <a:r>
              <a:rPr lang="en-IN" sz="3600" dirty="0"/>
              <a:t>From the above graph we can see that Clients having higher Education, Incomplete Higher Education, Lower Secondary Education And Secondary/Secondary special have a higher number of outliers</a:t>
            </a:r>
          </a:p>
        </p:txBody>
      </p:sp>
    </p:spTree>
    <p:extLst>
      <p:ext uri="{BB962C8B-B14F-4D97-AF65-F5344CB8AC3E}">
        <p14:creationId xmlns:p14="http://schemas.microsoft.com/office/powerpoint/2010/main" val="621224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4B9818-AF38-B015-7D49-CD2F06D79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3200" y="751888"/>
            <a:ext cx="9231085" cy="4124912"/>
          </a:xfrm>
        </p:spPr>
        <p:txBody>
          <a:bodyPr/>
          <a:lstStyle/>
          <a:p>
            <a:br>
              <a:rPr lang="en-US" dirty="0">
                <a:effectLst/>
              </a:rPr>
            </a:br>
            <a:r>
              <a:rPr lang="en-US" dirty="0"/>
              <a:t>Distribution of income range and the category with maximum loan-payment difficulties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616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234540" y="1209517"/>
            <a:ext cx="4674920" cy="18965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u="sng" dirty="0"/>
              <a:t>Finding Outliers</a:t>
            </a:r>
            <a:endParaRPr sz="5400" u="sng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4A8EA4-3DD8-E442-7A8D-849E72874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86541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5592830-E6E4-E335-E563-6E431AA4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796145"/>
            <a:ext cx="9143999" cy="1153391"/>
          </a:xfrm>
        </p:spPr>
        <p:txBody>
          <a:bodyPr/>
          <a:lstStyle/>
          <a:p>
            <a:r>
              <a:rPr lang="en-US" sz="2400" dirty="0"/>
              <a:t>From the above plot we can clearly seen that people with income range 'LOW' have maximum percentage of loan payment difficulties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28013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4B9818-AF38-B015-7D49-CD2F06D79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28914"/>
            <a:ext cx="8998857" cy="3947886"/>
          </a:xfrm>
        </p:spPr>
        <p:txBody>
          <a:bodyPr/>
          <a:lstStyle/>
          <a:p>
            <a:br>
              <a:rPr lang="en-US" sz="4800" dirty="0">
                <a:effectLst/>
              </a:rPr>
            </a:br>
            <a:r>
              <a:rPr lang="en-US" dirty="0"/>
              <a:t>Distribution of income range and the Category with maximum loan-difficulties</a:t>
            </a:r>
            <a:br>
              <a:rPr lang="en-US" sz="4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br>
              <a:rPr lang="en-US" sz="4800" dirty="0"/>
            </a:b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931095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2175C0-49BC-7F26-BB1F-9D06CCD49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754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96C145-3095-0095-D389-748D424DE6A1}"/>
              </a:ext>
            </a:extLst>
          </p:cNvPr>
          <p:cNvSpPr txBox="1"/>
          <p:nvPr/>
        </p:nvSpPr>
        <p:spPr>
          <a:xfrm>
            <a:off x="0" y="3754582"/>
            <a:ext cx="90470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lt1"/>
                </a:solidFill>
                <a:latin typeface="Share Tech"/>
                <a:sym typeface="Share Tech"/>
              </a:rPr>
              <a:t>from the above plot we can clearly seen that clients with 'Maternity leave' income type are having maximum percentage of loan payment difficulties</a:t>
            </a:r>
          </a:p>
        </p:txBody>
      </p:sp>
    </p:spTree>
    <p:extLst>
      <p:ext uri="{BB962C8B-B14F-4D97-AF65-F5344CB8AC3E}">
        <p14:creationId xmlns:p14="http://schemas.microsoft.com/office/powerpoint/2010/main" val="2258939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6BD3-5B47-4F2F-E992-C3FAAC130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768" y="-409256"/>
            <a:ext cx="6682464" cy="3471769"/>
          </a:xfrm>
        </p:spPr>
        <p:txBody>
          <a:bodyPr/>
          <a:lstStyle/>
          <a:p>
            <a:br>
              <a:rPr lang="en-IN" u="sng" dirty="0"/>
            </a:br>
            <a:r>
              <a:rPr lang="en-IN" sz="6000" u="sng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35825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C46D-A9E5-31A5-EFEC-81ECB41FD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24" y="-1310984"/>
            <a:ext cx="8576589" cy="5795898"/>
          </a:xfrm>
        </p:spPr>
        <p:txBody>
          <a:bodyPr/>
          <a:lstStyle/>
          <a:p>
            <a:br>
              <a:rPr lang="en-US" sz="2000" dirty="0">
                <a:effectLst/>
              </a:rPr>
            </a:br>
            <a:r>
              <a:rPr lang="en-US" sz="2000" dirty="0">
                <a:effectLst/>
              </a:rPr>
              <a:t>- </a:t>
            </a:r>
            <a:r>
              <a:rPr lang="en-US" sz="2000" dirty="0"/>
              <a:t>Bank should target more on Male clients as their number are less than female.</a:t>
            </a:r>
            <a:br>
              <a:rPr lang="en-US" sz="2000" dirty="0"/>
            </a:br>
            <a:br>
              <a:rPr lang="en-US" sz="2000" dirty="0">
                <a:effectLst/>
              </a:rPr>
            </a:br>
            <a:r>
              <a:rPr lang="en-US" sz="2000" dirty="0">
                <a:effectLst/>
              </a:rPr>
              <a:t>- </a:t>
            </a:r>
            <a:r>
              <a:rPr lang="en-US" sz="2000" dirty="0"/>
              <a:t>Bank should less focus on 'working' as they are having most number of unsuccessful payment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- Business decision is made to minimize the risk for giving loan to defaulter people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- Business decision made how to give loan to people who are credit worthy</a:t>
            </a:r>
            <a:br>
              <a:rPr lang="en-US" sz="2000" dirty="0"/>
            </a:br>
            <a:br>
              <a:rPr lang="en-US" sz="2000" dirty="0">
                <a:effectLst/>
              </a:rPr>
            </a:br>
            <a:r>
              <a:rPr lang="en-US" sz="2000" dirty="0">
                <a:effectLst/>
              </a:rPr>
              <a:t>- </a:t>
            </a:r>
            <a:r>
              <a:rPr lang="en-US" sz="2000" dirty="0"/>
              <a:t>Bank should target more on Male clients as their number are less than female.</a:t>
            </a:r>
            <a:br>
              <a:rPr lang="en-US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29768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 </a:t>
            </a:r>
            <a:r>
              <a:rPr lang="en" dirty="0">
                <a:solidFill>
                  <a:schemeClr val="accent3"/>
                </a:solidFill>
              </a:rPr>
              <a:t>You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A231956-801C-1111-CC19-61FDE2FF7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0"/>
            <a:ext cx="5181600" cy="5143500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FE4E719D-F326-812F-EC53-9A0095713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126500" cy="3616036"/>
          </a:xfrm>
        </p:spPr>
        <p:txBody>
          <a:bodyPr/>
          <a:lstStyle/>
          <a:p>
            <a:r>
              <a:rPr lang="en-US" sz="2800" dirty="0"/>
              <a:t>Outlier is data/objects that deviates significantly from  rest of the objects. here we can see in graph 'AMT_INCOME_TOTAL' 117M is an Outlier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9504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8E5633E-F719-9DAD-0C6E-EC704E3C6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55" y="1777839"/>
            <a:ext cx="4045200" cy="1235100"/>
          </a:xfrm>
        </p:spPr>
        <p:txBody>
          <a:bodyPr/>
          <a:lstStyle/>
          <a:p>
            <a:r>
              <a:rPr lang="en-US" dirty="0"/>
              <a:t>Here in the graph 'DAYS_BIRTH' we don’t find any outlier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6F0BE3-FD37-D5D5-2FE8-683CE6A93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01" y="0"/>
            <a:ext cx="48333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1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C96655A-4957-0535-540E-F4D7987DF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12619" y="1971800"/>
            <a:ext cx="4918364" cy="3071253"/>
          </a:xfrm>
        </p:spPr>
        <p:txBody>
          <a:bodyPr/>
          <a:lstStyle/>
          <a:p>
            <a:pPr algn="l"/>
            <a:r>
              <a:rPr lang="en-US" dirty="0"/>
              <a:t>     Here we can see that in graph 'AMT_ANNUITY' we observe that there is a value of 258.0255k is an outlier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88DBE6-5C37-9D72-E35B-3339B9BC5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745" y="0"/>
            <a:ext cx="473825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0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6BD3-5B47-4F2F-E992-C3FAAC130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371" y="751887"/>
            <a:ext cx="7837715" cy="3892683"/>
          </a:xfrm>
        </p:spPr>
        <p:txBody>
          <a:bodyPr/>
          <a:lstStyle/>
          <a:p>
            <a:br>
              <a:rPr lang="en-IN" u="sng" dirty="0"/>
            </a:br>
            <a:br>
              <a:rPr lang="en-US" u="sng" dirty="0">
                <a:effectLst/>
              </a:rPr>
            </a:br>
            <a:r>
              <a:rPr lang="en-US" u="sng" dirty="0"/>
              <a:t>Dividing the data set into two different data set based upon 'Target' value.</a:t>
            </a:r>
            <a:br>
              <a:rPr lang="en-US" u="sng" dirty="0"/>
            </a:b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195798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6BD3-5B47-4F2F-E992-C3FAAC1304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DC4BD7-7AD2-C910-5788-43CCF2D41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266" y="210781"/>
            <a:ext cx="4427465" cy="4404761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A89D39E7-115F-18D3-DC8D-DA78ADBCA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971800"/>
            <a:ext cx="4405745" cy="3071253"/>
          </a:xfrm>
        </p:spPr>
        <p:txBody>
          <a:bodyPr/>
          <a:lstStyle/>
          <a:p>
            <a:pPr algn="l"/>
            <a:r>
              <a:rPr lang="en-US" dirty="0"/>
              <a:t>     Here in the Pie chart we can see that Defaulter are having 8% Approx. and Non defaulter are containing 92% Approx.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154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6BD3-5B47-4F2F-E992-C3FAAC1304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IN" u="sng" dirty="0"/>
            </a:br>
            <a:r>
              <a:rPr lang="en-IN" u="sng" dirty="0"/>
              <a:t>Univariate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55616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BFE993-CCD6-691E-B176-CD28B901A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72934" cy="4447309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B5082606-D3DA-6095-5AB3-6E4D20154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18656" y="4439145"/>
            <a:ext cx="9462655" cy="1408709"/>
          </a:xfrm>
        </p:spPr>
        <p:txBody>
          <a:bodyPr/>
          <a:lstStyle/>
          <a:p>
            <a:pPr algn="l"/>
            <a:r>
              <a:rPr lang="en-US" dirty="0"/>
              <a:t>     In both the charts female had applier higher then the male clients for loan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9504040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On-screen Show (16:9)</PresentationFormat>
  <Paragraphs>23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Maven Pro</vt:lpstr>
      <vt:lpstr>Advent Pro SemiBold</vt:lpstr>
      <vt:lpstr>Share Tech</vt:lpstr>
      <vt:lpstr>Livvic Light</vt:lpstr>
      <vt:lpstr>Arial</vt:lpstr>
      <vt:lpstr>Nunito Light</vt:lpstr>
      <vt:lpstr>Courier New</vt:lpstr>
      <vt:lpstr>Fira Sans Extra Condensed Medium</vt:lpstr>
      <vt:lpstr>Data Science Consulting by Slidesgo</vt:lpstr>
      <vt:lpstr>CREDIT EDA CASE STUDY</vt:lpstr>
      <vt:lpstr>Finding Outliers</vt:lpstr>
      <vt:lpstr>Outlier is data/objects that deviates significantly from  rest of the objects. here we can see in graph 'AMT_INCOME_TOTAL' 117M is an Outlier</vt:lpstr>
      <vt:lpstr>PowerPoint Presentation</vt:lpstr>
      <vt:lpstr>PowerPoint Presentation</vt:lpstr>
      <vt:lpstr>  Dividing the data set into two different data set based upon 'Target' value. </vt:lpstr>
      <vt:lpstr> </vt:lpstr>
      <vt:lpstr> Univariate Analysis</vt:lpstr>
      <vt:lpstr>PowerPoint Presentation</vt:lpstr>
      <vt:lpstr> Univariate Analysis with respect to target variable</vt:lpstr>
      <vt:lpstr>PowerPoint Presentation</vt:lpstr>
      <vt:lpstr>PowerPoint Presentation</vt:lpstr>
      <vt:lpstr>PowerPoint Presentation</vt:lpstr>
      <vt:lpstr>- People with df_1 has largely staggered income as compared to df_0 - These plots are highlighting that people who have difficulty in paying back loans with respect to their income. - Dist. Plot highlights the curve shape which is wider for df_1 in comparison to df_0 which is narrow.</vt:lpstr>
      <vt:lpstr> Bivariate Analysis</vt:lpstr>
      <vt:lpstr>  Income amount Vs Education Status Vs family status For target Non-Defaulter </vt:lpstr>
      <vt:lpstr>PowerPoint Presentation</vt:lpstr>
      <vt:lpstr>From the above graph we can see that Clients having higher Education, Incomplete Higher Education, Lower Secondary Education And Secondary/Secondary special have a higher number of outliers</vt:lpstr>
      <vt:lpstr> Distribution of income range and the category with maximum loan-payment difficulties </vt:lpstr>
      <vt:lpstr>From the above plot we can clearly seen that people with income range 'LOW' have maximum percentage of loan payment difficulties</vt:lpstr>
      <vt:lpstr> Distribution of income range and the Category with maximum loan-difficulties  </vt:lpstr>
      <vt:lpstr>PowerPoint Presentation</vt:lpstr>
      <vt:lpstr> Conclusion</vt:lpstr>
      <vt:lpstr> - Bank should target more on Male clients as their number are less than female.  - Bank should less focus on 'working' as they are having most number of unsuccessful payment  - Business decision is made to minimize the risk for giving loan to defaulter people  - Business decision made how to give loan to people who are credit worthy  - Bank should target more on Male clients as their number are less than female. 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anuj grover</dc:creator>
  <cp:lastModifiedBy>anuj grover</cp:lastModifiedBy>
  <cp:revision>1</cp:revision>
  <dcterms:modified xsi:type="dcterms:W3CDTF">2022-05-31T15:14:30Z</dcterms:modified>
</cp:coreProperties>
</file>