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EB Garamon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wSzs/zAmxW1OSPNJrp3h+BF00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673ED2-7650-4009-B51A-CE9AEC38ACC4}">
  <a:tblStyle styleId="{91673ED2-7650-4009-B51A-CE9AEC38AC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EBGaramon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EBGaramond-italic.fntdata"/><Relationship Id="rId30" Type="http://schemas.openxmlformats.org/officeDocument/2006/relationships/font" Target="fonts/EBGaramond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EBGaramon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f0f4aed0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ff0f4aed01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69241d06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f69241d06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69241d06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with widespread random use of EV chargers making it almost impossible to predict.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The classifier prediction models predict the Class 0 corresponding to low/zero EV consumption level with a high degree of accuracy whereas the medium and high levels of consumption are very poorly predicted </a:t>
            </a:r>
            <a:endParaRPr b="1"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/>
          </a:p>
        </p:txBody>
      </p:sp>
      <p:sp>
        <p:nvSpPr>
          <p:cNvPr id="211" name="Google Shape;211;g1f69241d06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69241d068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calendar feature reduces a lot of the otherwise big error sources such as covid-lockdowns, vacations, and closing hours. It is because of the clear connection between occupancy at school and the number of EVs parked these days and hours. 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f69241d068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69241d068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US" sz="1400"/>
              <a:t>A higher participation percentage of the total EV users at school (estimated around twelve) should be necessary to identify a charging habit pattern.</a:t>
            </a:r>
            <a:endParaRPr/>
          </a:p>
        </p:txBody>
      </p:sp>
      <p:sp>
        <p:nvSpPr>
          <p:cNvPr id="229" name="Google Shape;229;g1f69241d068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ec82f7b0f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ec82f7b0f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fec82f7b0f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52d869c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fc52d869c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f0f4aed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ff0f4aed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f0f4aed0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ff0f4aed0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over">
  <p:cSld name="20_Cover">
    <p:bg>
      <p:bgPr>
        <a:gradFill>
          <a:gsLst>
            <a:gs pos="0">
              <a:schemeClr val="dk2"/>
            </a:gs>
            <a:gs pos="9900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" type="body"/>
          </p:nvPr>
        </p:nvSpPr>
        <p:spPr>
          <a:xfrm>
            <a:off x="5678694" y="1520825"/>
            <a:ext cx="4727903" cy="11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2" type="body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8"/>
          <p:cNvSpPr/>
          <p:nvPr>
            <p:ph idx="3" type="pic"/>
          </p:nvPr>
        </p:nvSpPr>
        <p:spPr>
          <a:xfrm>
            <a:off x="0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cxnSp>
        <p:nvCxnSpPr>
          <p:cNvPr id="19" name="Google Shape;19;p8"/>
          <p:cNvCxnSpPr/>
          <p:nvPr/>
        </p:nvCxnSpPr>
        <p:spPr>
          <a:xfrm>
            <a:off x="5683577" y="2913529"/>
            <a:ext cx="463158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8"/>
          <p:cNvSpPr/>
          <p:nvPr/>
        </p:nvSpPr>
        <p:spPr>
          <a:xfrm>
            <a:off x="10406597" y="381000"/>
            <a:ext cx="1404402" cy="62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Your logo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5273072" y="1520826"/>
            <a:ext cx="159540" cy="11540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71975" spcFirstLastPara="1" rIns="91425" wrap="square" tIns="48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386">
          <p15:clr>
            <a:srgbClr val="FBAE40"/>
          </p15:clr>
        </p15:guide>
        <p15:guide id="2" pos="3568">
          <p15:clr>
            <a:srgbClr val="FBAE40"/>
          </p15:clr>
        </p15:guide>
        <p15:guide id="3" pos="31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OK_content">
  <p:cSld name="3_OK_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371475" y="1520825"/>
            <a:ext cx="1144905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Copyright © 2022 All rights reserved.</a:t>
            </a:r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OK_content">
  <p:cSld name="2_OK_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371475" y="1520825"/>
            <a:ext cx="1144905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_content">
  <p:cSld name="OK_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OK_content">
  <p:cSld name="3_OK_content">
    <p:bg>
      <p:bgPr>
        <a:gradFill>
          <a:gsLst>
            <a:gs pos="0">
              <a:schemeClr val="dk2"/>
            </a:gs>
            <a:gs pos="9900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371475" y="1520825"/>
            <a:ext cx="1144905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Copyright © 2022 All rights reserved.</a:t>
            </a:r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Google Shape;36;p11"/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K_content">
  <p:cSld name="1_OK_content">
    <p:bg>
      <p:bgPr>
        <a:gradFill>
          <a:gsLst>
            <a:gs pos="0">
              <a:schemeClr val="dk2"/>
            </a:gs>
            <a:gs pos="9900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>
            <p:ph idx="2" type="pic"/>
          </p:nvPr>
        </p:nvSpPr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9" name="Google Shape;39;p12"/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Copyright © 2022 All rights reserved.</a:t>
            </a:r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40;p12"/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112">
          <p15:clr>
            <a:srgbClr val="FBAE40"/>
          </p15:clr>
        </p15:guide>
        <p15:guide id="2" pos="44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K_content">
  <p:cSld name="1_OK_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>
            <p:ph idx="2" type="pic"/>
          </p:nvPr>
        </p:nvSpPr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1" name="Google Shape;51;p21"/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Copyright © 2022 All rights reserved.</a:t>
            </a:r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21"/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3599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112">
          <p15:clr>
            <a:srgbClr val="FBAE40"/>
          </p15:clr>
        </p15:guide>
        <p15:guide id="2" pos="449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over">
  <p:cSld name="20_Cov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678694" y="1520825"/>
            <a:ext cx="4727903" cy="11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22"/>
          <p:cNvSpPr/>
          <p:nvPr>
            <p:ph idx="3" type="pic"/>
          </p:nvPr>
        </p:nvSpPr>
        <p:spPr>
          <a:xfrm>
            <a:off x="0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cxnSp>
        <p:nvCxnSpPr>
          <p:cNvPr id="59" name="Google Shape;59;p22"/>
          <p:cNvCxnSpPr/>
          <p:nvPr/>
        </p:nvCxnSpPr>
        <p:spPr>
          <a:xfrm>
            <a:off x="5683577" y="2913529"/>
            <a:ext cx="463158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22"/>
          <p:cNvSpPr/>
          <p:nvPr/>
        </p:nvSpPr>
        <p:spPr>
          <a:xfrm>
            <a:off x="10406597" y="381000"/>
            <a:ext cx="1404402" cy="62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Your logo here</a:t>
            </a:r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5273072" y="1520826"/>
            <a:ext cx="159540" cy="11540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71975" spcFirstLastPara="1" rIns="91425" wrap="square" tIns="48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386">
          <p15:clr>
            <a:srgbClr val="FBAE40"/>
          </p15:clr>
        </p15:guide>
        <p15:guide id="2" pos="3568">
          <p15:clr>
            <a:srgbClr val="FBAE40"/>
          </p15:clr>
        </p15:guide>
        <p15:guide id="3" pos="31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_content">
  <p:cSld name="OK_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OK_content">
  <p:cSld name="2_OK_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2" type="body"/>
          </p:nvPr>
        </p:nvSpPr>
        <p:spPr>
          <a:xfrm>
            <a:off x="371475" y="1520825"/>
            <a:ext cx="1144905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3599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371475" y="390525"/>
            <a:ext cx="11449050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371475" y="1520825"/>
            <a:ext cx="11449050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7"/>
          <p:cNvSpPr/>
          <p:nvPr/>
        </p:nvSpPr>
        <p:spPr>
          <a:xfrm>
            <a:off x="371475" y="6451600"/>
            <a:ext cx="1645584" cy="249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Your logo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74">
          <p15:clr>
            <a:srgbClr val="5ACBF0"/>
          </p15:clr>
        </p15:guide>
        <p15:guide id="2" orient="horz" pos="7994">
          <p15:clr>
            <a:srgbClr val="5ACBF0"/>
          </p15:clr>
        </p15:guide>
        <p15:guide id="3" orient="horz" pos="8153">
          <p15:clr>
            <a:srgbClr val="5ACBF0"/>
          </p15:clr>
        </p15:guide>
        <p15:guide id="4" pos="14916">
          <p15:clr>
            <a:srgbClr val="5ACBF0"/>
          </p15:clr>
        </p15:guide>
        <p15:guide id="5" orient="horz" pos="867">
          <p15:clr>
            <a:srgbClr val="F26B43"/>
          </p15:clr>
        </p15:guide>
        <p15:guide id="6" pos="7446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orient="horz" pos="232">
          <p15:clr>
            <a:srgbClr val="F26B43"/>
          </p15:clr>
        </p15:guide>
        <p15:guide id="9" orient="horz" pos="4156">
          <p15:clr>
            <a:srgbClr val="5ACBF0"/>
          </p15:clr>
        </p15:guide>
        <p15:guide id="10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960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3599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371475" y="390525"/>
            <a:ext cx="11449050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71475" y="1520825"/>
            <a:ext cx="11449050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Google Shape;47;p20"/>
          <p:cNvSpPr/>
          <p:nvPr/>
        </p:nvSpPr>
        <p:spPr>
          <a:xfrm>
            <a:off x="371475" y="6451600"/>
            <a:ext cx="1645584" cy="249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Your logo here</a:t>
            </a:r>
            <a:endParaRPr/>
          </a:p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74">
          <p15:clr>
            <a:srgbClr val="5ACBF0"/>
          </p15:clr>
        </p15:guide>
        <p15:guide id="2" orient="horz" pos="7994">
          <p15:clr>
            <a:srgbClr val="5ACBF0"/>
          </p15:clr>
        </p15:guide>
        <p15:guide id="3" orient="horz" pos="8153">
          <p15:clr>
            <a:srgbClr val="5ACBF0"/>
          </p15:clr>
        </p15:guide>
        <p15:guide id="4" pos="14916">
          <p15:clr>
            <a:srgbClr val="5ACBF0"/>
          </p15:clr>
        </p15:guide>
        <p15:guide id="5" orient="horz" pos="867">
          <p15:clr>
            <a:srgbClr val="F26B43"/>
          </p15:clr>
        </p15:guide>
        <p15:guide id="6" pos="7446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orient="horz" pos="232">
          <p15:clr>
            <a:srgbClr val="F26B43"/>
          </p15:clr>
        </p15:guide>
        <p15:guide id="9" orient="horz" pos="4156">
          <p15:clr>
            <a:srgbClr val="5ACBF0"/>
          </p15:clr>
        </p15:guide>
        <p15:guide id="10" pos="2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hyperlink" Target="mailto:nana-kofi-baabu.twum-duah@g2elab.grenoble-inp.fr" TargetMode="External"/><Relationship Id="rId5" Type="http://schemas.openxmlformats.org/officeDocument/2006/relationships/hyperlink" Target="mailto:xyz@grenoble-inp.org" TargetMode="External"/><Relationship Id="rId6" Type="http://schemas.openxmlformats.org/officeDocument/2006/relationships/hyperlink" Target="mailto:yann.le-floch2@grenoble-inp.org" TargetMode="External"/><Relationship Id="rId7" Type="http://schemas.openxmlformats.org/officeDocument/2006/relationships/hyperlink" Target="mailto:anujraaj.gopalsamy-sakthivel@grenoble-inp.org" TargetMode="External"/><Relationship Id="rId8" Type="http://schemas.openxmlformats.org/officeDocument/2006/relationships/hyperlink" Target="mailto:manar.amayri@grenoble-inp.f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1" type="body"/>
          </p:nvPr>
        </p:nvSpPr>
        <p:spPr>
          <a:xfrm>
            <a:off x="5678700" y="2114475"/>
            <a:ext cx="52695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3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100">
                <a:latin typeface="Verdana"/>
                <a:ea typeface="Verdana"/>
                <a:cs typeface="Verdana"/>
                <a:sym typeface="Verdana"/>
              </a:rPr>
              <a:t>EV Charging Stations</a:t>
            </a:r>
            <a:endParaRPr sz="3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"/>
          <p:cNvSpPr txBox="1"/>
          <p:nvPr>
            <p:ph idx="2" type="body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Final Presentation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26</a:t>
            </a:r>
            <a:r>
              <a:rPr baseline="30000" lang="en-US" sz="1400"/>
              <a:t>th</a:t>
            </a:r>
            <a:r>
              <a:rPr lang="en-US" sz="1400"/>
              <a:t> January 2023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54" y="368094"/>
            <a:ext cx="1690024" cy="70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23165" r="0" t="0"/>
          <a:stretch/>
        </p:blipFill>
        <p:spPr>
          <a:xfrm>
            <a:off x="0" y="0"/>
            <a:ext cx="5269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589350" y="931000"/>
            <a:ext cx="40749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Load Forecasting Using Learning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f0f4aed01_0_28"/>
          <p:cNvSpPr txBox="1"/>
          <p:nvPr>
            <p:ph idx="1" type="body"/>
          </p:nvPr>
        </p:nvSpPr>
        <p:spPr>
          <a:xfrm>
            <a:off x="385795" y="710575"/>
            <a:ext cx="2568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/>
              <a:t>How are the clusters used ?</a:t>
            </a:r>
            <a:endParaRPr sz="1400"/>
          </a:p>
        </p:txBody>
      </p:sp>
      <p:sp>
        <p:nvSpPr>
          <p:cNvPr id="169" name="Google Shape;169;g1ff0f4aed01_0_28"/>
          <p:cNvSpPr txBox="1"/>
          <p:nvPr>
            <p:ph type="title"/>
          </p:nvPr>
        </p:nvSpPr>
        <p:spPr>
          <a:xfrm>
            <a:off x="385799" y="224875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Grenoble INP - Ense3 - CGE" id="170" name="Google Shape;170;g1ff0f4aed0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ff0f4aed0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186" y="1135899"/>
            <a:ext cx="9854788" cy="51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329143" y="834811"/>
            <a:ext cx="2870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CD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629CD0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7200" u="none" cap="none" strike="noStrike">
              <a:solidFill>
                <a:srgbClr val="629CD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1475" y="2402743"/>
            <a:ext cx="5783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  <a:endParaRPr b="0" i="0" sz="4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179" name="Google Shape;1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036091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4">
            <a:alphaModFix/>
          </a:blip>
          <a:srcRect b="18367" l="0" r="0" t="0"/>
          <a:stretch/>
        </p:blipFill>
        <p:spPr>
          <a:xfrm>
            <a:off x="6840050" y="23"/>
            <a:ext cx="535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197125" y="1042325"/>
            <a:ext cx="41472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-US" sz="1400"/>
              <a:t>Results are obtained for the LSTM and CNN LSTM model.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400"/>
              <a:t>Since CNN-LSTM was most promising we researched features to improve it: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Solar irradiance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Temperature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Calendar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1400"/>
              <a:t>Use of future data improved the models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-US" sz="1400"/>
              <a:t>Prediction CNN LSTM + cluster not interesting: very low R-Score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Prediction quality is poor and degrades a lot after 1H</a:t>
            </a:r>
            <a:r>
              <a:rPr b="0" lang="en-US" sz="1400"/>
              <a:t>.</a:t>
            </a:r>
            <a:endParaRPr b="0" sz="1400"/>
          </a:p>
        </p:txBody>
      </p:sp>
      <p:pic>
        <p:nvPicPr>
          <p:cNvPr descr="Grenoble INP - Ense3 - CGE"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5259750" y="6108625"/>
            <a:ext cx="64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R-Score of the different ML models with varying features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89" name="Google Shape;189;p5"/>
          <p:cNvGraphicFramePr/>
          <p:nvPr/>
        </p:nvGraphicFramePr>
        <p:xfrm>
          <a:off x="4591225" y="58940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{91673ED2-7650-4009-B51A-CE9AEC38ACC4}</a:tableStyleId>
              </a:tblPr>
              <a:tblGrid>
                <a:gridCol w="740650"/>
                <a:gridCol w="3108700"/>
                <a:gridCol w="625900"/>
                <a:gridCol w="636350"/>
                <a:gridCol w="678075"/>
                <a:gridCol w="719800"/>
                <a:gridCol w="719800"/>
              </a:tblGrid>
              <a:tr h="3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R-score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26800"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Without clustering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Model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 Hour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 Hours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6 Hours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12 Hours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24 Hours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3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LSTM consumption only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0,1517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0,0713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-0,0388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-0,1169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0,0038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consumption only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0,2238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0,1211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0,0656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0,0084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-0,0306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solar no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0,1858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0,1080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0,0281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-0,0023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-0,0865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solar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0,1824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0,0906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0,0206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0,0007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-0,0871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temperature no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0,1566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0,0925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0,0019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-0,0023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-0,0905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temperature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0,1472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0,0874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-0,0044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-0,0022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-0,0907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 + calendar no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0,2336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0,1023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0,0643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-0,0023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-0,0886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 + calendar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0,2770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0,1186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0,0934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0,0321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-0,0845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436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 + calendar future data with one week to predict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-0,0269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calendar+ temperature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0,2584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0,1262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cons+calendar+habits with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0,2701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0,0618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0,0852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0,0234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-0,0912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With Clustering</a:t>
                      </a:r>
                      <a:endParaRPr b="1"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 + cluster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0.0227</a:t>
                      </a:r>
                      <a:endParaRPr sz="1100">
                        <a:solidFill>
                          <a:srgbClr val="171616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solidFill>
                          <a:srgbClr val="171616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solidFill>
                          <a:srgbClr val="171616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solidFill>
                          <a:srgbClr val="171616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solidFill>
                          <a:srgbClr val="171616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69241d068_0_7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5" name="Google Shape;195;g1f69241d068_0_7"/>
          <p:cNvSpPr txBox="1"/>
          <p:nvPr>
            <p:ph idx="2" type="body"/>
          </p:nvPr>
        </p:nvSpPr>
        <p:spPr>
          <a:xfrm>
            <a:off x="444125" y="1016600"/>
            <a:ext cx="36678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1500"/>
              <a:t>Looking at cluster result : </a:t>
            </a:r>
            <a:endParaRPr b="0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0" lang="en-US" sz="1500"/>
              <a:t>Value count of different classes : 23009, 997, and 203 respectively.</a:t>
            </a:r>
            <a:endParaRPr b="0"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0" lang="en-US" sz="1500"/>
              <a:t>High accuracy but can’t be used because </a:t>
            </a:r>
            <a:r>
              <a:rPr lang="en-US" sz="1500"/>
              <a:t>low value count of class 1 and class 2</a:t>
            </a:r>
            <a:r>
              <a:rPr b="0" lang="en-US" sz="1500"/>
              <a:t> (medium and high consumption)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0" lang="en-US" sz="1500"/>
              <a:t>F-score shows </a:t>
            </a:r>
            <a:r>
              <a:rPr lang="en-US" sz="1500"/>
              <a:t>bad prediction of medium and high consumption  </a:t>
            </a:r>
            <a:endParaRPr sz="1500"/>
          </a:p>
        </p:txBody>
      </p:sp>
      <p:pic>
        <p:nvPicPr>
          <p:cNvPr descr="Grenoble INP - Ense3 - CGE" id="196" name="Google Shape;196;g1f69241d06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f69241d068_0_7"/>
          <p:cNvSpPr txBox="1"/>
          <p:nvPr/>
        </p:nvSpPr>
        <p:spPr>
          <a:xfrm>
            <a:off x="5739225" y="5840925"/>
            <a:ext cx="547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of difference classifier predictor models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98" name="Google Shape;198;g1f69241d068_0_7"/>
          <p:cNvGraphicFramePr/>
          <p:nvPr/>
        </p:nvGraphicFramePr>
        <p:xfrm>
          <a:off x="5499325" y="3810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{91673ED2-7650-4009-B51A-CE9AEC38ACC4}</a:tableStyleId>
              </a:tblPr>
              <a:tblGrid>
                <a:gridCol w="1722150"/>
                <a:gridCol w="1619975"/>
                <a:gridCol w="1284300"/>
                <a:gridCol w="1313475"/>
              </a:tblGrid>
              <a:tr h="39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Model Name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Cluster Class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 - Score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Accuracy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Gradient Boost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0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0.97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0.95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1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0.07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2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0.11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997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0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0.97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0.95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1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0.08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2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0.08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997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Adaboost 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0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0.97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0.95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1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0.12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06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2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0.04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147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Decision Tree 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0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0.97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0.94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1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0.14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Class 2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0.03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329143" y="834811"/>
            <a:ext cx="2870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CD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629CD0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endParaRPr b="1" i="0" sz="7200" u="none" cap="none" strike="noStrike">
              <a:solidFill>
                <a:srgbClr val="629CD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71475" y="2033412"/>
            <a:ext cx="57832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Analysis of Results</a:t>
            </a:r>
            <a:endParaRPr b="0" i="0" sz="4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036091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8245" l="0" r="0" t="8246"/>
          <a:stretch/>
        </p:blipFill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5">
            <a:alphaModFix/>
          </a:blip>
          <a:srcRect b="7918" l="0" r="0" t="0"/>
          <a:stretch/>
        </p:blipFill>
        <p:spPr>
          <a:xfrm>
            <a:off x="6840050" y="0"/>
            <a:ext cx="535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69241d068_0_18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Analysis of results </a:t>
            </a:r>
            <a:endParaRPr/>
          </a:p>
        </p:txBody>
      </p:sp>
      <p:sp>
        <p:nvSpPr>
          <p:cNvPr id="214" name="Google Shape;214;g1f69241d068_0_18"/>
          <p:cNvSpPr txBox="1"/>
          <p:nvPr>
            <p:ph idx="2" type="body"/>
          </p:nvPr>
        </p:nvSpPr>
        <p:spPr>
          <a:xfrm>
            <a:off x="384175" y="794050"/>
            <a:ext cx="111753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Explaining the poor results compared to last year work: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Poor performance of models is due to the varying degree of quality of the input time series data. </a:t>
            </a:r>
            <a:endParaRPr b="0"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Current EV data has </a:t>
            </a:r>
            <a:r>
              <a:rPr lang="en-US" sz="1400"/>
              <a:t>a high volume of zeroes</a:t>
            </a:r>
            <a:r>
              <a:rPr b="0" lang="en-US" sz="1400"/>
              <a:t> about 98%, thus making the </a:t>
            </a:r>
            <a:r>
              <a:rPr lang="en-US" sz="1400"/>
              <a:t>EV usage appear like a random walk</a:t>
            </a:r>
            <a:r>
              <a:rPr b="0" lang="en-US" sz="1400"/>
              <a:t> with widespread random use of EV chargers making it almost impossible to predict. </a:t>
            </a:r>
            <a:endParaRPr b="0"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Same issue with clustering. </a:t>
            </a:r>
            <a:endParaRPr b="0"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Influence of the features on the results:   </a:t>
            </a:r>
            <a:br>
              <a:rPr lang="en-US" sz="1500"/>
            </a:br>
            <a:endParaRPr sz="1500"/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400"/>
              <a:t>Meteorological features had a worse score than without them. Suggests that these features have no clear correlation to the EV users' behavior regarding whether to use the chargers or not.</a:t>
            </a:r>
            <a:r>
              <a:rPr b="0" lang="en-US" sz="1200"/>
              <a:t> </a:t>
            </a:r>
            <a:endParaRPr b="0" sz="1200"/>
          </a:p>
        </p:txBody>
      </p:sp>
      <p:pic>
        <p:nvPicPr>
          <p:cNvPr descr="Grenoble INP - Ense3 - CGE" id="215" name="Google Shape;215;g1f69241d06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f69241d06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850" y="3734750"/>
            <a:ext cx="5026239" cy="28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69241d068_1_3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Analysis of results </a:t>
            </a:r>
            <a:endParaRPr/>
          </a:p>
        </p:txBody>
      </p:sp>
      <p:sp>
        <p:nvSpPr>
          <p:cNvPr id="222" name="Google Shape;222;g1f69241d068_1_3"/>
          <p:cNvSpPr txBox="1"/>
          <p:nvPr>
            <p:ph idx="2" type="body"/>
          </p:nvPr>
        </p:nvSpPr>
        <p:spPr>
          <a:xfrm>
            <a:off x="139000" y="794050"/>
            <a:ext cx="49608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Influence of the features on the results:   </a:t>
            </a:r>
            <a:endParaRPr sz="1500"/>
          </a:p>
          <a:p>
            <a:pPr indent="0" lvl="0" marL="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200"/>
          </a:p>
        </p:txBody>
      </p:sp>
      <p:pic>
        <p:nvPicPr>
          <p:cNvPr descr="Grenoble INP - Ense3 - CGE" id="223" name="Google Shape;223;g1f69241d068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f69241d068_1_3"/>
          <p:cNvSpPr txBox="1"/>
          <p:nvPr/>
        </p:nvSpPr>
        <p:spPr>
          <a:xfrm>
            <a:off x="1772600" y="5790000"/>
            <a:ext cx="520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Influence of  features- Increase or decrease of R-Score for 1H and 3H prediction 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g1f69241d068_1_3"/>
          <p:cNvSpPr txBox="1"/>
          <p:nvPr/>
        </p:nvSpPr>
        <p:spPr>
          <a:xfrm>
            <a:off x="7377500" y="997450"/>
            <a:ext cx="47220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Meteorological features do not increase performances of the model</a:t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Calendar is the most important feature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increasing the overall R-score the most. Its impact can be seen in all feature combinations where it is present </a:t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lowest R-2 score occurs during the summer holidays and end-of-year holidays. </a:t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Our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occupancy calendar does not correspond entirely to the workers' schedule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→ Changing our generalized calendar to the personalized schedule of the school's EV users could increase the impact of this feature. </a:t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26" name="Google Shape;226;g1f69241d068_1_3"/>
          <p:cNvGraphicFramePr/>
          <p:nvPr/>
        </p:nvGraphicFramePr>
        <p:xfrm>
          <a:off x="675475" y="13264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{91673ED2-7650-4009-B51A-CE9AEC38ACC4}</a:tableStyleId>
              </a:tblPr>
              <a:tblGrid>
                <a:gridCol w="2535575"/>
                <a:gridCol w="806300"/>
                <a:gridCol w="1029075"/>
                <a:gridCol w="541075"/>
                <a:gridCol w="1273100"/>
              </a:tblGrid>
              <a:tr h="306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R-score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8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Model with the different features tested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 Hour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% variation compared to consumption only</a:t>
                      </a:r>
                      <a:endParaRPr b="1"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 Hours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% variation compared to consumption only</a:t>
                      </a:r>
                      <a:endParaRPr b="1"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consumption only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0,2238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0,1211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solar no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0,1858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-16,98%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0,1080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-10,82%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solar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0,1824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-18,50 %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0,0906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-25,18%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temperature no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0,1566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-30,03%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0,0925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-23,62%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temperature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0,1472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-34,23%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0,0874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-27,83%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 + calendar no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0,2336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34A85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+4,38 %</a:t>
                      </a:r>
                      <a:endParaRPr sz="1100">
                        <a:solidFill>
                          <a:srgbClr val="34A853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0,1023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-15,52%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 + calendar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0,2770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34A85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+23,77 %</a:t>
                      </a:r>
                      <a:endParaRPr sz="1100">
                        <a:solidFill>
                          <a:srgbClr val="34A853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0,1186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-2,06 %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 calendar+ temperature future data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0,2584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34A85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+15,46 %</a:t>
                      </a:r>
                      <a:endParaRPr sz="1100">
                        <a:solidFill>
                          <a:srgbClr val="34A853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0,1262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34A85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+4,21 %</a:t>
                      </a:r>
                      <a:endParaRPr sz="1100">
                        <a:solidFill>
                          <a:srgbClr val="34A853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CNN LSTM cons+calendar+habits with future</a:t>
                      </a:r>
                      <a:endParaRPr sz="9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0,2701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34A85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+20,69 %</a:t>
                      </a:r>
                      <a:endParaRPr sz="1100">
                        <a:solidFill>
                          <a:srgbClr val="34A853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71616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0,0618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-48,96%</a:t>
                      </a:r>
                      <a:endParaRPr sz="1100">
                        <a:solidFill>
                          <a:srgbClr val="FF0000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69241d068_2_8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Analysis of results </a:t>
            </a:r>
            <a:endParaRPr/>
          </a:p>
        </p:txBody>
      </p:sp>
      <p:sp>
        <p:nvSpPr>
          <p:cNvPr id="232" name="Google Shape;232;g1f69241d068_2_8"/>
          <p:cNvSpPr txBox="1"/>
          <p:nvPr>
            <p:ph idx="2" type="body"/>
          </p:nvPr>
        </p:nvSpPr>
        <p:spPr>
          <a:xfrm>
            <a:off x="265250" y="576125"/>
            <a:ext cx="111696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Habit features give interesting results but not as much as expected: why ?</a:t>
            </a:r>
            <a:endParaRPr sz="1500"/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b="0" lang="en-US" sz="1300"/>
              <a:t> We assessed this feature with a survey which resulted in only four total answers where two of which were "I do not know" </a:t>
            </a:r>
            <a:endParaRPr b="0" sz="13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b="0" lang="en-US" sz="1300"/>
              <a:t>Too few to achieve an accurate representation of specific user habits </a:t>
            </a:r>
            <a:endParaRPr b="0" sz="13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b="0" lang="en-US" sz="1300"/>
              <a:t>Half, were "I do not know". These "do not know" diminish the impact of the other answers which would increase the features' relevance. </a:t>
            </a:r>
            <a:endParaRPr b="0" sz="13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b="0" lang="en-US" sz="1300"/>
              <a:t>To improve this feature the survey should have been sent out earlier to obtain a higher response rate. In addition, an increase in charger users would greatly strengthen and clarify trends.</a:t>
            </a:r>
            <a:endParaRPr b="0" sz="13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  </a:t>
            </a:r>
            <a:endParaRPr sz="1500"/>
          </a:p>
          <a:p>
            <a:pPr indent="0" lvl="0" marL="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200"/>
          </a:p>
        </p:txBody>
      </p:sp>
      <p:pic>
        <p:nvPicPr>
          <p:cNvPr descr="Grenoble INP - Ense3 - CGE" id="233" name="Google Shape;233;g1f69241d068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f69241d068_2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400" y="4229200"/>
            <a:ext cx="5445127" cy="24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f69241d068_2_8"/>
          <p:cNvSpPr txBox="1"/>
          <p:nvPr/>
        </p:nvSpPr>
        <p:spPr>
          <a:xfrm>
            <a:off x="7477525" y="5643925"/>
            <a:ext cx="3000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Answers of EV users concerning charging patterns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/>
        </p:nvSpPr>
        <p:spPr>
          <a:xfrm>
            <a:off x="329143" y="834811"/>
            <a:ext cx="2870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CD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629CD0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7200" u="none" cap="none" strike="noStrike">
              <a:solidFill>
                <a:srgbClr val="629CD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371475" y="2033412"/>
            <a:ext cx="57832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Conclusion &amp; Perspective</a:t>
            </a:r>
            <a:endParaRPr b="0" i="0" sz="4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036091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8245" l="0" r="0" t="8246"/>
          <a:stretch/>
        </p:blipFill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5">
            <a:alphaModFix/>
          </a:blip>
          <a:srcRect b="820" l="7569" r="7569" t="-820"/>
          <a:stretch/>
        </p:blipFill>
        <p:spPr>
          <a:xfrm>
            <a:off x="6840077" y="0"/>
            <a:ext cx="535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Conclusion &amp; Perspectives</a:t>
            </a:r>
            <a:endParaRPr/>
          </a:p>
        </p:txBody>
      </p:sp>
      <p:sp>
        <p:nvSpPr>
          <p:cNvPr id="251" name="Google Shape;251;p6"/>
          <p:cNvSpPr txBox="1"/>
          <p:nvPr>
            <p:ph idx="2" type="body"/>
          </p:nvPr>
        </p:nvSpPr>
        <p:spPr>
          <a:xfrm>
            <a:off x="442850" y="968475"/>
            <a:ext cx="114492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Summary: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/>
              <a:t>Analysing the datas  → Preprocessing → Normalizing</a:t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/>
              <a:t>Searching and implementing new features → Evaluation of their performances. </a:t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/>
              <a:t>Implementation of different models with a better performance on the CNN-LSTM</a:t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/>
              <a:t>Trying to improve our approach with clustering  which could be explored thoroughly next year.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Challenges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-US" sz="1700"/>
              <a:t>Understanding the datas and the previous code</a:t>
            </a:r>
            <a:endParaRPr b="0"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/>
              <a:t> 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-US" sz="1700"/>
              <a:t>Lack of “good datas”</a:t>
            </a:r>
            <a:endParaRPr b="0"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-US" sz="1700"/>
              <a:t>Long computation time 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Grenoble INP - Ense3 - CGE"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477572" y="1338002"/>
            <a:ext cx="80130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lang="en-US">
                <a:latin typeface="Verdana"/>
                <a:ea typeface="Verdana"/>
                <a:cs typeface="Verdana"/>
                <a:sym typeface="Verdana"/>
              </a:rPr>
              <a:t>Overview</a:t>
            </a:r>
            <a:br>
              <a:rPr b="0" lang="en-US">
                <a:latin typeface="Verdana"/>
                <a:ea typeface="Verdana"/>
                <a:cs typeface="Verdana"/>
                <a:sym typeface="Verdana"/>
              </a:rPr>
            </a:br>
            <a:r>
              <a:rPr b="0" lang="en-US" sz="1600"/>
              <a:t>	</a:t>
            </a:r>
            <a:r>
              <a:rPr b="0" lang="en-US" sz="1600">
                <a:latin typeface="Verdana"/>
                <a:ea typeface="Verdana"/>
                <a:cs typeface="Verdana"/>
                <a:sym typeface="Verdana"/>
              </a:rPr>
              <a:t>Context</a:t>
            </a:r>
            <a:br>
              <a:rPr b="0" lang="en-US" sz="1600">
                <a:latin typeface="Verdana"/>
                <a:ea typeface="Verdana"/>
                <a:cs typeface="Verdana"/>
                <a:sym typeface="Verdana"/>
              </a:rPr>
            </a:br>
            <a:r>
              <a:rPr b="0" lang="en-US" sz="1600">
                <a:latin typeface="Verdana"/>
                <a:ea typeface="Verdana"/>
                <a:cs typeface="Verdana"/>
                <a:sym typeface="Verdana"/>
              </a:rPr>
              <a:t>	Objective</a:t>
            </a:r>
            <a:br>
              <a:rPr b="0" lang="en-US">
                <a:latin typeface="Verdana"/>
                <a:ea typeface="Verdana"/>
                <a:cs typeface="Verdana"/>
                <a:sym typeface="Verdana"/>
              </a:rPr>
            </a:br>
            <a:r>
              <a:rPr b="0" lang="en-US">
                <a:latin typeface="Verdana"/>
                <a:ea typeface="Verdana"/>
                <a:cs typeface="Verdana"/>
                <a:sym typeface="Verdana"/>
              </a:rPr>
              <a:t>Methodology</a:t>
            </a:r>
            <a:br>
              <a:rPr b="0" lang="en-US">
                <a:latin typeface="Verdana"/>
                <a:ea typeface="Verdana"/>
                <a:cs typeface="Verdana"/>
                <a:sym typeface="Verdana"/>
              </a:rPr>
            </a:br>
            <a:r>
              <a:rPr b="0" lang="en-US">
                <a:latin typeface="Verdana"/>
                <a:ea typeface="Verdana"/>
                <a:cs typeface="Verdana"/>
                <a:sym typeface="Verdana"/>
              </a:rPr>
              <a:t>Results</a:t>
            </a:r>
            <a:br>
              <a:rPr b="0" lang="en-US">
                <a:latin typeface="Verdana"/>
                <a:ea typeface="Verdana"/>
                <a:cs typeface="Verdana"/>
                <a:sym typeface="Verdana"/>
              </a:rPr>
            </a:br>
            <a:r>
              <a:rPr b="0" lang="en-US">
                <a:latin typeface="Verdana"/>
                <a:ea typeface="Verdana"/>
                <a:cs typeface="Verdana"/>
                <a:sym typeface="Verdana"/>
              </a:rPr>
              <a:t>Analysis of Results</a:t>
            </a:r>
            <a:br>
              <a:rPr b="0" lang="en-US">
                <a:latin typeface="Verdana"/>
                <a:ea typeface="Verdana"/>
                <a:cs typeface="Verdana"/>
                <a:sym typeface="Verdana"/>
              </a:rPr>
            </a:br>
            <a:r>
              <a:rPr b="0" lang="en-US">
                <a:latin typeface="Verdana"/>
                <a:ea typeface="Verdana"/>
                <a:cs typeface="Verdana"/>
                <a:sym typeface="Verdana"/>
              </a:rPr>
              <a:t>Conclusion &amp; Prospective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37396" y="639672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77572" y="368293"/>
            <a:ext cx="274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3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Outline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50" y="6106328"/>
            <a:ext cx="1660936" cy="644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3"/>
          <p:cNvCxnSpPr/>
          <p:nvPr/>
        </p:nvCxnSpPr>
        <p:spPr>
          <a:xfrm>
            <a:off x="261525" y="1329300"/>
            <a:ext cx="0" cy="4199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ec82f7b0f_2_7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 of evolution </a:t>
            </a:r>
            <a:endParaRPr/>
          </a:p>
        </p:txBody>
      </p:sp>
      <p:pic>
        <p:nvPicPr>
          <p:cNvPr id="259" name="Google Shape;259;g1fec82f7b0f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25" y="2763775"/>
            <a:ext cx="558050" cy="5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fec82f7b0f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975" y="1377875"/>
            <a:ext cx="2097850" cy="20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fec82f7b0f_2_7"/>
          <p:cNvSpPr txBox="1"/>
          <p:nvPr/>
        </p:nvSpPr>
        <p:spPr>
          <a:xfrm>
            <a:off x="475350" y="3712350"/>
            <a:ext cx="428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EV sales are increasing rapidly globally and in France.</a:t>
            </a:r>
            <a:endParaRPr sz="1800"/>
          </a:p>
        </p:txBody>
      </p:sp>
      <p:pic>
        <p:nvPicPr>
          <p:cNvPr id="262" name="Google Shape;262;g1fec82f7b0f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650" y="28848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fec82f7b0f_2_7"/>
          <p:cNvSpPr txBox="1"/>
          <p:nvPr/>
        </p:nvSpPr>
        <p:spPr>
          <a:xfrm>
            <a:off x="4931750" y="4949575"/>
            <a:ext cx="24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 AI to forecast the future load</a:t>
            </a:r>
            <a:endParaRPr sz="1800"/>
          </a:p>
        </p:txBody>
      </p:sp>
      <p:pic>
        <p:nvPicPr>
          <p:cNvPr id="264" name="Google Shape;264;g1fec82f7b0f_2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3725" y="1508800"/>
            <a:ext cx="1836000" cy="1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fec82f7b0f_2_7"/>
          <p:cNvSpPr txBox="1"/>
          <p:nvPr/>
        </p:nvSpPr>
        <p:spPr>
          <a:xfrm>
            <a:off x="8676475" y="3228900"/>
            <a:ext cx="122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User data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266" name="Google Shape;266;g1fec82f7b0f_2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noble INP - Ense3 - CGE" id="272" name="Google Shape;2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073037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8245" l="0" r="0" t="8246"/>
          <a:stretch/>
        </p:blipFill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371475" y="984175"/>
            <a:ext cx="43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1" i="0" sz="4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-622300" y="3669052"/>
            <a:ext cx="72645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1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Authors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Oscar Wahlström			oscar.wahlstrom</a:t>
            </a:r>
            <a:r>
              <a:rPr b="0" i="0" lang="en-US" sz="900" u="sng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@grenoble-inp.org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Camille Fournier			camille.fournier2@grenoble-inp.org</a:t>
            </a:r>
            <a:endParaRPr/>
          </a:p>
          <a:p>
            <a:pPr indent="457200" lvl="0" marL="45720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Yann Le Floch 				</a:t>
            </a:r>
            <a:r>
              <a:rPr b="0" i="0" lang="en-US" sz="900" u="sng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yann.le-floch2@grenoble-inp.org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Anujraaj Gopalsamy Sakthivel 		</a:t>
            </a:r>
            <a:r>
              <a:rPr b="0" i="0" lang="en-US" sz="900" u="sng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anujraaj.gopalsamy-sakthivel@grenoble-inp.org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b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1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Supervisors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Manar Amayri 				</a:t>
            </a:r>
            <a:r>
              <a:rPr b="0" i="0" lang="en-US" sz="900" u="sng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manar.amayri@grenoble-inp.fr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Nana Kofi Baabu Twum Duah 		</a:t>
            </a:r>
            <a:r>
              <a:rPr b="0" i="0" lang="en-US" sz="900" u="sng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nana-kofi-baabu.twum-duah@g2elab.grenoble-inp.fr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6756000" y="0"/>
            <a:ext cx="5436000" cy="6858000"/>
          </a:xfrm>
          <a:prstGeom prst="rect">
            <a:avLst/>
          </a:prstGeom>
          <a:solidFill>
            <a:srgbClr val="84AF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8663" y="1251625"/>
            <a:ext cx="5290675" cy="40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329143" y="834811"/>
            <a:ext cx="2870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CD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629CD0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endParaRPr b="1" i="0" sz="7200" u="none" cap="none" strike="noStrike">
              <a:solidFill>
                <a:srgbClr val="629CD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71475" y="2402743"/>
            <a:ext cx="5783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Overview</a:t>
            </a:r>
            <a:endParaRPr b="0" i="0" sz="4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036091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8250" l="0" r="0" t="8242"/>
          <a:stretch/>
        </p:blipFill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5">
            <a:alphaModFix/>
          </a:blip>
          <a:srcRect b="5526" l="0" r="0" t="0"/>
          <a:stretch/>
        </p:blipFill>
        <p:spPr>
          <a:xfrm>
            <a:off x="6840075" y="1"/>
            <a:ext cx="535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Context</a:t>
            </a:r>
            <a:endParaRPr/>
          </a:p>
        </p:txBody>
      </p:sp>
      <p:pic>
        <p:nvPicPr>
          <p:cNvPr descr="Grenoble INP - Ense3 - CGE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>
            <p:ph idx="2" type="body"/>
          </p:nvPr>
        </p:nvSpPr>
        <p:spPr>
          <a:xfrm>
            <a:off x="371475" y="794150"/>
            <a:ext cx="54849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The electricity grid will face </a:t>
            </a:r>
            <a:r>
              <a:rPr b="0" lang="en-US" sz="1500" u="sng">
                <a:latin typeface="Verdana"/>
                <a:ea typeface="Verdana"/>
                <a:cs typeface="Verdana"/>
                <a:sym typeface="Verdana"/>
              </a:rPr>
              <a:t>large constraints</a:t>
            </a: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 from the energy transition: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Increase in volatile renewable energies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Cars transitioning from fossil fuel to electricity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Accurate forecasting models is a key factor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/>
          </a:p>
          <a:p>
            <a:pPr indent="0" lvl="0" marL="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The forecast-models are made up by </a:t>
            </a:r>
            <a:r>
              <a:rPr b="0" lang="en-US" sz="1500" u="sng">
                <a:latin typeface="Verdana"/>
                <a:ea typeface="Verdana"/>
                <a:cs typeface="Verdana"/>
                <a:sym typeface="Verdana"/>
              </a:rPr>
              <a:t>machine learning models</a:t>
            </a: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 such as :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Long Short-Term Memory networks (LSTM) 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Convolutional Neural Network (CNN)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523" y="381001"/>
            <a:ext cx="4366949" cy="344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6" y="4241890"/>
            <a:ext cx="5484891" cy="197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c52d869cb_0_7"/>
          <p:cNvSpPr txBox="1"/>
          <p:nvPr>
            <p:ph idx="1" type="body"/>
          </p:nvPr>
        </p:nvSpPr>
        <p:spPr>
          <a:xfrm>
            <a:off x="385756" y="1274618"/>
            <a:ext cx="6066900" cy="103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500">
                <a:solidFill>
                  <a:schemeClr val="dk1"/>
                </a:solidFill>
              </a:rPr>
              <a:t>Last years group’s objective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500">
                <a:solidFill>
                  <a:schemeClr val="dk1"/>
                </a:solidFill>
              </a:rPr>
              <a:t>Ours? -&gt; B9870</a:t>
            </a:r>
            <a:r>
              <a:rPr lang="en-US" sz="1500">
                <a:solidFill>
                  <a:schemeClr val="dk1"/>
                </a:solidFill>
              </a:rPr>
              <a:t>uild </a:t>
            </a:r>
            <a:r>
              <a:rPr lang="en-US" sz="1500" u="sng">
                <a:solidFill>
                  <a:schemeClr val="dk1"/>
                </a:solidFill>
              </a:rPr>
              <a:t>predictive models</a:t>
            </a:r>
            <a:r>
              <a:rPr lang="en-US" sz="1500">
                <a:solidFill>
                  <a:schemeClr val="dk1"/>
                </a:solidFill>
              </a:rPr>
              <a:t> with machine learning for an MPC to forecast charging load of EV chargers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1" name="Google Shape;121;g1fc52d869cb_0_7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22" name="Google Shape;122;g1fc52d869cb_0_7"/>
          <p:cNvSpPr txBox="1"/>
          <p:nvPr>
            <p:ph idx="2" type="body"/>
          </p:nvPr>
        </p:nvSpPr>
        <p:spPr>
          <a:xfrm>
            <a:off x="371475" y="2272145"/>
            <a:ext cx="6066900" cy="386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500"/>
              <a:t>Models aim to improve the</a:t>
            </a:r>
            <a:r>
              <a:rPr b="0" lang="en-US" sz="1500"/>
              <a:t> MPC -&gt; </a:t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0" lang="en-US" sz="1500"/>
              <a:t>Increase the self consumption of the Predis-MHI platform.  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500"/>
              <a:t>The EV-charging stations are situated</a:t>
            </a: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 in the parking lot of the engineering school Grenoble-INP ENSE3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/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Our objective will be</a:t>
            </a:r>
            <a:r>
              <a:rPr b="0" lang="en-US" sz="1500"/>
              <a:t> not only to study these machine learning models but also </a:t>
            </a:r>
            <a:r>
              <a:rPr b="0" lang="en-US" sz="1500" u="sng"/>
              <a:t>adapt</a:t>
            </a:r>
            <a:r>
              <a:rPr b="0" lang="en-US" sz="1500"/>
              <a:t> them and </a:t>
            </a:r>
            <a:r>
              <a:rPr b="0" lang="en-US" sz="1500" u="sng"/>
              <a:t>optimize</a:t>
            </a:r>
            <a:r>
              <a:rPr b="0" lang="en-US" sz="1500"/>
              <a:t> them</a:t>
            </a:r>
            <a:endParaRPr b="0" sz="1500"/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/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/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123" name="Google Shape;123;g1fc52d869c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fc52d869cb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1486" y="555477"/>
            <a:ext cx="4094558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fc52d869cb_0_7"/>
          <p:cNvSpPr txBox="1"/>
          <p:nvPr/>
        </p:nvSpPr>
        <p:spPr>
          <a:xfrm>
            <a:off x="371475" y="5176925"/>
            <a:ext cx="59541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Goal :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Create an accurate model to forecast EV-charging load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27000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/>
        </p:nvSpPr>
        <p:spPr>
          <a:xfrm>
            <a:off x="329143" y="834811"/>
            <a:ext cx="2870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CD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629CD0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7200" u="none" cap="none" strike="noStrike">
              <a:solidFill>
                <a:srgbClr val="629CD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71475" y="2402743"/>
            <a:ext cx="5783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b="0" i="0" sz="4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Grenoble INP - Ense3 - CGE"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036091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8245" l="0" r="0" t="8246"/>
          <a:stretch/>
        </p:blipFill>
        <p:spPr>
          <a:xfrm>
            <a:off x="6840071" y="0"/>
            <a:ext cx="53519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 b="5811" l="0" r="0" t="0"/>
          <a:stretch/>
        </p:blipFill>
        <p:spPr>
          <a:xfrm>
            <a:off x="6840075" y="0"/>
            <a:ext cx="535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500"/>
              <a:t>Predicting the actual consumption</a:t>
            </a:r>
            <a:endParaRPr sz="1500"/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Grenoble INP - Ense3 - CGE"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63" y="1037199"/>
            <a:ext cx="10778475" cy="500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f0f4aed01_0_0"/>
          <p:cNvSpPr txBox="1"/>
          <p:nvPr>
            <p:ph idx="1" type="body"/>
          </p:nvPr>
        </p:nvSpPr>
        <p:spPr>
          <a:xfrm>
            <a:off x="385760" y="802299"/>
            <a:ext cx="176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/>
              <a:t>LSTM &amp; CNN-LSTM</a:t>
            </a:r>
            <a:endParaRPr sz="1400"/>
          </a:p>
        </p:txBody>
      </p:sp>
      <p:sp>
        <p:nvSpPr>
          <p:cNvPr id="149" name="Google Shape;149;g1ff0f4aed01_0_0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Grenoble INP - Ense3 - CGE" id="150" name="Google Shape;150;g1ff0f4aed0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ff0f4aed0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804" y="2189525"/>
            <a:ext cx="4881377" cy="315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ff0f4aed0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50" y="1269025"/>
            <a:ext cx="2476650" cy="10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ff0f4aed0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675" y="2189525"/>
            <a:ext cx="5113308" cy="3542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ff0f4aed01_0_0"/>
          <p:cNvSpPr txBox="1"/>
          <p:nvPr>
            <p:ph idx="1" type="body"/>
          </p:nvPr>
        </p:nvSpPr>
        <p:spPr>
          <a:xfrm>
            <a:off x="8600296" y="5658400"/>
            <a:ext cx="2476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/>
              <a:t>CNN-LSTM Architecture</a:t>
            </a:r>
            <a:endParaRPr sz="1400"/>
          </a:p>
        </p:txBody>
      </p:sp>
      <p:sp>
        <p:nvSpPr>
          <p:cNvPr id="155" name="Google Shape;155;g1ff0f4aed01_0_0"/>
          <p:cNvSpPr txBox="1"/>
          <p:nvPr>
            <p:ph idx="1" type="body"/>
          </p:nvPr>
        </p:nvSpPr>
        <p:spPr>
          <a:xfrm>
            <a:off x="2306660" y="5731549"/>
            <a:ext cx="176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/>
              <a:t>LSTM Architecture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0f4aed01_0_13"/>
          <p:cNvSpPr txBox="1"/>
          <p:nvPr>
            <p:ph idx="1" type="body"/>
          </p:nvPr>
        </p:nvSpPr>
        <p:spPr>
          <a:xfrm>
            <a:off x="385760" y="802299"/>
            <a:ext cx="176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/>
              <a:t>k-means clustering</a:t>
            </a:r>
            <a:endParaRPr sz="1400"/>
          </a:p>
        </p:txBody>
      </p:sp>
      <p:sp>
        <p:nvSpPr>
          <p:cNvPr id="161" name="Google Shape;161;g1ff0f4aed01_0_13"/>
          <p:cNvSpPr txBox="1"/>
          <p:nvPr>
            <p:ph type="title"/>
          </p:nvPr>
        </p:nvSpPr>
        <p:spPr>
          <a:xfrm>
            <a:off x="384174" y="381000"/>
            <a:ext cx="11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Grenoble INP - Ense3 - CGE" id="162" name="Google Shape;162;g1ff0f4aed01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13206"/>
            <a:ext cx="1660936" cy="6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ff0f4aed01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50" y="1196549"/>
            <a:ext cx="10634646" cy="481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IC TEMPLATE OK">
  <a:themeElements>
    <a:clrScheme name="Custom 61">
      <a:dk1>
        <a:srgbClr val="000000"/>
      </a:dk1>
      <a:lt1>
        <a:srgbClr val="FFFFFF"/>
      </a:lt1>
      <a:dk2>
        <a:srgbClr val="16207B"/>
      </a:dk2>
      <a:lt2>
        <a:srgbClr val="B84D4D"/>
      </a:lt2>
      <a:accent1>
        <a:srgbClr val="0A1A49"/>
      </a:accent1>
      <a:accent2>
        <a:srgbClr val="629DD1"/>
      </a:accent2>
      <a:accent3>
        <a:srgbClr val="00D2C2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C TEMPLATE OK">
  <a:themeElements>
    <a:clrScheme name="Custom 61">
      <a:dk1>
        <a:srgbClr val="000000"/>
      </a:dk1>
      <a:lt1>
        <a:srgbClr val="FFFFFF"/>
      </a:lt1>
      <a:dk2>
        <a:srgbClr val="16207B"/>
      </a:dk2>
      <a:lt2>
        <a:srgbClr val="629CD0"/>
      </a:lt2>
      <a:accent1>
        <a:srgbClr val="0A1A49"/>
      </a:accent1>
      <a:accent2>
        <a:srgbClr val="629DD1"/>
      </a:accent2>
      <a:accent3>
        <a:srgbClr val="00D2C2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2020-07-31T20:30:33Z</dcterms:created>
  <dc:creator>Umbrex visit www.umbrex.com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0x010100DE0BB5C4F19A5C48B7F3CEEB22C86ABD</vt:lpwstr>
  </property>
  <property fmtid="{D5CDD505-2E9C-101B-9397-08002B2CF9AE}" pid="3" name="MediaServiceImageTags">
    <vt:lpwstr/>
  </property>
</Properties>
</file>