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embeddedFontLst>
    <p:embeddedFont>
      <p:font typeface="EB Garamond Medium"/>
      <p:regular r:id="rId12"/>
      <p:bold r:id="rId13"/>
      <p:italic r:id="rId14"/>
      <p:boldItalic r:id="rId15"/>
    </p:embeddedFont>
    <p:embeddedFont>
      <p:font typeface="EB Garamon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9">
          <p15:clr>
            <a:srgbClr val="A4A3A4"/>
          </p15:clr>
        </p15:guide>
        <p15:guide id="2" orient="horz" pos="4065">
          <p15:clr>
            <a:srgbClr val="A4A3A4"/>
          </p15:clr>
        </p15:guide>
        <p15:guide id="3" orient="horz" pos="3838">
          <p15:clr>
            <a:srgbClr val="A4A3A4"/>
          </p15:clr>
        </p15:guide>
        <p15:guide id="4" orient="horz" pos="618">
          <p15:clr>
            <a:srgbClr val="A4A3A4"/>
          </p15:clr>
        </p15:guide>
        <p15:guide id="5" orient="horz" pos="255">
          <p15:clr>
            <a:srgbClr val="A4A3A4"/>
          </p15:clr>
        </p15:guide>
        <p15:guide id="6" pos="113">
          <p15:clr>
            <a:srgbClr val="A4A3A4"/>
          </p15:clr>
        </p15:guide>
        <p15:guide id="7" pos="5647">
          <p15:clr>
            <a:srgbClr val="A4A3A4"/>
          </p15:clr>
        </p15:guide>
        <p15:guide id="8" pos="5511">
          <p15:clr>
            <a:srgbClr val="A4A3A4"/>
          </p15:clr>
        </p15:guide>
        <p15:guide id="9" pos="24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9" orient="horz"/>
        <p:guide pos="4065" orient="horz"/>
        <p:guide pos="3838" orient="horz"/>
        <p:guide pos="618" orient="horz"/>
        <p:guide pos="255" orient="horz"/>
        <p:guide pos="113"/>
        <p:guide pos="5647"/>
        <p:guide pos="5511"/>
        <p:guide pos="24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BGaramondMedium-bold.fntdata"/><Relationship Id="rId12" Type="http://schemas.openxmlformats.org/officeDocument/2006/relationships/font" Target="fonts/EBGaramon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Medium-boldItalic.fntdata"/><Relationship Id="rId14" Type="http://schemas.openxmlformats.org/officeDocument/2006/relationships/font" Target="fonts/EBGaramondMedium-italic.fntdata"/><Relationship Id="rId17" Type="http://schemas.openxmlformats.org/officeDocument/2006/relationships/font" Target="fonts/EBGaramond-bold.fntdata"/><Relationship Id="rId16" Type="http://schemas.openxmlformats.org/officeDocument/2006/relationships/font" Target="fonts/EBGaramond-regular.fntdata"/><Relationship Id="rId5" Type="http://schemas.openxmlformats.org/officeDocument/2006/relationships/notesMaster" Target="notesMasters/notesMaster1.xml"/><Relationship Id="rId19" Type="http://schemas.openxmlformats.org/officeDocument/2006/relationships/font" Target="fonts/EBGaramond-boldItalic.fntdata"/><Relationship Id="rId6" Type="http://schemas.openxmlformats.org/officeDocument/2006/relationships/slide" Target="slides/slide1.xml"/><Relationship Id="rId18"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 name="Google Shape;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R2 score regression metric to compare model </a:t>
            </a:r>
            <a:endParaRPr/>
          </a:p>
        </p:txBody>
      </p:sp>
      <p:sp>
        <p:nvSpPr>
          <p:cNvPr id="86" name="Google Shape;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400"/>
              <a:buFont typeface="Arial"/>
              <a:buNone/>
            </a:pPr>
            <a:r>
              <a:rPr lang="en-US" sz="800">
                <a:latin typeface="Arial"/>
                <a:ea typeface="Arial"/>
                <a:cs typeface="Arial"/>
                <a:sym typeface="Arial"/>
              </a:rPr>
              <a:t>1. Find features that have a better correlation to the EV load data</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rPr lang="en-US" sz="800">
                <a:latin typeface="Arial"/>
                <a:ea typeface="Arial"/>
                <a:cs typeface="Arial"/>
                <a:sym typeface="Arial"/>
              </a:rPr>
              <a:t> - Calendar features</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rPr lang="en-US" sz="800">
                <a:latin typeface="Arial"/>
                <a:ea typeface="Arial"/>
                <a:cs typeface="Arial"/>
                <a:sym typeface="Arial"/>
              </a:rPr>
              <a:t> - EV user data collected from the survey</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rPr lang="en-US" sz="800">
                <a:latin typeface="Arial"/>
                <a:ea typeface="Arial"/>
                <a:cs typeface="Arial"/>
                <a:sym typeface="Arial"/>
              </a:rPr>
              <a:t>2. Find the better-performing model for the EV load forecasting</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rPr lang="en-US" sz="800">
                <a:latin typeface="Arial"/>
                <a:ea typeface="Arial"/>
                <a:cs typeface="Arial"/>
                <a:sym typeface="Arial"/>
              </a:rPr>
              <a:t> - CNN-LSTM</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rPr lang="en-US" sz="800">
                <a:latin typeface="Arial"/>
                <a:ea typeface="Arial"/>
                <a:cs typeface="Arial"/>
                <a:sym typeface="Arial"/>
              </a:rPr>
              <a:t> - LightGBM</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rPr lang="en-US" sz="800">
                <a:latin typeface="Arial"/>
                <a:ea typeface="Arial"/>
                <a:cs typeface="Arial"/>
                <a:sym typeface="Arial"/>
              </a:rPr>
              <a:t>3. Optimise the hyperparameter of the model and select the most relevant error metrics </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t/>
            </a:r>
            <a:endParaRPr sz="800">
              <a:latin typeface="Arial"/>
              <a:ea typeface="Arial"/>
              <a:cs typeface="Arial"/>
              <a:sym typeface="Arial"/>
            </a:endParaRPr>
          </a:p>
          <a:p>
            <a:pPr indent="0" lvl="0" marL="0" rtl="0" algn="just">
              <a:lnSpc>
                <a:spcPct val="100000"/>
              </a:lnSpc>
              <a:spcBef>
                <a:spcPts val="0"/>
              </a:spcBef>
              <a:spcAft>
                <a:spcPts val="0"/>
              </a:spcAft>
              <a:buClr>
                <a:schemeClr val="dk1"/>
              </a:buClr>
              <a:buSzPts val="1400"/>
              <a:buFont typeface="Arial"/>
              <a:buNone/>
            </a:pPr>
            <a:r>
              <a:rPr lang="en-US" sz="800">
                <a:latin typeface="Arial"/>
                <a:ea typeface="Arial"/>
                <a:cs typeface="Arial"/>
                <a:sym typeface="Arial"/>
              </a:rPr>
              <a:t>4. Validate the proposed models using the EV charging station and an MPC where the objective function is to maximize the self-consumption of the Predis-MHI platform.</a:t>
            </a:r>
            <a:r>
              <a:rPr lang="en-US" sz="1800">
                <a:latin typeface="Arial"/>
                <a:ea typeface="Arial"/>
                <a:cs typeface="Arial"/>
                <a:sym typeface="Arial"/>
              </a:rPr>
              <a:t> </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en-US" sz="1000">
                <a:highlight>
                  <a:srgbClr val="FFFFFF"/>
                </a:highlight>
                <a:latin typeface="Arial"/>
                <a:ea typeface="Arial"/>
                <a:cs typeface="Arial"/>
                <a:sym typeface="Arial"/>
              </a:rPr>
              <a:t>External: understanding the data we have (nb of chargers, value measured, how there could be outliers), not a lot of data (prediction could be better maybe if training with a larger set of data), covid in the middle of the measured data (not normal behaviour)</a:t>
            </a:r>
            <a:endParaRPr sz="1000">
              <a:highlight>
                <a:srgbClr val="FFFFFF"/>
              </a:highlight>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US" sz="1000">
                <a:highlight>
                  <a:srgbClr val="FFFFFF"/>
                </a:highlight>
                <a:latin typeface="Arial"/>
                <a:ea typeface="Arial"/>
                <a:cs typeface="Arial"/>
                <a:sym typeface="Arial"/>
              </a:rPr>
              <a:t>Internal Taking over the project : understanding last year group’s code, understanding how the different model works and how they were implemented and the approach they had on the parameters.</a:t>
            </a:r>
            <a:endParaRPr sz="1000">
              <a:highlight>
                <a:srgbClr val="FFFFFF"/>
              </a:highlight>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US" sz="1000">
                <a:highlight>
                  <a:srgbClr val="FFFFFF"/>
                </a:highlight>
                <a:latin typeface="Arial"/>
                <a:ea typeface="Arial"/>
                <a:cs typeface="Arial"/>
                <a:sym typeface="Arial"/>
              </a:rPr>
              <a:t>Limited experience with machine learning which means everything is taking time to understand the approach and the way of using it.</a:t>
            </a:r>
            <a:endParaRPr sz="1000">
              <a:highlight>
                <a:srgbClr val="FFFFFF"/>
              </a:highlight>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t/>
            </a:r>
            <a:endParaRPr>
              <a:highlight>
                <a:srgbClr val="FFFFFF"/>
              </a:highlight>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US" sz="1000">
                <a:highlight>
                  <a:srgbClr val="FFFFFF"/>
                </a:highlight>
                <a:latin typeface="Arial"/>
                <a:ea typeface="Arial"/>
                <a:cs typeface="Arial"/>
                <a:sym typeface="Arial"/>
              </a:rPr>
              <a:t>Solutions:  Most of the issues are solved by asking for help, we identify what we don’t understand and we search for the answers and if need be for the support of our project leader</a:t>
            </a:r>
            <a:endParaRPr sz="1000">
              <a:highlight>
                <a:srgbClr val="FFFFFF"/>
              </a:highlight>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t/>
            </a:r>
            <a:endParaRPr>
              <a:highlight>
                <a:srgbClr val="FFFFFF"/>
              </a:highlight>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The recent years have seen a great </a:t>
            </a:r>
            <a:r>
              <a:rPr lang="en-US"/>
              <a:t>increase</a:t>
            </a:r>
            <a:r>
              <a:rPr lang="en-US"/>
              <a:t> in the sales and stock of EVs in Europe and in France and it is projected to grow in the coming decades. To plan the electrical systems to cope with the incrasing load from EVs, it is prudent to predict the Ev load. We employ machine learning based algorithms to forecast the load of the electric chargers and Since the EV charger loads are random and depends on the user data, we will proceed to collect the user data from the EV user in the Greener building and proceed to </a:t>
            </a:r>
            <a:r>
              <a:rPr lang="en-US"/>
              <a:t>forecast</a:t>
            </a:r>
            <a:r>
              <a:rPr lang="en-US"/>
              <a:t> the load with the ML models.</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p:cSld name="Couverture">
    <p:spTree>
      <p:nvGrpSpPr>
        <p:cNvPr id="54" name="Shape 54"/>
        <p:cNvGrpSpPr/>
        <p:nvPr/>
      </p:nvGrpSpPr>
      <p:grpSpPr>
        <a:xfrm>
          <a:off x="0" y="0"/>
          <a:ext cx="0" cy="0"/>
          <a:chOff x="0" y="0"/>
          <a:chExt cx="0" cy="0"/>
        </a:xfrm>
      </p:grpSpPr>
      <p:pic>
        <p:nvPicPr>
          <p:cNvPr id="55" name="Google Shape;55;p13"/>
          <p:cNvPicPr preferRelativeResize="0"/>
          <p:nvPr/>
        </p:nvPicPr>
        <p:blipFill rotWithShape="1">
          <a:blip r:embed="rId2">
            <a:alphaModFix/>
          </a:blip>
          <a:srcRect b="0" l="0" r="0" t="0"/>
          <a:stretch/>
        </p:blipFill>
        <p:spPr>
          <a:xfrm>
            <a:off x="0" y="3366238"/>
            <a:ext cx="2888940" cy="3501007"/>
          </a:xfrm>
          <a:prstGeom prst="rect">
            <a:avLst/>
          </a:prstGeom>
          <a:noFill/>
          <a:ln>
            <a:noFill/>
          </a:ln>
        </p:spPr>
      </p:pic>
      <p:sp>
        <p:nvSpPr>
          <p:cNvPr id="56" name="Google Shape;56;p13"/>
          <p:cNvSpPr/>
          <p:nvPr/>
        </p:nvSpPr>
        <p:spPr>
          <a:xfrm>
            <a:off x="-8735" y="0"/>
            <a:ext cx="6867525" cy="6870700"/>
          </a:xfrm>
          <a:custGeom>
            <a:rect b="b" l="l" r="r" t="t"/>
            <a:pathLst>
              <a:path extrusionOk="0" h="6870700" w="9156700">
                <a:moveTo>
                  <a:pt x="9525" y="9525"/>
                </a:moveTo>
                <a:lnTo>
                  <a:pt x="9525" y="3473069"/>
                </a:lnTo>
                <a:lnTo>
                  <a:pt x="3039110" y="5634101"/>
                </a:lnTo>
                <a:cubicBezTo>
                  <a:pt x="3360039" y="5862955"/>
                  <a:pt x="3633597" y="6363462"/>
                  <a:pt x="3739388" y="6867525"/>
                </a:cubicBezTo>
                <a:lnTo>
                  <a:pt x="9153525" y="6867525"/>
                </a:lnTo>
                <a:lnTo>
                  <a:pt x="9153525" y="9525"/>
                </a:lnTo>
                <a:lnTo>
                  <a:pt x="9525" y="952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cxnSp>
        <p:nvCxnSpPr>
          <p:cNvPr id="57" name="Google Shape;57;p13"/>
          <p:cNvCxnSpPr/>
          <p:nvPr/>
        </p:nvCxnSpPr>
        <p:spPr>
          <a:xfrm>
            <a:off x="3512119" y="2640659"/>
            <a:ext cx="2160300" cy="0"/>
          </a:xfrm>
          <a:prstGeom prst="straightConnector1">
            <a:avLst/>
          </a:prstGeom>
          <a:noFill/>
          <a:ln cap="flat" cmpd="sng" w="9525">
            <a:solidFill>
              <a:srgbClr val="BFBFBF"/>
            </a:solidFill>
            <a:prstDash val="solid"/>
            <a:round/>
            <a:headEnd len="sm" w="sm" type="none"/>
            <a:tailEnd len="sm" w="sm" type="none"/>
          </a:ln>
        </p:spPr>
      </p:cxnSp>
      <p:sp>
        <p:nvSpPr>
          <p:cNvPr id="58" name="Google Shape;58;p13"/>
          <p:cNvSpPr/>
          <p:nvPr/>
        </p:nvSpPr>
        <p:spPr>
          <a:xfrm>
            <a:off x="1" y="2614970"/>
            <a:ext cx="994592" cy="1641153"/>
          </a:xfrm>
          <a:custGeom>
            <a:rect b="b" l="l" r="r" t="t"/>
            <a:pathLst>
              <a:path extrusionOk="0" h="1641153" w="1326123">
                <a:moveTo>
                  <a:pt x="0" y="0"/>
                </a:moveTo>
                <a:lnTo>
                  <a:pt x="1152632" y="822191"/>
                </a:lnTo>
                <a:cubicBezTo>
                  <a:pt x="1248494" y="890516"/>
                  <a:pt x="1326123" y="1063161"/>
                  <a:pt x="1326123" y="1207706"/>
                </a:cubicBezTo>
                <a:lnTo>
                  <a:pt x="1326123" y="1641153"/>
                </a:lnTo>
                <a:lnTo>
                  <a:pt x="0" y="695259"/>
                </a:lnTo>
                <a:lnTo>
                  <a:pt x="0" y="0"/>
                </a:lnTo>
                <a:close/>
              </a:path>
            </a:pathLst>
          </a:custGeom>
          <a:solidFill>
            <a:srgbClr val="004B9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59" name="Google Shape;59;p13"/>
          <p:cNvSpPr/>
          <p:nvPr/>
        </p:nvSpPr>
        <p:spPr>
          <a:xfrm>
            <a:off x="7720212" y="9"/>
            <a:ext cx="1420888" cy="1704513"/>
          </a:xfrm>
          <a:custGeom>
            <a:rect b="b" l="l" r="r" t="t"/>
            <a:pathLst>
              <a:path extrusionOk="0" h="1704513" w="1894517">
                <a:moveTo>
                  <a:pt x="0" y="0"/>
                </a:moveTo>
                <a:lnTo>
                  <a:pt x="1239603" y="0"/>
                </a:lnTo>
                <a:lnTo>
                  <a:pt x="1894517" y="467161"/>
                </a:lnTo>
                <a:lnTo>
                  <a:pt x="1894517" y="1704513"/>
                </a:lnTo>
                <a:lnTo>
                  <a:pt x="298591" y="566174"/>
                </a:lnTo>
                <a:cubicBezTo>
                  <a:pt x="170766" y="474976"/>
                  <a:pt x="61003" y="279347"/>
                  <a:pt x="14110" y="78637"/>
                </a:cubicBezTo>
                <a:lnTo>
                  <a:pt x="0" y="0"/>
                </a:lnTo>
                <a:close/>
              </a:path>
            </a:pathLst>
          </a:custGeom>
          <a:solidFill>
            <a:srgbClr val="282D4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60" name="Google Shape;60;p13"/>
          <p:cNvSpPr/>
          <p:nvPr/>
        </p:nvSpPr>
        <p:spPr>
          <a:xfrm>
            <a:off x="7983913" y="673278"/>
            <a:ext cx="1157188" cy="1568643"/>
          </a:xfrm>
          <a:custGeom>
            <a:rect b="b" l="l" r="r" t="t"/>
            <a:pathLst>
              <a:path extrusionOk="0" h="1568643" w="1542918">
                <a:moveTo>
                  <a:pt x="0" y="0"/>
                </a:moveTo>
                <a:lnTo>
                  <a:pt x="1542918" y="1100589"/>
                </a:lnTo>
                <a:lnTo>
                  <a:pt x="1542918" y="1568643"/>
                </a:lnTo>
                <a:lnTo>
                  <a:pt x="116802" y="551425"/>
                </a:lnTo>
                <a:cubicBezTo>
                  <a:pt x="52327" y="505425"/>
                  <a:pt x="0" y="389193"/>
                  <a:pt x="0" y="291815"/>
                </a:cubicBezTo>
                <a:lnTo>
                  <a:pt x="0" y="0"/>
                </a:lnTo>
                <a:close/>
              </a:path>
            </a:pathLst>
          </a:custGeom>
          <a:solidFill>
            <a:srgbClr val="004B9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pic>
        <p:nvPicPr>
          <p:cNvPr id="61" name="Google Shape;61;p13"/>
          <p:cNvPicPr preferRelativeResize="0"/>
          <p:nvPr/>
        </p:nvPicPr>
        <p:blipFill rotWithShape="1">
          <a:blip r:embed="rId3">
            <a:alphaModFix/>
          </a:blip>
          <a:srcRect b="0" l="0" r="0" t="0"/>
          <a:stretch/>
        </p:blipFill>
        <p:spPr>
          <a:xfrm>
            <a:off x="3359133" y="827590"/>
            <a:ext cx="2466222" cy="1260000"/>
          </a:xfrm>
          <a:prstGeom prst="rect">
            <a:avLst/>
          </a:prstGeom>
          <a:noFill/>
          <a:ln>
            <a:noFill/>
          </a:ln>
        </p:spPr>
      </p:pic>
      <p:pic>
        <p:nvPicPr>
          <p:cNvPr id="62" name="Google Shape;62;p13"/>
          <p:cNvPicPr preferRelativeResize="0"/>
          <p:nvPr/>
        </p:nvPicPr>
        <p:blipFill rotWithShape="1">
          <a:blip r:embed="rId4">
            <a:alphaModFix/>
          </a:blip>
          <a:srcRect b="0" l="0" r="0" t="0"/>
          <a:stretch/>
        </p:blipFill>
        <p:spPr>
          <a:xfrm>
            <a:off x="2520795" y="2274634"/>
            <a:ext cx="4142889" cy="25792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érieur 03 (avec pied de page)">
  <p:cSld name="Intérieur 03 (avec pied de page)">
    <p:spTree>
      <p:nvGrpSpPr>
        <p:cNvPr id="63" name="Shape 63"/>
        <p:cNvGrpSpPr/>
        <p:nvPr/>
      </p:nvGrpSpPr>
      <p:grpSpPr>
        <a:xfrm>
          <a:off x="0" y="0"/>
          <a:ext cx="0" cy="0"/>
          <a:chOff x="0" y="0"/>
          <a:chExt cx="0" cy="0"/>
        </a:xfrm>
      </p:grpSpPr>
      <p:sp>
        <p:nvSpPr>
          <p:cNvPr id="64" name="Google Shape;64;p14"/>
          <p:cNvSpPr/>
          <p:nvPr/>
        </p:nvSpPr>
        <p:spPr>
          <a:xfrm>
            <a:off x="251520" y="188922"/>
            <a:ext cx="8640900" cy="6264300"/>
          </a:xfrm>
          <a:prstGeom prst="rect">
            <a:avLst/>
          </a:prstGeom>
          <a:solidFill>
            <a:schemeClr val="lt1"/>
          </a:solidFill>
          <a:ln>
            <a:noFill/>
          </a:ln>
          <a:effectLst>
            <a:outerShdw blurRad="50800" rotWithShape="0" algn="tl" dir="2700000" dist="12700">
              <a:srgbClr val="000000">
                <a:alpha val="7412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65" name="Google Shape;65;p14"/>
          <p:cNvSpPr txBox="1"/>
          <p:nvPr>
            <p:ph idx="10" type="dt"/>
          </p:nvPr>
        </p:nvSpPr>
        <p:spPr>
          <a:xfrm>
            <a:off x="7292280" y="6475422"/>
            <a:ext cx="1600200" cy="261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lt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4"/>
          <p:cNvSpPr txBox="1"/>
          <p:nvPr>
            <p:ph idx="12" type="sldNum"/>
          </p:nvPr>
        </p:nvSpPr>
        <p:spPr>
          <a:xfrm>
            <a:off x="251522" y="6475422"/>
            <a:ext cx="466800" cy="261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7" name="Google Shape;67;p14"/>
          <p:cNvPicPr preferRelativeResize="0"/>
          <p:nvPr/>
        </p:nvPicPr>
        <p:blipFill rotWithShape="1">
          <a:blip r:embed="rId2">
            <a:alphaModFix/>
          </a:blip>
          <a:srcRect b="0" l="0" r="0" t="0"/>
          <a:stretch/>
        </p:blipFill>
        <p:spPr>
          <a:xfrm>
            <a:off x="413539" y="466654"/>
            <a:ext cx="845563" cy="432000"/>
          </a:xfrm>
          <a:prstGeom prst="rect">
            <a:avLst/>
          </a:prstGeom>
          <a:noFill/>
          <a:ln>
            <a:noFill/>
          </a:ln>
        </p:spPr>
      </p:pic>
      <p:pic>
        <p:nvPicPr>
          <p:cNvPr id="68" name="Google Shape;68;p14"/>
          <p:cNvPicPr preferRelativeResize="0"/>
          <p:nvPr/>
        </p:nvPicPr>
        <p:blipFill rotWithShape="1">
          <a:blip r:embed="rId3">
            <a:alphaModFix/>
          </a:blip>
          <a:srcRect b="0" l="0" r="0" t="0"/>
          <a:stretch/>
        </p:blipFill>
        <p:spPr>
          <a:xfrm>
            <a:off x="2837059" y="6536520"/>
            <a:ext cx="3469885" cy="2160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4294967295" type="ctrTitle"/>
          </p:nvPr>
        </p:nvSpPr>
        <p:spPr>
          <a:xfrm>
            <a:off x="1518295" y="2982252"/>
            <a:ext cx="7772400" cy="14700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1200"/>
              </a:spcBef>
              <a:spcAft>
                <a:spcPts val="0"/>
              </a:spcAft>
              <a:buClr>
                <a:schemeClr val="dk1"/>
              </a:buClr>
              <a:buSzPts val="1100"/>
              <a:buFont typeface="Arial"/>
              <a:buNone/>
            </a:pPr>
            <a:r>
              <a:rPr i="0" lang="en-US" sz="3100" u="none" cap="none" strike="noStrike">
                <a:solidFill>
                  <a:schemeClr val="dk1"/>
                </a:solidFill>
                <a:highlight>
                  <a:schemeClr val="lt1"/>
                </a:highlight>
                <a:latin typeface="EB Garamond Medium"/>
                <a:ea typeface="EB Garamond Medium"/>
                <a:cs typeface="EB Garamond Medium"/>
                <a:sym typeface="EB Garamond Medium"/>
              </a:rPr>
              <a:t>EV </a:t>
            </a:r>
            <a:r>
              <a:rPr lang="en-US" sz="3100">
                <a:highlight>
                  <a:schemeClr val="lt1"/>
                </a:highlight>
                <a:latin typeface="EB Garamond Medium"/>
                <a:ea typeface="EB Garamond Medium"/>
                <a:cs typeface="EB Garamond Medium"/>
                <a:sym typeface="EB Garamond Medium"/>
              </a:rPr>
              <a:t>C</a:t>
            </a:r>
            <a:r>
              <a:rPr i="0" lang="en-US" sz="3100" u="none" cap="none" strike="noStrike">
                <a:solidFill>
                  <a:schemeClr val="dk1"/>
                </a:solidFill>
                <a:highlight>
                  <a:schemeClr val="lt1"/>
                </a:highlight>
                <a:latin typeface="EB Garamond Medium"/>
                <a:ea typeface="EB Garamond Medium"/>
                <a:cs typeface="EB Garamond Medium"/>
                <a:sym typeface="EB Garamond Medium"/>
              </a:rPr>
              <a:t>harging </a:t>
            </a:r>
            <a:r>
              <a:rPr lang="en-US" sz="3100">
                <a:highlight>
                  <a:schemeClr val="lt1"/>
                </a:highlight>
                <a:latin typeface="EB Garamond Medium"/>
                <a:ea typeface="EB Garamond Medium"/>
                <a:cs typeface="EB Garamond Medium"/>
                <a:sym typeface="EB Garamond Medium"/>
              </a:rPr>
              <a:t>S</a:t>
            </a:r>
            <a:r>
              <a:rPr i="0" lang="en-US" sz="3100" u="none" cap="none" strike="noStrike">
                <a:solidFill>
                  <a:schemeClr val="dk1"/>
                </a:solidFill>
                <a:highlight>
                  <a:schemeClr val="lt1"/>
                </a:highlight>
                <a:latin typeface="EB Garamond Medium"/>
                <a:ea typeface="EB Garamond Medium"/>
                <a:cs typeface="EB Garamond Medium"/>
                <a:sym typeface="EB Garamond Medium"/>
              </a:rPr>
              <a:t>tations Load Forecasting Using Learning Techniques</a:t>
            </a:r>
            <a:endParaRPr i="0" sz="3100" u="none" cap="none" strike="noStrike">
              <a:solidFill>
                <a:schemeClr val="dk1"/>
              </a:solidFill>
              <a:highlight>
                <a:schemeClr val="lt1"/>
              </a:highlight>
              <a:latin typeface="EB Garamond Medium"/>
              <a:ea typeface="EB Garamond Medium"/>
              <a:cs typeface="EB Garamond Medium"/>
              <a:sym typeface="EB Garamond Medium"/>
            </a:endParaRPr>
          </a:p>
          <a:p>
            <a:pPr indent="0" lvl="0" marL="0" marR="0" rtl="0" algn="ctr">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4" name="Google Shape;74;p15"/>
          <p:cNvSpPr txBox="1"/>
          <p:nvPr>
            <p:ph idx="4294967295" type="subTitle"/>
          </p:nvPr>
        </p:nvSpPr>
        <p:spPr>
          <a:xfrm>
            <a:off x="2743200" y="5280371"/>
            <a:ext cx="6400800" cy="1080600"/>
          </a:xfrm>
          <a:prstGeom prst="rect">
            <a:avLst/>
          </a:prstGeom>
          <a:noFill/>
          <a:ln>
            <a:noFill/>
          </a:ln>
        </p:spPr>
        <p:txBody>
          <a:bodyPr anchorCtr="0" anchor="t" bIns="45700" lIns="91425" spcFirstLastPara="1" rIns="91425" wrap="square" tIns="45700">
            <a:noAutofit/>
          </a:bodyPr>
          <a:lstStyle/>
          <a:p>
            <a:pPr indent="0" lvl="0" marL="457200" marR="0" rtl="0" algn="r">
              <a:lnSpc>
                <a:spcPct val="100000"/>
              </a:lnSpc>
              <a:spcBef>
                <a:spcPts val="0"/>
              </a:spcBef>
              <a:spcAft>
                <a:spcPts val="0"/>
              </a:spcAft>
              <a:buClr>
                <a:srgbClr val="000000"/>
              </a:buClr>
              <a:buSzPts val="2800"/>
              <a:buFont typeface="Arial"/>
              <a:buNone/>
            </a:pPr>
            <a:r>
              <a:rPr i="0" lang="en-US" sz="1900" u="none" cap="none" strike="noStrike">
                <a:solidFill>
                  <a:schemeClr val="dk1"/>
                </a:solidFill>
                <a:latin typeface="EB Garamond Medium"/>
                <a:ea typeface="EB Garamond Medium"/>
                <a:cs typeface="EB Garamond Medium"/>
                <a:sym typeface="EB Garamond Medium"/>
              </a:rPr>
              <a:t>Oscar Wahlström, Fournier Camille, </a:t>
            </a:r>
            <a:r>
              <a:rPr lang="en-US" sz="1900">
                <a:solidFill>
                  <a:schemeClr val="dk1"/>
                </a:solidFill>
                <a:latin typeface="EB Garamond Medium"/>
                <a:ea typeface="EB Garamond Medium"/>
                <a:cs typeface="EB Garamond Medium"/>
                <a:sym typeface="EB Garamond Medium"/>
              </a:rPr>
              <a:t>Yann Lefloch, &amp; </a:t>
            </a:r>
            <a:r>
              <a:rPr i="0" lang="en-US" sz="1900" u="none" cap="none" strike="noStrike">
                <a:solidFill>
                  <a:schemeClr val="dk1"/>
                </a:solidFill>
                <a:latin typeface="EB Garamond Medium"/>
                <a:ea typeface="EB Garamond Medium"/>
                <a:cs typeface="EB Garamond Medium"/>
                <a:sym typeface="EB Garamond Medium"/>
              </a:rPr>
              <a:t>Anujraaj Gopalsamy Sakthivel </a:t>
            </a:r>
            <a:endParaRPr i="0" sz="500" u="none" cap="none" strike="noStrike">
              <a:solidFill>
                <a:srgbClr val="000000"/>
              </a:solidFill>
              <a:latin typeface="EB Garamond Medium"/>
              <a:ea typeface="EB Garamond Medium"/>
              <a:cs typeface="EB Garamond Medium"/>
              <a:sym typeface="EB Garamond Medium"/>
            </a:endParaRPr>
          </a:p>
          <a:p>
            <a:pPr indent="0" lvl="0" marL="457200" marR="0" rtl="0" algn="r">
              <a:lnSpc>
                <a:spcPct val="100000"/>
              </a:lnSpc>
              <a:spcBef>
                <a:spcPts val="560"/>
              </a:spcBef>
              <a:spcAft>
                <a:spcPts val="0"/>
              </a:spcAft>
              <a:buClr>
                <a:srgbClr val="000000"/>
              </a:buClr>
              <a:buSzPts val="2800"/>
              <a:buFont typeface="Arial"/>
              <a:buNone/>
            </a:pPr>
            <a:r>
              <a:rPr i="0" lang="en-US" sz="1600" u="none" cap="none" strike="noStrike">
                <a:solidFill>
                  <a:schemeClr val="dk1"/>
                </a:solidFill>
                <a:latin typeface="EB Garamond Medium"/>
                <a:ea typeface="EB Garamond Medium"/>
                <a:cs typeface="EB Garamond Medium"/>
                <a:sym typeface="EB Garamond Medium"/>
              </a:rPr>
              <a:t>Supervisors:</a:t>
            </a:r>
            <a:r>
              <a:rPr i="0" lang="en-US" sz="1900" u="none" cap="none" strike="noStrike">
                <a:solidFill>
                  <a:schemeClr val="dk1"/>
                </a:solidFill>
                <a:latin typeface="EB Garamond Medium"/>
                <a:ea typeface="EB Garamond Medium"/>
                <a:cs typeface="EB Garamond Medium"/>
                <a:sym typeface="EB Garamond Medium"/>
              </a:rPr>
              <a:t> Manar Amayri</a:t>
            </a:r>
            <a:r>
              <a:rPr lang="en-US" sz="1900">
                <a:solidFill>
                  <a:schemeClr val="dk1"/>
                </a:solidFill>
                <a:latin typeface="EB Garamond Medium"/>
                <a:ea typeface="EB Garamond Medium"/>
                <a:cs typeface="EB Garamond Medium"/>
                <a:sym typeface="EB Garamond Medium"/>
              </a:rPr>
              <a:t> &amp; </a:t>
            </a:r>
            <a:r>
              <a:rPr i="0" lang="en-US" sz="1900" u="none" cap="none" strike="noStrike">
                <a:solidFill>
                  <a:schemeClr val="dk1"/>
                </a:solidFill>
                <a:latin typeface="EB Garamond Medium"/>
                <a:ea typeface="EB Garamond Medium"/>
                <a:cs typeface="EB Garamond Medium"/>
                <a:sym typeface="EB Garamond Medium"/>
              </a:rPr>
              <a:t>Nana Kofi Baabu Twum-Duah</a:t>
            </a:r>
            <a:endParaRPr i="0" sz="1900" u="none" cap="none" strike="noStrike">
              <a:solidFill>
                <a:schemeClr val="dk1"/>
              </a:solidFill>
              <a:latin typeface="EB Garamond Medium"/>
              <a:ea typeface="EB Garamond Medium"/>
              <a:cs typeface="EB Garamond Medium"/>
              <a:sym typeface="EB Garamond Medium"/>
            </a:endParaRPr>
          </a:p>
          <a:p>
            <a:pPr indent="0" lvl="0" marL="457200" marR="0" rtl="0" algn="r">
              <a:lnSpc>
                <a:spcPct val="100000"/>
              </a:lnSpc>
              <a:spcBef>
                <a:spcPts val="560"/>
              </a:spcBef>
              <a:spcAft>
                <a:spcPts val="0"/>
              </a:spcAft>
              <a:buClr>
                <a:srgbClr val="000000"/>
              </a:buClr>
              <a:buSzPts val="2800"/>
              <a:buFont typeface="Arial"/>
              <a:buNone/>
            </a:pPr>
            <a:r>
              <a:t/>
            </a:r>
            <a:endParaRPr i="0" sz="1900" u="none" cap="none" strike="noStrike">
              <a:solidFill>
                <a:schemeClr val="dk1"/>
              </a:solidFill>
              <a:latin typeface="EB Garamond Medium"/>
              <a:ea typeface="EB Garamond Medium"/>
              <a:cs typeface="EB Garamond Medium"/>
              <a:sym typeface="EB Garamon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0" l="0" r="10746" t="0"/>
          <a:stretch/>
        </p:blipFill>
        <p:spPr>
          <a:xfrm>
            <a:off x="5214525" y="3965625"/>
            <a:ext cx="2750500" cy="2214625"/>
          </a:xfrm>
          <a:prstGeom prst="rect">
            <a:avLst/>
          </a:prstGeom>
          <a:noFill/>
          <a:ln>
            <a:noFill/>
          </a:ln>
        </p:spPr>
      </p:pic>
      <p:sp>
        <p:nvSpPr>
          <p:cNvPr id="80" name="Google Shape;80;p16"/>
          <p:cNvSpPr txBox="1"/>
          <p:nvPr>
            <p:ph idx="4294967295" type="body"/>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81" name="Google Shape;81;p16"/>
          <p:cNvSpPr txBox="1"/>
          <p:nvPr/>
        </p:nvSpPr>
        <p:spPr>
          <a:xfrm>
            <a:off x="1821300" y="404825"/>
            <a:ext cx="55014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0" lang="en-US" sz="2800" u="none" cap="none" strike="noStrike">
                <a:solidFill>
                  <a:schemeClr val="dk1"/>
                </a:solidFill>
                <a:latin typeface="EB Garamond Medium"/>
                <a:ea typeface="EB Garamond Medium"/>
                <a:cs typeface="EB Garamond Medium"/>
                <a:sym typeface="EB Garamond Medium"/>
              </a:rPr>
              <a:t>Upgraded description of the project</a:t>
            </a:r>
            <a:endParaRPr i="0" sz="2400" u="none" cap="none" strike="noStrike">
              <a:solidFill>
                <a:schemeClr val="dk1"/>
              </a:solidFill>
              <a:latin typeface="EB Garamond Medium"/>
              <a:ea typeface="EB Garamond Medium"/>
              <a:cs typeface="EB Garamond Medium"/>
              <a:sym typeface="EB Garamond Medium"/>
            </a:endParaRPr>
          </a:p>
        </p:txBody>
      </p:sp>
      <p:sp>
        <p:nvSpPr>
          <p:cNvPr id="82" name="Google Shape;82;p16"/>
          <p:cNvSpPr txBox="1"/>
          <p:nvPr/>
        </p:nvSpPr>
        <p:spPr>
          <a:xfrm>
            <a:off x="395300" y="1150275"/>
            <a:ext cx="5181000" cy="486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8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n-US" sz="1500" u="none" cap="none" strike="noStrike">
                <a:solidFill>
                  <a:schemeClr val="dk1"/>
                </a:solidFill>
                <a:latin typeface="EB Garamond"/>
                <a:ea typeface="EB Garamond"/>
                <a:cs typeface="EB Garamond"/>
                <a:sym typeface="EB Garamond"/>
              </a:rPr>
              <a:t>Why are we doing this?</a:t>
            </a:r>
            <a:endParaRPr b="1" i="0" sz="1500" u="none" cap="none" strike="noStrike">
              <a:solidFill>
                <a:schemeClr val="dk1"/>
              </a:solidFill>
              <a:latin typeface="EB Garamond"/>
              <a:ea typeface="EB Garamond"/>
              <a:cs typeface="EB Garamond"/>
              <a:sym typeface="EB Garamond"/>
            </a:endParaRPr>
          </a:p>
          <a:p>
            <a:pPr indent="-323850" lvl="0" marL="457200" marR="0" rtl="0" algn="l">
              <a:lnSpc>
                <a:spcPct val="100000"/>
              </a:lnSpc>
              <a:spcBef>
                <a:spcPts val="0"/>
              </a:spcBef>
              <a:spcAft>
                <a:spcPts val="0"/>
              </a:spcAft>
              <a:buClr>
                <a:schemeClr val="dk1"/>
              </a:buClr>
              <a:buSzPts val="1500"/>
              <a:buFont typeface="EB Garamond"/>
              <a:buChar char="●"/>
            </a:pPr>
            <a:r>
              <a:rPr i="0" lang="en-US" sz="1500" u="none" cap="none" strike="noStrike">
                <a:solidFill>
                  <a:schemeClr val="dk1"/>
                </a:solidFill>
                <a:latin typeface="EB Garamond"/>
                <a:ea typeface="EB Garamond"/>
                <a:cs typeface="EB Garamond"/>
                <a:sym typeface="EB Garamond"/>
              </a:rPr>
              <a:t>Reduce peak load</a:t>
            </a:r>
            <a:endParaRPr i="0" sz="1500" u="none" cap="none" strike="noStrike">
              <a:solidFill>
                <a:schemeClr val="dk1"/>
              </a:solidFill>
              <a:latin typeface="EB Garamond"/>
              <a:ea typeface="EB Garamond"/>
              <a:cs typeface="EB Garamond"/>
              <a:sym typeface="EB Garamond"/>
            </a:endParaRPr>
          </a:p>
          <a:p>
            <a:pPr indent="-323850" lvl="1" marL="914400" marR="0" rtl="0" algn="l">
              <a:lnSpc>
                <a:spcPct val="100000"/>
              </a:lnSpc>
              <a:spcBef>
                <a:spcPts val="0"/>
              </a:spcBef>
              <a:spcAft>
                <a:spcPts val="0"/>
              </a:spcAft>
              <a:buClr>
                <a:schemeClr val="dk1"/>
              </a:buClr>
              <a:buSzPts val="1500"/>
              <a:buFont typeface="EB Garamond"/>
              <a:buChar char="○"/>
            </a:pPr>
            <a:r>
              <a:rPr i="0" lang="en-US" sz="1500" u="none" cap="none" strike="noStrike">
                <a:solidFill>
                  <a:schemeClr val="dk1"/>
                </a:solidFill>
                <a:latin typeface="EB Garamond"/>
                <a:ea typeface="EB Garamond"/>
                <a:cs typeface="EB Garamond"/>
                <a:sym typeface="EB Garamond"/>
              </a:rPr>
              <a:t>Reduce price for consumers</a:t>
            </a:r>
            <a:endParaRPr i="0" sz="1500" u="none" cap="none" strike="noStrike">
              <a:solidFill>
                <a:schemeClr val="dk1"/>
              </a:solidFill>
              <a:latin typeface="EB Garamond"/>
              <a:ea typeface="EB Garamond"/>
              <a:cs typeface="EB Garamond"/>
              <a:sym typeface="EB Garamond"/>
            </a:endParaRPr>
          </a:p>
          <a:p>
            <a:pPr indent="-323850" lvl="1" marL="914400" marR="0" rtl="0" algn="l">
              <a:lnSpc>
                <a:spcPct val="100000"/>
              </a:lnSpc>
              <a:spcBef>
                <a:spcPts val="0"/>
              </a:spcBef>
              <a:spcAft>
                <a:spcPts val="0"/>
              </a:spcAft>
              <a:buClr>
                <a:schemeClr val="dk1"/>
              </a:buClr>
              <a:buSzPts val="1500"/>
              <a:buFont typeface="EB Garamond"/>
              <a:buChar char="○"/>
            </a:pPr>
            <a:r>
              <a:rPr i="0" lang="en-US" sz="1500" u="none" cap="none" strike="noStrike">
                <a:solidFill>
                  <a:schemeClr val="dk1"/>
                </a:solidFill>
                <a:latin typeface="EB Garamond"/>
                <a:ea typeface="EB Garamond"/>
                <a:cs typeface="EB Garamond"/>
                <a:sym typeface="EB Garamond"/>
              </a:rPr>
              <a:t>Reduce carbon expensive energies</a:t>
            </a:r>
            <a:endParaRPr i="0" sz="1500" u="none" cap="none" strike="noStrike">
              <a:solidFill>
                <a:schemeClr val="dk1"/>
              </a:solidFill>
              <a:latin typeface="EB Garamond"/>
              <a:ea typeface="EB Garamond"/>
              <a:cs typeface="EB Garamond"/>
              <a:sym typeface="EB Garamond"/>
            </a:endParaRPr>
          </a:p>
          <a:p>
            <a:pPr indent="-323850" lvl="0" marL="457200" marR="0" rtl="0" algn="l">
              <a:lnSpc>
                <a:spcPct val="100000"/>
              </a:lnSpc>
              <a:spcBef>
                <a:spcPts val="0"/>
              </a:spcBef>
              <a:spcAft>
                <a:spcPts val="0"/>
              </a:spcAft>
              <a:buClr>
                <a:schemeClr val="dk1"/>
              </a:buClr>
              <a:buSzPts val="1500"/>
              <a:buFont typeface="EB Garamond"/>
              <a:buChar char="●"/>
            </a:pPr>
            <a:r>
              <a:rPr i="0" lang="en-US" sz="1500" u="none" cap="none" strike="noStrike">
                <a:solidFill>
                  <a:schemeClr val="dk1"/>
                </a:solidFill>
                <a:latin typeface="EB Garamond"/>
                <a:ea typeface="EB Garamond"/>
                <a:cs typeface="EB Garamond"/>
                <a:sym typeface="EB Garamond"/>
              </a:rPr>
              <a:t>Obtain a better understanding of the school’s </a:t>
            </a:r>
            <a:endParaRPr i="0" sz="1500" u="none" cap="none" strike="noStrike">
              <a:solidFill>
                <a:schemeClr val="dk1"/>
              </a:solidFill>
              <a:latin typeface="EB Garamond"/>
              <a:ea typeface="EB Garamond"/>
              <a:cs typeface="EB Garamond"/>
              <a:sym typeface="EB Garamond"/>
            </a:endParaRPr>
          </a:p>
          <a:p>
            <a:pPr indent="0" lvl="0" marL="457200" marR="0" rtl="0" algn="l">
              <a:lnSpc>
                <a:spcPct val="100000"/>
              </a:lnSpc>
              <a:spcBef>
                <a:spcPts val="0"/>
              </a:spcBef>
              <a:spcAft>
                <a:spcPts val="0"/>
              </a:spcAft>
              <a:buNone/>
            </a:pPr>
            <a:r>
              <a:rPr i="0" lang="en-US" sz="1500" u="none" cap="none" strike="noStrike">
                <a:solidFill>
                  <a:schemeClr val="dk1"/>
                </a:solidFill>
                <a:latin typeface="EB Garamond"/>
                <a:ea typeface="EB Garamond"/>
                <a:cs typeface="EB Garamond"/>
                <a:sym typeface="EB Garamond"/>
              </a:rPr>
              <a:t>EV-chargers</a:t>
            </a:r>
            <a:endParaRPr i="0" sz="1500" u="none" cap="none" strike="noStrike">
              <a:solidFill>
                <a:schemeClr val="dk1"/>
              </a:solidFill>
              <a:latin typeface="EB Garamond"/>
              <a:ea typeface="EB Garamond"/>
              <a:cs typeface="EB Garamond"/>
              <a:sym typeface="EB Garamond"/>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n-US" sz="1500" u="none" cap="none" strike="noStrike">
                <a:solidFill>
                  <a:schemeClr val="dk1"/>
                </a:solidFill>
                <a:latin typeface="EB Garamond"/>
                <a:ea typeface="EB Garamond"/>
                <a:cs typeface="EB Garamond"/>
                <a:sym typeface="EB Garamond"/>
              </a:rPr>
              <a:t>How are we doing it?</a:t>
            </a:r>
            <a:endParaRPr b="1" i="0" sz="1500" u="none" cap="none" strike="noStrike">
              <a:solidFill>
                <a:schemeClr val="dk1"/>
              </a:solidFill>
              <a:latin typeface="EB Garamond"/>
              <a:ea typeface="EB Garamond"/>
              <a:cs typeface="EB Garamond"/>
              <a:sym typeface="EB Garamond"/>
            </a:endParaRPr>
          </a:p>
          <a:p>
            <a:pPr indent="-323850" lvl="0" marL="457200" marR="0" rtl="0" algn="l">
              <a:lnSpc>
                <a:spcPct val="100000"/>
              </a:lnSpc>
              <a:spcBef>
                <a:spcPts val="0"/>
              </a:spcBef>
              <a:spcAft>
                <a:spcPts val="0"/>
              </a:spcAft>
              <a:buClr>
                <a:schemeClr val="dk1"/>
              </a:buClr>
              <a:buSzPts val="1500"/>
              <a:buFont typeface="EB Garamond"/>
              <a:buChar char="●"/>
            </a:pPr>
            <a:r>
              <a:rPr i="0" lang="en-US" sz="1500" u="none" cap="none" strike="noStrike">
                <a:solidFill>
                  <a:schemeClr val="dk1"/>
                </a:solidFill>
                <a:latin typeface="EB Garamond"/>
                <a:ea typeface="EB Garamond"/>
                <a:cs typeface="EB Garamond"/>
                <a:sym typeface="EB Garamond"/>
              </a:rPr>
              <a:t>Analysing EV load of the 4 chargers </a:t>
            </a:r>
            <a:r>
              <a:rPr lang="en-US" sz="1500">
                <a:solidFill>
                  <a:schemeClr val="dk1"/>
                </a:solidFill>
                <a:latin typeface="EB Garamond"/>
                <a:ea typeface="EB Garamond"/>
                <a:cs typeface="EB Garamond"/>
                <a:sym typeface="EB Garamond"/>
              </a:rPr>
              <a:t>using </a:t>
            </a:r>
            <a:r>
              <a:rPr i="0" lang="en-US" sz="1500" u="none" cap="none" strike="noStrike">
                <a:solidFill>
                  <a:schemeClr val="dk1"/>
                </a:solidFill>
                <a:latin typeface="EB Garamond"/>
                <a:ea typeface="EB Garamond"/>
                <a:cs typeface="EB Garamond"/>
                <a:sym typeface="EB Garamond"/>
              </a:rPr>
              <a:t>different ML-models</a:t>
            </a:r>
            <a:endParaRPr i="0" sz="1500" u="none" cap="none" strike="noStrike">
              <a:solidFill>
                <a:schemeClr val="dk1"/>
              </a:solidFill>
              <a:latin typeface="EB Garamond"/>
              <a:ea typeface="EB Garamond"/>
              <a:cs typeface="EB Garamond"/>
              <a:sym typeface="EB Garamond"/>
            </a:endParaRPr>
          </a:p>
          <a:p>
            <a:pPr indent="-323850" lvl="0" marL="457200" marR="0" rtl="0" algn="l">
              <a:lnSpc>
                <a:spcPct val="100000"/>
              </a:lnSpc>
              <a:spcBef>
                <a:spcPts val="0"/>
              </a:spcBef>
              <a:spcAft>
                <a:spcPts val="0"/>
              </a:spcAft>
              <a:buClr>
                <a:schemeClr val="dk1"/>
              </a:buClr>
              <a:buSzPts val="1500"/>
              <a:buFont typeface="EB Garamond"/>
              <a:buChar char="●"/>
            </a:pPr>
            <a:r>
              <a:rPr i="0" lang="en-US" sz="1500" u="none" cap="none" strike="noStrike">
                <a:solidFill>
                  <a:schemeClr val="dk1"/>
                </a:solidFill>
                <a:latin typeface="EB Garamond"/>
                <a:ea typeface="EB Garamond"/>
                <a:cs typeface="EB Garamond"/>
                <a:sym typeface="EB Garamond"/>
              </a:rPr>
              <a:t>Adding different features</a:t>
            </a:r>
            <a:endParaRPr i="0" sz="1500" u="none" cap="none" strike="noStrike">
              <a:solidFill>
                <a:schemeClr val="dk1"/>
              </a:solidFill>
              <a:latin typeface="EB Garamond"/>
              <a:ea typeface="EB Garamond"/>
              <a:cs typeface="EB Garamond"/>
              <a:sym typeface="EB Garamond"/>
            </a:endParaRPr>
          </a:p>
          <a:p>
            <a:pPr indent="-323850" lvl="0" marL="457200" marR="0" rtl="0" algn="l">
              <a:lnSpc>
                <a:spcPct val="100000"/>
              </a:lnSpc>
              <a:spcBef>
                <a:spcPts val="0"/>
              </a:spcBef>
              <a:spcAft>
                <a:spcPts val="0"/>
              </a:spcAft>
              <a:buClr>
                <a:schemeClr val="dk1"/>
              </a:buClr>
              <a:buSzPts val="1500"/>
              <a:buFont typeface="EB Garamond"/>
              <a:buChar char="●"/>
            </a:pPr>
            <a:r>
              <a:rPr i="0" lang="en-US" sz="1500" u="none" cap="none" strike="noStrike">
                <a:solidFill>
                  <a:schemeClr val="dk1"/>
                </a:solidFill>
                <a:latin typeface="EB Garamond"/>
                <a:ea typeface="EB Garamond"/>
                <a:cs typeface="EB Garamond"/>
                <a:sym typeface="EB Garamond"/>
              </a:rPr>
              <a:t>Goal - Achieve the highest R2-score. </a:t>
            </a:r>
            <a:endParaRPr i="0" sz="1500" u="none" cap="none" strike="noStrike">
              <a:solidFill>
                <a:schemeClr val="dk1"/>
              </a:solidFill>
              <a:latin typeface="EB Garamond"/>
              <a:ea typeface="EB Garamond"/>
              <a:cs typeface="EB Garamond"/>
              <a:sym typeface="EB Garamond"/>
            </a:endParaRPr>
          </a:p>
          <a:p>
            <a:pPr indent="0" lvl="0" marL="0" marR="0" rtl="0" algn="just">
              <a:lnSpc>
                <a:spcPct val="115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1586" lvl="1" marL="455612"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83" name="Google Shape;83;p16"/>
          <p:cNvPicPr preferRelativeResize="0"/>
          <p:nvPr/>
        </p:nvPicPr>
        <p:blipFill>
          <a:blip r:embed="rId4">
            <a:alphaModFix/>
          </a:blip>
          <a:stretch>
            <a:fillRect/>
          </a:stretch>
        </p:blipFill>
        <p:spPr>
          <a:xfrm>
            <a:off x="5214525" y="1430650"/>
            <a:ext cx="2897199" cy="228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4294967295" type="body"/>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Arial"/>
              <a:ea typeface="Arial"/>
              <a:cs typeface="Arial"/>
              <a:sym typeface="Arial"/>
            </a:endParaRPr>
          </a:p>
        </p:txBody>
      </p:sp>
      <p:sp>
        <p:nvSpPr>
          <p:cNvPr id="89" name="Google Shape;89;p17"/>
          <p:cNvSpPr txBox="1"/>
          <p:nvPr/>
        </p:nvSpPr>
        <p:spPr>
          <a:xfrm>
            <a:off x="1821675" y="338550"/>
            <a:ext cx="5674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en-US" sz="2800" u="none" cap="none" strike="noStrike">
                <a:solidFill>
                  <a:schemeClr val="dk1"/>
                </a:solidFill>
                <a:latin typeface="EB Garamond Medium"/>
                <a:ea typeface="EB Garamond Medium"/>
                <a:cs typeface="EB Garamond Medium"/>
                <a:sym typeface="EB Garamond Medium"/>
              </a:rPr>
              <a:t>Updated planning of the project (1)</a:t>
            </a:r>
            <a:endParaRPr b="0" i="0" sz="2400" u="none" cap="none" strike="noStrike">
              <a:solidFill>
                <a:schemeClr val="dk1"/>
              </a:solidFill>
              <a:latin typeface="Times"/>
              <a:ea typeface="Times"/>
              <a:cs typeface="Times"/>
              <a:sym typeface="Times"/>
            </a:endParaRPr>
          </a:p>
        </p:txBody>
      </p:sp>
      <p:pic>
        <p:nvPicPr>
          <p:cNvPr id="90" name="Google Shape;90;p17"/>
          <p:cNvPicPr preferRelativeResize="0"/>
          <p:nvPr/>
        </p:nvPicPr>
        <p:blipFill rotWithShape="1">
          <a:blip r:embed="rId3">
            <a:alphaModFix/>
          </a:blip>
          <a:srcRect b="0" l="0" r="0" t="0"/>
          <a:stretch/>
        </p:blipFill>
        <p:spPr>
          <a:xfrm>
            <a:off x="556450" y="2015250"/>
            <a:ext cx="3604017" cy="2032549"/>
          </a:xfrm>
          <a:prstGeom prst="rect">
            <a:avLst/>
          </a:prstGeom>
          <a:noFill/>
          <a:ln>
            <a:noFill/>
          </a:ln>
        </p:spPr>
      </p:pic>
      <p:pic>
        <p:nvPicPr>
          <p:cNvPr id="91" name="Google Shape;91;p17"/>
          <p:cNvPicPr preferRelativeResize="0"/>
          <p:nvPr/>
        </p:nvPicPr>
        <p:blipFill rotWithShape="1">
          <a:blip r:embed="rId4">
            <a:alphaModFix/>
          </a:blip>
          <a:srcRect b="0" l="0" r="0" t="0"/>
          <a:stretch/>
        </p:blipFill>
        <p:spPr>
          <a:xfrm>
            <a:off x="5157338" y="1966493"/>
            <a:ext cx="3604024" cy="2130068"/>
          </a:xfrm>
          <a:prstGeom prst="rect">
            <a:avLst/>
          </a:prstGeom>
          <a:noFill/>
          <a:ln>
            <a:noFill/>
          </a:ln>
        </p:spPr>
      </p:pic>
      <p:sp>
        <p:nvSpPr>
          <p:cNvPr id="92" name="Google Shape;92;p17"/>
          <p:cNvSpPr txBox="1"/>
          <p:nvPr/>
        </p:nvSpPr>
        <p:spPr>
          <a:xfrm>
            <a:off x="305050" y="1115250"/>
            <a:ext cx="7835700" cy="6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EB Garamond"/>
              <a:buChar char="●"/>
            </a:pPr>
            <a:r>
              <a:rPr i="0" lang="en-US" sz="1500" u="none" cap="none" strike="noStrike">
                <a:solidFill>
                  <a:srgbClr val="000000"/>
                </a:solidFill>
                <a:latin typeface="EB Garamond"/>
                <a:ea typeface="EB Garamond"/>
                <a:cs typeface="EB Garamond"/>
                <a:sym typeface="EB Garamond"/>
              </a:rPr>
              <a:t>Understanding last year group’s work using Deep note for code sharing </a:t>
            </a:r>
            <a:endParaRPr i="0" sz="1500" u="none" cap="none" strike="noStrike">
              <a:solidFill>
                <a:srgbClr val="000000"/>
              </a:solidFill>
              <a:latin typeface="EB Garamond"/>
              <a:ea typeface="EB Garamond"/>
              <a:cs typeface="EB Garamond"/>
              <a:sym typeface="EB Garamond"/>
            </a:endParaRPr>
          </a:p>
          <a:p>
            <a:pPr indent="-323850" lvl="0" marL="457200" marR="0" rtl="0" algn="l">
              <a:lnSpc>
                <a:spcPct val="100000"/>
              </a:lnSpc>
              <a:spcBef>
                <a:spcPts val="0"/>
              </a:spcBef>
              <a:spcAft>
                <a:spcPts val="0"/>
              </a:spcAft>
              <a:buClr>
                <a:srgbClr val="000000"/>
              </a:buClr>
              <a:buSzPts val="1500"/>
              <a:buFont typeface="EB Garamond"/>
              <a:buChar char="●"/>
            </a:pPr>
            <a:r>
              <a:rPr i="0" lang="en-US" sz="1500" u="none" cap="none" strike="noStrike">
                <a:solidFill>
                  <a:srgbClr val="000000"/>
                </a:solidFill>
                <a:latin typeface="EB Garamond"/>
                <a:ea typeface="EB Garamond"/>
                <a:cs typeface="EB Garamond"/>
                <a:sym typeface="EB Garamond"/>
              </a:rPr>
              <a:t>Analyze our data (identifying and removing outliers in the data)</a:t>
            </a:r>
            <a:endParaRPr i="0" sz="1500" u="none" cap="none" strike="noStrike">
              <a:solidFill>
                <a:srgbClr val="000000"/>
              </a:solidFill>
              <a:latin typeface="EB Garamond"/>
              <a:ea typeface="EB Garamond"/>
              <a:cs typeface="EB Garamond"/>
              <a:sym typeface="EB Garamond"/>
            </a:endParaRPr>
          </a:p>
        </p:txBody>
      </p:sp>
      <p:cxnSp>
        <p:nvCxnSpPr>
          <p:cNvPr id="93" name="Google Shape;93;p17"/>
          <p:cNvCxnSpPr>
            <a:stCxn id="90" idx="3"/>
            <a:endCxn id="91" idx="1"/>
          </p:cNvCxnSpPr>
          <p:nvPr/>
        </p:nvCxnSpPr>
        <p:spPr>
          <a:xfrm>
            <a:off x="4160467" y="3031525"/>
            <a:ext cx="996900" cy="0"/>
          </a:xfrm>
          <a:prstGeom prst="straightConnector1">
            <a:avLst/>
          </a:prstGeom>
          <a:noFill/>
          <a:ln cap="flat" cmpd="sng" w="28575">
            <a:solidFill>
              <a:schemeClr val="dk2"/>
            </a:solidFill>
            <a:prstDash val="solid"/>
            <a:round/>
            <a:headEnd len="sm" w="sm" type="none"/>
            <a:tailEnd len="med" w="med" type="triangle"/>
          </a:ln>
        </p:spPr>
      </p:cxnSp>
      <p:sp>
        <p:nvSpPr>
          <p:cNvPr id="94" name="Google Shape;94;p17"/>
          <p:cNvSpPr txBox="1"/>
          <p:nvPr/>
        </p:nvSpPr>
        <p:spPr>
          <a:xfrm>
            <a:off x="616625" y="4301300"/>
            <a:ext cx="776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5" name="Google Shape;95;p17"/>
          <p:cNvSpPr txBox="1"/>
          <p:nvPr/>
        </p:nvSpPr>
        <p:spPr>
          <a:xfrm>
            <a:off x="395300" y="4197400"/>
            <a:ext cx="53952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Font typeface="Calibri"/>
              <a:buChar char="●"/>
            </a:pPr>
            <a:r>
              <a:rPr lang="en-US">
                <a:latin typeface="Calibri"/>
                <a:ea typeface="Calibri"/>
                <a:cs typeface="Calibri"/>
                <a:sym typeface="Calibri"/>
              </a:rPr>
              <a:t>Modify existing model from last year for EV load forecasting with historical data</a:t>
            </a:r>
            <a:endParaRPr>
              <a:latin typeface="Calibri"/>
              <a:ea typeface="Calibri"/>
              <a:cs typeface="Calibri"/>
              <a:sym typeface="Calibri"/>
            </a:endParaRPr>
          </a:p>
          <a:p>
            <a:pPr indent="-317500" lvl="0" marL="457200" marR="0" rtl="0" algn="l">
              <a:lnSpc>
                <a:spcPct val="100000"/>
              </a:lnSpc>
              <a:spcBef>
                <a:spcPts val="0"/>
              </a:spcBef>
              <a:spcAft>
                <a:spcPts val="0"/>
              </a:spcAft>
              <a:buSzPts val="1400"/>
              <a:buFont typeface="Calibri"/>
              <a:buChar char="●"/>
            </a:pPr>
            <a:r>
              <a:rPr b="0" i="0" lang="en-US" sz="1400" u="none" cap="none" strike="noStrike">
                <a:solidFill>
                  <a:srgbClr val="000000"/>
                </a:solidFill>
                <a:latin typeface="Calibri"/>
                <a:ea typeface="Calibri"/>
                <a:cs typeface="Calibri"/>
                <a:sym typeface="Calibri"/>
              </a:rPr>
              <a:t>Arima, LSTM</a:t>
            </a:r>
            <a:r>
              <a:rPr lang="en-US">
                <a:latin typeface="Calibri"/>
                <a:ea typeface="Calibri"/>
                <a:cs typeface="Calibri"/>
                <a:sym typeface="Calibri"/>
              </a:rPr>
              <a:t>, </a:t>
            </a:r>
            <a:r>
              <a:rPr b="0" i="0" lang="en-US" sz="1400" u="none" cap="none" strike="noStrike">
                <a:solidFill>
                  <a:srgbClr val="000000"/>
                </a:solidFill>
                <a:latin typeface="Calibri"/>
                <a:ea typeface="Calibri"/>
                <a:cs typeface="Calibri"/>
                <a:sym typeface="Calibri"/>
              </a:rPr>
              <a:t>CNN</a:t>
            </a:r>
            <a:r>
              <a:rPr lang="en-US">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LSTM</a:t>
            </a:r>
            <a:r>
              <a:rPr lang="en-US">
                <a:latin typeface="Calibri"/>
                <a:ea typeface="Calibri"/>
                <a:cs typeface="Calibri"/>
                <a:sym typeface="Calibri"/>
              </a:rPr>
              <a:t>, and Lightgbm</a:t>
            </a:r>
            <a:r>
              <a:rPr b="0" i="0" lang="en-US" sz="1400" u="none" cap="none" strike="noStrike">
                <a:solidFill>
                  <a:srgbClr val="000000"/>
                </a:solidFill>
                <a:latin typeface="Calibri"/>
                <a:ea typeface="Calibri"/>
                <a:cs typeface="Calibri"/>
                <a:sym typeface="Calibri"/>
              </a:rPr>
              <a:t> to predict with only the consumption data are first used</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lang="en-US">
                <a:latin typeface="Calibri"/>
                <a:ea typeface="Calibri"/>
                <a:cs typeface="Calibri"/>
                <a:sym typeface="Calibri"/>
              </a:rPr>
              <a:t>Analyse</a:t>
            </a:r>
            <a:r>
              <a:rPr b="0" i="0" lang="en-US" sz="1400" u="none" cap="none" strike="noStrike">
                <a:solidFill>
                  <a:srgbClr val="000000"/>
                </a:solidFill>
                <a:latin typeface="Calibri"/>
                <a:ea typeface="Calibri"/>
                <a:cs typeface="Calibri"/>
                <a:sym typeface="Calibri"/>
              </a:rPr>
              <a:t> the first results using R2 as the metric  :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What is the best model with only the consumption data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6" name="Google Shape;96;p17"/>
          <p:cNvPicPr preferRelativeResize="0"/>
          <p:nvPr/>
        </p:nvPicPr>
        <p:blipFill rotWithShape="1">
          <a:blip r:embed="rId5">
            <a:alphaModFix/>
          </a:blip>
          <a:srcRect b="0" l="0" r="0" t="0"/>
          <a:stretch/>
        </p:blipFill>
        <p:spPr>
          <a:xfrm>
            <a:off x="5735375" y="4374213"/>
            <a:ext cx="3116051" cy="1770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3067650" y="404825"/>
            <a:ext cx="30087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800">
                <a:solidFill>
                  <a:schemeClr val="dk1"/>
                </a:solidFill>
                <a:latin typeface="EB Garamond Medium"/>
                <a:ea typeface="EB Garamond Medium"/>
                <a:cs typeface="EB Garamond Medium"/>
                <a:sym typeface="EB Garamond Medium"/>
              </a:rPr>
              <a:t>Future work</a:t>
            </a:r>
            <a:endParaRPr i="0" sz="2800" u="none" cap="none" strike="noStrike">
              <a:solidFill>
                <a:schemeClr val="dk1"/>
              </a:solidFill>
              <a:latin typeface="EB Garamond Medium"/>
              <a:ea typeface="EB Garamond Medium"/>
              <a:cs typeface="EB Garamond Medium"/>
              <a:sym typeface="EB Garamond Medium"/>
            </a:endParaRPr>
          </a:p>
        </p:txBody>
      </p:sp>
      <p:sp>
        <p:nvSpPr>
          <p:cNvPr id="102" name="Google Shape;102;p18"/>
          <p:cNvSpPr txBox="1"/>
          <p:nvPr/>
        </p:nvSpPr>
        <p:spPr>
          <a:xfrm>
            <a:off x="764461" y="1325055"/>
            <a:ext cx="7615200" cy="4044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i="0" lang="en-US" sz="1900" u="none" cap="none" strike="noStrike">
                <a:solidFill>
                  <a:srgbClr val="000000"/>
                </a:solidFill>
                <a:latin typeface="EB Garamond"/>
                <a:ea typeface="EB Garamond"/>
                <a:cs typeface="EB Garamond"/>
                <a:sym typeface="EB Garamond"/>
              </a:rPr>
              <a:t>1. Findin</a:t>
            </a:r>
            <a:r>
              <a:rPr lang="en-US" sz="1900">
                <a:latin typeface="EB Garamond"/>
                <a:ea typeface="EB Garamond"/>
                <a:cs typeface="EB Garamond"/>
                <a:sym typeface="EB Garamond"/>
              </a:rPr>
              <a:t>g</a:t>
            </a:r>
            <a:r>
              <a:rPr i="0" lang="en-US" sz="1900" u="none" cap="none" strike="noStrike">
                <a:solidFill>
                  <a:srgbClr val="000000"/>
                </a:solidFill>
                <a:latin typeface="EB Garamond"/>
                <a:ea typeface="EB Garamond"/>
                <a:cs typeface="EB Garamond"/>
                <a:sym typeface="EB Garamond"/>
              </a:rPr>
              <a:t> new features using</a:t>
            </a:r>
            <a:r>
              <a:rPr lang="en-US" sz="1900">
                <a:latin typeface="EB Garamond"/>
                <a:ea typeface="EB Garamond"/>
                <a:cs typeface="EB Garamond"/>
                <a:sym typeface="EB Garamond"/>
              </a:rPr>
              <a:t> a survey of the charger’s user</a:t>
            </a:r>
            <a:endParaRPr i="0" sz="19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t/>
            </a:r>
            <a:endParaRPr i="0" sz="19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t/>
            </a:r>
            <a:endParaRPr i="0" sz="19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t/>
            </a:r>
            <a:endParaRPr sz="1900">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t/>
            </a:r>
            <a:endParaRPr sz="1900">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t/>
            </a:r>
            <a:endParaRPr sz="1900">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rPr i="0" lang="en-US" sz="1900" u="none" cap="none" strike="noStrike">
                <a:solidFill>
                  <a:srgbClr val="000000"/>
                </a:solidFill>
                <a:latin typeface="EB Garamond"/>
                <a:ea typeface="EB Garamond"/>
                <a:cs typeface="EB Garamond"/>
                <a:sym typeface="EB Garamond"/>
              </a:rPr>
              <a:t>2. Finding the better-performing model for the EV load forecasting</a:t>
            </a:r>
            <a:endParaRPr i="0" sz="15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rPr i="0" lang="en-US" sz="1900" u="none" cap="none" strike="noStrike">
                <a:solidFill>
                  <a:srgbClr val="000000"/>
                </a:solidFill>
                <a:latin typeface="EB Garamond"/>
                <a:ea typeface="EB Garamond"/>
                <a:cs typeface="EB Garamond"/>
                <a:sym typeface="EB Garamond"/>
              </a:rPr>
              <a:t> - CNN-LSTM</a:t>
            </a:r>
            <a:endParaRPr i="0" sz="15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rPr i="0" lang="en-US" sz="1900" u="none" cap="none" strike="noStrike">
                <a:solidFill>
                  <a:srgbClr val="000000"/>
                </a:solidFill>
                <a:latin typeface="EB Garamond"/>
                <a:ea typeface="EB Garamond"/>
                <a:cs typeface="EB Garamond"/>
                <a:sym typeface="EB Garamond"/>
              </a:rPr>
              <a:t> - LightGBM</a:t>
            </a:r>
            <a:endParaRPr i="0" sz="19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rPr lang="en-US" sz="1900">
                <a:latin typeface="EB Garamond"/>
                <a:ea typeface="EB Garamond"/>
                <a:cs typeface="EB Garamond"/>
                <a:sym typeface="EB Garamond"/>
              </a:rPr>
              <a:t> - More advanced models</a:t>
            </a:r>
            <a:endParaRPr sz="1900">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t/>
            </a:r>
            <a:endParaRPr i="0" sz="19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rPr i="0" lang="en-US" sz="1900" u="none" cap="none" strike="noStrike">
                <a:solidFill>
                  <a:srgbClr val="000000"/>
                </a:solidFill>
                <a:latin typeface="EB Garamond"/>
                <a:ea typeface="EB Garamond"/>
                <a:cs typeface="EB Garamond"/>
                <a:sym typeface="EB Garamond"/>
              </a:rPr>
              <a:t>3. Optimise the hyperparameter of the model and select the most relevant error metrics </a:t>
            </a:r>
            <a:endParaRPr i="0" sz="15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t/>
            </a:r>
            <a:endParaRPr i="0" sz="1900" u="none" cap="none" strike="noStrike">
              <a:solidFill>
                <a:srgbClr val="000000"/>
              </a:solidFill>
              <a:latin typeface="EB Garamond"/>
              <a:ea typeface="EB Garamond"/>
              <a:cs typeface="EB Garamond"/>
              <a:sym typeface="EB Garamond"/>
            </a:endParaRPr>
          </a:p>
          <a:p>
            <a:pPr indent="0" lvl="0" marL="0" marR="0" rtl="0" algn="just">
              <a:lnSpc>
                <a:spcPct val="100000"/>
              </a:lnSpc>
              <a:spcBef>
                <a:spcPts val="0"/>
              </a:spcBef>
              <a:spcAft>
                <a:spcPts val="0"/>
              </a:spcAft>
              <a:buClr>
                <a:srgbClr val="000000"/>
              </a:buClr>
              <a:buSzPts val="1800"/>
              <a:buFont typeface="Arial"/>
              <a:buNone/>
            </a:pPr>
            <a:r>
              <a:rPr i="0" lang="en-US" sz="1900" u="none" cap="none" strike="noStrike">
                <a:solidFill>
                  <a:srgbClr val="000000"/>
                </a:solidFill>
                <a:latin typeface="EB Garamond"/>
                <a:ea typeface="EB Garamond"/>
                <a:cs typeface="EB Garamond"/>
                <a:sym typeface="EB Garamond"/>
              </a:rPr>
              <a:t>4. Validate the proposed models using the EV charging station and an MPC where the objective function is to maximize the self-consumption of the Predis-MHI platform. </a:t>
            </a:r>
            <a:endParaRPr i="0" sz="1500" u="none" cap="none" strike="noStrike">
              <a:solidFill>
                <a:srgbClr val="000000"/>
              </a:solidFill>
              <a:latin typeface="EB Garamond"/>
              <a:ea typeface="EB Garamond"/>
              <a:cs typeface="EB Garamond"/>
              <a:sym typeface="EB Garamond"/>
            </a:endParaRPr>
          </a:p>
          <a:p>
            <a:pPr indent="0" lvl="0" marL="0" marR="0" rtl="0" algn="l">
              <a:lnSpc>
                <a:spcPct val="100000"/>
              </a:lnSpc>
              <a:spcBef>
                <a:spcPts val="0"/>
              </a:spcBef>
              <a:spcAft>
                <a:spcPts val="0"/>
              </a:spcAft>
              <a:buClr>
                <a:srgbClr val="000000"/>
              </a:buClr>
              <a:buSzPts val="1800"/>
              <a:buFont typeface="Arial"/>
              <a:buNone/>
            </a:pPr>
            <a:r>
              <a:t/>
            </a:r>
            <a:endParaRPr i="0" sz="1900" u="none" cap="none" strike="noStrike">
              <a:solidFill>
                <a:srgbClr val="000000"/>
              </a:solidFill>
              <a:latin typeface="EB Garamond"/>
              <a:ea typeface="EB Garamond"/>
              <a:cs typeface="EB Garamond"/>
              <a:sym typeface="EB Garamond"/>
            </a:endParaRPr>
          </a:p>
        </p:txBody>
      </p:sp>
      <p:pic>
        <p:nvPicPr>
          <p:cNvPr id="103" name="Google Shape;103;p18"/>
          <p:cNvPicPr preferRelativeResize="0"/>
          <p:nvPr/>
        </p:nvPicPr>
        <p:blipFill>
          <a:blip r:embed="rId3">
            <a:alphaModFix/>
          </a:blip>
          <a:stretch>
            <a:fillRect/>
          </a:stretch>
        </p:blipFill>
        <p:spPr>
          <a:xfrm>
            <a:off x="2100125" y="1696825"/>
            <a:ext cx="1123425" cy="1123425"/>
          </a:xfrm>
          <a:prstGeom prst="rect">
            <a:avLst/>
          </a:prstGeom>
          <a:noFill/>
          <a:ln>
            <a:noFill/>
          </a:ln>
        </p:spPr>
      </p:pic>
      <p:pic>
        <p:nvPicPr>
          <p:cNvPr id="104" name="Google Shape;104;p18"/>
          <p:cNvPicPr preferRelativeResize="0"/>
          <p:nvPr/>
        </p:nvPicPr>
        <p:blipFill>
          <a:blip r:embed="rId4">
            <a:alphaModFix/>
          </a:blip>
          <a:stretch>
            <a:fillRect/>
          </a:stretch>
        </p:blipFill>
        <p:spPr>
          <a:xfrm>
            <a:off x="4081350" y="1630800"/>
            <a:ext cx="1123425" cy="1123425"/>
          </a:xfrm>
          <a:prstGeom prst="rect">
            <a:avLst/>
          </a:prstGeom>
          <a:noFill/>
          <a:ln>
            <a:noFill/>
          </a:ln>
        </p:spPr>
      </p:pic>
      <p:pic>
        <p:nvPicPr>
          <p:cNvPr id="105" name="Google Shape;105;p18"/>
          <p:cNvPicPr preferRelativeResize="0"/>
          <p:nvPr/>
        </p:nvPicPr>
        <p:blipFill>
          <a:blip r:embed="rId5">
            <a:alphaModFix/>
          </a:blip>
          <a:stretch>
            <a:fillRect/>
          </a:stretch>
        </p:blipFill>
        <p:spPr>
          <a:xfrm>
            <a:off x="6362400" y="1630800"/>
            <a:ext cx="1123425" cy="112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307075" y="981075"/>
            <a:ext cx="8441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111" name="Google Shape;111;p19"/>
          <p:cNvPicPr preferRelativeResize="0"/>
          <p:nvPr/>
        </p:nvPicPr>
        <p:blipFill>
          <a:blip r:embed="rId3">
            <a:alphaModFix/>
          </a:blip>
          <a:stretch>
            <a:fillRect/>
          </a:stretch>
        </p:blipFill>
        <p:spPr>
          <a:xfrm>
            <a:off x="3797750" y="1558025"/>
            <a:ext cx="1460350" cy="1460350"/>
          </a:xfrm>
          <a:prstGeom prst="rect">
            <a:avLst/>
          </a:prstGeom>
          <a:noFill/>
          <a:ln>
            <a:noFill/>
          </a:ln>
        </p:spPr>
      </p:pic>
      <p:pic>
        <p:nvPicPr>
          <p:cNvPr id="112" name="Google Shape;112;p19"/>
          <p:cNvPicPr preferRelativeResize="0"/>
          <p:nvPr/>
        </p:nvPicPr>
        <p:blipFill>
          <a:blip r:embed="rId4">
            <a:alphaModFix/>
          </a:blip>
          <a:stretch>
            <a:fillRect/>
          </a:stretch>
        </p:blipFill>
        <p:spPr>
          <a:xfrm>
            <a:off x="1097675" y="1442775"/>
            <a:ext cx="1690850" cy="1690850"/>
          </a:xfrm>
          <a:prstGeom prst="rect">
            <a:avLst/>
          </a:prstGeom>
          <a:noFill/>
          <a:ln>
            <a:noFill/>
          </a:ln>
        </p:spPr>
      </p:pic>
      <p:pic>
        <p:nvPicPr>
          <p:cNvPr id="113" name="Google Shape;113;p19"/>
          <p:cNvPicPr preferRelativeResize="0"/>
          <p:nvPr/>
        </p:nvPicPr>
        <p:blipFill>
          <a:blip r:embed="rId5">
            <a:alphaModFix/>
          </a:blip>
          <a:stretch>
            <a:fillRect/>
          </a:stretch>
        </p:blipFill>
        <p:spPr>
          <a:xfrm>
            <a:off x="6562350" y="1558024"/>
            <a:ext cx="1460350" cy="1460350"/>
          </a:xfrm>
          <a:prstGeom prst="rect">
            <a:avLst/>
          </a:prstGeom>
          <a:noFill/>
          <a:ln>
            <a:noFill/>
          </a:ln>
        </p:spPr>
      </p:pic>
      <p:sp>
        <p:nvSpPr>
          <p:cNvPr id="114" name="Google Shape;114;p19"/>
          <p:cNvSpPr txBox="1"/>
          <p:nvPr/>
        </p:nvSpPr>
        <p:spPr>
          <a:xfrm>
            <a:off x="3379950" y="365475"/>
            <a:ext cx="238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latin typeface="EB Garamond Medium"/>
                <a:ea typeface="EB Garamond Medium"/>
                <a:cs typeface="EB Garamond Medium"/>
                <a:sym typeface="EB Garamond Medium"/>
              </a:rPr>
              <a:t>Challenges</a:t>
            </a:r>
            <a:endParaRPr sz="2800">
              <a:latin typeface="EB Garamond Medium"/>
              <a:ea typeface="EB Garamond Medium"/>
              <a:cs typeface="EB Garamond Medium"/>
              <a:sym typeface="EB Garamond Medium"/>
            </a:endParaRPr>
          </a:p>
        </p:txBody>
      </p:sp>
      <p:sp>
        <p:nvSpPr>
          <p:cNvPr id="115" name="Google Shape;115;p19"/>
          <p:cNvSpPr txBox="1"/>
          <p:nvPr/>
        </p:nvSpPr>
        <p:spPr>
          <a:xfrm>
            <a:off x="793500" y="3139950"/>
            <a:ext cx="214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B Garamond"/>
                <a:ea typeface="EB Garamond"/>
                <a:cs typeface="EB Garamond"/>
                <a:sym typeface="EB Garamond"/>
              </a:rPr>
              <a:t>Understanding the data and the previous code</a:t>
            </a:r>
            <a:endParaRPr>
              <a:latin typeface="EB Garamond"/>
              <a:ea typeface="EB Garamond"/>
              <a:cs typeface="EB Garamond"/>
              <a:sym typeface="EB Garamond"/>
            </a:endParaRPr>
          </a:p>
        </p:txBody>
      </p:sp>
      <p:sp>
        <p:nvSpPr>
          <p:cNvPr id="116" name="Google Shape;116;p19"/>
          <p:cNvSpPr txBox="1"/>
          <p:nvPr/>
        </p:nvSpPr>
        <p:spPr>
          <a:xfrm>
            <a:off x="3455875" y="3201650"/>
            <a:ext cx="214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B Garamond"/>
                <a:ea typeface="EB Garamond"/>
                <a:cs typeface="EB Garamond"/>
                <a:sym typeface="EB Garamond"/>
              </a:rPr>
              <a:t>Limited availability of data</a:t>
            </a:r>
            <a:endParaRPr>
              <a:latin typeface="EB Garamond"/>
              <a:ea typeface="EB Garamond"/>
              <a:cs typeface="EB Garamond"/>
              <a:sym typeface="EB Garamond"/>
            </a:endParaRPr>
          </a:p>
        </p:txBody>
      </p:sp>
      <p:sp>
        <p:nvSpPr>
          <p:cNvPr id="117" name="Google Shape;117;p19"/>
          <p:cNvSpPr txBox="1"/>
          <p:nvPr/>
        </p:nvSpPr>
        <p:spPr>
          <a:xfrm>
            <a:off x="6220475" y="3247650"/>
            <a:ext cx="214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B Garamond"/>
                <a:ea typeface="EB Garamond"/>
                <a:cs typeface="EB Garamond"/>
                <a:sym typeface="EB Garamond"/>
              </a:rPr>
              <a:t>Long computation time</a:t>
            </a:r>
            <a:endParaRPr>
              <a:latin typeface="EB Garamond"/>
              <a:ea typeface="EB Garamond"/>
              <a:cs typeface="EB Garamond"/>
              <a:sym typeface="EB Garamond"/>
            </a:endParaRPr>
          </a:p>
        </p:txBody>
      </p:sp>
      <p:pic>
        <p:nvPicPr>
          <p:cNvPr id="118" name="Google Shape;118;p19"/>
          <p:cNvPicPr preferRelativeResize="0"/>
          <p:nvPr/>
        </p:nvPicPr>
        <p:blipFill>
          <a:blip r:embed="rId6">
            <a:alphaModFix/>
          </a:blip>
          <a:stretch>
            <a:fillRect/>
          </a:stretch>
        </p:blipFill>
        <p:spPr>
          <a:xfrm>
            <a:off x="1995525" y="4270700"/>
            <a:ext cx="1460350" cy="1460350"/>
          </a:xfrm>
          <a:prstGeom prst="rect">
            <a:avLst/>
          </a:prstGeom>
          <a:noFill/>
          <a:ln>
            <a:noFill/>
          </a:ln>
        </p:spPr>
      </p:pic>
      <p:sp>
        <p:nvSpPr>
          <p:cNvPr id="119" name="Google Shape;119;p19"/>
          <p:cNvSpPr txBox="1"/>
          <p:nvPr/>
        </p:nvSpPr>
        <p:spPr>
          <a:xfrm>
            <a:off x="4194150" y="4420850"/>
            <a:ext cx="3684000" cy="1176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u="sng">
                <a:solidFill>
                  <a:schemeClr val="dk1"/>
                </a:solidFill>
                <a:highlight>
                  <a:srgbClr val="FFFFFF"/>
                </a:highlight>
                <a:latin typeface="EB Garamond"/>
                <a:ea typeface="EB Garamond"/>
                <a:cs typeface="EB Garamond"/>
                <a:sym typeface="EB Garamond"/>
              </a:rPr>
              <a:t>Solutions</a:t>
            </a:r>
            <a:r>
              <a:rPr lang="en-US">
                <a:solidFill>
                  <a:schemeClr val="dk1"/>
                </a:solidFill>
                <a:highlight>
                  <a:srgbClr val="FFFFFF"/>
                </a:highlight>
                <a:latin typeface="EB Garamond"/>
                <a:ea typeface="EB Garamond"/>
                <a:cs typeface="EB Garamond"/>
                <a:sym typeface="EB Garamond"/>
              </a:rPr>
              <a:t>:  Most of the issues are solved by asking for help, we identify what we don’t understand and we search for the answers and if need be for the support of our project leader.</a:t>
            </a:r>
            <a:endParaRPr>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4294967295" type="body"/>
          </p:nvPr>
        </p:nvSpPr>
        <p:spPr>
          <a:xfrm>
            <a:off x="0" y="0"/>
            <a:ext cx="0" cy="0"/>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1" i="0" sz="1400" u="none" cap="none" strike="noStrike">
              <a:solidFill>
                <a:srgbClr val="000000"/>
              </a:solidFill>
              <a:latin typeface="Arial"/>
              <a:ea typeface="Arial"/>
              <a:cs typeface="Arial"/>
              <a:sym typeface="Arial"/>
            </a:endParaRPr>
          </a:p>
        </p:txBody>
      </p:sp>
      <p:sp>
        <p:nvSpPr>
          <p:cNvPr id="125" name="Google Shape;125;p20"/>
          <p:cNvSpPr txBox="1"/>
          <p:nvPr/>
        </p:nvSpPr>
        <p:spPr>
          <a:xfrm>
            <a:off x="2675500" y="332451"/>
            <a:ext cx="3792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a:ea typeface="Times"/>
                <a:cs typeface="Times"/>
                <a:sym typeface="Times"/>
              </a:rPr>
              <a:t>Conclusion and perspective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126" name="Google Shape;126;p20"/>
          <p:cNvPicPr preferRelativeResize="0"/>
          <p:nvPr/>
        </p:nvPicPr>
        <p:blipFill>
          <a:blip r:embed="rId3">
            <a:alphaModFix/>
          </a:blip>
          <a:stretch>
            <a:fillRect/>
          </a:stretch>
        </p:blipFill>
        <p:spPr>
          <a:xfrm>
            <a:off x="1009925" y="2532875"/>
            <a:ext cx="558050" cy="558050"/>
          </a:xfrm>
          <a:prstGeom prst="rect">
            <a:avLst/>
          </a:prstGeom>
          <a:noFill/>
          <a:ln>
            <a:noFill/>
          </a:ln>
        </p:spPr>
      </p:pic>
      <p:pic>
        <p:nvPicPr>
          <p:cNvPr id="127" name="Google Shape;127;p20"/>
          <p:cNvPicPr preferRelativeResize="0"/>
          <p:nvPr/>
        </p:nvPicPr>
        <p:blipFill>
          <a:blip r:embed="rId4">
            <a:alphaModFix/>
          </a:blip>
          <a:stretch>
            <a:fillRect/>
          </a:stretch>
        </p:blipFill>
        <p:spPr>
          <a:xfrm>
            <a:off x="1567975" y="1377875"/>
            <a:ext cx="1796700" cy="1796700"/>
          </a:xfrm>
          <a:prstGeom prst="rect">
            <a:avLst/>
          </a:prstGeom>
          <a:noFill/>
          <a:ln>
            <a:noFill/>
          </a:ln>
        </p:spPr>
      </p:pic>
      <p:sp>
        <p:nvSpPr>
          <p:cNvPr id="128" name="Google Shape;128;p20"/>
          <p:cNvSpPr txBox="1"/>
          <p:nvPr/>
        </p:nvSpPr>
        <p:spPr>
          <a:xfrm>
            <a:off x="763075" y="3235825"/>
            <a:ext cx="310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EV sales are increasing rapidly globally and in France.</a:t>
            </a:r>
            <a:endParaRPr/>
          </a:p>
        </p:txBody>
      </p:sp>
      <p:pic>
        <p:nvPicPr>
          <p:cNvPr id="129" name="Google Shape;129;p20"/>
          <p:cNvPicPr preferRelativeResize="0"/>
          <p:nvPr/>
        </p:nvPicPr>
        <p:blipFill>
          <a:blip r:embed="rId5">
            <a:alphaModFix/>
          </a:blip>
          <a:stretch>
            <a:fillRect/>
          </a:stretch>
        </p:blipFill>
        <p:spPr>
          <a:xfrm>
            <a:off x="4064275" y="2745401"/>
            <a:ext cx="1905000" cy="1905000"/>
          </a:xfrm>
          <a:prstGeom prst="rect">
            <a:avLst/>
          </a:prstGeom>
          <a:noFill/>
          <a:ln>
            <a:noFill/>
          </a:ln>
        </p:spPr>
      </p:pic>
      <p:sp>
        <p:nvSpPr>
          <p:cNvPr id="130" name="Google Shape;130;p20"/>
          <p:cNvSpPr txBox="1"/>
          <p:nvPr/>
        </p:nvSpPr>
        <p:spPr>
          <a:xfrm>
            <a:off x="3950600" y="4839225"/>
            <a:ext cx="1796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Using AI to forecast the future load</a:t>
            </a:r>
            <a:endParaRPr/>
          </a:p>
        </p:txBody>
      </p:sp>
      <p:pic>
        <p:nvPicPr>
          <p:cNvPr id="131" name="Google Shape;131;p20"/>
          <p:cNvPicPr preferRelativeResize="0"/>
          <p:nvPr/>
        </p:nvPicPr>
        <p:blipFill>
          <a:blip r:embed="rId6">
            <a:alphaModFix/>
          </a:blip>
          <a:stretch>
            <a:fillRect/>
          </a:stretch>
        </p:blipFill>
        <p:spPr>
          <a:xfrm>
            <a:off x="6367725" y="1457775"/>
            <a:ext cx="1836000" cy="1836000"/>
          </a:xfrm>
          <a:prstGeom prst="rect">
            <a:avLst/>
          </a:prstGeom>
          <a:noFill/>
          <a:ln>
            <a:noFill/>
          </a:ln>
        </p:spPr>
      </p:pic>
      <p:sp>
        <p:nvSpPr>
          <p:cNvPr id="132" name="Google Shape;132;p20"/>
          <p:cNvSpPr txBox="1"/>
          <p:nvPr/>
        </p:nvSpPr>
        <p:spPr>
          <a:xfrm>
            <a:off x="6672375" y="3293775"/>
            <a:ext cx="122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User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