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i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A7DF6-0472-4DB0-BA7F-5342BF2EE222}" type="datetimeFigureOut">
              <a:rPr lang="hi-IN" smtClean="0"/>
              <a:t>बुधवार, 19 वैशाख 1940</a:t>
            </a:fld>
            <a:endParaRPr lang="hi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i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D8CFB-8EA7-4249-9DAC-FB1029A5EC10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536306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C1B50-5843-4D2B-A461-75352E584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8024" y="1126836"/>
            <a:ext cx="8791575" cy="1431780"/>
          </a:xfrm>
        </p:spPr>
        <p:txBody>
          <a:bodyPr/>
          <a:lstStyle/>
          <a:p>
            <a:pPr algn="ctr"/>
            <a:r>
              <a:rPr lang="en-US" dirty="0"/>
              <a:t>INTRODUCTION TO Reinforcement Learning</a:t>
            </a:r>
            <a:endParaRPr lang="hi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249CC-6252-4AE5-9CCB-AF98E55FC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1151" y="3320187"/>
            <a:ext cx="8791575" cy="97919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Harshit </a:t>
            </a:r>
            <a:r>
              <a:rPr lang="en-US" dirty="0" err="1">
                <a:solidFill>
                  <a:schemeClr val="tx1"/>
                </a:solidFill>
              </a:rPr>
              <a:t>jaiswal</a:t>
            </a:r>
            <a:r>
              <a:rPr lang="en-US" dirty="0">
                <a:solidFill>
                  <a:schemeClr val="tx1"/>
                </a:solidFill>
              </a:rPr>
              <a:t> 	   9916103218	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Mayank		9916103156</a:t>
            </a:r>
            <a:endParaRPr lang="hi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75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23BEC-6AA4-4435-9204-84DC7B8D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95377"/>
          </a:xfrm>
        </p:spPr>
        <p:txBody>
          <a:bodyPr/>
          <a:lstStyle/>
          <a:p>
            <a:r>
              <a:rPr lang="en-US" dirty="0"/>
              <a:t>APPROACHES TO REINFORCEMENT LEARNING:</a:t>
            </a:r>
            <a:endParaRPr lang="hi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3DF38-E56D-481F-8F29-778D033E6EBF}"/>
              </a:ext>
            </a:extLst>
          </p:cNvPr>
          <p:cNvSpPr txBox="1"/>
          <p:nvPr/>
        </p:nvSpPr>
        <p:spPr>
          <a:xfrm>
            <a:off x="3461657" y="1651519"/>
            <a:ext cx="5067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VALUE BASED APPROACH:</a:t>
            </a:r>
            <a:endParaRPr lang="hi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90557B-9661-4C13-9E10-198151F07FF1}"/>
              </a:ext>
            </a:extLst>
          </p:cNvPr>
          <p:cNvSpPr txBox="1"/>
          <p:nvPr/>
        </p:nvSpPr>
        <p:spPr>
          <a:xfrm>
            <a:off x="643813" y="2381738"/>
            <a:ext cx="11126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“The value function is a function that tells us the maximum expected future reward the agent </a:t>
            </a:r>
          </a:p>
          <a:p>
            <a:pPr algn="ctr"/>
            <a:r>
              <a:rPr lang="en-US" sz="2400" i="1" dirty="0"/>
              <a:t>will get at each state.”</a:t>
            </a:r>
            <a:endParaRPr lang="hi-IN" sz="24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4D81B4-14BA-4BEA-980A-C8F5E8F2D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0" y="3614109"/>
            <a:ext cx="7922874" cy="152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90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D400C-DB4C-4784-B662-44E65914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based:</a:t>
            </a:r>
            <a:endParaRPr lang="hi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9E8706C-6030-41BD-AB39-7965E270C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5010150" cy="143827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ABA037-F8D3-4B6A-81ED-B3F41F414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911" y="4158148"/>
            <a:ext cx="55245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86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FA52B-CD0B-428C-9E9E-89265A74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q-LEARNING: </a:t>
            </a:r>
            <a:endParaRPr lang="hi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FEFEE6-1B9E-45D6-B1B0-D6E664F5A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12" y="1955400"/>
            <a:ext cx="4762500" cy="4772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9D7B3C-5559-4E8C-95BE-81F4EB325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269" y="1807261"/>
            <a:ext cx="47625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73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B820-DC2D-4317-97C6-83ACFFC7B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Q-TABLE: </a:t>
            </a:r>
            <a:endParaRPr lang="hi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78CC96-E116-4F85-959B-86BCB7673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1" y="2256639"/>
            <a:ext cx="95250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68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4FFB-0D5B-4704-9525-27CED110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 Learning algorithm:</a:t>
            </a:r>
            <a:endParaRPr lang="hi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01A7EC-5E01-4615-8338-7570742D3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12" y="2024154"/>
            <a:ext cx="9525000" cy="1762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074A9E-1C5B-4A8C-90DE-EF58AEB49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912" y="4201132"/>
            <a:ext cx="95250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67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A2ABA-B44A-44B2-92A0-15E1C574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Q-LEARNING ALGORITHM:</a:t>
            </a:r>
            <a:endParaRPr lang="hi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4B9F97-CDC4-4784-9DBA-EEFAA4ABE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245" y="757237"/>
            <a:ext cx="4133850" cy="5343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C602B4-545C-4220-98D1-2415E11A5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76" y="2844036"/>
            <a:ext cx="7049861" cy="250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60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70E74-70A6-48F6-8308-F60CFC17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 EQUATION:</a:t>
            </a:r>
            <a:endParaRPr lang="hi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AFC573-8F77-41F3-850C-ACDBAAF92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2219325"/>
            <a:ext cx="11906250" cy="2419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F7BF50-14A2-4EFD-ADE1-1D0142DB3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781" y="5111838"/>
            <a:ext cx="8754256" cy="146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07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A9786-A6CF-4FBF-8BFA-2B12A1557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  <a:endParaRPr lang="hi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7572F6-D291-4892-A823-5CA9EB48D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077" y="1066798"/>
            <a:ext cx="6586026" cy="443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55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375D-AD14-4AFB-BD3E-DA06FC50A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107" y="170649"/>
            <a:ext cx="9905998" cy="1478570"/>
          </a:xfrm>
        </p:spPr>
        <p:txBody>
          <a:bodyPr/>
          <a:lstStyle/>
          <a:p>
            <a:r>
              <a:rPr lang="en-US" dirty="0"/>
              <a:t>UPDATED Q-FUNCTION:</a:t>
            </a:r>
            <a:endParaRPr lang="hi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4A61CA-DE33-47E9-B487-35753B91E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463545"/>
            <a:ext cx="11906250" cy="2419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E1FB0F-2B74-4660-BE93-076AD8BB0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3882895"/>
            <a:ext cx="119062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75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B842-43B4-4600-8E58-F50C6A51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85191"/>
            <a:ext cx="9905998" cy="986745"/>
          </a:xfrm>
        </p:spPr>
        <p:txBody>
          <a:bodyPr/>
          <a:lstStyle/>
          <a:p>
            <a:pPr algn="ctr"/>
            <a:r>
              <a:rPr lang="en-US" dirty="0"/>
              <a:t>THANK YOU!!!</a:t>
            </a:r>
            <a:endParaRPr lang="hi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94EB5A-584A-4701-AF2E-9FA52B3C4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0271"/>
            <a:ext cx="12192000" cy="509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0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5111-3242-4405-90E4-5A0CD54C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366903"/>
          </a:xfrm>
        </p:spPr>
        <p:txBody>
          <a:bodyPr>
            <a:normAutofit fontScale="90000"/>
          </a:bodyPr>
          <a:lstStyle/>
          <a:p>
            <a:r>
              <a:rPr lang="en-US" dirty="0"/>
              <a:t>Baby learns from trial and error: </a:t>
            </a:r>
            <a:endParaRPr lang="hi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197B02-ABE3-4DD8-86AA-C18B1EE7E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410" y="1923402"/>
            <a:ext cx="5353235" cy="30111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51FD93-64C2-497A-8837-D441281C1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802" y="1435543"/>
            <a:ext cx="2471322" cy="36801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5799BA-8615-4C33-8334-BF9FED1DB380}"/>
              </a:ext>
            </a:extLst>
          </p:cNvPr>
          <p:cNvSpPr txBox="1"/>
          <p:nvPr/>
        </p:nvSpPr>
        <p:spPr>
          <a:xfrm>
            <a:off x="1323682" y="5619565"/>
            <a:ext cx="8963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dirty="0"/>
              <a:t>Baby comes near to fire, feel warm and positive. FIRE is a positive thing.</a:t>
            </a:r>
            <a:endParaRPr lang="hi-IN" sz="2400" dirty="0"/>
          </a:p>
        </p:txBody>
      </p:sp>
    </p:spTree>
    <p:extLst>
      <p:ext uri="{BB962C8B-B14F-4D97-AF65-F5344CB8AC3E}">
        <p14:creationId xmlns:p14="http://schemas.microsoft.com/office/powerpoint/2010/main" val="114232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44C47F-7321-46D6-B32D-263051ABB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248" y="614170"/>
            <a:ext cx="5241633" cy="34880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AD9913-8131-4310-BE7A-0EF12E87A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380" y="614170"/>
            <a:ext cx="2343706" cy="34900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51CAFC-E060-427D-B0A5-4A2EB04B13C5}"/>
              </a:ext>
            </a:extLst>
          </p:cNvPr>
          <p:cNvSpPr txBox="1"/>
          <p:nvPr/>
        </p:nvSpPr>
        <p:spPr>
          <a:xfrm>
            <a:off x="2677247" y="4536490"/>
            <a:ext cx="67508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Baby touches the fire and got his hand burn. Finally he understand that FIRE is a positive thing when </a:t>
            </a:r>
          </a:p>
          <a:p>
            <a:pPr algn="ctr"/>
            <a:r>
              <a:rPr lang="en-US" sz="2000" dirty="0"/>
              <a:t>felt from distance but could be dangerous when touched.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“</a:t>
            </a:r>
            <a:r>
              <a:rPr lang="en-US" sz="2000" b="1" i="1" dirty="0"/>
              <a:t>LEARNING FROM INTERACTION FROM ENVIRONMENT COMES FROM OUR NATURAL EXPERIENCE.”</a:t>
            </a:r>
            <a:endParaRPr lang="hi-IN" sz="2000" dirty="0"/>
          </a:p>
        </p:txBody>
      </p:sp>
    </p:spTree>
    <p:extLst>
      <p:ext uri="{BB962C8B-B14F-4D97-AF65-F5344CB8AC3E}">
        <p14:creationId xmlns:p14="http://schemas.microsoft.com/office/powerpoint/2010/main" val="107934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9AE53-25CB-4599-927A-67CCF725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97723"/>
          </a:xfrm>
        </p:spPr>
        <p:txBody>
          <a:bodyPr/>
          <a:lstStyle/>
          <a:p>
            <a:r>
              <a:rPr lang="en-US" dirty="0"/>
              <a:t>Reinforcement learning :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5CE40-CF64-402E-95E8-252EA65D9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335088"/>
            <a:ext cx="9905999" cy="93759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“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a mathematical formulation where an agent will learn from the environment by interacting with it and receiving rewards for performing actions.”</a:t>
            </a:r>
          </a:p>
          <a:p>
            <a:pPr marL="0" indent="0">
              <a:buNone/>
            </a:pP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hi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AAC16F-0F82-4532-96E9-EB8F01B9BC15}"/>
              </a:ext>
            </a:extLst>
          </p:cNvPr>
          <p:cNvSpPr txBox="1"/>
          <p:nvPr/>
        </p:nvSpPr>
        <p:spPr>
          <a:xfrm>
            <a:off x="1207363" y="2974019"/>
            <a:ext cx="6907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HISTORY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BEATING THE WORLD CHAMPION LEE SEDOL : 2016    - ALPHA GO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i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C28455-BCD0-4CF9-A2A1-7A3A0813C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720" y="4068872"/>
            <a:ext cx="3774097" cy="227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38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1C5B-C7BC-4922-94A3-24D5CC530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820" y="210145"/>
            <a:ext cx="9420691" cy="650989"/>
          </a:xfrm>
        </p:spPr>
        <p:txBody>
          <a:bodyPr/>
          <a:lstStyle/>
          <a:p>
            <a:pPr algn="just"/>
            <a:r>
              <a:rPr lang="en-US" dirty="0"/>
              <a:t>REWARD HYPOTHESIS:</a:t>
            </a:r>
            <a:endParaRPr lang="hi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E6CCA6-7CAE-443A-85DA-133BFB6E2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923"/>
          <a:stretch/>
        </p:blipFill>
        <p:spPr>
          <a:xfrm>
            <a:off x="3592875" y="943724"/>
            <a:ext cx="7237883" cy="41682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2EB891-02DB-40FF-8DA9-9662F4FF4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014" y="5497370"/>
            <a:ext cx="2836541" cy="10146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F130BA-CF65-438E-8AA0-1F0C3B5D5ACF}"/>
              </a:ext>
            </a:extLst>
          </p:cNvPr>
          <p:cNvSpPr txBox="1"/>
          <p:nvPr/>
        </p:nvSpPr>
        <p:spPr>
          <a:xfrm>
            <a:off x="1361242" y="4543263"/>
            <a:ext cx="3068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REWARD FUNCTION:</a:t>
            </a:r>
            <a:endParaRPr lang="hi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B0615-0D5B-471A-959B-27AA91B977E0}"/>
              </a:ext>
            </a:extLst>
          </p:cNvPr>
          <p:cNvSpPr txBox="1"/>
          <p:nvPr/>
        </p:nvSpPr>
        <p:spPr>
          <a:xfrm>
            <a:off x="6977850" y="5790779"/>
            <a:ext cx="4403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CENTRAL IDEA OF REWARD HYPOTHESIS</a:t>
            </a:r>
          </a:p>
          <a:p>
            <a:pPr algn="just"/>
            <a:r>
              <a:rPr lang="en-US" dirty="0"/>
              <a:t>IS TO MAXIMIZE THE EXPECTED CUMULATIVE REWARD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400244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AED8-130A-4EDC-9FFC-07B3FA8B0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53334"/>
          </a:xfrm>
        </p:spPr>
        <p:txBody>
          <a:bodyPr>
            <a:normAutofit fontScale="90000"/>
          </a:bodyPr>
          <a:lstStyle/>
          <a:p>
            <a:r>
              <a:rPr lang="en-US" dirty="0"/>
              <a:t>NEW THEORY: ROLE OF GAMMA(discount rate)</a:t>
            </a:r>
            <a:endParaRPr lang="hi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1FE42-6415-406E-AABD-EDA64E3BA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853" y="1109708"/>
            <a:ext cx="4762500" cy="4781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B7EE85-178B-495D-8785-1EAFC0A80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486" y="5362112"/>
            <a:ext cx="5524921" cy="13272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7087CF-10C7-4995-8D5F-381DA1E2FCEB}"/>
              </a:ext>
            </a:extLst>
          </p:cNvPr>
          <p:cNvSpPr txBox="1"/>
          <p:nvPr/>
        </p:nvSpPr>
        <p:spPr>
          <a:xfrm>
            <a:off x="1591283" y="4927108"/>
            <a:ext cx="497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DISCOUNTED CUMMULATIVE REWARD FUNCTION: </a:t>
            </a:r>
            <a:endParaRPr lang="hi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6F1E99-A072-469D-8C47-6EB3C977992F}"/>
              </a:ext>
            </a:extLst>
          </p:cNvPr>
          <p:cNvSpPr txBox="1"/>
          <p:nvPr/>
        </p:nvSpPr>
        <p:spPr>
          <a:xfrm>
            <a:off x="1141413" y="2169616"/>
            <a:ext cx="60279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 OF GAMMA:</a:t>
            </a:r>
          </a:p>
          <a:p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larger the gamma, the smaller the discount. This means </a:t>
            </a:r>
          </a:p>
          <a:p>
            <a:pPr algn="just"/>
            <a:r>
              <a:rPr lang="en-US" dirty="0"/>
              <a:t>     the learning agent cares more about the long term reward.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On the other hand, the smaller the gamma, the bigger the </a:t>
            </a:r>
          </a:p>
          <a:p>
            <a:pPr algn="just"/>
            <a:r>
              <a:rPr lang="en-US" dirty="0"/>
              <a:t>     discount. This means our agent cares more about the short      </a:t>
            </a:r>
          </a:p>
          <a:p>
            <a:pPr algn="just"/>
            <a:r>
              <a:rPr lang="en-US" dirty="0"/>
              <a:t>     term reward (the nearest cheese).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636932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6B8FD-0C80-4FC6-9926-0C9BC7C2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3667"/>
            <a:ext cx="9905998" cy="713132"/>
          </a:xfrm>
        </p:spPr>
        <p:txBody>
          <a:bodyPr/>
          <a:lstStyle/>
          <a:p>
            <a:r>
              <a:rPr lang="en-US" dirty="0"/>
              <a:t>EPISODIC AND CONTINNOUS TASKS:</a:t>
            </a:r>
            <a:endParaRPr lang="hi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0F800-AC84-4D0D-B9C9-5F3A6D849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105" y="1592061"/>
            <a:ext cx="3414944" cy="3201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A2470D-5E23-43C5-845A-59D21E22A0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50" r="19950"/>
          <a:stretch/>
        </p:blipFill>
        <p:spPr>
          <a:xfrm>
            <a:off x="7042953" y="1592061"/>
            <a:ext cx="3201510" cy="32015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F0EA52-8847-4B35-9013-498BB013F54E}"/>
              </a:ext>
            </a:extLst>
          </p:cNvPr>
          <p:cNvSpPr txBox="1"/>
          <p:nvPr/>
        </p:nvSpPr>
        <p:spPr>
          <a:xfrm>
            <a:off x="1935332" y="5024761"/>
            <a:ext cx="34560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episode begin t the launch of </a:t>
            </a:r>
          </a:p>
          <a:p>
            <a:r>
              <a:rPr lang="en-US" dirty="0"/>
              <a:t>a new Mario and ending: when you</a:t>
            </a:r>
          </a:p>
          <a:p>
            <a:r>
              <a:rPr lang="en-US" dirty="0"/>
              <a:t>are killed you reach the end of the </a:t>
            </a:r>
          </a:p>
          <a:p>
            <a:r>
              <a:rPr lang="en-US" dirty="0"/>
              <a:t>Level.</a:t>
            </a:r>
            <a:endParaRPr lang="hi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7EA251-F6BF-48CA-B770-E586B7D00FAC}"/>
              </a:ext>
            </a:extLst>
          </p:cNvPr>
          <p:cNvSpPr txBox="1"/>
          <p:nvPr/>
        </p:nvSpPr>
        <p:spPr>
          <a:xfrm>
            <a:off x="7042953" y="5157926"/>
            <a:ext cx="35294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there is no ending state. It </a:t>
            </a:r>
          </a:p>
          <a:p>
            <a:r>
              <a:rPr lang="en-US" dirty="0"/>
              <a:t>Keep running until we decide to stop</a:t>
            </a:r>
          </a:p>
          <a:p>
            <a:r>
              <a:rPr lang="en-US" dirty="0"/>
              <a:t>Him.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466999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66D8-21FB-444F-A95B-5CD220A89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dirty="0"/>
              <a:t>Ways of learning:</a:t>
            </a:r>
            <a:endParaRPr lang="hi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9F7A25-2C4C-4B47-B5AC-F17C9CB6FE58}"/>
              </a:ext>
            </a:extLst>
          </p:cNvPr>
          <p:cNvSpPr txBox="1"/>
          <p:nvPr/>
        </p:nvSpPr>
        <p:spPr>
          <a:xfrm>
            <a:off x="1141413" y="1392752"/>
            <a:ext cx="36737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MONTE CARLO APPROACH:</a:t>
            </a:r>
          </a:p>
          <a:p>
            <a:endParaRPr lang="hi-I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A2A523-9E84-4067-A5A4-C40B72C43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826" y="2178855"/>
            <a:ext cx="10227172" cy="35775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1B3BC3-2292-42A9-80C7-8EBB4660B8CC}"/>
              </a:ext>
            </a:extLst>
          </p:cNvPr>
          <p:cNvSpPr txBox="1"/>
          <p:nvPr/>
        </p:nvSpPr>
        <p:spPr>
          <a:xfrm>
            <a:off x="6717666" y="1346585"/>
            <a:ext cx="4557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TEMPORAL LEARNING DIFFERENCE:</a:t>
            </a:r>
            <a:endParaRPr lang="hi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69EC4-501E-4D08-9AF9-363E3F0148BF}"/>
              </a:ext>
            </a:extLst>
          </p:cNvPr>
          <p:cNvSpPr txBox="1"/>
          <p:nvPr/>
        </p:nvSpPr>
        <p:spPr>
          <a:xfrm>
            <a:off x="7629099" y="5685484"/>
            <a:ext cx="6286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hi-IN" sz="6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4E00D3-8E9A-4024-8845-BC2D37CC61CE}"/>
              </a:ext>
            </a:extLst>
          </p:cNvPr>
          <p:cNvSpPr txBox="1"/>
          <p:nvPr/>
        </p:nvSpPr>
        <p:spPr>
          <a:xfrm>
            <a:off x="8371580" y="6000990"/>
            <a:ext cx="2836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LEARNING RATE</a:t>
            </a:r>
            <a:endParaRPr lang="hi-IN" sz="3200" dirty="0"/>
          </a:p>
        </p:txBody>
      </p:sp>
    </p:spTree>
    <p:extLst>
      <p:ext uri="{BB962C8B-B14F-4D97-AF65-F5344CB8AC3E}">
        <p14:creationId xmlns:p14="http://schemas.microsoft.com/office/powerpoint/2010/main" val="665312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94CD-3DDF-4F0A-B066-03308471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56556"/>
            <a:ext cx="9905998" cy="448281"/>
          </a:xfrm>
        </p:spPr>
        <p:txBody>
          <a:bodyPr>
            <a:noAutofit/>
          </a:bodyPr>
          <a:lstStyle/>
          <a:p>
            <a:r>
              <a:rPr lang="en-US" sz="4000" b="1" dirty="0"/>
              <a:t>Exploration/Exploitation trade off:</a:t>
            </a:r>
            <a:br>
              <a:rPr lang="en-US" sz="4000" b="1" dirty="0"/>
            </a:br>
            <a:br>
              <a:rPr lang="en-US" sz="4000" dirty="0"/>
            </a:br>
            <a:endParaRPr lang="hi-IN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48EF0-5A81-4669-B8BF-225387B4D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1370460"/>
            <a:ext cx="4648200" cy="4667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8DBBC1-B7E9-45C5-B381-320642A13550}"/>
              </a:ext>
            </a:extLst>
          </p:cNvPr>
          <p:cNvSpPr txBox="1"/>
          <p:nvPr/>
        </p:nvSpPr>
        <p:spPr>
          <a:xfrm>
            <a:off x="6096000" y="2075441"/>
            <a:ext cx="64042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   Exploration is finding more    </a:t>
            </a:r>
          </a:p>
          <a:p>
            <a:r>
              <a:rPr lang="en-US" sz="3600" dirty="0"/>
              <a:t>     information about the   </a:t>
            </a:r>
          </a:p>
          <a:p>
            <a:r>
              <a:rPr lang="en-US" sz="3600" dirty="0"/>
              <a:t>     environment.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Exploitation is exploiting </a:t>
            </a:r>
          </a:p>
          <a:p>
            <a:r>
              <a:rPr lang="en-US" sz="3600" dirty="0"/>
              <a:t>     known information to </a:t>
            </a:r>
          </a:p>
          <a:p>
            <a:r>
              <a:rPr lang="en-US" sz="3600" dirty="0"/>
              <a:t>     maximize the reward.</a:t>
            </a:r>
          </a:p>
          <a:p>
            <a:endParaRPr lang="hi-IN" sz="3600" dirty="0"/>
          </a:p>
        </p:txBody>
      </p:sp>
    </p:spTree>
    <p:extLst>
      <p:ext uri="{BB962C8B-B14F-4D97-AF65-F5344CB8AC3E}">
        <p14:creationId xmlns:p14="http://schemas.microsoft.com/office/powerpoint/2010/main" val="2713239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277</TotalTime>
  <Words>361</Words>
  <Application>Microsoft Office PowerPoint</Application>
  <PresentationFormat>Widescreen</PresentationFormat>
  <Paragraphs>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Mangal</vt:lpstr>
      <vt:lpstr>Times New Roman</vt:lpstr>
      <vt:lpstr>Trebuchet MS</vt:lpstr>
      <vt:lpstr>Tw Cen MT</vt:lpstr>
      <vt:lpstr>Circuit</vt:lpstr>
      <vt:lpstr>INTRODUCTION TO Reinforcement Learning</vt:lpstr>
      <vt:lpstr>Baby learns from trial and error: </vt:lpstr>
      <vt:lpstr>PowerPoint Presentation</vt:lpstr>
      <vt:lpstr>Reinforcement learning :</vt:lpstr>
      <vt:lpstr>REWARD HYPOTHESIS:</vt:lpstr>
      <vt:lpstr>NEW THEORY: ROLE OF GAMMA(discount rate)</vt:lpstr>
      <vt:lpstr>EPISODIC AND CONTINNOUS TASKS:</vt:lpstr>
      <vt:lpstr>Ways of learning:</vt:lpstr>
      <vt:lpstr>Exploration/Exploitation trade off:  </vt:lpstr>
      <vt:lpstr>APPROACHES TO REINFORCEMENT LEARNING:</vt:lpstr>
      <vt:lpstr>Policy based:</vt:lpstr>
      <vt:lpstr>INTRODUCTION TO q-LEARNING: </vt:lpstr>
      <vt:lpstr>INTRODUCTION TO Q-TABLE: </vt:lpstr>
      <vt:lpstr>Q- Learning algorithm:</vt:lpstr>
      <vt:lpstr>THE Q-LEARNING ALGORITHM:</vt:lpstr>
      <vt:lpstr>BELLMAN EQUATION:</vt:lpstr>
      <vt:lpstr>Example:</vt:lpstr>
      <vt:lpstr>UPDATED Q-FUNCTION: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Reinforcement Learning</dc:title>
  <dc:creator>Mayank Chaudhary</dc:creator>
  <cp:lastModifiedBy>Mayank Chaudhary</cp:lastModifiedBy>
  <cp:revision>15</cp:revision>
  <dcterms:created xsi:type="dcterms:W3CDTF">2018-05-08T03:25:12Z</dcterms:created>
  <dcterms:modified xsi:type="dcterms:W3CDTF">2018-05-09T05:43:23Z</dcterms:modified>
</cp:coreProperties>
</file>