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2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446" userDrawn="1">
          <p15:clr>
            <a:srgbClr val="A4A3A4"/>
          </p15:clr>
        </p15:guide>
        <p15:guide id="4" pos="2162" userDrawn="1">
          <p15:clr>
            <a:srgbClr val="A4A3A4"/>
          </p15:clr>
        </p15:guide>
        <p15:guide id="5" pos="3908" userDrawn="1">
          <p15:clr>
            <a:srgbClr val="A4A3A4"/>
          </p15:clr>
        </p15:guide>
        <p15:guide id="6" pos="3772" userDrawn="1">
          <p15:clr>
            <a:srgbClr val="A4A3A4"/>
          </p15:clr>
        </p15:guide>
        <p15:guide id="7" orient="horz" pos="2092" userDrawn="1">
          <p15:clr>
            <a:srgbClr val="A4A3A4"/>
          </p15:clr>
        </p15:guide>
        <p15:guide id="8" orient="horz" pos="2228" userDrawn="1">
          <p15:clr>
            <a:srgbClr val="A4A3A4"/>
          </p15:clr>
        </p15:guide>
        <p15:guide id="9" orient="horz" pos="3838" userDrawn="1">
          <p15:clr>
            <a:srgbClr val="A4A3A4"/>
          </p15:clr>
        </p15:guide>
        <p15:guide id="10" orient="horz" pos="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238" autoAdjust="0"/>
  </p:normalViewPr>
  <p:slideViewPr>
    <p:cSldViewPr snapToGrid="0" snapToObjects="1">
      <p:cViewPr varScale="1">
        <p:scale>
          <a:sx n="74" d="100"/>
          <a:sy n="74" d="100"/>
        </p:scale>
        <p:origin x="552" y="72"/>
      </p:cViewPr>
      <p:guideLst>
        <p:guide orient="horz" pos="2160"/>
        <p:guide pos="3840"/>
        <p:guide pos="7446"/>
        <p:guide pos="2162"/>
        <p:guide pos="3908"/>
        <p:guide pos="3772"/>
        <p:guide orient="horz" pos="2092"/>
        <p:guide orient="horz" pos="2228"/>
        <p:guide orient="horz" pos="3838"/>
        <p:guide orient="horz" pos="4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3A1B-BB0D-F940-B761-DC3C389F973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FA3D-DA1F-F441-8082-3E5108B2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82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3A1B-BB0D-F940-B761-DC3C389F973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FA3D-DA1F-F441-8082-3E5108B2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0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3A1B-BB0D-F940-B761-DC3C389F973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FA3D-DA1F-F441-8082-3E5108B2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3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3A1B-BB0D-F940-B761-DC3C389F973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FA3D-DA1F-F441-8082-3E5108B2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8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3A1B-BB0D-F940-B761-DC3C389F973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FA3D-DA1F-F441-8082-3E5108B2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7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3A1B-BB0D-F940-B761-DC3C389F973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FA3D-DA1F-F441-8082-3E5108B2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9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3A1B-BB0D-F940-B761-DC3C389F973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FA3D-DA1F-F441-8082-3E5108B2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0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3A1B-BB0D-F940-B761-DC3C389F973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FA3D-DA1F-F441-8082-3E5108B2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0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3A1B-BB0D-F940-B761-DC3C389F973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FA3D-DA1F-F441-8082-3E5108B2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0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3A1B-BB0D-F940-B761-DC3C389F973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FA3D-DA1F-F441-8082-3E5108B2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1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3A1B-BB0D-F940-B761-DC3C389F973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FA3D-DA1F-F441-8082-3E5108B2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9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2653A1B-BB0D-F940-B761-DC3C389F973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65AFA3D-DA1F-F441-8082-3E5108B2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48C872-AC96-3F49-B771-CB5ED08DB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236" y="990600"/>
            <a:ext cx="8788727" cy="1504844"/>
          </a:xfrm>
        </p:spPr>
        <p:txBody>
          <a:bodyPr>
            <a:noAutofit/>
          </a:bodyPr>
          <a:lstStyle/>
          <a:p>
            <a:r>
              <a:rPr lang="en-US" sz="4800" dirty="0"/>
              <a:t>Project Analysis on </a:t>
            </a:r>
            <a:br>
              <a:rPr lang="en-US" sz="4800" dirty="0"/>
            </a:br>
            <a:r>
              <a:rPr lang="en-US" sz="4800" dirty="0"/>
              <a:t>Prediction of Loan Approval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9CE4C510-44C1-4DF9-BC1F-F382C5052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236" y="3430834"/>
            <a:ext cx="2648940" cy="914400"/>
          </a:xfrm>
        </p:spPr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Presented By: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4920596A-BB2C-421D-B7CC-4F8C01FAF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228738"/>
              </p:ext>
            </p:extLst>
          </p:nvPr>
        </p:nvGraphicFramePr>
        <p:xfrm>
          <a:off x="2997176" y="3430834"/>
          <a:ext cx="6061983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2549">
                  <a:extLst>
                    <a:ext uri="{9D8B030D-6E8A-4147-A177-3AD203B41FA5}">
                      <a16:colId xmlns:a16="http://schemas.microsoft.com/office/drawing/2014/main" xmlns="" val="1999685497"/>
                    </a:ext>
                  </a:extLst>
                </a:gridCol>
                <a:gridCol w="5149434">
                  <a:extLst>
                    <a:ext uri="{9D8B030D-6E8A-4147-A177-3AD203B41FA5}">
                      <a16:colId xmlns:a16="http://schemas.microsoft.com/office/drawing/2014/main" xmlns="" val="11801423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Sr no.</a:t>
                      </a:r>
                      <a:endParaRPr lang="en-IN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Presenter</a:t>
                      </a:r>
                      <a:endParaRPr lang="en-IN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xmlns="" val="3198055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Anuj</a:t>
                      </a:r>
                      <a:endParaRPr lang="en-IN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xmlns="" val="1806684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Lodson</a:t>
                      </a:r>
                      <a:endParaRPr lang="en-IN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xmlns="" val="3836130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Shiva</a:t>
                      </a:r>
                      <a:endParaRPr lang="en-IN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xmlns="" val="2610917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Praanesh</a:t>
                      </a:r>
                      <a:endParaRPr lang="en-IN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xmlns="" val="1373005226"/>
                  </a:ext>
                </a:extLst>
              </a:tr>
            </a:tbl>
          </a:graphicData>
        </a:graphic>
      </p:graphicFrame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xmlns="" id="{FA917608-1F73-47EC-AF24-F4B07677B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975" y="2536319"/>
            <a:ext cx="2556987" cy="156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3793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2F5888-CB88-F648-9DF8-D992A6CF2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541319"/>
            <a:ext cx="7886700" cy="1282536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/>
              <a:t>Thank You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0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0A248-71EE-924C-B394-D03DB1FB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D2AFE7-54D8-974A-A366-18F7AC8EC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Predict the accuracy of Defaulters and Non Defaulters</a:t>
            </a:r>
          </a:p>
          <a:p>
            <a:r>
              <a:rPr lang="en-US" dirty="0"/>
              <a:t>To Predict the best model for futuristic perspective</a:t>
            </a:r>
          </a:p>
        </p:txBody>
      </p:sp>
    </p:spTree>
    <p:extLst>
      <p:ext uri="{BB962C8B-B14F-4D97-AF65-F5344CB8AC3E}">
        <p14:creationId xmlns:p14="http://schemas.microsoft.com/office/powerpoint/2010/main" val="330438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317E0F-F573-5040-B7B8-318AFB30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078DE5-249C-0244-A3ED-E9C2C113A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of loans is the Core Business Part of Almost </a:t>
            </a:r>
            <a:br>
              <a:rPr lang="en-US" dirty="0"/>
            </a:br>
            <a:r>
              <a:rPr lang="en-US" dirty="0"/>
              <a:t>every banks</a:t>
            </a:r>
          </a:p>
          <a:p>
            <a:r>
              <a:rPr lang="en-US" dirty="0"/>
              <a:t>Loans are issued by the Profits/Investors Money etc. earned by the bank</a:t>
            </a:r>
          </a:p>
          <a:p>
            <a:r>
              <a:rPr lang="en-US" dirty="0"/>
              <a:t>Investments of bank assets in safe hands</a:t>
            </a:r>
          </a:p>
          <a:p>
            <a:r>
              <a:rPr lang="en-US" dirty="0"/>
              <a:t>Loan Processing based on weight of each features</a:t>
            </a:r>
          </a:p>
        </p:txBody>
      </p:sp>
    </p:spTree>
    <p:extLst>
      <p:ext uri="{BB962C8B-B14F-4D97-AF65-F5344CB8AC3E}">
        <p14:creationId xmlns:p14="http://schemas.microsoft.com/office/powerpoint/2010/main" val="63294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8A9BBB-1549-C148-9CBC-1182D8C2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99AA9E-0B6F-0642-8A8B-2C66356CE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771748"/>
            <a:ext cx="7315200" cy="687601"/>
          </a:xfrm>
        </p:spPr>
        <p:txBody>
          <a:bodyPr anchor="t"/>
          <a:lstStyle/>
          <a:p>
            <a:r>
              <a:rPr lang="en-US" dirty="0"/>
              <a:t>Out of 73 Variables we have selected 36 Variables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DDCC112-0C77-4C89-B3B8-FC5A32E4A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913303"/>
              </p:ext>
            </p:extLst>
          </p:nvPr>
        </p:nvGraphicFramePr>
        <p:xfrm>
          <a:off x="3869267" y="1541485"/>
          <a:ext cx="7951257" cy="45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824">
                  <a:extLst>
                    <a:ext uri="{9D8B030D-6E8A-4147-A177-3AD203B41FA5}">
                      <a16:colId xmlns:a16="http://schemas.microsoft.com/office/drawing/2014/main" xmlns="" val="1783575108"/>
                    </a:ext>
                  </a:extLst>
                </a:gridCol>
                <a:gridCol w="5329382">
                  <a:extLst>
                    <a:ext uri="{9D8B030D-6E8A-4147-A177-3AD203B41FA5}">
                      <a16:colId xmlns:a16="http://schemas.microsoft.com/office/drawing/2014/main" xmlns="" val="85310876"/>
                    </a:ext>
                  </a:extLst>
                </a:gridCol>
                <a:gridCol w="1134051">
                  <a:extLst>
                    <a:ext uri="{9D8B030D-6E8A-4147-A177-3AD203B41FA5}">
                      <a16:colId xmlns:a16="http://schemas.microsoft.com/office/drawing/2014/main" xmlns="" val="3119718645"/>
                    </a:ext>
                  </a:extLst>
                </a:gridCol>
              </a:tblGrid>
              <a:tr h="257623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Variable 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Description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Type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xmlns="" val="3640931496"/>
                  </a:ext>
                </a:extLst>
              </a:tr>
              <a:tr h="429372">
                <a:tc>
                  <a:txBody>
                    <a:bodyPr/>
                    <a:lstStyle/>
                    <a:p>
                      <a:r>
                        <a:rPr lang="en-US" sz="1200" dirty="0" err="1"/>
                        <a:t>Int_rate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Interest rate on the 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 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8361889"/>
                  </a:ext>
                </a:extLst>
              </a:tr>
              <a:tr h="429372">
                <a:tc>
                  <a:txBody>
                    <a:bodyPr/>
                    <a:lstStyle/>
                    <a:p>
                      <a:r>
                        <a:rPr lang="en-US" sz="1200" dirty="0" err="1"/>
                        <a:t>Revol_bal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credit revolving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 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4530069"/>
                  </a:ext>
                </a:extLst>
              </a:tr>
              <a:tr h="429372">
                <a:tc>
                  <a:txBody>
                    <a:bodyPr/>
                    <a:lstStyle/>
                    <a:p>
                      <a:r>
                        <a:rPr lang="en-US" sz="120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category provided by the borrower for the loan request.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 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489402"/>
                  </a:ext>
                </a:extLst>
              </a:tr>
              <a:tr h="42937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out_prncp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Remaining outstanding principle for total amount funded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 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1091597"/>
                  </a:ext>
                </a:extLst>
              </a:tr>
              <a:tr h="429372">
                <a:tc>
                  <a:txBody>
                    <a:bodyPr/>
                    <a:lstStyle/>
                    <a:p>
                      <a:r>
                        <a:rPr lang="en-US" sz="1200" dirty="0" err="1"/>
                        <a:t>Issue_d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month which the loan was funded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Datetime 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8839622"/>
                  </a:ext>
                </a:extLst>
              </a:tr>
              <a:tr h="429372">
                <a:tc>
                  <a:txBody>
                    <a:bodyPr/>
                    <a:lstStyle/>
                    <a:p>
                      <a:r>
                        <a:rPr lang="en-US" sz="1200" dirty="0" err="1"/>
                        <a:t>verfication_status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 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3286919"/>
                  </a:ext>
                </a:extLst>
              </a:tr>
              <a:tr h="429372">
                <a:tc>
                  <a:txBody>
                    <a:bodyPr/>
                    <a:lstStyle/>
                    <a:p>
                      <a:r>
                        <a:rPr lang="en-US" sz="120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Company assign loan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 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910579"/>
                  </a:ext>
                </a:extLst>
              </a:tr>
              <a:tr h="42937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out_prncp_inv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Remaining outstanding principle for portion of total amount funded by investor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 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2321260"/>
                  </a:ext>
                </a:extLst>
              </a:tr>
              <a:tr h="429372">
                <a:tc>
                  <a:txBody>
                    <a:bodyPr/>
                    <a:lstStyle/>
                    <a:p>
                      <a:r>
                        <a:rPr lang="en-US" sz="1200" dirty="0" err="1"/>
                        <a:t>Total_pymnt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Payment received to date for total amount funded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Float 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2145048"/>
                  </a:ext>
                </a:extLst>
              </a:tr>
              <a:tr h="429372">
                <a:tc>
                  <a:txBody>
                    <a:bodyPr/>
                    <a:lstStyle/>
                    <a:p>
                      <a:r>
                        <a:rPr lang="en-US" sz="1200" dirty="0" err="1"/>
                        <a:t>Application_type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Individual applicant/Joint 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Int</a:t>
                      </a:r>
                      <a:r>
                        <a:rPr lang="en-US" sz="1200" dirty="0"/>
                        <a:t> 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3159348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465D9AAF-D251-4598-A356-A093F5BCC05F}"/>
              </a:ext>
            </a:extLst>
          </p:cNvPr>
          <p:cNvSpPr txBox="1">
            <a:spLocks/>
          </p:cNvSpPr>
          <p:nvPr/>
        </p:nvSpPr>
        <p:spPr>
          <a:xfrm>
            <a:off x="3869267" y="6092825"/>
            <a:ext cx="7315200" cy="3541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 err="1"/>
              <a:t>Etc</a:t>
            </a:r>
            <a:r>
              <a:rPr lang="en-US" sz="11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1786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AD3B90-6FD8-0049-817C-8DE81E36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Prediction Methodology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8757A271-CD12-46C7-8692-CA23CE3AE4EB}"/>
              </a:ext>
            </a:extLst>
          </p:cNvPr>
          <p:cNvGrpSpPr/>
          <p:nvPr/>
        </p:nvGrpSpPr>
        <p:grpSpPr>
          <a:xfrm>
            <a:off x="3578769" y="956437"/>
            <a:ext cx="8241756" cy="5136387"/>
            <a:chOff x="3578769" y="956437"/>
            <a:chExt cx="8241756" cy="513638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25D63D0D-076C-4DC5-B854-11D3A3B20A1F}"/>
                </a:ext>
              </a:extLst>
            </p:cNvPr>
            <p:cNvSpPr/>
            <p:nvPr/>
          </p:nvSpPr>
          <p:spPr>
            <a:xfrm>
              <a:off x="5958549" y="1584186"/>
              <a:ext cx="509931" cy="108146"/>
            </a:xfrm>
            <a:custGeom>
              <a:avLst/>
              <a:gdLst>
                <a:gd name="connsiteX0" fmla="*/ 0 w 411381"/>
                <a:gd name="connsiteY0" fmla="*/ 45720 h 91440"/>
                <a:gd name="connsiteX1" fmla="*/ 411381 w 411381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381" h="91440">
                  <a:moveTo>
                    <a:pt x="0" y="45720"/>
                  </a:moveTo>
                  <a:lnTo>
                    <a:pt x="411381" y="45720"/>
                  </a:lnTo>
                </a:path>
              </a:pathLst>
            </a:custGeom>
            <a:noFill/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7341" tIns="43508" rIns="207341" bIns="4350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B79F59AF-394F-4E9F-A6A1-56EF3FB5852A}"/>
                </a:ext>
              </a:extLst>
            </p:cNvPr>
            <p:cNvSpPr/>
            <p:nvPr/>
          </p:nvSpPr>
          <p:spPr>
            <a:xfrm>
              <a:off x="3578769" y="956437"/>
              <a:ext cx="2382010" cy="1363642"/>
            </a:xfrm>
            <a:custGeom>
              <a:avLst/>
              <a:gdLst>
                <a:gd name="connsiteX0" fmla="*/ 0 w 1921659"/>
                <a:gd name="connsiteY0" fmla="*/ 0 h 1152995"/>
                <a:gd name="connsiteX1" fmla="*/ 1921659 w 1921659"/>
                <a:gd name="connsiteY1" fmla="*/ 0 h 1152995"/>
                <a:gd name="connsiteX2" fmla="*/ 1921659 w 1921659"/>
                <a:gd name="connsiteY2" fmla="*/ 1152995 h 1152995"/>
                <a:gd name="connsiteX3" fmla="*/ 0 w 1921659"/>
                <a:gd name="connsiteY3" fmla="*/ 1152995 h 1152995"/>
                <a:gd name="connsiteX4" fmla="*/ 0 w 1921659"/>
                <a:gd name="connsiteY4" fmla="*/ 0 h 1152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659" h="1152995">
                  <a:moveTo>
                    <a:pt x="0" y="0"/>
                  </a:moveTo>
                  <a:lnTo>
                    <a:pt x="1921659" y="0"/>
                  </a:lnTo>
                  <a:lnTo>
                    <a:pt x="1921659" y="1152995"/>
                  </a:lnTo>
                  <a:lnTo>
                    <a:pt x="0" y="115299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782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</a:rPr>
                <a:t>Import Data Set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D8739F27-3CA7-443F-9605-46C1E83B53FA}"/>
                </a:ext>
              </a:extLst>
            </p:cNvPr>
            <p:cNvSpPr/>
            <p:nvPr/>
          </p:nvSpPr>
          <p:spPr>
            <a:xfrm>
              <a:off x="8888421" y="1584186"/>
              <a:ext cx="509931" cy="108146"/>
            </a:xfrm>
            <a:custGeom>
              <a:avLst/>
              <a:gdLst>
                <a:gd name="connsiteX0" fmla="*/ 0 w 411381"/>
                <a:gd name="connsiteY0" fmla="*/ 45720 h 91440"/>
                <a:gd name="connsiteX1" fmla="*/ 411381 w 411381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381" h="91440">
                  <a:moveTo>
                    <a:pt x="0" y="45720"/>
                  </a:moveTo>
                  <a:lnTo>
                    <a:pt x="411381" y="45720"/>
                  </a:lnTo>
                </a:path>
              </a:pathLst>
            </a:custGeom>
            <a:noFill/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7342" tIns="43508" rIns="207340" bIns="4350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09E18530-5E19-458B-BBB2-DC7FF19A3230}"/>
                </a:ext>
              </a:extLst>
            </p:cNvPr>
            <p:cNvSpPr/>
            <p:nvPr/>
          </p:nvSpPr>
          <p:spPr>
            <a:xfrm>
              <a:off x="6508643" y="956437"/>
              <a:ext cx="2382010" cy="1363642"/>
            </a:xfrm>
            <a:custGeom>
              <a:avLst/>
              <a:gdLst>
                <a:gd name="connsiteX0" fmla="*/ 0 w 1921659"/>
                <a:gd name="connsiteY0" fmla="*/ 0 h 1152995"/>
                <a:gd name="connsiteX1" fmla="*/ 1921659 w 1921659"/>
                <a:gd name="connsiteY1" fmla="*/ 0 h 1152995"/>
                <a:gd name="connsiteX2" fmla="*/ 1921659 w 1921659"/>
                <a:gd name="connsiteY2" fmla="*/ 1152995 h 1152995"/>
                <a:gd name="connsiteX3" fmla="*/ 0 w 1921659"/>
                <a:gd name="connsiteY3" fmla="*/ 1152995 h 1152995"/>
                <a:gd name="connsiteX4" fmla="*/ 0 w 1921659"/>
                <a:gd name="connsiteY4" fmla="*/ 0 h 1152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659" h="1152995">
                  <a:moveTo>
                    <a:pt x="0" y="0"/>
                  </a:moveTo>
                  <a:lnTo>
                    <a:pt x="1921659" y="0"/>
                  </a:lnTo>
                  <a:lnTo>
                    <a:pt x="1921659" y="1152995"/>
                  </a:lnTo>
                  <a:lnTo>
                    <a:pt x="0" y="1152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</a:rPr>
                <a:t>Feature Selection</a:t>
              </a:r>
            </a:p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</a:rPr>
                <a:t>a. Deleting Values based on Missing Values</a:t>
              </a:r>
            </a:p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</a:rPr>
                <a:t>b. Deleting Values based on Domain Knowledge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3887C34C-4469-4A8D-A885-7389E7F87CBE}"/>
                </a:ext>
              </a:extLst>
            </p:cNvPr>
            <p:cNvSpPr/>
            <p:nvPr/>
          </p:nvSpPr>
          <p:spPr>
            <a:xfrm>
              <a:off x="4769774" y="2317951"/>
              <a:ext cx="5859746" cy="486538"/>
            </a:xfrm>
            <a:custGeom>
              <a:avLst/>
              <a:gdLst>
                <a:gd name="connsiteX0" fmla="*/ 4727283 w 4727283"/>
                <a:gd name="connsiteY0" fmla="*/ 0 h 411381"/>
                <a:gd name="connsiteX1" fmla="*/ 4727283 w 4727283"/>
                <a:gd name="connsiteY1" fmla="*/ 222790 h 411381"/>
                <a:gd name="connsiteX2" fmla="*/ 0 w 4727283"/>
                <a:gd name="connsiteY2" fmla="*/ 222790 h 411381"/>
                <a:gd name="connsiteX3" fmla="*/ 0 w 4727283"/>
                <a:gd name="connsiteY3" fmla="*/ 411381 h 41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27283" h="411381">
                  <a:moveTo>
                    <a:pt x="4727283" y="0"/>
                  </a:moveTo>
                  <a:lnTo>
                    <a:pt x="4727283" y="222790"/>
                  </a:lnTo>
                  <a:lnTo>
                    <a:pt x="0" y="222790"/>
                  </a:lnTo>
                  <a:lnTo>
                    <a:pt x="0" y="411381"/>
                  </a:lnTo>
                </a:path>
              </a:pathLst>
            </a:custGeom>
            <a:noFill/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57644" tIns="203479" rIns="2257644" bIns="20347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24F18D2B-2294-462B-99E2-AC69921DB639}"/>
                </a:ext>
              </a:extLst>
            </p:cNvPr>
            <p:cNvSpPr/>
            <p:nvPr/>
          </p:nvSpPr>
          <p:spPr>
            <a:xfrm>
              <a:off x="9438515" y="956437"/>
              <a:ext cx="2382010" cy="1363642"/>
            </a:xfrm>
            <a:custGeom>
              <a:avLst/>
              <a:gdLst>
                <a:gd name="connsiteX0" fmla="*/ 0 w 1921659"/>
                <a:gd name="connsiteY0" fmla="*/ 0 h 1152995"/>
                <a:gd name="connsiteX1" fmla="*/ 1921659 w 1921659"/>
                <a:gd name="connsiteY1" fmla="*/ 0 h 1152995"/>
                <a:gd name="connsiteX2" fmla="*/ 1921659 w 1921659"/>
                <a:gd name="connsiteY2" fmla="*/ 1152995 h 1152995"/>
                <a:gd name="connsiteX3" fmla="*/ 0 w 1921659"/>
                <a:gd name="connsiteY3" fmla="*/ 1152995 h 1152995"/>
                <a:gd name="connsiteX4" fmla="*/ 0 w 1921659"/>
                <a:gd name="connsiteY4" fmla="*/ 0 h 1152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659" h="1152995">
                  <a:moveTo>
                    <a:pt x="0" y="0"/>
                  </a:moveTo>
                  <a:lnTo>
                    <a:pt x="1921659" y="0"/>
                  </a:lnTo>
                  <a:lnTo>
                    <a:pt x="1921659" y="1152995"/>
                  </a:lnTo>
                  <a:lnTo>
                    <a:pt x="0" y="1152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</a:rPr>
                <a:t>Data Pre-Processing</a:t>
              </a:r>
            </a:p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</a:rPr>
                <a:t>a  Handling Missing Value</a:t>
              </a:r>
            </a:p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</a:rPr>
                <a:t>b. Outlier Imputation </a:t>
              </a:r>
            </a:p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</a:rPr>
                <a:t>c. Converting Categorical variable to numerical</a:t>
              </a:r>
            </a:p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</a:rPr>
                <a:t>d. Scaling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F5ADD902-C93D-4E0B-B6A9-DE5160D6B566}"/>
                </a:ext>
              </a:extLst>
            </p:cNvPr>
            <p:cNvSpPr/>
            <p:nvPr/>
          </p:nvSpPr>
          <p:spPr>
            <a:xfrm>
              <a:off x="5958549" y="3470559"/>
              <a:ext cx="509931" cy="108146"/>
            </a:xfrm>
            <a:custGeom>
              <a:avLst/>
              <a:gdLst>
                <a:gd name="connsiteX0" fmla="*/ 0 w 411381"/>
                <a:gd name="connsiteY0" fmla="*/ 45720 h 91440"/>
                <a:gd name="connsiteX1" fmla="*/ 411381 w 411381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381" h="91440">
                  <a:moveTo>
                    <a:pt x="0" y="45720"/>
                  </a:moveTo>
                  <a:lnTo>
                    <a:pt x="411381" y="45720"/>
                  </a:lnTo>
                </a:path>
              </a:pathLst>
            </a:custGeom>
            <a:noFill/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7341" tIns="43507" rIns="207341" bIns="4350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B6404219-3F7E-45A6-BD37-1EDBCB3C76B8}"/>
                </a:ext>
              </a:extLst>
            </p:cNvPr>
            <p:cNvSpPr/>
            <p:nvPr/>
          </p:nvSpPr>
          <p:spPr>
            <a:xfrm>
              <a:off x="3578769" y="2842810"/>
              <a:ext cx="2382010" cy="1363642"/>
            </a:xfrm>
            <a:custGeom>
              <a:avLst/>
              <a:gdLst>
                <a:gd name="connsiteX0" fmla="*/ 0 w 1921659"/>
                <a:gd name="connsiteY0" fmla="*/ 0 h 1152995"/>
                <a:gd name="connsiteX1" fmla="*/ 1921659 w 1921659"/>
                <a:gd name="connsiteY1" fmla="*/ 0 h 1152995"/>
                <a:gd name="connsiteX2" fmla="*/ 1921659 w 1921659"/>
                <a:gd name="connsiteY2" fmla="*/ 1152995 h 1152995"/>
                <a:gd name="connsiteX3" fmla="*/ 0 w 1921659"/>
                <a:gd name="connsiteY3" fmla="*/ 1152995 h 1152995"/>
                <a:gd name="connsiteX4" fmla="*/ 0 w 1921659"/>
                <a:gd name="connsiteY4" fmla="*/ 0 h 1152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659" h="1152995">
                  <a:moveTo>
                    <a:pt x="0" y="0"/>
                  </a:moveTo>
                  <a:lnTo>
                    <a:pt x="1921659" y="0"/>
                  </a:lnTo>
                  <a:lnTo>
                    <a:pt x="1921659" y="1152995"/>
                  </a:lnTo>
                  <a:lnTo>
                    <a:pt x="0" y="1152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</a:rPr>
                <a:t>Model Building</a:t>
              </a:r>
            </a:p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</a:rPr>
                <a:t>a. Logistic Regression</a:t>
              </a:r>
            </a:p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</a:rPr>
                <a:t>b. Decision Tree</a:t>
              </a:r>
            </a:p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</a:rPr>
                <a:t>c. Random Forest</a:t>
              </a:r>
            </a:p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</a:rPr>
                <a:t>d. XG Boost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6BABB68F-8819-42BD-91FD-3944A24C35CA}"/>
                </a:ext>
              </a:extLst>
            </p:cNvPr>
            <p:cNvSpPr/>
            <p:nvPr/>
          </p:nvSpPr>
          <p:spPr>
            <a:xfrm>
              <a:off x="8888421" y="3470559"/>
              <a:ext cx="509931" cy="108146"/>
            </a:xfrm>
            <a:custGeom>
              <a:avLst/>
              <a:gdLst>
                <a:gd name="connsiteX0" fmla="*/ 0 w 411381"/>
                <a:gd name="connsiteY0" fmla="*/ 45720 h 91440"/>
                <a:gd name="connsiteX1" fmla="*/ 411381 w 411381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381" h="91440">
                  <a:moveTo>
                    <a:pt x="0" y="45720"/>
                  </a:moveTo>
                  <a:lnTo>
                    <a:pt x="411381" y="45720"/>
                  </a:lnTo>
                </a:path>
              </a:pathLst>
            </a:custGeom>
            <a:noFill/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7342" tIns="43507" rIns="207340" bIns="4350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DDD17C9-CC93-4F32-AD81-B3F737027D7E}"/>
                </a:ext>
              </a:extLst>
            </p:cNvPr>
            <p:cNvSpPr/>
            <p:nvPr/>
          </p:nvSpPr>
          <p:spPr>
            <a:xfrm>
              <a:off x="6508643" y="2842810"/>
              <a:ext cx="2382010" cy="1363642"/>
            </a:xfrm>
            <a:custGeom>
              <a:avLst/>
              <a:gdLst>
                <a:gd name="connsiteX0" fmla="*/ 0 w 1921659"/>
                <a:gd name="connsiteY0" fmla="*/ 0 h 1152995"/>
                <a:gd name="connsiteX1" fmla="*/ 1921659 w 1921659"/>
                <a:gd name="connsiteY1" fmla="*/ 0 h 1152995"/>
                <a:gd name="connsiteX2" fmla="*/ 1921659 w 1921659"/>
                <a:gd name="connsiteY2" fmla="*/ 1152995 h 1152995"/>
                <a:gd name="connsiteX3" fmla="*/ 0 w 1921659"/>
                <a:gd name="connsiteY3" fmla="*/ 1152995 h 1152995"/>
                <a:gd name="connsiteX4" fmla="*/ 0 w 1921659"/>
                <a:gd name="connsiteY4" fmla="*/ 0 h 1152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659" h="1152995">
                  <a:moveTo>
                    <a:pt x="0" y="0"/>
                  </a:moveTo>
                  <a:lnTo>
                    <a:pt x="1921659" y="0"/>
                  </a:lnTo>
                  <a:lnTo>
                    <a:pt x="1921659" y="1152995"/>
                  </a:lnTo>
                  <a:lnTo>
                    <a:pt x="0" y="1152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782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Model Tuning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F3CBD1B9-8848-479A-B660-8F14DBBCF4D0}"/>
                </a:ext>
              </a:extLst>
            </p:cNvPr>
            <p:cNvSpPr/>
            <p:nvPr/>
          </p:nvSpPr>
          <p:spPr>
            <a:xfrm>
              <a:off x="4769774" y="4204323"/>
              <a:ext cx="5859746" cy="486538"/>
            </a:xfrm>
            <a:custGeom>
              <a:avLst/>
              <a:gdLst>
                <a:gd name="connsiteX0" fmla="*/ 4727283 w 4727283"/>
                <a:gd name="connsiteY0" fmla="*/ 0 h 411381"/>
                <a:gd name="connsiteX1" fmla="*/ 4727283 w 4727283"/>
                <a:gd name="connsiteY1" fmla="*/ 222790 h 411381"/>
                <a:gd name="connsiteX2" fmla="*/ 0 w 4727283"/>
                <a:gd name="connsiteY2" fmla="*/ 222790 h 411381"/>
                <a:gd name="connsiteX3" fmla="*/ 0 w 4727283"/>
                <a:gd name="connsiteY3" fmla="*/ 411381 h 41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27283" h="411381">
                  <a:moveTo>
                    <a:pt x="4727283" y="0"/>
                  </a:moveTo>
                  <a:lnTo>
                    <a:pt x="4727283" y="222790"/>
                  </a:lnTo>
                  <a:lnTo>
                    <a:pt x="0" y="222790"/>
                  </a:lnTo>
                  <a:lnTo>
                    <a:pt x="0" y="411381"/>
                  </a:lnTo>
                </a:path>
              </a:pathLst>
            </a:custGeom>
            <a:noFill/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57644" tIns="203479" rIns="2257644" bIns="20347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079C1849-7D22-4412-844B-7E68080C04DE}"/>
                </a:ext>
              </a:extLst>
            </p:cNvPr>
            <p:cNvSpPr/>
            <p:nvPr/>
          </p:nvSpPr>
          <p:spPr>
            <a:xfrm>
              <a:off x="9438515" y="2842810"/>
              <a:ext cx="2382010" cy="1363642"/>
            </a:xfrm>
            <a:custGeom>
              <a:avLst/>
              <a:gdLst>
                <a:gd name="connsiteX0" fmla="*/ 0 w 1921659"/>
                <a:gd name="connsiteY0" fmla="*/ 0 h 1152995"/>
                <a:gd name="connsiteX1" fmla="*/ 1921659 w 1921659"/>
                <a:gd name="connsiteY1" fmla="*/ 0 h 1152995"/>
                <a:gd name="connsiteX2" fmla="*/ 1921659 w 1921659"/>
                <a:gd name="connsiteY2" fmla="*/ 1152995 h 1152995"/>
                <a:gd name="connsiteX3" fmla="*/ 0 w 1921659"/>
                <a:gd name="connsiteY3" fmla="*/ 1152995 h 1152995"/>
                <a:gd name="connsiteX4" fmla="*/ 0 w 1921659"/>
                <a:gd name="connsiteY4" fmla="*/ 0 h 1152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659" h="1152995">
                  <a:moveTo>
                    <a:pt x="0" y="0"/>
                  </a:moveTo>
                  <a:lnTo>
                    <a:pt x="1921659" y="0"/>
                  </a:lnTo>
                  <a:lnTo>
                    <a:pt x="1921659" y="1152995"/>
                  </a:lnTo>
                  <a:lnTo>
                    <a:pt x="0" y="1152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782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Comparison between </a:t>
              </a:r>
              <a:br>
                <a:rPr lang="en-US" sz="1200" b="1" kern="1200" dirty="0"/>
              </a:br>
              <a:r>
                <a:rPr lang="en-US" sz="1200" b="1" kern="1200" dirty="0"/>
                <a:t>different models</a:t>
              </a: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6B7387BC-B3F8-4446-BDCF-51F407DC40B6}"/>
                </a:ext>
              </a:extLst>
            </p:cNvPr>
            <p:cNvSpPr/>
            <p:nvPr/>
          </p:nvSpPr>
          <p:spPr>
            <a:xfrm>
              <a:off x="3578769" y="4729182"/>
              <a:ext cx="2382010" cy="1363642"/>
            </a:xfrm>
            <a:custGeom>
              <a:avLst/>
              <a:gdLst>
                <a:gd name="connsiteX0" fmla="*/ 0 w 1921659"/>
                <a:gd name="connsiteY0" fmla="*/ 0 h 1152995"/>
                <a:gd name="connsiteX1" fmla="*/ 1921659 w 1921659"/>
                <a:gd name="connsiteY1" fmla="*/ 0 h 1152995"/>
                <a:gd name="connsiteX2" fmla="*/ 1921659 w 1921659"/>
                <a:gd name="connsiteY2" fmla="*/ 1152995 h 1152995"/>
                <a:gd name="connsiteX3" fmla="*/ 0 w 1921659"/>
                <a:gd name="connsiteY3" fmla="*/ 1152995 h 1152995"/>
                <a:gd name="connsiteX4" fmla="*/ 0 w 1921659"/>
                <a:gd name="connsiteY4" fmla="*/ 0 h 1152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659" h="1152995">
                  <a:moveTo>
                    <a:pt x="0" y="0"/>
                  </a:moveTo>
                  <a:lnTo>
                    <a:pt x="1921659" y="0"/>
                  </a:lnTo>
                  <a:lnTo>
                    <a:pt x="1921659" y="1152995"/>
                  </a:lnTo>
                  <a:lnTo>
                    <a:pt x="0" y="1152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78232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Result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692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06D137-95CA-6C47-A9F6-ED1E0B37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4E17F3-5753-6B41-B2BD-7DE38C211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 XG Boost</a:t>
            </a:r>
          </a:p>
        </p:txBody>
      </p:sp>
    </p:spTree>
    <p:extLst>
      <p:ext uri="{BB962C8B-B14F-4D97-AF65-F5344CB8AC3E}">
        <p14:creationId xmlns:p14="http://schemas.microsoft.com/office/powerpoint/2010/main" val="154249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532242-3F85-1A4E-B26E-998F9B5D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E94596E4-B022-4D45-9BF0-A24AB60D8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287657"/>
              </p:ext>
            </p:extLst>
          </p:nvPr>
        </p:nvGraphicFramePr>
        <p:xfrm>
          <a:off x="3556577" y="1090210"/>
          <a:ext cx="7521326" cy="244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438">
                  <a:extLst>
                    <a:ext uri="{9D8B030D-6E8A-4147-A177-3AD203B41FA5}">
                      <a16:colId xmlns:a16="http://schemas.microsoft.com/office/drawing/2014/main" xmlns="" val="935760090"/>
                    </a:ext>
                  </a:extLst>
                </a:gridCol>
                <a:gridCol w="5453888">
                  <a:extLst>
                    <a:ext uri="{9D8B030D-6E8A-4147-A177-3AD203B41FA5}">
                      <a16:colId xmlns:a16="http://schemas.microsoft.com/office/drawing/2014/main" xmlns="" val="3674864289"/>
                    </a:ext>
                  </a:extLst>
                </a:gridCol>
              </a:tblGrid>
              <a:tr h="489348">
                <a:tc>
                  <a:txBody>
                    <a:bodyPr/>
                    <a:lstStyle/>
                    <a:p>
                      <a:r>
                        <a:rPr lang="en-US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Parameter Setting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5266279"/>
                  </a:ext>
                </a:extLst>
              </a:tr>
              <a:tr h="489348">
                <a:tc>
                  <a:txBody>
                    <a:bodyPr/>
                    <a:lstStyle/>
                    <a:p>
                      <a:r>
                        <a:rPr lang="en-US" sz="14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=10,min_samples_leaf=5,max_depth=10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8961319"/>
                  </a:ext>
                </a:extLst>
              </a:tr>
              <a:tr h="489348">
                <a:tc>
                  <a:txBody>
                    <a:bodyPr/>
                    <a:lstStyle/>
                    <a:p>
                      <a:r>
                        <a:rPr lang="en-US" sz="1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Treshold</a:t>
                      </a:r>
                      <a:r>
                        <a:rPr lang="en-US" sz="1400" dirty="0"/>
                        <a:t> value : 0.50 ,  </a:t>
                      </a:r>
                      <a:r>
                        <a:rPr lang="en-US" sz="1400" dirty="0" err="1"/>
                        <a:t>Tunned</a:t>
                      </a:r>
                      <a:r>
                        <a:rPr lang="en-US" sz="1400" dirty="0"/>
                        <a:t> threshold value: </a:t>
                      </a:r>
                      <a:r>
                        <a:rPr lang="en-IN" sz="1400" dirty="0" smtClean="0"/>
                        <a:t>0.6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827770"/>
                  </a:ext>
                </a:extLst>
              </a:tr>
              <a:tr h="489348">
                <a:tc>
                  <a:txBody>
                    <a:bodyPr/>
                    <a:lstStyle/>
                    <a:p>
                      <a:r>
                        <a:rPr lang="en-US" sz="1400" dirty="0"/>
                        <a:t>XG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of bags – Default (100)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4436777"/>
                  </a:ext>
                </a:extLst>
              </a:tr>
              <a:tr h="489348">
                <a:tc>
                  <a:txBody>
                    <a:bodyPr/>
                    <a:lstStyle/>
                    <a:p>
                      <a:r>
                        <a:rPr lang="en-US" sz="14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 of Tree: 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95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05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43F76-5D37-924D-97DC-8D013511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 between 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797C318-85CC-BB49-B70A-066819F016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129510"/>
              </p:ext>
            </p:extLst>
          </p:nvPr>
        </p:nvGraphicFramePr>
        <p:xfrm>
          <a:off x="3721593" y="1742773"/>
          <a:ext cx="7315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45505914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153322289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25549080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95302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Accuracy(%)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3230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634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99.92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311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XG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99.96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160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75.94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61813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9811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78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1A33AC-14A1-0047-9C16-CF659138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FA6A5-A873-4D4E-863E-EE59ABEB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Meeting all Banker’s requirement</a:t>
            </a:r>
          </a:p>
          <a:p>
            <a:pPr algn="just"/>
            <a:r>
              <a:rPr lang="en-US" dirty="0"/>
              <a:t>Weights of features are fixed and could be more secure, reliable and dynamic weight adjustment</a:t>
            </a:r>
          </a:p>
          <a:p>
            <a:pPr algn="just"/>
            <a:r>
              <a:rPr lang="en-US" dirty="0"/>
              <a:t>Analysis is being done on old training data set and in future we can make new testing with respective to current date included in training data</a:t>
            </a:r>
          </a:p>
          <a:p>
            <a:pPr algn="just"/>
            <a:r>
              <a:rPr lang="en-US" dirty="0"/>
              <a:t>Decision Tree is best model with accuracy of 99.99% </a:t>
            </a:r>
          </a:p>
        </p:txBody>
      </p:sp>
    </p:spTree>
    <p:extLst>
      <p:ext uri="{BB962C8B-B14F-4D97-AF65-F5344CB8AC3E}">
        <p14:creationId xmlns:p14="http://schemas.microsoft.com/office/powerpoint/2010/main" val="338301323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420</TotalTime>
  <Words>357</Words>
  <Application>Microsoft Office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Frame</vt:lpstr>
      <vt:lpstr>Project Analysis on  Prediction of Loan Approval</vt:lpstr>
      <vt:lpstr>Objective</vt:lpstr>
      <vt:lpstr>Introduction</vt:lpstr>
      <vt:lpstr>Data Set</vt:lpstr>
      <vt:lpstr>Loan Prediction Methodology</vt:lpstr>
      <vt:lpstr>Models</vt:lpstr>
      <vt:lpstr>Parameters</vt:lpstr>
      <vt:lpstr>Comparison between Models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Windows User</cp:lastModifiedBy>
  <cp:revision>49</cp:revision>
  <dcterms:created xsi:type="dcterms:W3CDTF">2019-11-28T15:16:26Z</dcterms:created>
  <dcterms:modified xsi:type="dcterms:W3CDTF">2020-03-11T14:48:38Z</dcterms:modified>
</cp:coreProperties>
</file>