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9" r:id="rId4"/>
    <p:sldId id="261" r:id="rId5"/>
    <p:sldId id="262" r:id="rId6"/>
    <p:sldId id="263" r:id="rId7"/>
    <p:sldId id="289" r:id="rId8"/>
    <p:sldId id="264" r:id="rId9"/>
    <p:sldId id="265" r:id="rId10"/>
    <p:sldId id="266" r:id="rId11"/>
    <p:sldId id="267" r:id="rId12"/>
    <p:sldId id="268" r:id="rId13"/>
    <p:sldId id="290"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260" r:id="rId6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3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4/1/2019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61</a:t>
            </a:fld>
            <a:endParaRPr lang="en-US"/>
          </a:p>
        </p:txBody>
      </p:sp>
    </p:spTree>
    <p:extLst>
      <p:ext uri="{BB962C8B-B14F-4D97-AF65-F5344CB8AC3E}">
        <p14:creationId xmlns:p14="http://schemas.microsoft.com/office/powerpoint/2010/main" val="332891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4130" y="1655520"/>
            <a:ext cx="6260905" cy="1527050"/>
          </a:xfrm>
        </p:spPr>
        <p:txBody>
          <a:bodyPr>
            <a:normAutofit fontScale="90000"/>
          </a:bodyPr>
          <a:lstStyle/>
          <a:p>
            <a:r>
              <a:rPr lang="en-US" dirty="0"/>
              <a:t/>
            </a:r>
            <a:br>
              <a:rPr lang="en-US" dirty="0"/>
            </a:br>
            <a:r>
              <a:rPr lang="en-US" dirty="0"/>
              <a:t/>
            </a:r>
            <a:br>
              <a:rPr lang="en-US" dirty="0"/>
            </a:br>
            <a:r>
              <a:rPr lang="en-US" dirty="0"/>
              <a:t> </a:t>
            </a:r>
            <a:r>
              <a:rPr lang="en-US" b="1" dirty="0">
                <a:solidFill>
                  <a:schemeClr val="tx1"/>
                </a:solidFill>
              </a:rPr>
              <a:t>INVESTIGATE WORLD </a:t>
            </a:r>
            <a:r>
              <a:rPr lang="en-US" dirty="0">
                <a:solidFill>
                  <a:schemeClr val="tx1"/>
                </a:solidFill>
              </a:rPr>
              <a:t/>
            </a:r>
            <a:br>
              <a:rPr lang="en-US" dirty="0">
                <a:solidFill>
                  <a:schemeClr val="tx1"/>
                </a:solidFill>
              </a:rPr>
            </a:br>
            <a:r>
              <a:rPr lang="en-US" b="1" dirty="0">
                <a:solidFill>
                  <a:schemeClr val="tx1"/>
                </a:solidFill>
              </a:rPr>
              <a:t>UNIVERSITY RANKINGS </a:t>
            </a:r>
            <a:endParaRPr lang="en-US" dirty="0">
              <a:solidFill>
                <a:schemeClr val="tx1"/>
              </a:solidFill>
            </a:endParaRPr>
          </a:p>
        </p:txBody>
      </p:sp>
      <p:sp>
        <p:nvSpPr>
          <p:cNvPr id="3" name="Subtitle 2"/>
          <p:cNvSpPr>
            <a:spLocks noGrp="1"/>
          </p:cNvSpPr>
          <p:nvPr>
            <p:ph type="subTitle" idx="1"/>
          </p:nvPr>
        </p:nvSpPr>
        <p:spPr/>
        <p:txBody>
          <a:bodyPr>
            <a:normAutofit fontScale="62500" lnSpcReduction="20000"/>
          </a:bodyPr>
          <a:lstStyle/>
          <a:p>
            <a:r>
              <a:rPr lang="en-US" dirty="0" smtClean="0">
                <a:solidFill>
                  <a:schemeClr val="bg2">
                    <a:lumMod val="10000"/>
                  </a:schemeClr>
                </a:solidFill>
              </a:rPr>
              <a:t>Anuj Patel 0875202</a:t>
            </a:r>
          </a:p>
          <a:p>
            <a:r>
              <a:rPr lang="en-US" dirty="0" smtClean="0"/>
              <a:t> </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239904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2851923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Observation:- 2</a:t>
            </a:r>
            <a:endParaRPr lang="en-US" dirty="0"/>
          </a:p>
        </p:txBody>
      </p:sp>
      <p:sp>
        <p:nvSpPr>
          <p:cNvPr id="3" name="Content Placeholder 2"/>
          <p:cNvSpPr>
            <a:spLocks noGrp="1"/>
          </p:cNvSpPr>
          <p:nvPr>
            <p:ph idx="1"/>
          </p:nvPr>
        </p:nvSpPr>
        <p:spPr>
          <a:xfrm>
            <a:off x="2434130" y="1197406"/>
            <a:ext cx="6260905" cy="3512214"/>
          </a:xfrm>
        </p:spPr>
        <p:txBody>
          <a:bodyPr>
            <a:normAutofit fontScale="32500" lnSpcReduction="20000"/>
          </a:bodyPr>
          <a:lstStyle/>
          <a:p>
            <a:pPr marL="0" indent="0">
              <a:buNone/>
            </a:pPr>
            <a:r>
              <a:rPr lang="en-US" sz="5600" dirty="0"/>
              <a:t>For this </a:t>
            </a:r>
            <a:r>
              <a:rPr lang="en-US" sz="5600" dirty="0" smtClean="0"/>
              <a:t>observation </a:t>
            </a:r>
            <a:r>
              <a:rPr lang="en-US" sz="5600" dirty="0"/>
              <a:t>have used the cwurData.csv data file. The file contains the data from 2012 to 2015. I wanted to get the following results</a:t>
            </a:r>
            <a:r>
              <a:rPr lang="en-US" sz="5600" dirty="0" smtClean="0"/>
              <a:t>.</a:t>
            </a:r>
          </a:p>
          <a:p>
            <a:pPr marL="0" indent="0">
              <a:buNone/>
            </a:pPr>
            <a:endParaRPr lang="en-US" sz="5600" dirty="0"/>
          </a:p>
          <a:p>
            <a:pPr marL="0" lvl="0" indent="0">
              <a:buNone/>
            </a:pPr>
            <a:r>
              <a:rPr lang="en-US" sz="6200" b="1" dirty="0" smtClean="0"/>
              <a:t>5.Which </a:t>
            </a:r>
            <a:r>
              <a:rPr lang="en-US" sz="6200" b="1" dirty="0"/>
              <a:t>are the latest top50 Universities in the world?</a:t>
            </a:r>
            <a:endParaRPr lang="en-US" sz="6200" dirty="0"/>
          </a:p>
          <a:p>
            <a:pPr marL="0" lvl="0" indent="0">
              <a:buNone/>
            </a:pPr>
            <a:r>
              <a:rPr lang="en-US" sz="6200" b="1" dirty="0" smtClean="0"/>
              <a:t>6.Which </a:t>
            </a:r>
            <a:r>
              <a:rPr lang="en-US" sz="6200" b="1" dirty="0"/>
              <a:t>are the latest top10 Universities in Canada?</a:t>
            </a:r>
            <a:endParaRPr lang="en-US" sz="6200" dirty="0"/>
          </a:p>
          <a:p>
            <a:pPr marL="0" lvl="0" indent="0">
              <a:buNone/>
            </a:pPr>
            <a:r>
              <a:rPr lang="en-US" sz="6200" b="1" dirty="0" smtClean="0"/>
              <a:t>7.Which </a:t>
            </a:r>
            <a:r>
              <a:rPr lang="en-US" sz="6200" b="1" dirty="0"/>
              <a:t>are the latest top10 Universities in US?</a:t>
            </a:r>
            <a:endParaRPr lang="en-US" sz="6200" dirty="0"/>
          </a:p>
          <a:p>
            <a:pPr marL="0" lvl="0" indent="0">
              <a:buNone/>
            </a:pPr>
            <a:r>
              <a:rPr lang="en-US" sz="6200" b="1" dirty="0" smtClean="0"/>
              <a:t>8.Which </a:t>
            </a:r>
            <a:r>
              <a:rPr lang="en-US" sz="6200" b="1" dirty="0"/>
              <a:t>is the best country for study? (Which country has the highest number of universities in top50)</a:t>
            </a:r>
            <a:endParaRPr lang="en-US" sz="6200" dirty="0"/>
          </a:p>
          <a:p>
            <a:pPr marL="0" indent="0">
              <a:buNone/>
            </a:pPr>
            <a:endParaRPr lang="en-US" sz="5600" b="1" dirty="0" smtClean="0"/>
          </a:p>
          <a:p>
            <a:pPr marL="0" indent="0">
              <a:buNone/>
            </a:pPr>
            <a:r>
              <a:rPr lang="en-US" sz="3700" dirty="0"/>
              <a:t> </a:t>
            </a:r>
          </a:p>
          <a:p>
            <a:pPr marL="0" indent="0">
              <a:buNone/>
            </a:pPr>
            <a:r>
              <a:rPr lang="en-US" sz="3700" dirty="0"/>
              <a:t> </a:t>
            </a:r>
          </a:p>
          <a:p>
            <a:pPr marL="0" indent="0">
              <a:buNone/>
            </a:pPr>
            <a:endParaRPr lang="en-US" dirty="0"/>
          </a:p>
        </p:txBody>
      </p:sp>
    </p:spTree>
    <p:extLst>
      <p:ext uri="{BB962C8B-B14F-4D97-AF65-F5344CB8AC3E}">
        <p14:creationId xmlns:p14="http://schemas.microsoft.com/office/powerpoint/2010/main" val="33554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library(</a:t>
            </a:r>
            <a:r>
              <a:rPr lang="en-US" dirty="0" err="1" smtClean="0"/>
              <a:t>tidyverse</a:t>
            </a:r>
            <a:r>
              <a:rPr lang="en-US" dirty="0"/>
              <a:t>)</a:t>
            </a:r>
          </a:p>
          <a:p>
            <a:pPr marL="0" indent="0">
              <a:buNone/>
            </a:pPr>
            <a:r>
              <a:rPr lang="en-US" dirty="0"/>
              <a:t>data&lt;-read.csv("cwurData.csv" )</a:t>
            </a:r>
          </a:p>
          <a:p>
            <a:pPr marL="0" indent="0">
              <a:buNone/>
            </a:pPr>
            <a:r>
              <a:rPr lang="en-US" dirty="0"/>
              <a:t>data</a:t>
            </a:r>
          </a:p>
          <a:p>
            <a:pPr marL="0" indent="0">
              <a:buNone/>
            </a:pPr>
            <a:r>
              <a:rPr lang="en-US" dirty="0"/>
              <a:t> </a:t>
            </a:r>
          </a:p>
          <a:p>
            <a:pPr marL="0" indent="0">
              <a:buNone/>
            </a:pPr>
            <a:r>
              <a:rPr lang="en-US" dirty="0"/>
              <a:t>#for latest ranking</a:t>
            </a:r>
          </a:p>
          <a:p>
            <a:pPr marL="0" indent="0">
              <a:buNone/>
            </a:pPr>
            <a:r>
              <a:rPr lang="en-US" dirty="0"/>
              <a:t>data_2015&lt;- filter(data, year=="2015")</a:t>
            </a:r>
          </a:p>
          <a:p>
            <a:pPr marL="0" indent="0">
              <a:buNone/>
            </a:pPr>
            <a:r>
              <a:rPr lang="en-US" dirty="0"/>
              <a:t>data_2015&lt;-data_2015[1:50,]</a:t>
            </a:r>
          </a:p>
          <a:p>
            <a:pPr marL="0" indent="0">
              <a:buNone/>
            </a:pPr>
            <a:r>
              <a:rPr lang="en-US" dirty="0" smtClean="0"/>
              <a:t>data_2015</a:t>
            </a:r>
          </a:p>
          <a:p>
            <a:pPr marL="0" indent="0">
              <a:buNone/>
            </a:pPr>
            <a:endParaRPr lang="en-US" dirty="0"/>
          </a:p>
          <a:p>
            <a:pPr marL="0" indent="0">
              <a:buNone/>
            </a:pPr>
            <a:r>
              <a:rPr lang="en-US" dirty="0"/>
              <a:t>#for </a:t>
            </a:r>
            <a:r>
              <a:rPr lang="en-US" dirty="0" err="1"/>
              <a:t>canadian</a:t>
            </a:r>
            <a:r>
              <a:rPr lang="en-US" dirty="0"/>
              <a:t> Universities</a:t>
            </a:r>
          </a:p>
          <a:p>
            <a:pPr marL="0" indent="0">
              <a:buNone/>
            </a:pPr>
            <a:r>
              <a:rPr lang="en-US" dirty="0"/>
              <a:t>a4&lt;-filter(</a:t>
            </a:r>
            <a:r>
              <a:rPr lang="en-US" dirty="0" err="1"/>
              <a:t>data_canada</a:t>
            </a:r>
            <a:r>
              <a:rPr lang="en-US" dirty="0"/>
              <a:t>, year=="2015")</a:t>
            </a:r>
          </a:p>
          <a:p>
            <a:pPr marL="0" indent="0">
              <a:buNone/>
            </a:pPr>
            <a:r>
              <a:rPr lang="en-US" dirty="0"/>
              <a:t>a4&lt;- select(a4, </a:t>
            </a:r>
            <a:r>
              <a:rPr lang="en-US" dirty="0" err="1"/>
              <a:t>world_rank,national_rank,institution</a:t>
            </a:r>
            <a:r>
              <a:rPr lang="en-US" dirty="0"/>
              <a:t>)</a:t>
            </a:r>
          </a:p>
          <a:p>
            <a:pPr marL="0" indent="0">
              <a:buNone/>
            </a:pPr>
            <a:r>
              <a:rPr lang="en-US" dirty="0"/>
              <a:t>a4</a:t>
            </a:r>
          </a:p>
          <a:p>
            <a:pPr marL="0" indent="0">
              <a:buNone/>
            </a:pPr>
            <a:r>
              <a:rPr lang="en-US" dirty="0"/>
              <a:t>c4&lt;- select(a4,national_rank,world_rank,institution)</a:t>
            </a:r>
          </a:p>
          <a:p>
            <a:pPr marL="0" indent="0">
              <a:buNone/>
            </a:pPr>
            <a:r>
              <a:rPr lang="en-US" dirty="0"/>
              <a:t>c4[1:10,]</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42284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4130" y="586585"/>
            <a:ext cx="6260905" cy="3969177"/>
          </a:xfrm>
        </p:spPr>
        <p:txBody>
          <a:bodyPr>
            <a:normAutofit fontScale="55000" lnSpcReduction="20000"/>
          </a:bodyPr>
          <a:lstStyle/>
          <a:p>
            <a:pPr marL="0" indent="0">
              <a:buNone/>
            </a:pPr>
            <a:endParaRPr lang="en-US" dirty="0"/>
          </a:p>
          <a:p>
            <a:pPr marL="0" indent="0">
              <a:buNone/>
            </a:pPr>
            <a:r>
              <a:rPr lang="en-US" dirty="0" smtClean="0"/>
              <a:t>#for </a:t>
            </a:r>
            <a:r>
              <a:rPr lang="en-US" dirty="0"/>
              <a:t>US universities</a:t>
            </a:r>
          </a:p>
          <a:p>
            <a:pPr marL="0" indent="0">
              <a:buNone/>
            </a:pPr>
            <a:r>
              <a:rPr lang="en-US" dirty="0"/>
              <a:t>b4&lt;-filter(</a:t>
            </a:r>
            <a:r>
              <a:rPr lang="en-US" dirty="0" err="1"/>
              <a:t>data_usa</a:t>
            </a:r>
            <a:r>
              <a:rPr lang="en-US" dirty="0"/>
              <a:t>, year=="2014")</a:t>
            </a:r>
          </a:p>
          <a:p>
            <a:pPr marL="0" indent="0">
              <a:buNone/>
            </a:pPr>
            <a:r>
              <a:rPr lang="en-US" dirty="0"/>
              <a:t>b4&lt;- select(b4, </a:t>
            </a:r>
            <a:r>
              <a:rPr lang="en-US" dirty="0" err="1"/>
              <a:t>world_rank,national_rank,institution</a:t>
            </a:r>
            <a:r>
              <a:rPr lang="en-US" dirty="0"/>
              <a:t>)</a:t>
            </a:r>
          </a:p>
          <a:p>
            <a:pPr marL="0" indent="0">
              <a:buNone/>
            </a:pPr>
            <a:r>
              <a:rPr lang="en-US" dirty="0"/>
              <a:t>b4</a:t>
            </a:r>
          </a:p>
          <a:p>
            <a:pPr marL="0" indent="0">
              <a:buNone/>
            </a:pPr>
            <a:r>
              <a:rPr lang="en-US" dirty="0"/>
              <a:t>d4&lt;- select(b4,national_rank,world_rank,institution)</a:t>
            </a:r>
          </a:p>
          <a:p>
            <a:pPr marL="0" indent="0">
              <a:buNone/>
            </a:pPr>
            <a:r>
              <a:rPr lang="en-US" dirty="0"/>
              <a:t>d4[1:10,]</a:t>
            </a:r>
          </a:p>
          <a:p>
            <a:pPr marL="0" indent="0">
              <a:buNone/>
            </a:pPr>
            <a:r>
              <a:rPr lang="en-US" dirty="0"/>
              <a:t> </a:t>
            </a:r>
          </a:p>
          <a:p>
            <a:pPr marL="0" indent="0">
              <a:buNone/>
            </a:pPr>
            <a:r>
              <a:rPr lang="en-US" dirty="0"/>
              <a:t>#for latest ranking</a:t>
            </a:r>
          </a:p>
          <a:p>
            <a:pPr marL="0" indent="0">
              <a:buNone/>
            </a:pPr>
            <a:r>
              <a:rPr lang="en-US" dirty="0"/>
              <a:t>e4&lt;- </a:t>
            </a:r>
            <a:r>
              <a:rPr lang="en-US" dirty="0" err="1"/>
              <a:t>ggplot</a:t>
            </a:r>
            <a:r>
              <a:rPr lang="en-US" dirty="0"/>
              <a:t>(data_2015,aes(</a:t>
            </a:r>
            <a:r>
              <a:rPr lang="en-US" dirty="0" err="1"/>
              <a:t>country,fill</a:t>
            </a:r>
            <a:r>
              <a:rPr lang="en-US" dirty="0"/>
              <a:t>=country)) +</a:t>
            </a:r>
            <a:r>
              <a:rPr lang="en-US" dirty="0" err="1"/>
              <a:t>geom_bar</a:t>
            </a:r>
            <a:r>
              <a:rPr lang="en-US" dirty="0"/>
              <a:t>()+</a:t>
            </a:r>
            <a:r>
              <a:rPr lang="en-US" dirty="0" err="1"/>
              <a:t>ggtitle</a:t>
            </a:r>
            <a:r>
              <a:rPr lang="en-US" dirty="0"/>
              <a:t>("Top 50 by Center for World University Rankings")</a:t>
            </a:r>
          </a:p>
          <a:p>
            <a:pPr marL="0" indent="0">
              <a:buNone/>
            </a:pPr>
            <a:r>
              <a:rPr lang="en-US" dirty="0"/>
              <a:t>e4</a:t>
            </a:r>
          </a:p>
          <a:p>
            <a:pPr marL="0" indent="0">
              <a:buNone/>
            </a:pPr>
            <a:r>
              <a:rPr lang="en-US" dirty="0"/>
              <a:t>f4&lt;-select(data_2015,world_rank,institution,country)</a:t>
            </a:r>
          </a:p>
          <a:p>
            <a:pPr marL="0" indent="0">
              <a:buNone/>
            </a:pPr>
            <a:r>
              <a:rPr lang="en-US" dirty="0"/>
              <a:t>f4[1:10,]</a:t>
            </a:r>
          </a:p>
          <a:p>
            <a:pPr marL="0" indent="0">
              <a:buNone/>
            </a:pPr>
            <a:r>
              <a:rPr lang="en-US" dirty="0"/>
              <a:t> </a:t>
            </a:r>
          </a:p>
          <a:p>
            <a:pPr marL="0" indent="0">
              <a:buNone/>
            </a:pPr>
            <a:r>
              <a:rPr lang="en-US" dirty="0"/>
              <a:t>g4&lt;-data_2015%&gt;%</a:t>
            </a:r>
            <a:r>
              <a:rPr lang="en-US" dirty="0" err="1"/>
              <a:t>group_by</a:t>
            </a:r>
            <a:r>
              <a:rPr lang="en-US" dirty="0"/>
              <a:t>(country)%&gt;%</a:t>
            </a:r>
            <a:r>
              <a:rPr lang="en-US" dirty="0" err="1"/>
              <a:t>summarise</a:t>
            </a:r>
            <a:r>
              <a:rPr lang="en-US" dirty="0"/>
              <a:t>(count=n())</a:t>
            </a:r>
          </a:p>
          <a:p>
            <a:pPr marL="0" indent="0">
              <a:buNone/>
            </a:pPr>
            <a:r>
              <a:rPr lang="en-US" dirty="0"/>
              <a:t>g4</a:t>
            </a:r>
          </a:p>
          <a:p>
            <a:endParaRPr lang="en-US" dirty="0"/>
          </a:p>
          <a:p>
            <a:endParaRPr lang="en-US" dirty="0"/>
          </a:p>
        </p:txBody>
      </p:sp>
    </p:spTree>
    <p:extLst>
      <p:ext uri="{BB962C8B-B14F-4D97-AF65-F5344CB8AC3E}">
        <p14:creationId xmlns:p14="http://schemas.microsoft.com/office/powerpoint/2010/main" val="29047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412767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389129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156616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3162777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2508" y="1196975"/>
            <a:ext cx="5663360" cy="3359150"/>
          </a:xfrm>
          <a:prstGeom prst="rect">
            <a:avLst/>
          </a:prstGeom>
        </p:spPr>
      </p:pic>
    </p:spTree>
    <p:extLst>
      <p:ext uri="{BB962C8B-B14F-4D97-AF65-F5344CB8AC3E}">
        <p14:creationId xmlns:p14="http://schemas.microsoft.com/office/powerpoint/2010/main" val="419883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Introduction</a:t>
            </a:r>
            <a:endParaRPr lang="en-US" dirty="0"/>
          </a:p>
          <a:p>
            <a:r>
              <a:rPr lang="en-US" dirty="0" smtClean="0"/>
              <a:t>Information about the datasets</a:t>
            </a:r>
            <a:endParaRPr lang="en-US" dirty="0"/>
          </a:p>
          <a:p>
            <a:r>
              <a:rPr lang="en-US" dirty="0" smtClean="0"/>
              <a:t>Observations and Key findings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finding of observation 2</a:t>
            </a:r>
            <a:endParaRPr lang="en-US" dirty="0"/>
          </a:p>
        </p:txBody>
      </p:sp>
      <p:sp>
        <p:nvSpPr>
          <p:cNvPr id="3" name="Content Placeholder 2"/>
          <p:cNvSpPr>
            <a:spLocks noGrp="1"/>
          </p:cNvSpPr>
          <p:nvPr>
            <p:ph idx="1"/>
          </p:nvPr>
        </p:nvSpPr>
        <p:spPr/>
        <p:txBody>
          <a:bodyPr>
            <a:normAutofit lnSpcReduction="10000"/>
          </a:bodyPr>
          <a:lstStyle/>
          <a:p>
            <a:r>
              <a:rPr lang="en-US" dirty="0"/>
              <a:t>From the above observations it can be said that USA is the best country for study as almost 70% universities in top50 are in USA. USA is a clear winner.</a:t>
            </a:r>
          </a:p>
          <a:p>
            <a:r>
              <a:rPr lang="en-US" dirty="0" smtClean="0"/>
              <a:t>As the most of the top ranked universities are in USA, it can be predicted that USA is a most preferable place for study.</a:t>
            </a:r>
            <a:endParaRPr lang="en-US" dirty="0"/>
          </a:p>
        </p:txBody>
      </p:sp>
    </p:spTree>
    <p:extLst>
      <p:ext uri="{BB962C8B-B14F-4D97-AF65-F5344CB8AC3E}">
        <p14:creationId xmlns:p14="http://schemas.microsoft.com/office/powerpoint/2010/main" val="230818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Observation:-3</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100" b="1" dirty="0"/>
              <a:t>F</a:t>
            </a:r>
            <a:r>
              <a:rPr lang="en-US" sz="2100" dirty="0" smtClean="0"/>
              <a:t>or </a:t>
            </a:r>
            <a:r>
              <a:rPr lang="en-US" sz="2100" dirty="0"/>
              <a:t>this exercise I have used the cwurData.csv data file. The file contains the data from 2012 to 2015. I wanted to get the following results</a:t>
            </a:r>
            <a:r>
              <a:rPr lang="en-US" sz="2100" dirty="0" smtClean="0"/>
              <a:t>.</a:t>
            </a:r>
          </a:p>
          <a:p>
            <a:pPr marL="0" indent="0">
              <a:buNone/>
            </a:pPr>
            <a:endParaRPr lang="en-US" sz="2100" dirty="0"/>
          </a:p>
          <a:p>
            <a:pPr marL="0" lvl="0" indent="0">
              <a:buNone/>
            </a:pPr>
            <a:r>
              <a:rPr lang="en-US" b="1" dirty="0" smtClean="0"/>
              <a:t>9. Find </a:t>
            </a:r>
            <a:r>
              <a:rPr lang="en-US" b="1" dirty="0"/>
              <a:t>out the density of the values of score.</a:t>
            </a:r>
            <a:endParaRPr lang="en-US" dirty="0"/>
          </a:p>
          <a:p>
            <a:pPr marL="0" lvl="0" indent="0">
              <a:buNone/>
            </a:pPr>
            <a:r>
              <a:rPr lang="en-US" b="1" dirty="0" smtClean="0"/>
              <a:t>10. Visualize </a:t>
            </a:r>
            <a:r>
              <a:rPr lang="en-US" b="1" dirty="0"/>
              <a:t>the relationship between score and </a:t>
            </a:r>
            <a:r>
              <a:rPr lang="en-US" b="1" dirty="0" err="1"/>
              <a:t>world_rank</a:t>
            </a:r>
            <a:r>
              <a:rPr lang="en-US" b="1" dirty="0"/>
              <a:t>.</a:t>
            </a:r>
            <a:endParaRPr lang="en-US" dirty="0"/>
          </a:p>
          <a:p>
            <a:pPr marL="0" lvl="0" indent="0">
              <a:buNone/>
            </a:pPr>
            <a:r>
              <a:rPr lang="en-US" b="1" dirty="0" smtClean="0"/>
              <a:t>11. Smooth </a:t>
            </a:r>
            <a:r>
              <a:rPr lang="en-US" b="1" dirty="0"/>
              <a:t>the curve and separate the results by year. </a:t>
            </a:r>
            <a:endParaRPr lang="en-US" dirty="0"/>
          </a:p>
          <a:p>
            <a:endParaRPr lang="en-US" dirty="0"/>
          </a:p>
        </p:txBody>
      </p:sp>
    </p:spTree>
    <p:extLst>
      <p:ext uri="{BB962C8B-B14F-4D97-AF65-F5344CB8AC3E}">
        <p14:creationId xmlns:p14="http://schemas.microsoft.com/office/powerpoint/2010/main" val="8390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library(</a:t>
            </a:r>
            <a:r>
              <a:rPr lang="en-US" dirty="0" err="1"/>
              <a:t>tidyverse</a:t>
            </a:r>
            <a:r>
              <a:rPr lang="en-US" dirty="0"/>
              <a:t>)</a:t>
            </a:r>
          </a:p>
          <a:p>
            <a:pPr marL="0" indent="0">
              <a:buNone/>
            </a:pPr>
            <a:r>
              <a:rPr lang="en-US" dirty="0"/>
              <a:t>library(ggplot2)</a:t>
            </a:r>
          </a:p>
          <a:p>
            <a:pPr marL="0" indent="0">
              <a:buNone/>
            </a:pPr>
            <a:r>
              <a:rPr lang="en-US" dirty="0"/>
              <a:t>data&lt;-read.csv("cwurData.csv" )</a:t>
            </a:r>
          </a:p>
          <a:p>
            <a:pPr marL="0" indent="0">
              <a:buNone/>
            </a:pPr>
            <a:r>
              <a:rPr lang="en-US" dirty="0"/>
              <a:t> </a:t>
            </a:r>
          </a:p>
          <a:p>
            <a:pPr marL="0" indent="0">
              <a:buNone/>
            </a:pPr>
            <a:r>
              <a:rPr lang="en-US" dirty="0"/>
              <a:t>data_2015&lt;-filter(data, year==2015)</a:t>
            </a:r>
          </a:p>
          <a:p>
            <a:pPr marL="0" indent="0">
              <a:buNone/>
            </a:pPr>
            <a:r>
              <a:rPr lang="en-US" dirty="0"/>
              <a:t> </a:t>
            </a:r>
          </a:p>
          <a:p>
            <a:pPr marL="0" indent="0">
              <a:buNone/>
            </a:pPr>
            <a:r>
              <a:rPr lang="en-US" dirty="0"/>
              <a:t>d1&lt;- </a:t>
            </a:r>
            <a:r>
              <a:rPr lang="en-US" dirty="0" err="1"/>
              <a:t>ggplot</a:t>
            </a:r>
            <a:r>
              <a:rPr lang="en-US" dirty="0"/>
              <a:t>(</a:t>
            </a:r>
            <a:r>
              <a:rPr lang="en-US" dirty="0" err="1"/>
              <a:t>data,aes</a:t>
            </a:r>
            <a:r>
              <a:rPr lang="en-US" dirty="0"/>
              <a:t>(</a:t>
            </a:r>
            <a:r>
              <a:rPr lang="en-US" dirty="0" err="1"/>
              <a:t>score,..density</a:t>
            </a:r>
            <a:r>
              <a:rPr lang="en-US" dirty="0"/>
              <a:t>..))+</a:t>
            </a:r>
            <a:r>
              <a:rPr lang="en-US" dirty="0" err="1"/>
              <a:t>geom_histogram</a:t>
            </a:r>
            <a:r>
              <a:rPr lang="en-US" dirty="0"/>
              <a:t>(color="</a:t>
            </a:r>
            <a:r>
              <a:rPr lang="en-US" dirty="0" smtClean="0"/>
              <a:t>white", fill</a:t>
            </a:r>
            <a:r>
              <a:rPr lang="en-US" dirty="0"/>
              <a:t>="black")+</a:t>
            </a:r>
            <a:r>
              <a:rPr lang="en-US" dirty="0" err="1"/>
              <a:t>geom_density</a:t>
            </a:r>
            <a:r>
              <a:rPr lang="en-US" dirty="0"/>
              <a:t>()+</a:t>
            </a:r>
            <a:r>
              <a:rPr lang="en-US" dirty="0" err="1"/>
              <a:t>ggtitle</a:t>
            </a:r>
            <a:r>
              <a:rPr lang="en-US" dirty="0"/>
              <a:t>("</a:t>
            </a:r>
            <a:r>
              <a:rPr lang="en-US" dirty="0" err="1"/>
              <a:t>cwur</a:t>
            </a:r>
            <a:r>
              <a:rPr lang="en-US" dirty="0"/>
              <a:t> score's density")</a:t>
            </a:r>
          </a:p>
          <a:p>
            <a:pPr marL="0" indent="0">
              <a:buNone/>
            </a:pPr>
            <a:r>
              <a:rPr lang="en-US" dirty="0"/>
              <a:t>d1</a:t>
            </a:r>
          </a:p>
          <a:p>
            <a:pPr marL="0" indent="0">
              <a:buNone/>
            </a:pPr>
            <a:r>
              <a:rPr lang="en-US" dirty="0"/>
              <a:t>d2&lt;- </a:t>
            </a:r>
            <a:r>
              <a:rPr lang="en-US" dirty="0" err="1"/>
              <a:t>ggplot</a:t>
            </a:r>
            <a:r>
              <a:rPr lang="en-US" dirty="0"/>
              <a:t>(data_2015,aes(</a:t>
            </a:r>
            <a:r>
              <a:rPr lang="en-US" dirty="0" err="1"/>
              <a:t>score,..density</a:t>
            </a:r>
            <a:r>
              <a:rPr lang="en-US" dirty="0"/>
              <a:t>..))+</a:t>
            </a:r>
            <a:r>
              <a:rPr lang="en-US" dirty="0" err="1"/>
              <a:t>geom_histogram</a:t>
            </a:r>
            <a:r>
              <a:rPr lang="en-US" dirty="0"/>
              <a:t>(color="white", fill="black")+</a:t>
            </a:r>
            <a:r>
              <a:rPr lang="en-US" dirty="0" err="1"/>
              <a:t>geom_density</a:t>
            </a:r>
            <a:r>
              <a:rPr lang="en-US" dirty="0"/>
              <a:t>()+</a:t>
            </a:r>
            <a:r>
              <a:rPr lang="en-US" dirty="0" err="1"/>
              <a:t>ggtitle</a:t>
            </a:r>
            <a:r>
              <a:rPr lang="en-US" dirty="0"/>
              <a:t>("</a:t>
            </a:r>
            <a:r>
              <a:rPr lang="en-US" dirty="0" err="1"/>
              <a:t>cwur</a:t>
            </a:r>
            <a:r>
              <a:rPr lang="en-US" dirty="0"/>
              <a:t> score's density of 2015")</a:t>
            </a:r>
          </a:p>
          <a:p>
            <a:pPr marL="0" indent="0">
              <a:buNone/>
            </a:pPr>
            <a:r>
              <a:rPr lang="en-US" dirty="0"/>
              <a:t>d2</a:t>
            </a:r>
          </a:p>
          <a:p>
            <a:pPr marL="0" indent="0">
              <a:buNone/>
            </a:pPr>
            <a:r>
              <a:rPr lang="en-US" dirty="0"/>
              <a:t>a&lt;-</a:t>
            </a:r>
            <a:r>
              <a:rPr lang="en-US" dirty="0" err="1"/>
              <a:t>ggplot</a:t>
            </a:r>
            <a:r>
              <a:rPr lang="en-US" dirty="0"/>
              <a:t>(</a:t>
            </a:r>
            <a:r>
              <a:rPr lang="en-US" dirty="0" err="1"/>
              <a:t>data,aes</a:t>
            </a:r>
            <a:r>
              <a:rPr lang="en-US" dirty="0"/>
              <a:t>(</a:t>
            </a:r>
            <a:r>
              <a:rPr lang="en-US" dirty="0" err="1"/>
              <a:t>world_rank,score,color</a:t>
            </a:r>
            <a:r>
              <a:rPr lang="en-US" dirty="0"/>
              <a:t>=year))+</a:t>
            </a:r>
            <a:r>
              <a:rPr lang="en-US" dirty="0" err="1"/>
              <a:t>geom_point</a:t>
            </a:r>
            <a:r>
              <a:rPr lang="en-US" dirty="0"/>
              <a:t>()</a:t>
            </a:r>
          </a:p>
          <a:p>
            <a:pPr marL="0" indent="0">
              <a:buNone/>
            </a:pPr>
            <a:r>
              <a:rPr lang="en-US" dirty="0"/>
              <a:t>a</a:t>
            </a:r>
          </a:p>
          <a:p>
            <a:pPr marL="0" indent="0">
              <a:buNone/>
            </a:pPr>
            <a:r>
              <a:rPr lang="en-US" dirty="0"/>
              <a:t>b&lt;-</a:t>
            </a:r>
            <a:r>
              <a:rPr lang="en-US" dirty="0" err="1"/>
              <a:t>a+facet_grid</a:t>
            </a:r>
            <a:r>
              <a:rPr lang="en-US" dirty="0"/>
              <a:t>(year~.)+</a:t>
            </a:r>
            <a:r>
              <a:rPr lang="en-US" dirty="0" err="1"/>
              <a:t>geom_smooth</a:t>
            </a:r>
            <a:r>
              <a:rPr lang="en-US" dirty="0"/>
              <a:t>()</a:t>
            </a:r>
          </a:p>
          <a:p>
            <a:pPr marL="0" indent="0">
              <a:buNone/>
            </a:pPr>
            <a:r>
              <a:rPr lang="en-US" dirty="0"/>
              <a:t>b</a:t>
            </a:r>
          </a:p>
          <a:p>
            <a:pPr marL="0" indent="0">
              <a:buNone/>
            </a:pPr>
            <a:r>
              <a:rPr lang="en-US" dirty="0"/>
              <a:t>c&lt;-</a:t>
            </a:r>
            <a:r>
              <a:rPr lang="en-US" dirty="0" err="1"/>
              <a:t>a+facet_grid</a:t>
            </a:r>
            <a:r>
              <a:rPr lang="en-US" dirty="0"/>
              <a:t>(.~year)+</a:t>
            </a:r>
            <a:r>
              <a:rPr lang="en-US" dirty="0" err="1"/>
              <a:t>geom_smooth</a:t>
            </a:r>
            <a:r>
              <a:rPr lang="en-US" dirty="0"/>
              <a:t>()</a:t>
            </a:r>
          </a:p>
          <a:p>
            <a:pPr marL="0" indent="0">
              <a:buNone/>
            </a:pPr>
            <a:r>
              <a:rPr lang="en-US" dirty="0"/>
              <a:t>c</a:t>
            </a:r>
          </a:p>
          <a:p>
            <a:pPr marL="0" indent="0">
              <a:buNone/>
            </a:pPr>
            <a:r>
              <a:rPr lang="en-US" dirty="0"/>
              <a:t>d&lt;-</a:t>
            </a:r>
            <a:r>
              <a:rPr lang="en-US" dirty="0" err="1"/>
              <a:t>a+facet_wrap</a:t>
            </a:r>
            <a:r>
              <a:rPr lang="en-US" dirty="0"/>
              <a:t>(.~year)+</a:t>
            </a:r>
            <a:r>
              <a:rPr lang="en-US" dirty="0" err="1"/>
              <a:t>geom_smooth</a:t>
            </a:r>
            <a:r>
              <a:rPr lang="en-US" dirty="0"/>
              <a:t>()</a:t>
            </a:r>
          </a:p>
          <a:p>
            <a:pPr marL="0" indent="0">
              <a:buNone/>
            </a:pPr>
            <a:r>
              <a:rPr lang="en-US" dirty="0"/>
              <a:t>d</a:t>
            </a:r>
          </a:p>
          <a:p>
            <a:pPr marL="0" indent="0">
              <a:buNone/>
            </a:pPr>
            <a:endParaRPr lang="en-US" dirty="0"/>
          </a:p>
        </p:txBody>
      </p:sp>
    </p:spTree>
    <p:extLst>
      <p:ext uri="{BB962C8B-B14F-4D97-AF65-F5344CB8AC3E}">
        <p14:creationId xmlns:p14="http://schemas.microsoft.com/office/powerpoint/2010/main" val="121641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4059072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242632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295476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362241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finding of observation </a:t>
            </a:r>
            <a:r>
              <a:rPr lang="en-US" dirty="0" smtClean="0"/>
              <a:t>3</a:t>
            </a:r>
            <a:endParaRPr lang="en-US" dirty="0"/>
          </a:p>
        </p:txBody>
      </p:sp>
      <p:sp>
        <p:nvSpPr>
          <p:cNvPr id="3" name="Content Placeholder 2"/>
          <p:cNvSpPr>
            <a:spLocks noGrp="1"/>
          </p:cNvSpPr>
          <p:nvPr>
            <p:ph idx="1"/>
          </p:nvPr>
        </p:nvSpPr>
        <p:spPr/>
        <p:txBody>
          <a:bodyPr/>
          <a:lstStyle/>
          <a:p>
            <a:r>
              <a:rPr lang="en-US" dirty="0" smtClean="0"/>
              <a:t>There is a direct relationship between score and world ranking. The higher overall score results in a higher world ranking.</a:t>
            </a:r>
          </a:p>
          <a:p>
            <a:r>
              <a:rPr lang="en-US" dirty="0" smtClean="0"/>
              <a:t>The density between 40 to 60 are much higher than other values of score. </a:t>
            </a:r>
            <a:endParaRPr lang="en-US" dirty="0"/>
          </a:p>
        </p:txBody>
      </p:sp>
    </p:spTree>
    <p:extLst>
      <p:ext uri="{BB962C8B-B14F-4D97-AF65-F5344CB8AC3E}">
        <p14:creationId xmlns:p14="http://schemas.microsoft.com/office/powerpoint/2010/main" val="2520558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Observation:- 4</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a:t>For this </a:t>
            </a:r>
            <a:r>
              <a:rPr lang="en-US" sz="1800" dirty="0" smtClean="0"/>
              <a:t>observation I </a:t>
            </a:r>
            <a:r>
              <a:rPr lang="en-US" sz="1800" dirty="0"/>
              <a:t>have used the cwurData.csv data file. The file contains the data from 2012 to 2015. I wanted to get the following results</a:t>
            </a:r>
            <a:r>
              <a:rPr lang="en-US" sz="1800" dirty="0" smtClean="0"/>
              <a:t>.</a:t>
            </a:r>
          </a:p>
          <a:p>
            <a:pPr marL="0" indent="0">
              <a:buNone/>
            </a:pPr>
            <a:endParaRPr lang="en-US" sz="1800" dirty="0"/>
          </a:p>
          <a:p>
            <a:pPr marL="0" lvl="0" indent="0">
              <a:buNone/>
            </a:pPr>
            <a:r>
              <a:rPr lang="en-US" b="1" dirty="0" smtClean="0"/>
              <a:t>12. List </a:t>
            </a:r>
            <a:r>
              <a:rPr lang="en-US" b="1" dirty="0"/>
              <a:t>the top50 universities by quality of education all over the globe.</a:t>
            </a:r>
            <a:endParaRPr lang="en-US" dirty="0"/>
          </a:p>
          <a:p>
            <a:pPr marL="0" lvl="0" indent="0">
              <a:buNone/>
            </a:pPr>
            <a:r>
              <a:rPr lang="en-US" b="1" dirty="0" smtClean="0"/>
              <a:t>13. Visualize </a:t>
            </a:r>
            <a:r>
              <a:rPr lang="en-US" b="1" dirty="0"/>
              <a:t>Quality of education ranking VS overall ranking of top50 by CSWU</a:t>
            </a:r>
            <a:endParaRPr lang="en-US" dirty="0"/>
          </a:p>
          <a:p>
            <a:endParaRPr lang="en-US" dirty="0"/>
          </a:p>
        </p:txBody>
      </p:sp>
    </p:spTree>
    <p:extLst>
      <p:ext uri="{BB962C8B-B14F-4D97-AF65-F5344CB8AC3E}">
        <p14:creationId xmlns:p14="http://schemas.microsoft.com/office/powerpoint/2010/main" val="2972956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library(</a:t>
            </a:r>
            <a:r>
              <a:rPr lang="en-US" dirty="0" err="1"/>
              <a:t>tidyverse</a:t>
            </a:r>
            <a:r>
              <a:rPr lang="en-US" dirty="0"/>
              <a:t>)</a:t>
            </a:r>
          </a:p>
          <a:p>
            <a:pPr marL="0" indent="0">
              <a:buNone/>
            </a:pPr>
            <a:r>
              <a:rPr lang="en-US" dirty="0"/>
              <a:t>library(ggplot2)</a:t>
            </a:r>
          </a:p>
          <a:p>
            <a:pPr marL="0" indent="0">
              <a:buNone/>
            </a:pPr>
            <a:r>
              <a:rPr lang="en-US" dirty="0"/>
              <a:t>library(forecast)</a:t>
            </a:r>
          </a:p>
          <a:p>
            <a:pPr marL="0" indent="0">
              <a:buNone/>
            </a:pPr>
            <a:r>
              <a:rPr lang="en-US" dirty="0"/>
              <a:t>data&lt;-read.csv("cwurData.csv" )</a:t>
            </a:r>
          </a:p>
          <a:p>
            <a:pPr marL="0" indent="0">
              <a:buNone/>
            </a:pPr>
            <a:r>
              <a:rPr lang="en-US" dirty="0" err="1"/>
              <a:t>data_myuniversity</a:t>
            </a:r>
            <a:r>
              <a:rPr lang="en-US" dirty="0"/>
              <a:t>&lt;- filter(data, institution=="University of Toronto")</a:t>
            </a:r>
          </a:p>
          <a:p>
            <a:pPr marL="0" indent="0">
              <a:buNone/>
            </a:pPr>
            <a:r>
              <a:rPr lang="en-US" dirty="0"/>
              <a:t> </a:t>
            </a:r>
          </a:p>
          <a:p>
            <a:pPr marL="0" indent="0">
              <a:buNone/>
            </a:pPr>
            <a:r>
              <a:rPr lang="en-US" dirty="0"/>
              <a:t>a5&lt;-filter(data, year=="2015")</a:t>
            </a:r>
          </a:p>
          <a:p>
            <a:pPr marL="0" indent="0">
              <a:buNone/>
            </a:pPr>
            <a:r>
              <a:rPr lang="en-US" dirty="0"/>
              <a:t>a5&lt;-a5[1:50,]</a:t>
            </a:r>
          </a:p>
          <a:p>
            <a:pPr marL="0" indent="0">
              <a:buNone/>
            </a:pPr>
            <a:r>
              <a:rPr lang="en-US" dirty="0"/>
              <a:t>a5&lt;-a5[order(a5$quality_of_education),]</a:t>
            </a:r>
          </a:p>
          <a:p>
            <a:pPr marL="0" indent="0">
              <a:buNone/>
            </a:pPr>
            <a:r>
              <a:rPr lang="en-US" dirty="0" err="1"/>
              <a:t>rownames</a:t>
            </a:r>
            <a:r>
              <a:rPr lang="en-US" dirty="0"/>
              <a:t>(a5) &lt;- 1:nrow(a5)</a:t>
            </a:r>
          </a:p>
          <a:p>
            <a:pPr marL="0" indent="0">
              <a:buNone/>
            </a:pPr>
            <a:r>
              <a:rPr lang="en-US" dirty="0"/>
              <a:t>a5&lt;-select(a5,quality_of_education,world_rank,institution,country)</a:t>
            </a:r>
          </a:p>
          <a:p>
            <a:pPr marL="0" indent="0">
              <a:buNone/>
            </a:pPr>
            <a:r>
              <a:rPr lang="en-US" dirty="0"/>
              <a:t>a5</a:t>
            </a:r>
          </a:p>
          <a:p>
            <a:pPr marL="0" indent="0">
              <a:buNone/>
            </a:pPr>
            <a:r>
              <a:rPr lang="en-US" dirty="0"/>
              <a:t> </a:t>
            </a:r>
          </a:p>
          <a:p>
            <a:pPr marL="0" indent="0">
              <a:buNone/>
            </a:pPr>
            <a:r>
              <a:rPr lang="en-US" dirty="0"/>
              <a:t>b5&lt;-</a:t>
            </a:r>
            <a:r>
              <a:rPr lang="en-US" dirty="0" err="1"/>
              <a:t>ggplot</a:t>
            </a:r>
            <a:r>
              <a:rPr lang="en-US" dirty="0"/>
              <a:t>(a5,aes(</a:t>
            </a:r>
            <a:r>
              <a:rPr lang="en-US" dirty="0" err="1"/>
              <a:t>quality_of_education,world_rank,color</a:t>
            </a:r>
            <a:r>
              <a:rPr lang="en-US" dirty="0"/>
              <a:t>=country))+</a:t>
            </a:r>
            <a:r>
              <a:rPr lang="en-US" dirty="0" err="1"/>
              <a:t>geom_point</a:t>
            </a:r>
            <a:r>
              <a:rPr lang="en-US" dirty="0"/>
              <a:t>()+</a:t>
            </a:r>
            <a:r>
              <a:rPr lang="en-US" dirty="0" err="1"/>
              <a:t>ggtitle</a:t>
            </a:r>
            <a:r>
              <a:rPr lang="en-US" dirty="0"/>
              <a:t>("Quality of education ranking VS overall ranking by CSWU")</a:t>
            </a:r>
          </a:p>
          <a:p>
            <a:pPr marL="0" indent="0">
              <a:buNone/>
            </a:pPr>
            <a:r>
              <a:rPr lang="en-US" dirty="0"/>
              <a:t>b5</a:t>
            </a:r>
          </a:p>
          <a:p>
            <a:endParaRPr lang="en-US" dirty="0"/>
          </a:p>
        </p:txBody>
      </p:sp>
    </p:spTree>
    <p:extLst>
      <p:ext uri="{BB962C8B-B14F-4D97-AF65-F5344CB8AC3E}">
        <p14:creationId xmlns:p14="http://schemas.microsoft.com/office/powerpoint/2010/main" val="371528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Introduction</a:t>
            </a:r>
            <a:endParaRPr lang="en-US" dirty="0"/>
          </a:p>
        </p:txBody>
      </p:sp>
      <p:sp>
        <p:nvSpPr>
          <p:cNvPr id="5" name="Content Placeholder 4"/>
          <p:cNvSpPr>
            <a:spLocks noGrp="1"/>
          </p:cNvSpPr>
          <p:nvPr>
            <p:ph idx="1"/>
          </p:nvPr>
        </p:nvSpPr>
        <p:spPr/>
        <p:txBody>
          <a:bodyPr>
            <a:normAutofit lnSpcReduction="10000"/>
          </a:bodyPr>
          <a:lstStyle/>
          <a:p>
            <a:pPr marL="0" indent="0">
              <a:buNone/>
            </a:pPr>
            <a:r>
              <a:rPr lang="en-US" dirty="0" smtClean="0"/>
              <a:t>Ranking </a:t>
            </a:r>
            <a:r>
              <a:rPr lang="en-US" dirty="0"/>
              <a:t>universities is a difficult, political, and controversial practice. There are hundreds of different national and international university ranking systems, many of which disagree with each other. This </a:t>
            </a:r>
            <a:r>
              <a:rPr lang="en-US" dirty="0" err="1"/>
              <a:t>Kaggle</a:t>
            </a:r>
            <a:r>
              <a:rPr lang="en-US" dirty="0"/>
              <a:t> dataset contains three global university rankings from very different places. </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297823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2508" y="1196975"/>
            <a:ext cx="5663360" cy="3359150"/>
          </a:xfrm>
          <a:prstGeom prst="rect">
            <a:avLst/>
          </a:prstGeom>
        </p:spPr>
      </p:pic>
    </p:spTree>
    <p:extLst>
      <p:ext uri="{BB962C8B-B14F-4D97-AF65-F5344CB8AC3E}">
        <p14:creationId xmlns:p14="http://schemas.microsoft.com/office/powerpoint/2010/main" val="3471353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findings of observation 4</a:t>
            </a:r>
            <a:endParaRPr lang="en-US" dirty="0"/>
          </a:p>
        </p:txBody>
      </p:sp>
      <p:sp>
        <p:nvSpPr>
          <p:cNvPr id="3" name="Content Placeholder 2"/>
          <p:cNvSpPr>
            <a:spLocks noGrp="1"/>
          </p:cNvSpPr>
          <p:nvPr>
            <p:ph idx="1"/>
          </p:nvPr>
        </p:nvSpPr>
        <p:spPr/>
        <p:txBody>
          <a:bodyPr>
            <a:normAutofit lnSpcReduction="10000"/>
          </a:bodyPr>
          <a:lstStyle/>
          <a:p>
            <a:r>
              <a:rPr lang="en-US" dirty="0" smtClean="0"/>
              <a:t>In terms of quality of education as well as overall ranking Harvard is number one university. </a:t>
            </a:r>
          </a:p>
          <a:p>
            <a:r>
              <a:rPr lang="en-US" dirty="0" smtClean="0"/>
              <a:t>The universities of the USA provide best quality of education, the second country in terms of quality of education is Switzerland. Then next to it is Japan and then Canada.</a:t>
            </a:r>
            <a:endParaRPr lang="en-US" dirty="0"/>
          </a:p>
        </p:txBody>
      </p:sp>
    </p:spTree>
    <p:extLst>
      <p:ext uri="{BB962C8B-B14F-4D97-AF65-F5344CB8AC3E}">
        <p14:creationId xmlns:p14="http://schemas.microsoft.com/office/powerpoint/2010/main" val="202483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Observation:- 5</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300" dirty="0"/>
              <a:t>For this </a:t>
            </a:r>
            <a:r>
              <a:rPr lang="en-US" sz="2300" dirty="0" smtClean="0"/>
              <a:t>observation I </a:t>
            </a:r>
            <a:r>
              <a:rPr lang="en-US" sz="2300" dirty="0"/>
              <a:t>have used the cwurData.csv data file. The file contains the data from 2012 to 2015. I wanted to get the following results. I choose University of Toronto as my university</a:t>
            </a:r>
            <a:r>
              <a:rPr lang="en-US" sz="2300" dirty="0" smtClean="0"/>
              <a:t>.</a:t>
            </a:r>
          </a:p>
          <a:p>
            <a:pPr marL="0" indent="0">
              <a:buNone/>
            </a:pPr>
            <a:endParaRPr lang="en-US" dirty="0"/>
          </a:p>
          <a:p>
            <a:pPr marL="0" lvl="0" indent="0">
              <a:buNone/>
            </a:pPr>
            <a:r>
              <a:rPr lang="en-US" b="1" dirty="0" smtClean="0"/>
              <a:t>14. Visualize </a:t>
            </a:r>
            <a:r>
              <a:rPr lang="en-US" b="1" dirty="0"/>
              <a:t>the ranking of my university over the time.</a:t>
            </a:r>
            <a:endParaRPr lang="en-US" dirty="0"/>
          </a:p>
          <a:p>
            <a:pPr marL="0" lvl="0" indent="0">
              <a:buNone/>
            </a:pPr>
            <a:r>
              <a:rPr lang="en-US" b="1" dirty="0" smtClean="0"/>
              <a:t>15. Try </a:t>
            </a:r>
            <a:r>
              <a:rPr lang="en-US" b="1" dirty="0"/>
              <a:t>to predict the rank of my university (University of Toronto) in upcoming years. </a:t>
            </a:r>
            <a:endParaRPr lang="en-US" dirty="0"/>
          </a:p>
          <a:p>
            <a:pPr marL="0" lvl="0" indent="0">
              <a:buNone/>
            </a:pPr>
            <a:r>
              <a:rPr lang="en-US" b="1" dirty="0" smtClean="0"/>
              <a:t>16. Try </a:t>
            </a:r>
            <a:r>
              <a:rPr lang="en-US" b="1" dirty="0"/>
              <a:t>to smooth the curve and predict by using ggplot2 library. </a:t>
            </a:r>
            <a:endParaRPr lang="en-US" dirty="0"/>
          </a:p>
          <a:p>
            <a:endParaRPr lang="en-US" dirty="0"/>
          </a:p>
        </p:txBody>
      </p:sp>
    </p:spTree>
    <p:extLst>
      <p:ext uri="{BB962C8B-B14F-4D97-AF65-F5344CB8AC3E}">
        <p14:creationId xmlns:p14="http://schemas.microsoft.com/office/powerpoint/2010/main" val="112686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
            </a:r>
            <a:r>
              <a:rPr lang="en-US" dirty="0" smtClean="0"/>
              <a:t>ode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library(</a:t>
            </a:r>
            <a:r>
              <a:rPr lang="en-US" dirty="0" err="1"/>
              <a:t>tidyverse</a:t>
            </a:r>
            <a:r>
              <a:rPr lang="en-US" dirty="0"/>
              <a:t>)</a:t>
            </a:r>
          </a:p>
          <a:p>
            <a:pPr marL="0" indent="0">
              <a:buNone/>
            </a:pPr>
            <a:r>
              <a:rPr lang="en-US" dirty="0"/>
              <a:t>library(ggplot2)</a:t>
            </a:r>
          </a:p>
          <a:p>
            <a:pPr marL="0" indent="0">
              <a:buNone/>
            </a:pPr>
            <a:r>
              <a:rPr lang="en-US" dirty="0"/>
              <a:t>library(forecast)</a:t>
            </a:r>
          </a:p>
          <a:p>
            <a:pPr marL="0" indent="0">
              <a:buNone/>
            </a:pPr>
            <a:r>
              <a:rPr lang="en-US" dirty="0"/>
              <a:t>data&lt;-read.csv("cwurData.csv" )</a:t>
            </a:r>
          </a:p>
          <a:p>
            <a:pPr marL="0" indent="0">
              <a:buNone/>
            </a:pPr>
            <a:r>
              <a:rPr lang="en-US" dirty="0" err="1"/>
              <a:t>data_myuniversity</a:t>
            </a:r>
            <a:r>
              <a:rPr lang="en-US" dirty="0"/>
              <a:t>&lt;- filter(data, </a:t>
            </a:r>
            <a:r>
              <a:rPr lang="en-US" dirty="0" err="1"/>
              <a:t>university_name</a:t>
            </a:r>
            <a:r>
              <a:rPr lang="en-US" dirty="0"/>
              <a:t>=="University of Toronto")</a:t>
            </a:r>
          </a:p>
          <a:p>
            <a:pPr marL="0" indent="0">
              <a:buNone/>
            </a:pPr>
            <a:r>
              <a:rPr lang="en-US" dirty="0" err="1"/>
              <a:t>data_myuniversity</a:t>
            </a:r>
            <a:endParaRPr lang="en-US" dirty="0"/>
          </a:p>
          <a:p>
            <a:pPr marL="0" indent="0">
              <a:buNone/>
            </a:pPr>
            <a:r>
              <a:rPr lang="en-US" dirty="0"/>
              <a:t> </a:t>
            </a:r>
          </a:p>
          <a:p>
            <a:pPr marL="0" indent="0">
              <a:buNone/>
            </a:pPr>
            <a:r>
              <a:rPr lang="en-US" dirty="0"/>
              <a:t>#my university</a:t>
            </a:r>
          </a:p>
          <a:p>
            <a:pPr marL="0" indent="0">
              <a:buNone/>
            </a:pPr>
            <a:r>
              <a:rPr lang="en-US" dirty="0"/>
              <a:t>c5</a:t>
            </a:r>
            <a:r>
              <a:rPr lang="en-US" dirty="0" smtClean="0"/>
              <a:t>&lt;-select(</a:t>
            </a:r>
            <a:r>
              <a:rPr lang="en-US" dirty="0" err="1" smtClean="0"/>
              <a:t>data_myuniversity,world_rank,institution,country,year</a:t>
            </a:r>
            <a:r>
              <a:rPr lang="en-US" dirty="0"/>
              <a:t>)</a:t>
            </a:r>
          </a:p>
          <a:p>
            <a:pPr marL="0" indent="0">
              <a:buNone/>
            </a:pPr>
            <a:r>
              <a:rPr lang="en-US" dirty="0"/>
              <a:t>c</a:t>
            </a:r>
            <a:r>
              <a:rPr lang="en-US" dirty="0" smtClean="0"/>
              <a:t>5</a:t>
            </a:r>
          </a:p>
          <a:p>
            <a:pPr marL="0" indent="0">
              <a:buNone/>
            </a:pPr>
            <a:endParaRPr lang="en-US" dirty="0"/>
          </a:p>
          <a:p>
            <a:pPr marL="0" indent="0">
              <a:buNone/>
            </a:pPr>
            <a:r>
              <a:rPr lang="en-US" dirty="0" err="1"/>
              <a:t>Rank_cswur</a:t>
            </a:r>
            <a:r>
              <a:rPr lang="en-US" dirty="0"/>
              <a:t>&lt;-</a:t>
            </a:r>
            <a:r>
              <a:rPr lang="en-US" dirty="0" err="1"/>
              <a:t>ts</a:t>
            </a:r>
            <a:r>
              <a:rPr lang="en-US" dirty="0"/>
              <a:t>(c5$world_rank,start=c(2012))</a:t>
            </a:r>
          </a:p>
          <a:p>
            <a:pPr marL="0" indent="0">
              <a:buNone/>
            </a:pPr>
            <a:r>
              <a:rPr lang="en-US" dirty="0" err="1"/>
              <a:t>Rank_cswur</a:t>
            </a:r>
            <a:endParaRPr lang="en-US" dirty="0"/>
          </a:p>
          <a:p>
            <a:pPr marL="0" indent="0">
              <a:buNone/>
            </a:pPr>
            <a:r>
              <a:rPr lang="en-US" dirty="0"/>
              <a:t>plot(</a:t>
            </a:r>
            <a:r>
              <a:rPr lang="en-US" dirty="0" err="1"/>
              <a:t>Rank_cswur,main</a:t>
            </a:r>
            <a:r>
              <a:rPr lang="en-US" dirty="0"/>
              <a:t>="</a:t>
            </a:r>
            <a:r>
              <a:rPr lang="en-US" dirty="0" err="1"/>
              <a:t>cwur</a:t>
            </a:r>
            <a:r>
              <a:rPr lang="en-US" dirty="0"/>
              <a:t> Ranking of </a:t>
            </a:r>
            <a:r>
              <a:rPr lang="en-US" dirty="0" err="1"/>
              <a:t>Univerisy</a:t>
            </a:r>
            <a:r>
              <a:rPr lang="en-US" dirty="0"/>
              <a:t> of </a:t>
            </a:r>
            <a:r>
              <a:rPr lang="en-US" dirty="0" err="1"/>
              <a:t>toronto</a:t>
            </a:r>
            <a:r>
              <a:rPr lang="en-US" dirty="0"/>
              <a:t> over the time")</a:t>
            </a:r>
          </a:p>
          <a:p>
            <a:pPr marL="0" indent="0">
              <a:buNone/>
            </a:pPr>
            <a:endParaRPr lang="en-US" dirty="0"/>
          </a:p>
          <a:p>
            <a:endParaRPr lang="en-US" dirty="0"/>
          </a:p>
        </p:txBody>
      </p:sp>
    </p:spTree>
    <p:extLst>
      <p:ext uri="{BB962C8B-B14F-4D97-AF65-F5344CB8AC3E}">
        <p14:creationId xmlns:p14="http://schemas.microsoft.com/office/powerpoint/2010/main" val="1258758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marL="0" indent="0">
              <a:buNone/>
            </a:pPr>
            <a:r>
              <a:rPr lang="en-US" dirty="0"/>
              <a:t>c6&lt;-forecast(c5,h=5)</a:t>
            </a:r>
          </a:p>
          <a:p>
            <a:pPr marL="0" indent="0">
              <a:buNone/>
            </a:pPr>
            <a:r>
              <a:rPr lang="en-US" dirty="0"/>
              <a:t>plot(c6, main="</a:t>
            </a:r>
            <a:r>
              <a:rPr lang="en-US" dirty="0" err="1"/>
              <a:t>cwur</a:t>
            </a:r>
            <a:r>
              <a:rPr lang="en-US" dirty="0"/>
              <a:t> Ranking of </a:t>
            </a:r>
            <a:r>
              <a:rPr lang="en-US" dirty="0" err="1"/>
              <a:t>Univerisy</a:t>
            </a:r>
            <a:r>
              <a:rPr lang="en-US" dirty="0"/>
              <a:t> of </a:t>
            </a:r>
            <a:r>
              <a:rPr lang="en-US" dirty="0" err="1"/>
              <a:t>toronto</a:t>
            </a:r>
            <a:r>
              <a:rPr lang="en-US" dirty="0"/>
              <a:t> over the time")</a:t>
            </a:r>
          </a:p>
          <a:p>
            <a:pPr marL="0" indent="0">
              <a:buNone/>
            </a:pPr>
            <a:r>
              <a:rPr lang="en-US" dirty="0"/>
              <a:t> </a:t>
            </a:r>
          </a:p>
          <a:p>
            <a:pPr marL="0" indent="0">
              <a:buNone/>
            </a:pPr>
            <a:r>
              <a:rPr lang="en-US" dirty="0"/>
              <a:t>model&lt;-lm(</a:t>
            </a:r>
            <a:r>
              <a:rPr lang="en-US" dirty="0" err="1"/>
              <a:t>world_rank~year</a:t>
            </a:r>
            <a:r>
              <a:rPr lang="en-US" dirty="0"/>
              <a:t>, data=c5)</a:t>
            </a:r>
          </a:p>
          <a:p>
            <a:pPr marL="0" indent="0">
              <a:buNone/>
            </a:pPr>
            <a:r>
              <a:rPr lang="en-US" dirty="0" err="1"/>
              <a:t>pred</a:t>
            </a:r>
            <a:r>
              <a:rPr lang="en-US" dirty="0"/>
              <a:t>&lt;-predict(model, interval="prediction")</a:t>
            </a:r>
          </a:p>
          <a:p>
            <a:pPr marL="0" indent="0">
              <a:buNone/>
            </a:pPr>
            <a:r>
              <a:rPr lang="en-US" dirty="0"/>
              <a:t>c7&lt;-</a:t>
            </a:r>
            <a:r>
              <a:rPr lang="en-US" dirty="0" err="1"/>
              <a:t>cbind</a:t>
            </a:r>
            <a:r>
              <a:rPr lang="en-US" dirty="0"/>
              <a:t>(c5,pred)</a:t>
            </a:r>
          </a:p>
          <a:p>
            <a:pPr marL="0" indent="0">
              <a:buNone/>
            </a:pPr>
            <a:r>
              <a:rPr lang="en-US" dirty="0"/>
              <a:t>c7</a:t>
            </a:r>
          </a:p>
          <a:p>
            <a:pPr marL="0" indent="0">
              <a:buNone/>
            </a:pPr>
            <a:r>
              <a:rPr lang="en-US" dirty="0"/>
              <a:t> </a:t>
            </a:r>
          </a:p>
          <a:p>
            <a:pPr marL="0" indent="0">
              <a:buNone/>
            </a:pPr>
            <a:r>
              <a:rPr lang="en-US" dirty="0"/>
              <a:t>c8 &lt;- </a:t>
            </a:r>
            <a:r>
              <a:rPr lang="en-US" dirty="0" err="1"/>
              <a:t>ggplot</a:t>
            </a:r>
            <a:r>
              <a:rPr lang="en-US" dirty="0"/>
              <a:t>(c7, </a:t>
            </a:r>
            <a:r>
              <a:rPr lang="en-US" dirty="0" err="1"/>
              <a:t>aes</a:t>
            </a:r>
            <a:r>
              <a:rPr lang="en-US" dirty="0"/>
              <a:t>(year, </a:t>
            </a:r>
            <a:r>
              <a:rPr lang="en-US" dirty="0" err="1"/>
              <a:t>world_rank</a:t>
            </a:r>
            <a:r>
              <a:rPr lang="en-US" dirty="0"/>
              <a:t>)) +</a:t>
            </a:r>
          </a:p>
          <a:p>
            <a:pPr marL="0" indent="0">
              <a:buNone/>
            </a:pPr>
            <a:r>
              <a:rPr lang="en-US" dirty="0"/>
              <a:t>  </a:t>
            </a:r>
            <a:r>
              <a:rPr lang="en-US" dirty="0" err="1"/>
              <a:t>geom_point</a:t>
            </a:r>
            <a:r>
              <a:rPr lang="en-US" dirty="0"/>
              <a:t>() +</a:t>
            </a:r>
          </a:p>
          <a:p>
            <a:pPr marL="0" indent="0">
              <a:buNone/>
            </a:pPr>
            <a:r>
              <a:rPr lang="en-US" dirty="0"/>
              <a:t>  </a:t>
            </a:r>
            <a:r>
              <a:rPr lang="en-US" dirty="0" err="1"/>
              <a:t>stat_smooth</a:t>
            </a:r>
            <a:r>
              <a:rPr lang="en-US" dirty="0"/>
              <a:t>(method = lm)</a:t>
            </a:r>
          </a:p>
          <a:p>
            <a:pPr marL="0" indent="0">
              <a:buNone/>
            </a:pPr>
            <a:r>
              <a:rPr lang="en-US" dirty="0"/>
              <a:t>c8</a:t>
            </a:r>
          </a:p>
          <a:p>
            <a:pPr marL="0" indent="0">
              <a:buNone/>
            </a:pPr>
            <a:r>
              <a:rPr lang="en-US" dirty="0"/>
              <a:t> </a:t>
            </a:r>
          </a:p>
          <a:p>
            <a:pPr marL="0" indent="0">
              <a:buNone/>
            </a:pPr>
            <a:r>
              <a:rPr lang="en-US" dirty="0"/>
              <a:t>c8 + </a:t>
            </a:r>
            <a:r>
              <a:rPr lang="en-US" dirty="0" err="1"/>
              <a:t>geom_line</a:t>
            </a:r>
            <a:r>
              <a:rPr lang="en-US" dirty="0"/>
              <a:t>(</a:t>
            </a:r>
            <a:r>
              <a:rPr lang="en-US" dirty="0" err="1"/>
              <a:t>aes</a:t>
            </a:r>
            <a:r>
              <a:rPr lang="en-US" dirty="0"/>
              <a:t>(y = </a:t>
            </a:r>
            <a:r>
              <a:rPr lang="en-US" dirty="0" err="1"/>
              <a:t>lwr</a:t>
            </a:r>
            <a:r>
              <a:rPr lang="en-US" dirty="0"/>
              <a:t>), color = "red", </a:t>
            </a:r>
            <a:r>
              <a:rPr lang="en-US" dirty="0" err="1"/>
              <a:t>linetype</a:t>
            </a:r>
            <a:r>
              <a:rPr lang="en-US" dirty="0"/>
              <a:t> = "dashed")+</a:t>
            </a:r>
          </a:p>
          <a:p>
            <a:pPr marL="0" indent="0">
              <a:buNone/>
            </a:pPr>
            <a:r>
              <a:rPr lang="en-US" dirty="0"/>
              <a:t>  </a:t>
            </a:r>
            <a:r>
              <a:rPr lang="en-US" dirty="0" err="1"/>
              <a:t>geom_line</a:t>
            </a:r>
            <a:r>
              <a:rPr lang="en-US" dirty="0"/>
              <a:t>(</a:t>
            </a:r>
            <a:r>
              <a:rPr lang="en-US" dirty="0" err="1"/>
              <a:t>aes</a:t>
            </a:r>
            <a:r>
              <a:rPr lang="en-US" dirty="0"/>
              <a:t>(y = </a:t>
            </a:r>
            <a:r>
              <a:rPr lang="en-US" dirty="0" err="1"/>
              <a:t>upr</a:t>
            </a:r>
            <a:r>
              <a:rPr lang="en-US" dirty="0"/>
              <a:t>), color = "red", </a:t>
            </a:r>
            <a:r>
              <a:rPr lang="en-US" dirty="0" err="1"/>
              <a:t>linetype</a:t>
            </a:r>
            <a:r>
              <a:rPr lang="en-US" dirty="0"/>
              <a:t> = "dashed")</a:t>
            </a:r>
          </a:p>
          <a:p>
            <a:endParaRPr lang="en-US" dirty="0"/>
          </a:p>
        </p:txBody>
      </p:sp>
    </p:spTree>
    <p:extLst>
      <p:ext uri="{BB962C8B-B14F-4D97-AF65-F5344CB8AC3E}">
        <p14:creationId xmlns:p14="http://schemas.microsoft.com/office/powerpoint/2010/main" val="83086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2792939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1707793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16</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2091146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findings of observation 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Between the time span from 2012 to 2015 the world ranking of university Toronto is increased from 35 to 32. </a:t>
            </a:r>
          </a:p>
          <a:p>
            <a:r>
              <a:rPr lang="en-US" dirty="0" smtClean="0"/>
              <a:t>From the past observations we can predict than the ranking of the university of Toronto is most likely to between 23 to 43.</a:t>
            </a:r>
          </a:p>
          <a:p>
            <a:endParaRPr lang="en-US" dirty="0"/>
          </a:p>
          <a:p>
            <a:r>
              <a:rPr lang="en-US" dirty="0" smtClean="0"/>
              <a:t>The redline in the graph 16 indicates the border. Outside of this border the ranking is less likely to go in future. </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43496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about the datasets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this project I have used mainly three datasets. </a:t>
            </a:r>
          </a:p>
          <a:p>
            <a:pPr marL="0" indent="0">
              <a:buNone/>
            </a:pPr>
            <a:r>
              <a:rPr lang="en-US" dirty="0"/>
              <a:t> </a:t>
            </a:r>
            <a:r>
              <a:rPr lang="en-US" dirty="0" smtClean="0"/>
              <a:t>    1. </a:t>
            </a:r>
            <a:r>
              <a:rPr lang="en-US" dirty="0" err="1" smtClean="0"/>
              <a:t>timesData</a:t>
            </a:r>
            <a:endParaRPr lang="en-US" dirty="0" smtClean="0"/>
          </a:p>
          <a:p>
            <a:pPr marL="0" indent="0">
              <a:buNone/>
            </a:pPr>
            <a:r>
              <a:rPr lang="en-US" dirty="0" smtClean="0"/>
              <a:t>     2. </a:t>
            </a:r>
            <a:r>
              <a:rPr lang="en-US" dirty="0" err="1" smtClean="0"/>
              <a:t>shanghaiData</a:t>
            </a:r>
            <a:endParaRPr lang="en-US" dirty="0" smtClean="0"/>
          </a:p>
          <a:p>
            <a:pPr marL="0" indent="0">
              <a:buNone/>
            </a:pPr>
            <a:r>
              <a:rPr lang="en-US" dirty="0" smtClean="0"/>
              <a:t>     3. </a:t>
            </a:r>
            <a:r>
              <a:rPr lang="en-US" dirty="0" err="1" smtClean="0"/>
              <a:t>cwurData</a:t>
            </a:r>
            <a:endParaRPr lang="en-US" dirty="0"/>
          </a:p>
          <a:p>
            <a:endParaRPr lang="en-US" dirty="0"/>
          </a:p>
          <a:p>
            <a:r>
              <a:rPr lang="en-US" dirty="0" smtClean="0"/>
              <a:t>The </a:t>
            </a:r>
            <a:r>
              <a:rPr lang="en-US" b="1" dirty="0"/>
              <a:t>Times Higher Education World University Ranking </a:t>
            </a:r>
            <a:r>
              <a:rPr lang="en-US" dirty="0"/>
              <a:t>is widely regarded as one of the most influential and widely observed university measures. Founded in the United Kingdom in 2010, it has been criticized for its commercialization and for undermining non-English- instructing institutions. </a:t>
            </a:r>
            <a:endParaRPr lang="en-US" dirty="0" smtClean="0"/>
          </a:p>
          <a:p>
            <a:endParaRPr lang="en-US" dirty="0"/>
          </a:p>
        </p:txBody>
      </p:sp>
    </p:spTree>
    <p:extLst>
      <p:ext uri="{BB962C8B-B14F-4D97-AF65-F5344CB8AC3E}">
        <p14:creationId xmlns:p14="http://schemas.microsoft.com/office/powerpoint/2010/main" val="31146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Observation:- 6</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100" dirty="0"/>
              <a:t>For this exercise I have used the timesData.csv data file. The file contains the data from 2011 to 2016. I wanted to get the following results. I choose University of Toronto as my university</a:t>
            </a:r>
            <a:r>
              <a:rPr lang="en-US" sz="2100" dirty="0" smtClean="0"/>
              <a:t>.</a:t>
            </a:r>
          </a:p>
          <a:p>
            <a:endParaRPr lang="en-US" dirty="0"/>
          </a:p>
          <a:p>
            <a:pPr marL="0" lvl="0" indent="0">
              <a:buNone/>
            </a:pPr>
            <a:r>
              <a:rPr lang="en-US" b="1" dirty="0" smtClean="0"/>
              <a:t>17.List </a:t>
            </a:r>
            <a:r>
              <a:rPr lang="en-US" b="1" dirty="0"/>
              <a:t>recent top 50 universities all over the globe </a:t>
            </a:r>
            <a:endParaRPr lang="en-US" dirty="0"/>
          </a:p>
          <a:p>
            <a:pPr marL="0" lvl="0" indent="0">
              <a:buNone/>
            </a:pPr>
            <a:r>
              <a:rPr lang="en-US" b="1" dirty="0" smtClean="0"/>
              <a:t>18.Ranking </a:t>
            </a:r>
            <a:r>
              <a:rPr lang="en-US" b="1" dirty="0"/>
              <a:t>of </a:t>
            </a:r>
            <a:r>
              <a:rPr lang="en-US" b="1" dirty="0" err="1"/>
              <a:t>Univerisy</a:t>
            </a:r>
            <a:r>
              <a:rPr lang="en-US" b="1" dirty="0"/>
              <a:t> of </a:t>
            </a:r>
            <a:r>
              <a:rPr lang="en-US" b="1" dirty="0" err="1"/>
              <a:t>toronto</a:t>
            </a:r>
            <a:r>
              <a:rPr lang="en-US" b="1" dirty="0"/>
              <a:t> over the time</a:t>
            </a:r>
            <a:endParaRPr lang="en-US" dirty="0"/>
          </a:p>
          <a:p>
            <a:endParaRPr lang="en-US" dirty="0"/>
          </a:p>
        </p:txBody>
      </p:sp>
    </p:spTree>
    <p:extLst>
      <p:ext uri="{BB962C8B-B14F-4D97-AF65-F5344CB8AC3E}">
        <p14:creationId xmlns:p14="http://schemas.microsoft.com/office/powerpoint/2010/main" val="257607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		</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a:t>library(</a:t>
            </a:r>
            <a:r>
              <a:rPr lang="en-US" dirty="0" err="1"/>
              <a:t>tidyverse</a:t>
            </a:r>
            <a:r>
              <a:rPr lang="en-US" dirty="0"/>
              <a:t>)</a:t>
            </a:r>
          </a:p>
          <a:p>
            <a:pPr marL="0" indent="0">
              <a:buNone/>
            </a:pPr>
            <a:r>
              <a:rPr lang="en-US" dirty="0"/>
              <a:t>library(ggplot2)</a:t>
            </a:r>
          </a:p>
          <a:p>
            <a:pPr marL="0" indent="0">
              <a:buNone/>
            </a:pPr>
            <a:r>
              <a:rPr lang="en-US" dirty="0"/>
              <a:t>library(forecast)</a:t>
            </a:r>
          </a:p>
          <a:p>
            <a:pPr marL="0" indent="0">
              <a:buNone/>
            </a:pPr>
            <a:r>
              <a:rPr lang="en-US" dirty="0"/>
              <a:t>data&lt;-read.csv("timesData.csv", </a:t>
            </a:r>
            <a:r>
              <a:rPr lang="en-US" dirty="0" err="1"/>
              <a:t>stringsAsFactors</a:t>
            </a:r>
            <a:r>
              <a:rPr lang="en-US" dirty="0"/>
              <a:t> = FALSE )</a:t>
            </a:r>
          </a:p>
          <a:p>
            <a:pPr marL="0" indent="0">
              <a:buNone/>
            </a:pPr>
            <a:r>
              <a:rPr lang="en-US" dirty="0"/>
              <a:t> </a:t>
            </a:r>
          </a:p>
          <a:p>
            <a:pPr marL="0" indent="0">
              <a:buNone/>
            </a:pPr>
            <a:r>
              <a:rPr lang="en-US" dirty="0" err="1"/>
              <a:t>data_myuniversity</a:t>
            </a:r>
            <a:r>
              <a:rPr lang="en-US" dirty="0"/>
              <a:t>&lt;- filter(data, </a:t>
            </a:r>
            <a:r>
              <a:rPr lang="en-US" dirty="0" err="1"/>
              <a:t>university_name</a:t>
            </a:r>
            <a:r>
              <a:rPr lang="en-US" dirty="0"/>
              <a:t>=="University of Toronto")</a:t>
            </a:r>
          </a:p>
          <a:p>
            <a:pPr marL="0" indent="0">
              <a:buNone/>
            </a:pPr>
            <a:r>
              <a:rPr lang="en-US" dirty="0" err="1"/>
              <a:t>data_myuniversity</a:t>
            </a:r>
            <a:endParaRPr lang="en-US" dirty="0"/>
          </a:p>
          <a:p>
            <a:pPr marL="0" indent="0">
              <a:buNone/>
            </a:pPr>
            <a:r>
              <a:rPr lang="en-US" dirty="0"/>
              <a:t> </a:t>
            </a:r>
          </a:p>
          <a:p>
            <a:pPr marL="0" indent="0">
              <a:buNone/>
            </a:pPr>
            <a:r>
              <a:rPr lang="en-US" dirty="0"/>
              <a:t>#List recent top 50 universities all over the globe</a:t>
            </a:r>
          </a:p>
          <a:p>
            <a:pPr marL="0" indent="0">
              <a:buNone/>
            </a:pPr>
            <a:r>
              <a:rPr lang="en-US" dirty="0"/>
              <a:t>data_2016&lt;- filter(</a:t>
            </a:r>
            <a:r>
              <a:rPr lang="en-US" dirty="0" err="1"/>
              <a:t>data,year</a:t>
            </a:r>
            <a:r>
              <a:rPr lang="en-US" dirty="0"/>
              <a:t>=="2016")</a:t>
            </a:r>
          </a:p>
          <a:p>
            <a:pPr marL="0" indent="0">
              <a:buNone/>
            </a:pPr>
            <a:r>
              <a:rPr lang="en-US" dirty="0"/>
              <a:t>data_2016&lt;-data_2016[1:50,]</a:t>
            </a:r>
          </a:p>
          <a:p>
            <a:pPr marL="0" indent="0">
              <a:buNone/>
            </a:pPr>
            <a:r>
              <a:rPr lang="en-US" dirty="0"/>
              <a:t>data_2016&lt;-select(data_2016,world_rank,university_name,country)</a:t>
            </a:r>
          </a:p>
          <a:p>
            <a:pPr marL="0" indent="0">
              <a:buNone/>
            </a:pPr>
            <a:r>
              <a:rPr lang="en-US" dirty="0" smtClean="0"/>
              <a:t>data_2016</a:t>
            </a:r>
          </a:p>
          <a:p>
            <a:pPr marL="0" indent="0">
              <a:buNone/>
            </a:pPr>
            <a:r>
              <a:rPr lang="en-US" dirty="0"/>
              <a:t>#</a:t>
            </a:r>
            <a:r>
              <a:rPr lang="en-US" dirty="0" err="1"/>
              <a:t>timeseries</a:t>
            </a:r>
            <a:endParaRPr lang="en-US" dirty="0"/>
          </a:p>
          <a:p>
            <a:pPr marL="0" indent="0">
              <a:buNone/>
            </a:pPr>
            <a:r>
              <a:rPr lang="en-US" dirty="0"/>
              <a:t>a10&lt;- select(</a:t>
            </a:r>
            <a:r>
              <a:rPr lang="en-US" dirty="0" err="1"/>
              <a:t>data_myuniversity,world_rank,university_name,country,year</a:t>
            </a:r>
            <a:r>
              <a:rPr lang="en-US" dirty="0"/>
              <a:t>)</a:t>
            </a:r>
          </a:p>
          <a:p>
            <a:pPr marL="0" indent="0">
              <a:buNone/>
            </a:pPr>
            <a:r>
              <a:rPr lang="en-US" dirty="0"/>
              <a:t>a10</a:t>
            </a:r>
          </a:p>
          <a:p>
            <a:pPr marL="0" indent="0">
              <a:buNone/>
            </a:pPr>
            <a:r>
              <a:rPr lang="en-US" dirty="0"/>
              <a:t> </a:t>
            </a:r>
          </a:p>
          <a:p>
            <a:pPr marL="0" indent="0">
              <a:buNone/>
            </a:pPr>
            <a:r>
              <a:rPr lang="en-US" dirty="0" err="1"/>
              <a:t>Rank_time</a:t>
            </a:r>
            <a:r>
              <a:rPr lang="en-US" dirty="0"/>
              <a:t>&lt;-</a:t>
            </a:r>
            <a:r>
              <a:rPr lang="en-US" dirty="0" err="1"/>
              <a:t>ts</a:t>
            </a:r>
            <a:r>
              <a:rPr lang="en-US" dirty="0"/>
              <a:t>(a10$world_rank,start=c(2011))</a:t>
            </a:r>
          </a:p>
          <a:p>
            <a:pPr marL="0" indent="0">
              <a:buNone/>
            </a:pPr>
            <a:r>
              <a:rPr lang="en-US" dirty="0" err="1"/>
              <a:t>Rank_time</a:t>
            </a:r>
            <a:endParaRPr lang="en-US" dirty="0"/>
          </a:p>
          <a:p>
            <a:pPr marL="0" indent="0">
              <a:buNone/>
            </a:pPr>
            <a:r>
              <a:rPr lang="en-US" dirty="0" err="1"/>
              <a:t>plot.ts</a:t>
            </a:r>
            <a:r>
              <a:rPr lang="en-US" dirty="0"/>
              <a:t>(</a:t>
            </a:r>
            <a:r>
              <a:rPr lang="en-US" dirty="0" err="1"/>
              <a:t>Rank_time,main</a:t>
            </a:r>
            <a:r>
              <a:rPr lang="en-US" dirty="0"/>
              <a:t>="Time Ranking of </a:t>
            </a:r>
            <a:r>
              <a:rPr lang="en-US" dirty="0" err="1"/>
              <a:t>Univerisy</a:t>
            </a:r>
            <a:r>
              <a:rPr lang="en-US" dirty="0"/>
              <a:t> of </a:t>
            </a:r>
            <a:r>
              <a:rPr lang="en-US" dirty="0" err="1"/>
              <a:t>toronto</a:t>
            </a:r>
            <a:r>
              <a:rPr lang="en-US" dirty="0"/>
              <a:t> over the time")</a:t>
            </a:r>
          </a:p>
          <a:p>
            <a:endParaRPr lang="en-US" dirty="0"/>
          </a:p>
        </p:txBody>
      </p:sp>
    </p:spTree>
    <p:extLst>
      <p:ext uri="{BB962C8B-B14F-4D97-AF65-F5344CB8AC3E}">
        <p14:creationId xmlns:p14="http://schemas.microsoft.com/office/powerpoint/2010/main" val="1454052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17</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2238160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18</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993915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Observation:- 7</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300" dirty="0"/>
              <a:t>For this exercise I have used the timesData.csv data file. The file contains the data from 2011 to 2016. I wanted to get the following results. I choose University of Toronto as my university</a:t>
            </a:r>
            <a:r>
              <a:rPr lang="en-US" sz="2300" dirty="0" smtClean="0"/>
              <a:t>.</a:t>
            </a:r>
          </a:p>
          <a:p>
            <a:pPr marL="0" indent="0">
              <a:buNone/>
            </a:pPr>
            <a:endParaRPr lang="en-US" dirty="0"/>
          </a:p>
          <a:p>
            <a:pPr marL="0" lvl="0" indent="0">
              <a:buNone/>
            </a:pPr>
            <a:r>
              <a:rPr lang="en-US" b="1" dirty="0" smtClean="0"/>
              <a:t>19. Find </a:t>
            </a:r>
            <a:r>
              <a:rPr lang="en-US" b="1" dirty="0"/>
              <a:t>the recent Top ranked universities with highest international students</a:t>
            </a:r>
            <a:endParaRPr lang="en-US" dirty="0"/>
          </a:p>
          <a:p>
            <a:pPr marL="0" lvl="0" indent="0">
              <a:buNone/>
            </a:pPr>
            <a:r>
              <a:rPr lang="en-US" b="1" dirty="0" smtClean="0"/>
              <a:t>20. Visualize </a:t>
            </a:r>
            <a:r>
              <a:rPr lang="en-US" b="1" dirty="0"/>
              <a:t>the Countries having top 10 universities.</a:t>
            </a:r>
            <a:endParaRPr lang="en-US" dirty="0"/>
          </a:p>
          <a:p>
            <a:pPr marL="0" lvl="0" indent="0">
              <a:buNone/>
            </a:pPr>
            <a:r>
              <a:rPr lang="en-US" b="1" dirty="0" smtClean="0"/>
              <a:t>21. Visualize </a:t>
            </a:r>
            <a:r>
              <a:rPr lang="en-US" b="1" dirty="0"/>
              <a:t>the research score </a:t>
            </a:r>
            <a:r>
              <a:rPr lang="en-US" b="1" dirty="0" err="1"/>
              <a:t>vs</a:t>
            </a:r>
            <a:r>
              <a:rPr lang="en-US" b="1" dirty="0"/>
              <a:t> teaching score. </a:t>
            </a:r>
            <a:endParaRPr lang="en-US" dirty="0"/>
          </a:p>
          <a:p>
            <a:pPr marL="0" lvl="0" indent="0">
              <a:buNone/>
            </a:pPr>
            <a:r>
              <a:rPr lang="en-US" b="1" dirty="0" smtClean="0"/>
              <a:t>22. Find </a:t>
            </a:r>
            <a:r>
              <a:rPr lang="en-US" b="1" dirty="0"/>
              <a:t>the recent top ranked universities in INDIA</a:t>
            </a:r>
            <a:endParaRPr lang="en-US" dirty="0"/>
          </a:p>
          <a:p>
            <a:endParaRPr lang="en-US" dirty="0"/>
          </a:p>
        </p:txBody>
      </p:sp>
    </p:spTree>
    <p:extLst>
      <p:ext uri="{BB962C8B-B14F-4D97-AF65-F5344CB8AC3E}">
        <p14:creationId xmlns:p14="http://schemas.microsoft.com/office/powerpoint/2010/main" val="3445548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library(</a:t>
            </a:r>
            <a:r>
              <a:rPr lang="en-US" dirty="0" err="1"/>
              <a:t>tidyverse</a:t>
            </a:r>
            <a:r>
              <a:rPr lang="en-US" dirty="0"/>
              <a:t>)</a:t>
            </a:r>
          </a:p>
          <a:p>
            <a:pPr marL="0" indent="0">
              <a:buNone/>
            </a:pPr>
            <a:r>
              <a:rPr lang="en-US" dirty="0"/>
              <a:t>library(ggplot2)</a:t>
            </a:r>
          </a:p>
          <a:p>
            <a:pPr marL="0" indent="0">
              <a:buNone/>
            </a:pPr>
            <a:r>
              <a:rPr lang="en-US" dirty="0"/>
              <a:t>library(forecast)</a:t>
            </a:r>
          </a:p>
          <a:p>
            <a:pPr marL="0" indent="0">
              <a:buNone/>
            </a:pPr>
            <a:r>
              <a:rPr lang="en-US" dirty="0"/>
              <a:t>data&lt;-read.csv("timesData.csv" )</a:t>
            </a:r>
          </a:p>
          <a:p>
            <a:pPr marL="0" indent="0">
              <a:buNone/>
            </a:pPr>
            <a:r>
              <a:rPr lang="en-US" dirty="0"/>
              <a:t>data_2016&lt;-filter(data, year=="2016")</a:t>
            </a:r>
          </a:p>
          <a:p>
            <a:pPr marL="0" indent="0">
              <a:buNone/>
            </a:pPr>
            <a:r>
              <a:rPr lang="en-US" dirty="0"/>
              <a:t>top_50&lt;-data_2016[1:50,]</a:t>
            </a:r>
          </a:p>
          <a:p>
            <a:pPr marL="0" indent="0">
              <a:buNone/>
            </a:pPr>
            <a:r>
              <a:rPr lang="en-US" dirty="0"/>
              <a:t>top_10&lt;-data_2016[1:10,]</a:t>
            </a:r>
          </a:p>
          <a:p>
            <a:pPr marL="0" indent="0">
              <a:buNone/>
            </a:pPr>
            <a:r>
              <a:rPr lang="en-US" dirty="0"/>
              <a:t> </a:t>
            </a:r>
          </a:p>
          <a:p>
            <a:pPr marL="0" indent="0">
              <a:buNone/>
            </a:pPr>
            <a:r>
              <a:rPr lang="en-US" dirty="0"/>
              <a:t>#Top universities with highest international students</a:t>
            </a:r>
          </a:p>
          <a:p>
            <a:pPr marL="0" indent="0">
              <a:buNone/>
            </a:pPr>
            <a:r>
              <a:rPr lang="en-US" dirty="0"/>
              <a:t>e7&lt;-top_50</a:t>
            </a:r>
          </a:p>
          <a:p>
            <a:pPr marL="0" indent="0">
              <a:buNone/>
            </a:pPr>
            <a:r>
              <a:rPr lang="en-US" dirty="0"/>
              <a:t>e7</a:t>
            </a:r>
          </a:p>
          <a:p>
            <a:pPr marL="0" indent="0">
              <a:buNone/>
            </a:pPr>
            <a:r>
              <a:rPr lang="en-US" dirty="0"/>
              <a:t>f7&lt;-e7[order(e7$international_students, decreasing = TRUE),]</a:t>
            </a:r>
          </a:p>
          <a:p>
            <a:pPr marL="0" indent="0">
              <a:buNone/>
            </a:pPr>
            <a:r>
              <a:rPr lang="en-US" dirty="0"/>
              <a:t>f7&lt;-f7[2:50,]</a:t>
            </a:r>
          </a:p>
          <a:p>
            <a:pPr marL="0" indent="0">
              <a:buNone/>
            </a:pPr>
            <a:r>
              <a:rPr lang="en-US" dirty="0" err="1"/>
              <a:t>rownames</a:t>
            </a:r>
            <a:r>
              <a:rPr lang="en-US" dirty="0"/>
              <a:t>(f7)&lt;- NULL</a:t>
            </a:r>
          </a:p>
          <a:p>
            <a:pPr marL="0" indent="0">
              <a:buNone/>
            </a:pPr>
            <a:r>
              <a:rPr lang="en-US" dirty="0"/>
              <a:t>g7&lt;-select(f7,world_rank,university_name,country,international_students)</a:t>
            </a:r>
          </a:p>
          <a:p>
            <a:pPr marL="0" indent="0">
              <a:buNone/>
            </a:pPr>
            <a:r>
              <a:rPr lang="en-US" dirty="0"/>
              <a:t>g7</a:t>
            </a:r>
          </a:p>
          <a:p>
            <a:endParaRPr lang="en-US" dirty="0"/>
          </a:p>
        </p:txBody>
      </p:sp>
    </p:spTree>
    <p:extLst>
      <p:ext uri="{BB962C8B-B14F-4D97-AF65-F5344CB8AC3E}">
        <p14:creationId xmlns:p14="http://schemas.microsoft.com/office/powerpoint/2010/main" val="205270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r>
              <a:rPr lang="en-US" dirty="0"/>
              <a:t>#Countries having top  10 universities.</a:t>
            </a:r>
          </a:p>
          <a:p>
            <a:pPr marL="0" indent="0">
              <a:buNone/>
            </a:pPr>
            <a:r>
              <a:rPr lang="en-US" dirty="0"/>
              <a:t>b7&lt;-</a:t>
            </a:r>
            <a:r>
              <a:rPr lang="en-US" dirty="0" err="1"/>
              <a:t>ggplot</a:t>
            </a:r>
            <a:r>
              <a:rPr lang="en-US" dirty="0"/>
              <a:t>(top_10,aes(</a:t>
            </a:r>
            <a:r>
              <a:rPr lang="en-US" dirty="0" err="1"/>
              <a:t>country,fill</a:t>
            </a:r>
            <a:r>
              <a:rPr lang="en-US" dirty="0"/>
              <a:t>=country)) +</a:t>
            </a:r>
            <a:r>
              <a:rPr lang="en-US" dirty="0" err="1"/>
              <a:t>geom_bar</a:t>
            </a:r>
            <a:r>
              <a:rPr lang="en-US" dirty="0"/>
              <a:t>()+</a:t>
            </a:r>
            <a:r>
              <a:rPr lang="en-US" dirty="0" err="1"/>
              <a:t>ggtitle</a:t>
            </a:r>
            <a:r>
              <a:rPr lang="en-US" dirty="0"/>
              <a:t>("</a:t>
            </a:r>
            <a:r>
              <a:rPr lang="en-US" dirty="0" smtClean="0"/>
              <a:t>Time Ranking</a:t>
            </a:r>
            <a:r>
              <a:rPr lang="en-US" dirty="0"/>
              <a:t>")</a:t>
            </a:r>
          </a:p>
          <a:p>
            <a:pPr marL="0" indent="0">
              <a:buNone/>
            </a:pPr>
            <a:r>
              <a:rPr lang="en-US" dirty="0"/>
              <a:t>b7</a:t>
            </a:r>
          </a:p>
          <a:p>
            <a:pPr marL="0" indent="0">
              <a:buNone/>
            </a:pPr>
            <a:r>
              <a:rPr lang="en-US" dirty="0"/>
              <a:t> </a:t>
            </a:r>
          </a:p>
          <a:p>
            <a:pPr marL="0" indent="0">
              <a:buNone/>
            </a:pPr>
            <a:r>
              <a:rPr lang="en-US" dirty="0"/>
              <a:t>#</a:t>
            </a:r>
            <a:r>
              <a:rPr lang="en-US" dirty="0" err="1"/>
              <a:t>reseach</a:t>
            </a:r>
            <a:r>
              <a:rPr lang="en-US" dirty="0"/>
              <a:t> </a:t>
            </a:r>
            <a:r>
              <a:rPr lang="en-US" dirty="0" err="1"/>
              <a:t>vs</a:t>
            </a:r>
            <a:r>
              <a:rPr lang="en-US" dirty="0"/>
              <a:t> teaching</a:t>
            </a:r>
          </a:p>
          <a:p>
            <a:pPr marL="0" indent="0">
              <a:buNone/>
            </a:pPr>
            <a:r>
              <a:rPr lang="en-US" dirty="0"/>
              <a:t>c7&lt;-</a:t>
            </a:r>
            <a:r>
              <a:rPr lang="en-US" dirty="0" err="1"/>
              <a:t>ggplot</a:t>
            </a:r>
            <a:r>
              <a:rPr lang="en-US" dirty="0"/>
              <a:t>(top_50,aes(</a:t>
            </a:r>
            <a:r>
              <a:rPr lang="en-US" dirty="0" err="1"/>
              <a:t>teaching,research,color</a:t>
            </a:r>
            <a:r>
              <a:rPr lang="en-US" dirty="0"/>
              <a:t>=country))+</a:t>
            </a:r>
            <a:r>
              <a:rPr lang="en-US" dirty="0" err="1"/>
              <a:t>geom_point</a:t>
            </a:r>
            <a:r>
              <a:rPr lang="en-US" dirty="0"/>
              <a:t>()+</a:t>
            </a:r>
            <a:r>
              <a:rPr lang="en-US" dirty="0" err="1"/>
              <a:t>ggtitle</a:t>
            </a:r>
            <a:r>
              <a:rPr lang="en-US" dirty="0"/>
              <a:t>("Time Ranking")</a:t>
            </a:r>
          </a:p>
          <a:p>
            <a:pPr marL="0" indent="0">
              <a:buNone/>
            </a:pPr>
            <a:r>
              <a:rPr lang="en-US" dirty="0"/>
              <a:t>c7</a:t>
            </a:r>
          </a:p>
          <a:p>
            <a:pPr marL="0" indent="0">
              <a:buNone/>
            </a:pPr>
            <a:r>
              <a:rPr lang="en-US" dirty="0"/>
              <a:t> </a:t>
            </a:r>
          </a:p>
          <a:p>
            <a:pPr marL="0" indent="0">
              <a:buNone/>
            </a:pPr>
            <a:r>
              <a:rPr lang="en-US" dirty="0"/>
              <a:t>#recent top ranked universities in </a:t>
            </a:r>
            <a:r>
              <a:rPr lang="en-US" dirty="0" smtClean="0"/>
              <a:t>Indiad7</a:t>
            </a:r>
            <a:r>
              <a:rPr lang="en-US" dirty="0"/>
              <a:t>&lt;- </a:t>
            </a:r>
            <a:r>
              <a:rPr lang="en-US" dirty="0" smtClean="0"/>
              <a:t>filter(data_2016, </a:t>
            </a:r>
            <a:r>
              <a:rPr lang="en-US" dirty="0"/>
              <a:t>country=="India")</a:t>
            </a:r>
          </a:p>
          <a:p>
            <a:pPr marL="0" indent="0">
              <a:buNone/>
            </a:pPr>
            <a:r>
              <a:rPr lang="en-US" dirty="0"/>
              <a:t>d8&lt;-select(d7,world_rank,university_name,country)</a:t>
            </a:r>
          </a:p>
          <a:p>
            <a:pPr marL="0" indent="0">
              <a:buNone/>
            </a:pPr>
            <a:r>
              <a:rPr lang="en-US" dirty="0"/>
              <a:t>d8</a:t>
            </a:r>
          </a:p>
          <a:p>
            <a:endParaRPr lang="en-US" dirty="0"/>
          </a:p>
        </p:txBody>
      </p:sp>
    </p:spTree>
    <p:extLst>
      <p:ext uri="{BB962C8B-B14F-4D97-AF65-F5344CB8AC3E}">
        <p14:creationId xmlns:p14="http://schemas.microsoft.com/office/powerpoint/2010/main" val="1531714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19</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1643659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170147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389904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about the datasets</a:t>
            </a:r>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Academic Ranking of World Universities</a:t>
            </a:r>
            <a:r>
              <a:rPr lang="en-US" dirty="0"/>
              <a:t>, also known as </a:t>
            </a:r>
            <a:r>
              <a:rPr lang="en-US" b="1" dirty="0"/>
              <a:t>the Shanghai Ranking</a:t>
            </a:r>
            <a:r>
              <a:rPr lang="en-US" dirty="0"/>
              <a:t>, is an equally influential ranking. It was founded in China in 2003 and has been criticized for focusing on raw research power and for undermining humanities and quality of instruction. </a:t>
            </a:r>
          </a:p>
          <a:p>
            <a:endParaRPr lang="en-US" dirty="0"/>
          </a:p>
          <a:p>
            <a:r>
              <a:rPr lang="en-US" dirty="0"/>
              <a:t>The </a:t>
            </a:r>
            <a:r>
              <a:rPr lang="en-US" b="1" dirty="0"/>
              <a:t>Center for World University Rankings</a:t>
            </a:r>
            <a:r>
              <a:rPr lang="en-US" dirty="0"/>
              <a:t>, is a less well known listing that comes from Saudi Arabia, it was founded in 2012. </a:t>
            </a:r>
          </a:p>
          <a:p>
            <a:endParaRPr lang="en-US" dirty="0"/>
          </a:p>
        </p:txBody>
      </p:sp>
    </p:spTree>
    <p:extLst>
      <p:ext uri="{BB962C8B-B14F-4D97-AF65-F5344CB8AC3E}">
        <p14:creationId xmlns:p14="http://schemas.microsoft.com/office/powerpoint/2010/main" val="621821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1899544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findings of observation 7</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 got the list of the top ranked universities with highest international students. This list can help those international students who are planning to peruse the education in foreign country as these top ranked universities have many students.</a:t>
            </a:r>
            <a:endParaRPr lang="en-US" dirty="0"/>
          </a:p>
          <a:p>
            <a:r>
              <a:rPr lang="en-US" dirty="0" smtClean="0"/>
              <a:t>Out of top 10 universities 6 universities are located in USA.</a:t>
            </a:r>
          </a:p>
          <a:p>
            <a:r>
              <a:rPr lang="en-US" dirty="0" smtClean="0"/>
              <a:t>I also found the list of top ranked Indian universities .</a:t>
            </a:r>
          </a:p>
          <a:p>
            <a:endParaRPr lang="en-US" dirty="0"/>
          </a:p>
          <a:p>
            <a:endParaRPr lang="en-US" dirty="0"/>
          </a:p>
        </p:txBody>
      </p:sp>
    </p:spTree>
    <p:extLst>
      <p:ext uri="{BB962C8B-B14F-4D97-AF65-F5344CB8AC3E}">
        <p14:creationId xmlns:p14="http://schemas.microsoft.com/office/powerpoint/2010/main" val="3319828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Observation:- 8</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2300" dirty="0"/>
              <a:t>For this exercise I have used the timesData.csv and shanghaiData.csv data files. I tried to find out the top raked universities considering both files</a:t>
            </a:r>
            <a:r>
              <a:rPr lang="en-US" sz="2300" dirty="0" smtClean="0"/>
              <a:t>.</a:t>
            </a:r>
          </a:p>
          <a:p>
            <a:pPr marL="0" indent="0">
              <a:buNone/>
            </a:pPr>
            <a:endParaRPr lang="en-US" sz="2300" dirty="0"/>
          </a:p>
          <a:p>
            <a:pPr marL="0" lvl="0" indent="0">
              <a:buNone/>
            </a:pPr>
            <a:r>
              <a:rPr lang="en-US" b="1" dirty="0" smtClean="0"/>
              <a:t>23. Get </a:t>
            </a:r>
            <a:r>
              <a:rPr lang="en-US" b="1" dirty="0"/>
              <a:t>the output of both ranking of each universities in one data frame.</a:t>
            </a:r>
            <a:endParaRPr lang="en-US" dirty="0"/>
          </a:p>
          <a:p>
            <a:pPr marL="0" lvl="0" indent="0">
              <a:buNone/>
            </a:pPr>
            <a:r>
              <a:rPr lang="en-US" b="1" dirty="0" smtClean="0"/>
              <a:t>24. Visualize </a:t>
            </a:r>
            <a:r>
              <a:rPr lang="en-US" b="1" dirty="0"/>
              <a:t>both Time ranking and Shanghai ranking of each university.(Time ranking on X axis and Shanghai ranking on Y axis).</a:t>
            </a:r>
            <a:endParaRPr lang="en-US" dirty="0"/>
          </a:p>
          <a:p>
            <a:pPr marL="0" lvl="0" indent="0">
              <a:buNone/>
            </a:pPr>
            <a:r>
              <a:rPr lang="en-US" b="1" dirty="0" smtClean="0"/>
              <a:t>25. Find </a:t>
            </a:r>
            <a:r>
              <a:rPr lang="en-US" b="1" dirty="0"/>
              <a:t>out the best country for education according to Time ranking.</a:t>
            </a:r>
            <a:endParaRPr lang="en-US" dirty="0"/>
          </a:p>
          <a:p>
            <a:pPr marL="0" lvl="0" indent="0">
              <a:buNone/>
            </a:pPr>
            <a:r>
              <a:rPr lang="en-US" b="1" dirty="0" smtClean="0"/>
              <a:t>26. Visualize </a:t>
            </a:r>
            <a:r>
              <a:rPr lang="en-US" b="1" dirty="0"/>
              <a:t>your above result. </a:t>
            </a:r>
            <a:endParaRPr lang="en-US" dirty="0"/>
          </a:p>
          <a:p>
            <a:endParaRPr lang="en-US" dirty="0"/>
          </a:p>
        </p:txBody>
      </p:sp>
    </p:spTree>
    <p:extLst>
      <p:ext uri="{BB962C8B-B14F-4D97-AF65-F5344CB8AC3E}">
        <p14:creationId xmlns:p14="http://schemas.microsoft.com/office/powerpoint/2010/main" val="3286534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t>library(</a:t>
            </a:r>
            <a:r>
              <a:rPr lang="en-US" dirty="0" err="1"/>
              <a:t>tidyverse</a:t>
            </a:r>
            <a:r>
              <a:rPr lang="en-US" dirty="0"/>
              <a:t>)</a:t>
            </a:r>
          </a:p>
          <a:p>
            <a:pPr marL="0" indent="0">
              <a:buNone/>
            </a:pPr>
            <a:r>
              <a:rPr lang="en-US" dirty="0"/>
              <a:t>library(ggplot2)</a:t>
            </a:r>
          </a:p>
          <a:p>
            <a:pPr marL="0" indent="0">
              <a:buNone/>
            </a:pPr>
            <a:r>
              <a:rPr lang="en-US" dirty="0"/>
              <a:t>library(</a:t>
            </a:r>
            <a:r>
              <a:rPr lang="en-US" dirty="0" err="1"/>
              <a:t>dplyr</a:t>
            </a:r>
            <a:r>
              <a:rPr lang="en-US" dirty="0"/>
              <a:t>)</a:t>
            </a:r>
          </a:p>
          <a:p>
            <a:pPr marL="0" indent="0">
              <a:buNone/>
            </a:pPr>
            <a:r>
              <a:rPr lang="en-US" dirty="0" err="1"/>
              <a:t>datatime</a:t>
            </a:r>
            <a:r>
              <a:rPr lang="en-US" dirty="0"/>
              <a:t>&lt;-read.csv("timesData.csv" )</a:t>
            </a:r>
          </a:p>
          <a:p>
            <a:pPr marL="0" indent="0">
              <a:buNone/>
            </a:pPr>
            <a:r>
              <a:rPr lang="en-US" dirty="0" err="1"/>
              <a:t>datashanghai</a:t>
            </a:r>
            <a:r>
              <a:rPr lang="en-US" dirty="0"/>
              <a:t>&lt;-read.csv("shanghaiData.csv")</a:t>
            </a:r>
          </a:p>
          <a:p>
            <a:pPr marL="0" indent="0">
              <a:buNone/>
            </a:pPr>
            <a:r>
              <a:rPr lang="en-US" dirty="0"/>
              <a:t> </a:t>
            </a:r>
          </a:p>
          <a:p>
            <a:pPr marL="0" indent="0">
              <a:buNone/>
            </a:pPr>
            <a:r>
              <a:rPr lang="en-US" dirty="0"/>
              <a:t>datatime_2015&lt;-filter(</a:t>
            </a:r>
            <a:r>
              <a:rPr lang="en-US" dirty="0" err="1"/>
              <a:t>datatime</a:t>
            </a:r>
            <a:r>
              <a:rPr lang="en-US" dirty="0"/>
              <a:t>, year=="2015")</a:t>
            </a:r>
          </a:p>
          <a:p>
            <a:pPr marL="0" indent="0">
              <a:buNone/>
            </a:pPr>
            <a:r>
              <a:rPr lang="en-US" dirty="0"/>
              <a:t>datashanghai_2015&lt;-filter(</a:t>
            </a:r>
            <a:r>
              <a:rPr lang="en-US" dirty="0" err="1"/>
              <a:t>datashanghai</a:t>
            </a:r>
            <a:r>
              <a:rPr lang="en-US" dirty="0"/>
              <a:t>, year=="2015")</a:t>
            </a:r>
          </a:p>
          <a:p>
            <a:pPr marL="0" indent="0">
              <a:buNone/>
            </a:pPr>
            <a:r>
              <a:rPr lang="en-US" dirty="0"/>
              <a:t> </a:t>
            </a:r>
          </a:p>
          <a:p>
            <a:pPr marL="0" indent="0">
              <a:buNone/>
            </a:pPr>
            <a:r>
              <a:rPr lang="en-US" dirty="0" err="1"/>
              <a:t>shan_time_data</a:t>
            </a:r>
            <a:r>
              <a:rPr lang="en-US" dirty="0"/>
              <a:t>&lt;-</a:t>
            </a:r>
            <a:r>
              <a:rPr lang="en-US" dirty="0" err="1"/>
              <a:t>dplyr</a:t>
            </a:r>
            <a:r>
              <a:rPr lang="en-US" dirty="0"/>
              <a:t>::</a:t>
            </a:r>
            <a:r>
              <a:rPr lang="en-US" dirty="0" err="1"/>
              <a:t>inner_join</a:t>
            </a:r>
            <a:r>
              <a:rPr lang="en-US" dirty="0"/>
              <a:t>(datatime_2015,datashanghai_2015,by="</a:t>
            </a:r>
            <a:r>
              <a:rPr lang="en-US" dirty="0" err="1"/>
              <a:t>university_name</a:t>
            </a:r>
            <a:r>
              <a:rPr lang="en-US" dirty="0"/>
              <a:t>")</a:t>
            </a:r>
          </a:p>
          <a:p>
            <a:pPr marL="0" indent="0">
              <a:buNone/>
            </a:pPr>
            <a:r>
              <a:rPr lang="en-US" dirty="0" err="1"/>
              <a:t>shan_time_data</a:t>
            </a:r>
            <a:endParaRPr lang="en-US" dirty="0"/>
          </a:p>
          <a:p>
            <a:pPr marL="0" indent="0">
              <a:buNone/>
            </a:pPr>
            <a:r>
              <a:rPr lang="en-US" dirty="0" err="1"/>
              <a:t>shan_time_data</a:t>
            </a:r>
            <a:r>
              <a:rPr lang="en-US" dirty="0"/>
              <a:t>&lt;- select(shan_time_data,world_rank.x,world_rank.y,university_name,country)</a:t>
            </a:r>
          </a:p>
          <a:p>
            <a:pPr marL="0" indent="0">
              <a:buNone/>
            </a:pPr>
            <a:r>
              <a:rPr lang="en-US" dirty="0" err="1"/>
              <a:t>shan_time_data</a:t>
            </a:r>
            <a:endParaRPr lang="en-US" dirty="0"/>
          </a:p>
          <a:p>
            <a:pPr marL="0" indent="0">
              <a:buNone/>
            </a:pPr>
            <a:r>
              <a:rPr lang="en-US" dirty="0"/>
              <a:t>names(</a:t>
            </a:r>
            <a:r>
              <a:rPr lang="en-US" dirty="0" err="1"/>
              <a:t>shan_time_data</a:t>
            </a:r>
            <a:r>
              <a:rPr lang="en-US" dirty="0"/>
              <a:t>)[1:2]&lt;-c("</a:t>
            </a:r>
            <a:r>
              <a:rPr lang="en-US" dirty="0" err="1"/>
              <a:t>Time_world_ranking</a:t>
            </a:r>
            <a:r>
              <a:rPr lang="en-US" dirty="0"/>
              <a:t>", "</a:t>
            </a:r>
            <a:r>
              <a:rPr lang="en-US" dirty="0" err="1"/>
              <a:t>Shanghai_world_ranking</a:t>
            </a:r>
            <a:r>
              <a:rPr lang="en-US" dirty="0"/>
              <a:t>")</a:t>
            </a:r>
          </a:p>
          <a:p>
            <a:pPr marL="0" indent="0">
              <a:buNone/>
            </a:pPr>
            <a:r>
              <a:rPr lang="en-US" dirty="0"/>
              <a:t>head(</a:t>
            </a:r>
            <a:r>
              <a:rPr lang="en-US" dirty="0" err="1"/>
              <a:t>shan_time_data</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760290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indent="0">
              <a:buNone/>
            </a:pPr>
            <a:r>
              <a:rPr lang="en-US" dirty="0"/>
              <a:t>top_20&lt;-</a:t>
            </a:r>
            <a:r>
              <a:rPr lang="en-US" dirty="0" err="1"/>
              <a:t>shan_time_data</a:t>
            </a:r>
            <a:r>
              <a:rPr lang="en-US" dirty="0"/>
              <a:t>[1:20,]</a:t>
            </a:r>
          </a:p>
          <a:p>
            <a:pPr marL="0" indent="0">
              <a:buNone/>
            </a:pPr>
            <a:r>
              <a:rPr lang="en-US" dirty="0"/>
              <a:t>top_20</a:t>
            </a:r>
          </a:p>
          <a:p>
            <a:pPr marL="0" indent="0">
              <a:buNone/>
            </a:pPr>
            <a:r>
              <a:rPr lang="en-US" dirty="0" smtClean="0"/>
              <a:t>a8&lt;-</a:t>
            </a:r>
            <a:r>
              <a:rPr lang="en-US" dirty="0" err="1" smtClean="0"/>
              <a:t>ggplot</a:t>
            </a:r>
            <a:r>
              <a:rPr lang="en-US" dirty="0" smtClean="0"/>
              <a:t>(top_20,aes(</a:t>
            </a:r>
            <a:r>
              <a:rPr lang="en-US" dirty="0" err="1" smtClean="0"/>
              <a:t>Time_world_ranking,Shanghai_world_ranking,color</a:t>
            </a:r>
            <a:r>
              <a:rPr lang="en-US" dirty="0" smtClean="0"/>
              <a:t>=</a:t>
            </a:r>
            <a:r>
              <a:rPr lang="en-US" dirty="0" err="1" smtClean="0"/>
              <a:t>university_name</a:t>
            </a:r>
            <a:r>
              <a:rPr lang="en-US" dirty="0"/>
              <a:t>))+</a:t>
            </a:r>
            <a:r>
              <a:rPr lang="en-US" dirty="0" err="1"/>
              <a:t>geom_point</a:t>
            </a:r>
            <a:r>
              <a:rPr lang="en-US" dirty="0"/>
              <a:t>()</a:t>
            </a:r>
          </a:p>
          <a:p>
            <a:pPr marL="0" indent="0">
              <a:buNone/>
            </a:pPr>
            <a:r>
              <a:rPr lang="en-US" dirty="0"/>
              <a:t>a8</a:t>
            </a:r>
          </a:p>
          <a:p>
            <a:pPr marL="0" indent="0">
              <a:buNone/>
            </a:pPr>
            <a:r>
              <a:rPr lang="en-US" dirty="0" smtClean="0"/>
              <a:t>top_10</a:t>
            </a:r>
            <a:r>
              <a:rPr lang="en-US" dirty="0"/>
              <a:t>&lt;-</a:t>
            </a:r>
            <a:r>
              <a:rPr lang="en-US" dirty="0" err="1"/>
              <a:t>shan_time_data</a:t>
            </a:r>
            <a:r>
              <a:rPr lang="en-US" dirty="0"/>
              <a:t>[1:10,]</a:t>
            </a:r>
          </a:p>
          <a:p>
            <a:pPr marL="0" indent="0">
              <a:buNone/>
            </a:pPr>
            <a:r>
              <a:rPr lang="en-US" dirty="0"/>
              <a:t>top_10</a:t>
            </a:r>
          </a:p>
          <a:p>
            <a:pPr marL="0" indent="0">
              <a:buNone/>
            </a:pPr>
            <a:r>
              <a:rPr lang="en-US" dirty="0"/>
              <a:t>b8&lt;-</a:t>
            </a:r>
            <a:r>
              <a:rPr lang="en-US" dirty="0" err="1"/>
              <a:t>ggplot</a:t>
            </a:r>
            <a:r>
              <a:rPr lang="en-US" dirty="0"/>
              <a:t>(top_10,aes(</a:t>
            </a:r>
            <a:r>
              <a:rPr lang="en-US" dirty="0" err="1"/>
              <a:t>Time_world_ranking,Shanghai_world_ranking,color</a:t>
            </a:r>
            <a:r>
              <a:rPr lang="en-US" dirty="0"/>
              <a:t>=</a:t>
            </a:r>
            <a:r>
              <a:rPr lang="en-US" dirty="0" err="1"/>
              <a:t>university_name</a:t>
            </a:r>
            <a:r>
              <a:rPr lang="en-US" dirty="0"/>
              <a:t>))+</a:t>
            </a:r>
            <a:r>
              <a:rPr lang="en-US" dirty="0" err="1"/>
              <a:t>geom_point</a:t>
            </a:r>
            <a:r>
              <a:rPr lang="en-US" dirty="0"/>
              <a:t>()</a:t>
            </a:r>
          </a:p>
          <a:p>
            <a:pPr marL="0" indent="0">
              <a:buNone/>
            </a:pPr>
            <a:r>
              <a:rPr lang="en-US" dirty="0"/>
              <a:t>b8</a:t>
            </a:r>
          </a:p>
          <a:p>
            <a:pPr marL="0" indent="0">
              <a:buNone/>
            </a:pPr>
            <a:r>
              <a:rPr lang="en-US" dirty="0"/>
              <a:t> </a:t>
            </a:r>
          </a:p>
          <a:p>
            <a:pPr marL="0" indent="0">
              <a:buNone/>
            </a:pPr>
            <a:r>
              <a:rPr lang="en-US" dirty="0"/>
              <a:t>#Time</a:t>
            </a:r>
          </a:p>
          <a:p>
            <a:pPr marL="0" indent="0">
              <a:buNone/>
            </a:pPr>
            <a:r>
              <a:rPr lang="en-US" dirty="0"/>
              <a:t>top_50_t&lt;-</a:t>
            </a:r>
            <a:r>
              <a:rPr lang="en-US" dirty="0" err="1"/>
              <a:t>datatime</a:t>
            </a:r>
            <a:r>
              <a:rPr lang="en-US" dirty="0"/>
              <a:t>[1:50,]</a:t>
            </a:r>
          </a:p>
          <a:p>
            <a:pPr marL="0" indent="0">
              <a:buNone/>
            </a:pPr>
            <a:r>
              <a:rPr lang="en-US" dirty="0"/>
              <a:t>c8&lt;-</a:t>
            </a:r>
            <a:r>
              <a:rPr lang="en-US" dirty="0" err="1"/>
              <a:t>ggplot</a:t>
            </a:r>
            <a:r>
              <a:rPr lang="en-US" dirty="0"/>
              <a:t>(top_50_t,aes(</a:t>
            </a:r>
            <a:r>
              <a:rPr lang="en-US" dirty="0" err="1"/>
              <a:t>country,fill</a:t>
            </a:r>
            <a:r>
              <a:rPr lang="en-US" dirty="0"/>
              <a:t>=country))+</a:t>
            </a:r>
            <a:r>
              <a:rPr lang="en-US" dirty="0" err="1"/>
              <a:t>geom_bar</a:t>
            </a:r>
            <a:r>
              <a:rPr lang="en-US" dirty="0"/>
              <a:t>()+</a:t>
            </a:r>
            <a:r>
              <a:rPr lang="en-US" dirty="0" err="1"/>
              <a:t>ggtitle</a:t>
            </a:r>
            <a:r>
              <a:rPr lang="en-US" dirty="0"/>
              <a:t>("Time ranking")</a:t>
            </a:r>
          </a:p>
          <a:p>
            <a:pPr marL="0" indent="0">
              <a:buNone/>
            </a:pPr>
            <a:r>
              <a:rPr lang="en-US" dirty="0"/>
              <a:t>c8</a:t>
            </a:r>
          </a:p>
          <a:p>
            <a:pPr marL="0" indent="0">
              <a:buNone/>
            </a:pPr>
            <a:r>
              <a:rPr lang="en-US" dirty="0"/>
              <a:t> </a:t>
            </a:r>
          </a:p>
          <a:p>
            <a:pPr marL="0" indent="0">
              <a:buNone/>
            </a:pPr>
            <a:r>
              <a:rPr lang="en-US" dirty="0"/>
              <a:t>d8&lt;-top_50_t%&gt;%</a:t>
            </a:r>
            <a:r>
              <a:rPr lang="en-US" dirty="0" err="1"/>
              <a:t>group_by</a:t>
            </a:r>
            <a:r>
              <a:rPr lang="en-US" dirty="0"/>
              <a:t>(country)%&gt;%</a:t>
            </a:r>
            <a:r>
              <a:rPr lang="en-US" dirty="0" err="1"/>
              <a:t>summarise</a:t>
            </a:r>
            <a:r>
              <a:rPr lang="en-US" dirty="0"/>
              <a:t>(count=n())</a:t>
            </a:r>
          </a:p>
          <a:p>
            <a:pPr marL="0" indent="0">
              <a:buNone/>
            </a:pPr>
            <a:r>
              <a:rPr lang="en-US" dirty="0"/>
              <a:t>d8&lt;- d8[order(-count),]</a:t>
            </a:r>
          </a:p>
          <a:p>
            <a:pPr marL="0" indent="0">
              <a:buNone/>
            </a:pPr>
            <a:r>
              <a:rPr lang="en-US" dirty="0"/>
              <a:t>d8</a:t>
            </a:r>
          </a:p>
          <a:p>
            <a:endParaRPr lang="en-US" dirty="0"/>
          </a:p>
        </p:txBody>
      </p:sp>
    </p:spTree>
    <p:extLst>
      <p:ext uri="{BB962C8B-B14F-4D97-AF65-F5344CB8AC3E}">
        <p14:creationId xmlns:p14="http://schemas.microsoft.com/office/powerpoint/2010/main" val="1780142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2556367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3495470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7135" y="1196975"/>
            <a:ext cx="5654105" cy="3359150"/>
          </a:xfrm>
          <a:prstGeom prst="rect">
            <a:avLst/>
          </a:prstGeom>
        </p:spPr>
      </p:pic>
    </p:spTree>
    <p:extLst>
      <p:ext uri="{BB962C8B-B14F-4D97-AF65-F5344CB8AC3E}">
        <p14:creationId xmlns:p14="http://schemas.microsoft.com/office/powerpoint/2010/main" val="382908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26</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12646551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26</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32508" y="1196975"/>
            <a:ext cx="5663360" cy="3359150"/>
          </a:xfrm>
          <a:prstGeom prst="rect">
            <a:avLst/>
          </a:prstGeom>
        </p:spPr>
      </p:pic>
    </p:spTree>
    <p:extLst>
      <p:ext uri="{BB962C8B-B14F-4D97-AF65-F5344CB8AC3E}">
        <p14:creationId xmlns:p14="http://schemas.microsoft.com/office/powerpoint/2010/main" val="356213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Observation:-1</a:t>
            </a:r>
            <a:endParaRPr lang="en-US" dirty="0"/>
          </a:p>
        </p:txBody>
      </p:sp>
      <p:sp>
        <p:nvSpPr>
          <p:cNvPr id="3" name="Content Placeholder 2"/>
          <p:cNvSpPr>
            <a:spLocks noGrp="1"/>
          </p:cNvSpPr>
          <p:nvPr>
            <p:ph idx="1"/>
          </p:nvPr>
        </p:nvSpPr>
        <p:spPr>
          <a:xfrm>
            <a:off x="2434130" y="1197406"/>
            <a:ext cx="6413610" cy="3512214"/>
          </a:xfrm>
        </p:spPr>
        <p:txBody>
          <a:bodyPr>
            <a:normAutofit fontScale="70000" lnSpcReduction="20000"/>
          </a:bodyPr>
          <a:lstStyle/>
          <a:p>
            <a:endParaRPr lang="en-US" dirty="0"/>
          </a:p>
          <a:p>
            <a:pPr marL="0" indent="0">
              <a:buNone/>
            </a:pPr>
            <a:r>
              <a:rPr lang="en-US" dirty="0" smtClean="0"/>
              <a:t>For </a:t>
            </a:r>
            <a:r>
              <a:rPr lang="en-US" dirty="0"/>
              <a:t>this </a:t>
            </a:r>
            <a:r>
              <a:rPr lang="en-US" dirty="0" smtClean="0"/>
              <a:t>observation </a:t>
            </a:r>
            <a:r>
              <a:rPr lang="en-US" dirty="0"/>
              <a:t>have used the cwurData.csv data file. The file contains the data from 2012 to 2015. I wanted to get the following results. Similarly you can get the result by just changing the year to 2015 for latest ranking. </a:t>
            </a:r>
            <a:endParaRPr lang="en-US" dirty="0" smtClean="0"/>
          </a:p>
          <a:p>
            <a:pPr marL="0" indent="0">
              <a:buNone/>
            </a:pPr>
            <a:endParaRPr lang="en-US" dirty="0"/>
          </a:p>
          <a:p>
            <a:pPr marL="0" indent="0">
              <a:buNone/>
            </a:pPr>
            <a:r>
              <a:rPr lang="en-US" sz="3100" dirty="0"/>
              <a:t>1. In 2012, which Canadian universities are in the list? </a:t>
            </a:r>
          </a:p>
          <a:p>
            <a:pPr marL="0" indent="0">
              <a:buNone/>
            </a:pPr>
            <a:r>
              <a:rPr lang="en-US" sz="3100" dirty="0"/>
              <a:t>2. In 2012, which US universities are in the list? </a:t>
            </a:r>
          </a:p>
          <a:p>
            <a:pPr marL="0" indent="0">
              <a:buNone/>
            </a:pPr>
            <a:r>
              <a:rPr lang="en-US" sz="3100" dirty="0"/>
              <a:t>3. In 2013, which Canadian universities are in the list? </a:t>
            </a:r>
          </a:p>
          <a:p>
            <a:pPr marL="0" indent="0">
              <a:buNone/>
            </a:pPr>
            <a:r>
              <a:rPr lang="en-US" sz="3100" dirty="0"/>
              <a:t>4. In 2013, which US universities are in the list? </a:t>
            </a:r>
          </a:p>
          <a:p>
            <a:pPr marL="0" indent="0">
              <a:buNone/>
            </a:pPr>
            <a:endParaRPr lang="en-US" dirty="0"/>
          </a:p>
        </p:txBody>
      </p:sp>
    </p:spTree>
    <p:extLst>
      <p:ext uri="{BB962C8B-B14F-4D97-AF65-F5344CB8AC3E}">
        <p14:creationId xmlns:p14="http://schemas.microsoft.com/office/powerpoint/2010/main" val="2786026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findings of observation 8</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Here I compared two ranking systems. Times </a:t>
            </a:r>
            <a:r>
              <a:rPr lang="en-US" dirty="0" err="1" smtClean="0"/>
              <a:t>vs</a:t>
            </a:r>
            <a:r>
              <a:rPr lang="en-US" dirty="0" smtClean="0"/>
              <a:t> Shanghai. From the graph and result one can check the ranking of the universities by both systems.</a:t>
            </a:r>
          </a:p>
          <a:p>
            <a:pPr marL="0" indent="0">
              <a:buNone/>
            </a:pPr>
            <a:endParaRPr lang="en-US" dirty="0" smtClean="0"/>
          </a:p>
          <a:p>
            <a:r>
              <a:rPr lang="en-US" dirty="0"/>
              <a:t>From the above observations it can be said that USA is the best country for study as almost 54% universities in top50 are in USA. USA is a clear winner.</a:t>
            </a:r>
          </a:p>
          <a:p>
            <a:endParaRPr lang="en-US" dirty="0"/>
          </a:p>
        </p:txBody>
      </p:sp>
    </p:spTree>
    <p:extLst>
      <p:ext uri="{BB962C8B-B14F-4D97-AF65-F5344CB8AC3E}">
        <p14:creationId xmlns:p14="http://schemas.microsoft.com/office/powerpoint/2010/main" val="3886199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3310" y="2419045"/>
            <a:ext cx="5191970" cy="10689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bg2">
                    <a:lumMod val="10000"/>
                  </a:schemeClr>
                </a:solidFill>
              </a:rPr>
              <a:t>Thank you</a:t>
            </a:r>
            <a:endParaRPr lang="en-US" sz="3200" dirty="0">
              <a:solidFill>
                <a:schemeClr val="bg2">
                  <a:lumMod val="10000"/>
                </a:schemeClr>
              </a:solidFill>
            </a:endParaRPr>
          </a:p>
        </p:txBody>
      </p:sp>
    </p:spTree>
    <p:extLst>
      <p:ext uri="{BB962C8B-B14F-4D97-AF65-F5344CB8AC3E}">
        <p14:creationId xmlns:p14="http://schemas.microsoft.com/office/powerpoint/2010/main" val="10910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code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endParaRPr lang="en-US" dirty="0"/>
          </a:p>
          <a:p>
            <a:pPr marL="0" indent="0">
              <a:buNone/>
            </a:pPr>
            <a:r>
              <a:rPr lang="en-US" dirty="0"/>
              <a:t>          </a:t>
            </a:r>
            <a:r>
              <a:rPr lang="en-US" dirty="0" smtClean="0"/>
              <a:t>library(</a:t>
            </a:r>
            <a:r>
              <a:rPr lang="en-US" dirty="0" err="1" smtClean="0"/>
              <a:t>tidyverse</a:t>
            </a:r>
            <a:r>
              <a:rPr lang="en-US" dirty="0"/>
              <a:t>) </a:t>
            </a:r>
          </a:p>
          <a:p>
            <a:pPr marL="0" indent="0">
              <a:buNone/>
            </a:pPr>
            <a:r>
              <a:rPr lang="en-US" dirty="0"/>
              <a:t>          </a:t>
            </a:r>
            <a:r>
              <a:rPr lang="en-US" dirty="0" smtClean="0"/>
              <a:t>data</a:t>
            </a:r>
            <a:r>
              <a:rPr lang="en-US" dirty="0"/>
              <a:t>&lt;-read.csv("cwurData.csv" ) </a:t>
            </a:r>
          </a:p>
          <a:p>
            <a:pPr marL="400050" lvl="1" indent="0">
              <a:buNone/>
            </a:pPr>
            <a:r>
              <a:rPr lang="en-US" dirty="0"/>
              <a:t>data </a:t>
            </a:r>
          </a:p>
          <a:p>
            <a:pPr marL="400050" lvl="1" indent="0">
              <a:buNone/>
            </a:pPr>
            <a:r>
              <a:rPr lang="en-US" dirty="0"/>
              <a:t>#for </a:t>
            </a:r>
            <a:r>
              <a:rPr lang="en-US" dirty="0" err="1"/>
              <a:t>canadian</a:t>
            </a:r>
            <a:r>
              <a:rPr lang="en-US" dirty="0"/>
              <a:t> Universities </a:t>
            </a:r>
          </a:p>
          <a:p>
            <a:pPr marL="400050" lvl="1" indent="0">
              <a:buNone/>
            </a:pPr>
            <a:r>
              <a:rPr lang="en-US" dirty="0" err="1"/>
              <a:t>data_canada</a:t>
            </a:r>
            <a:r>
              <a:rPr lang="en-US" dirty="0"/>
              <a:t>&lt;- filter(data, country=="Canada") </a:t>
            </a:r>
          </a:p>
          <a:p>
            <a:pPr marL="400050" lvl="1" indent="0">
              <a:buNone/>
            </a:pPr>
            <a:r>
              <a:rPr lang="en-US" dirty="0"/>
              <a:t>#for US universities </a:t>
            </a:r>
          </a:p>
          <a:p>
            <a:pPr marL="400050" lvl="1" indent="0">
              <a:buNone/>
            </a:pPr>
            <a:r>
              <a:rPr lang="en-US" dirty="0" err="1"/>
              <a:t>data_usa</a:t>
            </a:r>
            <a:r>
              <a:rPr lang="en-US" dirty="0"/>
              <a:t>&lt;- filter(data, country=="USA") </a:t>
            </a:r>
          </a:p>
          <a:p>
            <a:pPr marL="400050" lvl="1" indent="0">
              <a:buNone/>
            </a:pPr>
            <a:r>
              <a:rPr lang="en-US" dirty="0"/>
              <a:t>#for </a:t>
            </a:r>
            <a:r>
              <a:rPr lang="en-US" dirty="0" err="1"/>
              <a:t>canadian</a:t>
            </a:r>
            <a:r>
              <a:rPr lang="en-US" dirty="0"/>
              <a:t> Universities </a:t>
            </a:r>
          </a:p>
          <a:p>
            <a:pPr marL="400050" lvl="1" indent="0">
              <a:buNone/>
            </a:pPr>
            <a:r>
              <a:rPr lang="en-US" dirty="0"/>
              <a:t>a1&lt;-filter(</a:t>
            </a:r>
            <a:r>
              <a:rPr lang="en-US" dirty="0" err="1"/>
              <a:t>data_canada</a:t>
            </a:r>
            <a:r>
              <a:rPr lang="en-US" dirty="0"/>
              <a:t>, year=="2012") </a:t>
            </a:r>
          </a:p>
          <a:p>
            <a:pPr marL="400050" lvl="1" indent="0">
              <a:buNone/>
            </a:pPr>
            <a:r>
              <a:rPr lang="en-US" dirty="0"/>
              <a:t>a1&lt;- select(a1, </a:t>
            </a:r>
            <a:r>
              <a:rPr lang="en-US" dirty="0" err="1"/>
              <a:t>world_rank,national_rank,institution</a:t>
            </a:r>
            <a:r>
              <a:rPr lang="en-US" dirty="0"/>
              <a:t>) </a:t>
            </a:r>
          </a:p>
          <a:p>
            <a:pPr marL="400050" lvl="1" indent="0">
              <a:buNone/>
            </a:pPr>
            <a:r>
              <a:rPr lang="en-US" dirty="0"/>
              <a:t>a1 </a:t>
            </a:r>
          </a:p>
          <a:p>
            <a:pPr marL="400050" lvl="1" indent="0">
              <a:buNone/>
            </a:pPr>
            <a:r>
              <a:rPr lang="en-US" dirty="0"/>
              <a:t>b1&lt;-filter(</a:t>
            </a:r>
            <a:r>
              <a:rPr lang="en-US" dirty="0" err="1"/>
              <a:t>data_usa</a:t>
            </a:r>
            <a:r>
              <a:rPr lang="en-US" dirty="0"/>
              <a:t>, year=="2012") </a:t>
            </a:r>
          </a:p>
          <a:p>
            <a:pPr marL="400050" lvl="1" indent="0">
              <a:buNone/>
            </a:pPr>
            <a:r>
              <a:rPr lang="en-US" dirty="0"/>
              <a:t>b1&lt;- select(b1, </a:t>
            </a:r>
            <a:r>
              <a:rPr lang="en-US" dirty="0" err="1"/>
              <a:t>world_rank,national_rank,institution</a:t>
            </a:r>
            <a:r>
              <a:rPr lang="en-US" dirty="0"/>
              <a:t>) </a:t>
            </a:r>
          </a:p>
          <a:p>
            <a:pPr marL="400050" lvl="1" indent="0">
              <a:buNone/>
            </a:pPr>
            <a:r>
              <a:rPr lang="en-US" dirty="0"/>
              <a:t>b1 </a:t>
            </a:r>
          </a:p>
          <a:p>
            <a:endParaRPr lang="en-US" dirty="0"/>
          </a:p>
        </p:txBody>
      </p:sp>
    </p:spTree>
    <p:extLst>
      <p:ext uri="{BB962C8B-B14F-4D97-AF65-F5344CB8AC3E}">
        <p14:creationId xmlns:p14="http://schemas.microsoft.com/office/powerpoint/2010/main" val="96785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304317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6819" y="1196975"/>
            <a:ext cx="5974738" cy="3359150"/>
          </a:xfrm>
          <a:prstGeom prst="rect">
            <a:avLst/>
          </a:prstGeom>
        </p:spPr>
      </p:pic>
    </p:spTree>
    <p:extLst>
      <p:ext uri="{BB962C8B-B14F-4D97-AF65-F5344CB8AC3E}">
        <p14:creationId xmlns:p14="http://schemas.microsoft.com/office/powerpoint/2010/main" val="2643045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1526</Words>
  <Application>Microsoft Office PowerPoint</Application>
  <PresentationFormat>On-screen Show (16:9)</PresentationFormat>
  <Paragraphs>325</Paragraphs>
  <Slides>61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Calibri</vt:lpstr>
      <vt:lpstr>Office Theme</vt:lpstr>
      <vt:lpstr>   INVESTIGATE WORLD  UNIVERSITY RANKINGS </vt:lpstr>
      <vt:lpstr>PowerPoint Presentation</vt:lpstr>
      <vt:lpstr>Introduction</vt:lpstr>
      <vt:lpstr>Information about the datasets</vt:lpstr>
      <vt:lpstr>Information about the datasets</vt:lpstr>
      <vt:lpstr>Observation:-1</vt:lpstr>
      <vt:lpstr>code</vt:lpstr>
      <vt:lpstr>1</vt:lpstr>
      <vt:lpstr>2</vt:lpstr>
      <vt:lpstr>3</vt:lpstr>
      <vt:lpstr>4</vt:lpstr>
      <vt:lpstr>Observation:- 2</vt:lpstr>
      <vt:lpstr>code</vt:lpstr>
      <vt:lpstr>PowerPoint Presentation</vt:lpstr>
      <vt:lpstr>5</vt:lpstr>
      <vt:lpstr>6</vt:lpstr>
      <vt:lpstr>7</vt:lpstr>
      <vt:lpstr>8</vt:lpstr>
      <vt:lpstr>8</vt:lpstr>
      <vt:lpstr>Key finding of observation 2</vt:lpstr>
      <vt:lpstr>Observation:-3</vt:lpstr>
      <vt:lpstr>code</vt:lpstr>
      <vt:lpstr>9</vt:lpstr>
      <vt:lpstr>10</vt:lpstr>
      <vt:lpstr>11</vt:lpstr>
      <vt:lpstr>11</vt:lpstr>
      <vt:lpstr>Key finding of observation 3</vt:lpstr>
      <vt:lpstr>Observation:- 4</vt:lpstr>
      <vt:lpstr>code</vt:lpstr>
      <vt:lpstr>12</vt:lpstr>
      <vt:lpstr>13</vt:lpstr>
      <vt:lpstr>Key findings of observation 4</vt:lpstr>
      <vt:lpstr>Observation:- 5</vt:lpstr>
      <vt:lpstr>code</vt:lpstr>
      <vt:lpstr>PowerPoint Presentation</vt:lpstr>
      <vt:lpstr>14</vt:lpstr>
      <vt:lpstr>15</vt:lpstr>
      <vt:lpstr>16</vt:lpstr>
      <vt:lpstr>Key findings of observation 5</vt:lpstr>
      <vt:lpstr>Observation:- 6</vt:lpstr>
      <vt:lpstr>Code  </vt:lpstr>
      <vt:lpstr>17</vt:lpstr>
      <vt:lpstr>18</vt:lpstr>
      <vt:lpstr>Observation:- 7</vt:lpstr>
      <vt:lpstr>Code</vt:lpstr>
      <vt:lpstr>PowerPoint Presentation</vt:lpstr>
      <vt:lpstr>19</vt:lpstr>
      <vt:lpstr>20</vt:lpstr>
      <vt:lpstr>21</vt:lpstr>
      <vt:lpstr>22</vt:lpstr>
      <vt:lpstr>Key findings of observation 7</vt:lpstr>
      <vt:lpstr>Observation:- 8</vt:lpstr>
      <vt:lpstr>Code</vt:lpstr>
      <vt:lpstr>PowerPoint Presentation</vt:lpstr>
      <vt:lpstr>23</vt:lpstr>
      <vt:lpstr>24</vt:lpstr>
      <vt:lpstr>24</vt:lpstr>
      <vt:lpstr>26</vt:lpstr>
      <vt:lpstr>26</vt:lpstr>
      <vt:lpstr>Key findings of observation 8</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Anuj Patel</cp:lastModifiedBy>
  <cp:revision>148</cp:revision>
  <dcterms:created xsi:type="dcterms:W3CDTF">2013-08-21T19:17:07Z</dcterms:created>
  <dcterms:modified xsi:type="dcterms:W3CDTF">2019-04-01T17:33:03Z</dcterms:modified>
</cp:coreProperties>
</file>