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Alfa Slab One" pitchFamily="2" charset="77"/>
      <p:regular r:id="rId20"/>
    </p:embeddedFont>
    <p:embeddedFont>
      <p:font typeface="Calibri" panose="020F0502020204030204" pitchFamily="34" charset="0"/>
      <p:regular r:id="rId21"/>
      <p:bold r:id="rId22"/>
      <p:italic r:id="rId23"/>
      <p:boldItalic r:id="rId24"/>
    </p:embeddedFont>
    <p:embeddedFont>
      <p:font typeface="Nunito" pitchFamily="2" charset="77"/>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p:cViewPr varScale="1">
        <p:scale>
          <a:sx n="142" d="100"/>
          <a:sy n="142" d="100"/>
        </p:scale>
        <p:origin x="760" y="1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278461ea5a_0_2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278461ea5a_0_2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278461ea5a_0_25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278461ea5a_0_2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78461ea5a_0_2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278461ea5a_0_2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278461ea5a_0_25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278461ea5a_0_2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78461ea5a_0_26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278461ea5a_0_2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78461ea5a_0_25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278461ea5a_0_2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sdjhbasdjhbshdbdasjhsbddjbhbsdk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278461ea5a_0_25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278461ea5a_0_2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278461ea5a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278461ea5a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78461ea5a_0_6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78461ea5a_0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300">
                <a:solidFill>
                  <a:srgbClr val="233A44"/>
                </a:solidFill>
                <a:latin typeface="Calibri"/>
                <a:ea typeface="Calibri"/>
                <a:cs typeface="Calibri"/>
                <a:sym typeface="Calibri"/>
              </a:rPr>
              <a:t>You have to pay for receiving a SMS and while in roaming, you pay for all SMS that you get, so it can be very expensive even to get these SMS spams.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78461ea5a_0_6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78461ea5a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78461ea5a_0_6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78461ea5a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78461ea5a_0_25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78461ea5a_0_2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278461ea5a_0_25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278461ea5a_0_2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278461ea5a_0_25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278461ea5a_0_2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278461ea5a_0_25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278461ea5a_0_2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278461ea5a_0_2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278461ea5a_0_2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archive.ics.uci.edu/ml/datasets/SMS+Spam+Collectio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874050" y="1311450"/>
            <a:ext cx="7182900" cy="1581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t>SMS Classifier : Ham or Spam</a:t>
            </a:r>
            <a:endParaRPr b="1"/>
          </a:p>
        </p:txBody>
      </p:sp>
      <p:sp>
        <p:nvSpPr>
          <p:cNvPr id="129" name="Google Shape;129;p13"/>
          <p:cNvSpPr txBox="1">
            <a:spLocks noGrp="1"/>
          </p:cNvSpPr>
          <p:nvPr>
            <p:ph type="subTitle" idx="1"/>
          </p:nvPr>
        </p:nvSpPr>
        <p:spPr>
          <a:xfrm>
            <a:off x="1292850" y="3041451"/>
            <a:ext cx="5927400" cy="894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Anuj Kawane</a:t>
            </a:r>
            <a:endParaRPr/>
          </a:p>
          <a:p>
            <a:pPr marL="0" lvl="0" indent="0" algn="ctr" rtl="0">
              <a:spcBef>
                <a:spcPts val="0"/>
              </a:spcBef>
              <a:spcAft>
                <a:spcPts val="0"/>
              </a:spcAft>
              <a:buNone/>
            </a:pPr>
            <a:r>
              <a:rPr lang="en"/>
              <a:t>Abhishek Ranjan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726125" y="2374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Experiment Setting</a:t>
            </a:r>
            <a:endParaRPr/>
          </a:p>
        </p:txBody>
      </p:sp>
      <p:sp>
        <p:nvSpPr>
          <p:cNvPr id="186" name="Google Shape;186;p22"/>
          <p:cNvSpPr txBox="1">
            <a:spLocks noGrp="1"/>
          </p:cNvSpPr>
          <p:nvPr>
            <p:ph type="body" idx="1"/>
          </p:nvPr>
        </p:nvSpPr>
        <p:spPr>
          <a:xfrm>
            <a:off x="819150" y="945575"/>
            <a:ext cx="7505700" cy="37107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b="1">
                <a:solidFill>
                  <a:srgbClr val="231F20"/>
                </a:solidFill>
                <a:highlight>
                  <a:srgbClr val="FFFFFF"/>
                </a:highlight>
              </a:rPr>
              <a:t>Training/testing Dataset</a:t>
            </a:r>
            <a:endParaRPr sz="1400" b="1">
              <a:solidFill>
                <a:srgbClr val="231F20"/>
              </a:solidFill>
              <a:highlight>
                <a:srgbClr val="FFFFFF"/>
              </a:highlight>
            </a:endParaRPr>
          </a:p>
          <a:p>
            <a:pPr marL="914400" lvl="1" indent="-317500" algn="l" rtl="0">
              <a:spcBef>
                <a:spcPts val="0"/>
              </a:spcBef>
              <a:spcAft>
                <a:spcPts val="0"/>
              </a:spcAft>
              <a:buSzPts val="1400"/>
              <a:buChar char="○"/>
            </a:pPr>
            <a:r>
              <a:rPr lang="en" sz="1400">
                <a:solidFill>
                  <a:srgbClr val="202124"/>
                </a:solidFill>
                <a:highlight>
                  <a:srgbClr val="FFFFFF"/>
                </a:highlight>
              </a:rPr>
              <a:t>Apportion the data into training and test sets, with an 75-25 split</a:t>
            </a:r>
            <a:endParaRPr sz="1400">
              <a:solidFill>
                <a:srgbClr val="202124"/>
              </a:solidFill>
              <a:highlight>
                <a:srgbClr val="FFFFFF"/>
              </a:highlight>
            </a:endParaRPr>
          </a:p>
          <a:p>
            <a:pPr marL="457200" lvl="0" indent="-317500" algn="l" rtl="0">
              <a:spcBef>
                <a:spcPts val="0"/>
              </a:spcBef>
              <a:spcAft>
                <a:spcPts val="0"/>
              </a:spcAft>
              <a:buSzPts val="1400"/>
              <a:buChar char="●"/>
            </a:pPr>
            <a:r>
              <a:rPr lang="en" sz="1400" b="1">
                <a:solidFill>
                  <a:srgbClr val="231F20"/>
                </a:solidFill>
                <a:highlight>
                  <a:srgbClr val="FFFFFF"/>
                </a:highlight>
              </a:rPr>
              <a:t>Evaluation Metrics</a:t>
            </a:r>
            <a:endParaRPr sz="1400" b="1">
              <a:solidFill>
                <a:srgbClr val="231F20"/>
              </a:solidFill>
              <a:highlight>
                <a:srgbClr val="FFFFFF"/>
              </a:highlight>
            </a:endParaRPr>
          </a:p>
          <a:p>
            <a:pPr marL="914400" lvl="1" indent="-317500" algn="l" rtl="0">
              <a:spcBef>
                <a:spcPts val="0"/>
              </a:spcBef>
              <a:spcAft>
                <a:spcPts val="0"/>
              </a:spcAft>
              <a:buClr>
                <a:srgbClr val="231F20"/>
              </a:buClr>
              <a:buSzPts val="1400"/>
              <a:buChar char="○"/>
            </a:pPr>
            <a:r>
              <a:rPr lang="en" sz="1400">
                <a:solidFill>
                  <a:srgbClr val="231F20"/>
                </a:solidFill>
              </a:rPr>
              <a:t>k- fold cross validation where k = 10</a:t>
            </a:r>
            <a:endParaRPr sz="1400">
              <a:solidFill>
                <a:srgbClr val="231F20"/>
              </a:solidFill>
            </a:endParaRPr>
          </a:p>
          <a:p>
            <a:pPr marL="914400" lvl="1" indent="-317500" algn="l" rtl="0">
              <a:spcBef>
                <a:spcPts val="0"/>
              </a:spcBef>
              <a:spcAft>
                <a:spcPts val="0"/>
              </a:spcAft>
              <a:buClr>
                <a:srgbClr val="231F20"/>
              </a:buClr>
              <a:buSzPts val="1400"/>
              <a:buChar char="○"/>
            </a:pPr>
            <a:r>
              <a:rPr lang="en" sz="1400">
                <a:solidFill>
                  <a:srgbClr val="231F20"/>
                </a:solidFill>
              </a:rPr>
              <a:t>confusion matrix and associated</a:t>
            </a:r>
            <a:endParaRPr sz="1400">
              <a:solidFill>
                <a:srgbClr val="231F20"/>
              </a:solidFill>
            </a:endParaRPr>
          </a:p>
          <a:p>
            <a:pPr marL="914400" lvl="1" indent="-317500" algn="l" rtl="0">
              <a:spcBef>
                <a:spcPts val="0"/>
              </a:spcBef>
              <a:spcAft>
                <a:spcPts val="0"/>
              </a:spcAft>
              <a:buClr>
                <a:srgbClr val="231F20"/>
              </a:buClr>
              <a:buSzPts val="1400"/>
              <a:buChar char="○"/>
            </a:pPr>
            <a:r>
              <a:rPr lang="en" sz="1400">
                <a:solidFill>
                  <a:srgbClr val="231F20"/>
                </a:solidFill>
              </a:rPr>
              <a:t>Accuracy, Precision, Recall</a:t>
            </a:r>
            <a:endParaRPr sz="1400">
              <a:solidFill>
                <a:srgbClr val="231F20"/>
              </a:solidFill>
            </a:endParaRPr>
          </a:p>
          <a:p>
            <a:pPr marL="914400" lvl="1" indent="-317500" algn="l" rtl="0">
              <a:spcBef>
                <a:spcPts val="0"/>
              </a:spcBef>
              <a:spcAft>
                <a:spcPts val="0"/>
              </a:spcAft>
              <a:buClr>
                <a:srgbClr val="231F20"/>
              </a:buClr>
              <a:buSzPts val="1400"/>
              <a:buChar char="○"/>
            </a:pPr>
            <a:r>
              <a:rPr lang="en" sz="1400">
                <a:solidFill>
                  <a:srgbClr val="231F20"/>
                </a:solidFill>
              </a:rPr>
              <a:t>ROC curve</a:t>
            </a:r>
            <a:endParaRPr sz="1400">
              <a:solidFill>
                <a:srgbClr val="231F20"/>
              </a:solidFill>
            </a:endParaRPr>
          </a:p>
          <a:p>
            <a:pPr marL="914400" lvl="1" indent="-317500" algn="l" rtl="0">
              <a:spcBef>
                <a:spcPts val="0"/>
              </a:spcBef>
              <a:spcAft>
                <a:spcPts val="0"/>
              </a:spcAft>
              <a:buClr>
                <a:srgbClr val="231F20"/>
              </a:buClr>
              <a:buSzPts val="1400"/>
              <a:buChar char="○"/>
            </a:pPr>
            <a:r>
              <a:rPr lang="en" sz="1400">
                <a:solidFill>
                  <a:srgbClr val="231F20"/>
                </a:solidFill>
              </a:rPr>
              <a:t>F1 score</a:t>
            </a:r>
            <a:endParaRPr sz="1400">
              <a:solidFill>
                <a:srgbClr val="231F20"/>
              </a:solidFill>
            </a:endParaRPr>
          </a:p>
          <a:p>
            <a:pPr marL="914400" lvl="1" indent="-317500" algn="l" rtl="0">
              <a:spcBef>
                <a:spcPts val="0"/>
              </a:spcBef>
              <a:spcAft>
                <a:spcPts val="0"/>
              </a:spcAft>
              <a:buClr>
                <a:srgbClr val="231F20"/>
              </a:buClr>
              <a:buSzPts val="1400"/>
              <a:buChar char="○"/>
            </a:pPr>
            <a:r>
              <a:rPr lang="en" sz="1400">
                <a:solidFill>
                  <a:srgbClr val="231F20"/>
                </a:solidFill>
              </a:rPr>
              <a:t>Accuracy on Training set</a:t>
            </a:r>
            <a:endParaRPr sz="1400">
              <a:solidFill>
                <a:srgbClr val="231F20"/>
              </a:solidFill>
            </a:endParaRPr>
          </a:p>
          <a:p>
            <a:pPr marL="914400" lvl="1" indent="-317500" algn="l" rtl="0">
              <a:spcBef>
                <a:spcPts val="0"/>
              </a:spcBef>
              <a:spcAft>
                <a:spcPts val="0"/>
              </a:spcAft>
              <a:buClr>
                <a:srgbClr val="231F20"/>
              </a:buClr>
              <a:buSzPts val="1400"/>
              <a:buChar char="○"/>
            </a:pPr>
            <a:r>
              <a:rPr lang="en" sz="1400">
                <a:solidFill>
                  <a:srgbClr val="231F20"/>
                </a:solidFill>
              </a:rPr>
              <a:t>Accuracy on Test set</a:t>
            </a:r>
            <a:endParaRPr sz="1400">
              <a:solidFill>
                <a:srgbClr val="231F2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726125" y="2374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Experiment Setting</a:t>
            </a:r>
            <a:endParaRPr/>
          </a:p>
        </p:txBody>
      </p:sp>
      <p:sp>
        <p:nvSpPr>
          <p:cNvPr id="192" name="Google Shape;192;p23"/>
          <p:cNvSpPr txBox="1">
            <a:spLocks noGrp="1"/>
          </p:cNvSpPr>
          <p:nvPr>
            <p:ph type="body" idx="1"/>
          </p:nvPr>
        </p:nvSpPr>
        <p:spPr>
          <a:xfrm>
            <a:off x="819150" y="928575"/>
            <a:ext cx="7505700" cy="3710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231F20"/>
              </a:buClr>
              <a:buSzPts val="1400"/>
              <a:buChar char="●"/>
            </a:pPr>
            <a:r>
              <a:rPr lang="en" sz="1400" b="1">
                <a:solidFill>
                  <a:srgbClr val="231F20"/>
                </a:solidFill>
                <a:highlight>
                  <a:srgbClr val="FFFFFF"/>
                </a:highlight>
              </a:rPr>
              <a:t>Baseline Methods</a:t>
            </a:r>
            <a:endParaRPr sz="1400" b="1">
              <a:solidFill>
                <a:srgbClr val="231F20"/>
              </a:solidFill>
              <a:highlight>
                <a:srgbClr val="FFFFFF"/>
              </a:highlight>
            </a:endParaRPr>
          </a:p>
          <a:p>
            <a:pPr marL="0" lvl="0" indent="457200" algn="l" rtl="0">
              <a:spcBef>
                <a:spcPts val="1000"/>
              </a:spcBef>
              <a:spcAft>
                <a:spcPts val="0"/>
              </a:spcAft>
              <a:buNone/>
            </a:pPr>
            <a:r>
              <a:rPr lang="en" sz="1400">
                <a:solidFill>
                  <a:srgbClr val="231F20"/>
                </a:solidFill>
              </a:rPr>
              <a:t>We used old fashioned Bag-of-Words (with Tf-Idf ) as a baseline method to encode text data and trained the model using:</a:t>
            </a:r>
            <a:endParaRPr sz="1400">
              <a:solidFill>
                <a:srgbClr val="231F20"/>
              </a:solidFill>
            </a:endParaRPr>
          </a:p>
          <a:p>
            <a:pPr marL="914400" lvl="0" indent="-317500" algn="l" rtl="0">
              <a:spcBef>
                <a:spcPts val="1000"/>
              </a:spcBef>
              <a:spcAft>
                <a:spcPts val="0"/>
              </a:spcAft>
              <a:buClr>
                <a:srgbClr val="231F20"/>
              </a:buClr>
              <a:buSzPts val="1400"/>
              <a:buChar char="●"/>
            </a:pPr>
            <a:r>
              <a:rPr lang="en" sz="1400">
                <a:solidFill>
                  <a:srgbClr val="231F20"/>
                </a:solidFill>
              </a:rPr>
              <a:t>NaiveBayes</a:t>
            </a:r>
            <a:endParaRPr sz="1400">
              <a:solidFill>
                <a:srgbClr val="231F20"/>
              </a:solidFill>
            </a:endParaRPr>
          </a:p>
          <a:p>
            <a:pPr marL="914400" lvl="0" indent="-317500" algn="l" rtl="0">
              <a:spcBef>
                <a:spcPts val="0"/>
              </a:spcBef>
              <a:spcAft>
                <a:spcPts val="0"/>
              </a:spcAft>
              <a:buClr>
                <a:srgbClr val="231F20"/>
              </a:buClr>
              <a:buSzPts val="1400"/>
              <a:buChar char="●"/>
            </a:pPr>
            <a:r>
              <a:rPr lang="en" sz="1400">
                <a:solidFill>
                  <a:srgbClr val="231F20"/>
                </a:solidFill>
              </a:rPr>
              <a:t>RandomForest</a:t>
            </a:r>
            <a:endParaRPr sz="1400">
              <a:solidFill>
                <a:srgbClr val="231F20"/>
              </a:solidFill>
            </a:endParaRPr>
          </a:p>
          <a:p>
            <a:pPr marL="914400" lvl="0" indent="-317500" algn="l" rtl="0">
              <a:spcBef>
                <a:spcPts val="0"/>
              </a:spcBef>
              <a:spcAft>
                <a:spcPts val="0"/>
              </a:spcAft>
              <a:buClr>
                <a:srgbClr val="231F20"/>
              </a:buClr>
              <a:buSzPts val="1400"/>
              <a:buChar char="●"/>
            </a:pPr>
            <a:r>
              <a:rPr lang="en" sz="1400">
                <a:solidFill>
                  <a:srgbClr val="231F20"/>
                </a:solidFill>
              </a:rPr>
              <a:t>KNeighbours</a:t>
            </a:r>
            <a:endParaRPr sz="1400">
              <a:solidFill>
                <a:srgbClr val="231F20"/>
              </a:solidFill>
            </a:endParaRPr>
          </a:p>
          <a:p>
            <a:pPr marL="914400" lvl="0" indent="-317500" algn="l" rtl="0">
              <a:spcBef>
                <a:spcPts val="0"/>
              </a:spcBef>
              <a:spcAft>
                <a:spcPts val="0"/>
              </a:spcAft>
              <a:buClr>
                <a:srgbClr val="231F20"/>
              </a:buClr>
              <a:buSzPts val="1400"/>
              <a:buChar char="●"/>
            </a:pPr>
            <a:r>
              <a:rPr lang="en" sz="1400">
                <a:solidFill>
                  <a:srgbClr val="231F20"/>
                </a:solidFill>
              </a:rPr>
              <a:t>SVC</a:t>
            </a:r>
            <a:endParaRPr sz="1400">
              <a:solidFill>
                <a:srgbClr val="231F20"/>
              </a:solidFill>
            </a:endParaRPr>
          </a:p>
          <a:p>
            <a:pPr marL="914400" lvl="0" indent="-317500" algn="l" rtl="0">
              <a:spcBef>
                <a:spcPts val="0"/>
              </a:spcBef>
              <a:spcAft>
                <a:spcPts val="0"/>
              </a:spcAft>
              <a:buClr>
                <a:srgbClr val="231F20"/>
              </a:buClr>
              <a:buSzPts val="1400"/>
              <a:buChar char="●"/>
            </a:pPr>
            <a:r>
              <a:rPr lang="en" sz="1400">
                <a:solidFill>
                  <a:srgbClr val="231F20"/>
                </a:solidFill>
              </a:rPr>
              <a:t>Logistic Regression</a:t>
            </a:r>
            <a:endParaRPr sz="1400">
              <a:solidFill>
                <a:srgbClr val="231F20"/>
              </a:solidFill>
            </a:endParaRPr>
          </a:p>
          <a:p>
            <a:pPr marL="914400" lvl="0" indent="-317500" algn="l" rtl="0">
              <a:spcBef>
                <a:spcPts val="0"/>
              </a:spcBef>
              <a:spcAft>
                <a:spcPts val="0"/>
              </a:spcAft>
              <a:buClr>
                <a:srgbClr val="231F20"/>
              </a:buClr>
              <a:buSzPts val="1400"/>
              <a:buChar char="●"/>
            </a:pPr>
            <a:r>
              <a:rPr lang="en" sz="1400">
                <a:solidFill>
                  <a:srgbClr val="231F20"/>
                </a:solidFill>
              </a:rPr>
              <a:t>DecisionTreeMaxDepth2</a:t>
            </a:r>
            <a:endParaRPr sz="1400">
              <a:solidFill>
                <a:srgbClr val="231F20"/>
              </a:solidFill>
            </a:endParaRPr>
          </a:p>
          <a:p>
            <a:pPr marL="914400" lvl="0" indent="-317500" algn="l" rtl="0">
              <a:spcBef>
                <a:spcPts val="0"/>
              </a:spcBef>
              <a:spcAft>
                <a:spcPts val="0"/>
              </a:spcAft>
              <a:buClr>
                <a:srgbClr val="231F20"/>
              </a:buClr>
              <a:buSzPts val="1400"/>
              <a:buChar char="●"/>
            </a:pPr>
            <a:r>
              <a:rPr lang="en" sz="1400">
                <a:solidFill>
                  <a:srgbClr val="231F20"/>
                </a:solidFill>
              </a:rPr>
              <a:t>Decision Tree</a:t>
            </a:r>
            <a:endParaRPr sz="1400">
              <a:solidFill>
                <a:srgbClr val="231F20"/>
              </a:solidFill>
            </a:endParaRPr>
          </a:p>
          <a:p>
            <a:pPr marL="914400" lvl="0" indent="-317500" algn="l" rtl="0">
              <a:spcBef>
                <a:spcPts val="0"/>
              </a:spcBef>
              <a:spcAft>
                <a:spcPts val="0"/>
              </a:spcAft>
              <a:buClr>
                <a:srgbClr val="231F20"/>
              </a:buClr>
              <a:buSzPts val="1400"/>
              <a:buChar char="●"/>
            </a:pPr>
            <a:r>
              <a:rPr lang="en" sz="1400">
                <a:solidFill>
                  <a:srgbClr val="231F20"/>
                </a:solidFill>
              </a:rPr>
              <a:t>XGBoost</a:t>
            </a:r>
            <a:endParaRPr sz="1400">
              <a:solidFill>
                <a:srgbClr val="231F20"/>
              </a:solidFill>
            </a:endParaRPr>
          </a:p>
          <a:p>
            <a:pPr marL="914400" lvl="0" indent="-317500" algn="l" rtl="0">
              <a:spcBef>
                <a:spcPts val="0"/>
              </a:spcBef>
              <a:spcAft>
                <a:spcPts val="0"/>
              </a:spcAft>
              <a:buClr>
                <a:srgbClr val="231F20"/>
              </a:buClr>
              <a:buSzPts val="1400"/>
              <a:buChar char="●"/>
            </a:pPr>
            <a:r>
              <a:rPr lang="en" sz="1400">
                <a:solidFill>
                  <a:srgbClr val="231F20"/>
                </a:solidFill>
              </a:rPr>
              <a:t>Neural Network</a:t>
            </a:r>
            <a:endParaRPr sz="1400">
              <a:solidFill>
                <a:srgbClr val="231F20"/>
              </a:solidFill>
            </a:endParaRPr>
          </a:p>
          <a:p>
            <a:pPr marL="1371600" lvl="0" indent="0" algn="l" rtl="0">
              <a:spcBef>
                <a:spcPts val="1000"/>
              </a:spcBef>
              <a:spcAft>
                <a:spcPts val="1000"/>
              </a:spcAft>
              <a:buNone/>
            </a:pPr>
            <a:endParaRPr sz="1400">
              <a:solidFill>
                <a:srgbClr val="231F20"/>
              </a:solidFill>
              <a:highlight>
                <a:srgbClr val="FFFFFF"/>
              </a:highlight>
            </a:endParaRPr>
          </a:p>
        </p:txBody>
      </p:sp>
      <p:sp>
        <p:nvSpPr>
          <p:cNvPr id="193" name="Google Shape;193;p23"/>
          <p:cNvSpPr txBox="1"/>
          <p:nvPr/>
        </p:nvSpPr>
        <p:spPr>
          <a:xfrm>
            <a:off x="2474100" y="2111350"/>
            <a:ext cx="535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819150" y="2578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Numerical Results</a:t>
            </a:r>
            <a:endParaRPr/>
          </a:p>
        </p:txBody>
      </p:sp>
      <p:sp>
        <p:nvSpPr>
          <p:cNvPr id="199" name="Google Shape;199;p24"/>
          <p:cNvSpPr txBox="1">
            <a:spLocks noGrp="1"/>
          </p:cNvSpPr>
          <p:nvPr>
            <p:ph type="body" idx="1"/>
          </p:nvPr>
        </p:nvSpPr>
        <p:spPr>
          <a:xfrm>
            <a:off x="819150" y="948700"/>
            <a:ext cx="7505700" cy="34899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sz="1400" b="1" dirty="0"/>
              <a:t>Cross Validation mean Score</a:t>
            </a:r>
            <a:endParaRPr sz="1400" b="1" dirty="0"/>
          </a:p>
          <a:p>
            <a:pPr marL="457200" lvl="0" indent="0" algn="l" rtl="0">
              <a:lnSpc>
                <a:spcPct val="100000"/>
              </a:lnSpc>
              <a:spcBef>
                <a:spcPts val="1200"/>
              </a:spcBef>
              <a:spcAft>
                <a:spcPts val="0"/>
              </a:spcAft>
              <a:buNone/>
            </a:pPr>
            <a:r>
              <a:rPr lang="en" sz="1400" dirty="0" err="1"/>
              <a:t>NaiveBayes</a:t>
            </a:r>
            <a:r>
              <a:rPr lang="en" sz="1400" dirty="0"/>
              <a:t>		: 	0.966497 </a:t>
            </a:r>
            <a:endParaRPr sz="1400" dirty="0"/>
          </a:p>
          <a:p>
            <a:pPr marL="457200" lvl="0" indent="0" algn="l" rtl="0">
              <a:lnSpc>
                <a:spcPct val="100000"/>
              </a:lnSpc>
              <a:spcBef>
                <a:spcPts val="1200"/>
              </a:spcBef>
              <a:spcAft>
                <a:spcPts val="0"/>
              </a:spcAft>
              <a:buNone/>
            </a:pPr>
            <a:r>
              <a:rPr lang="en" sz="1400" dirty="0" err="1"/>
              <a:t>RandomForest</a:t>
            </a:r>
            <a:r>
              <a:rPr lang="en" sz="1400" dirty="0"/>
              <a:t>		:	 0.976786 </a:t>
            </a:r>
            <a:endParaRPr sz="1400" dirty="0"/>
          </a:p>
          <a:p>
            <a:pPr marL="457200" lvl="0" indent="0" algn="l" rtl="0">
              <a:lnSpc>
                <a:spcPct val="100000"/>
              </a:lnSpc>
              <a:spcBef>
                <a:spcPts val="1200"/>
              </a:spcBef>
              <a:spcAft>
                <a:spcPts val="0"/>
              </a:spcAft>
              <a:buNone/>
            </a:pPr>
            <a:r>
              <a:rPr lang="en" sz="1400" dirty="0" err="1"/>
              <a:t>KNeighbours</a:t>
            </a:r>
            <a:r>
              <a:rPr lang="en" sz="1400" dirty="0"/>
              <a:t>		:	 0.911942 </a:t>
            </a:r>
            <a:endParaRPr sz="1400" dirty="0"/>
          </a:p>
          <a:p>
            <a:pPr marL="457200" lvl="0" indent="0" algn="l" rtl="0">
              <a:lnSpc>
                <a:spcPct val="100000"/>
              </a:lnSpc>
              <a:spcBef>
                <a:spcPts val="1200"/>
              </a:spcBef>
              <a:spcAft>
                <a:spcPts val="0"/>
              </a:spcAft>
              <a:buNone/>
            </a:pPr>
            <a:r>
              <a:rPr lang="en" sz="1400" dirty="0"/>
              <a:t>SVC			:	 0.975829 </a:t>
            </a:r>
            <a:endParaRPr sz="1400" dirty="0"/>
          </a:p>
          <a:p>
            <a:pPr marL="457200" lvl="0" indent="0" algn="l" rtl="0">
              <a:lnSpc>
                <a:spcPct val="100000"/>
              </a:lnSpc>
              <a:spcBef>
                <a:spcPts val="1200"/>
              </a:spcBef>
              <a:spcAft>
                <a:spcPts val="0"/>
              </a:spcAft>
              <a:buNone/>
            </a:pPr>
            <a:r>
              <a:rPr lang="en" sz="1400" dirty="0"/>
              <a:t>Logistic Regression		:	 0.960514 </a:t>
            </a:r>
            <a:endParaRPr sz="1400" dirty="0"/>
          </a:p>
          <a:p>
            <a:pPr marL="457200" lvl="0" indent="0" algn="l" rtl="0">
              <a:lnSpc>
                <a:spcPct val="100000"/>
              </a:lnSpc>
              <a:spcBef>
                <a:spcPts val="1200"/>
              </a:spcBef>
              <a:spcAft>
                <a:spcPts val="0"/>
              </a:spcAft>
              <a:buNone/>
            </a:pPr>
            <a:r>
              <a:rPr lang="en" sz="1400" dirty="0"/>
              <a:t>DecisionTreeMaxDepth2	:	 0.916009 </a:t>
            </a:r>
            <a:endParaRPr sz="1400" dirty="0"/>
          </a:p>
          <a:p>
            <a:pPr marL="457200" lvl="0" indent="0" algn="l" rtl="0">
              <a:lnSpc>
                <a:spcPct val="100000"/>
              </a:lnSpc>
              <a:spcBef>
                <a:spcPts val="1200"/>
              </a:spcBef>
              <a:spcAft>
                <a:spcPts val="0"/>
              </a:spcAft>
              <a:buNone/>
            </a:pPr>
            <a:r>
              <a:rPr lang="en" sz="1400" dirty="0"/>
              <a:t>Decision Tree		:	 0.959799</a:t>
            </a:r>
            <a:endParaRPr sz="1400" dirty="0"/>
          </a:p>
          <a:p>
            <a:pPr marL="457200" lvl="0" indent="0" algn="l" rtl="0">
              <a:lnSpc>
                <a:spcPct val="100000"/>
              </a:lnSpc>
              <a:spcBef>
                <a:spcPts val="1200"/>
              </a:spcBef>
              <a:spcAft>
                <a:spcPts val="0"/>
              </a:spcAft>
              <a:buNone/>
            </a:pPr>
            <a:r>
              <a:rPr lang="en" sz="1400" dirty="0" err="1"/>
              <a:t>XGBoost</a:t>
            </a:r>
            <a:r>
              <a:rPr lang="en" sz="1400" dirty="0"/>
              <a:t>	</a:t>
            </a:r>
            <a:r>
              <a:rPr lang="en" sz="1400"/>
              <a:t>	:</a:t>
            </a:r>
            <a:r>
              <a:rPr lang="en" sz="1400" dirty="0"/>
              <a:t>	 0.977265</a:t>
            </a:r>
            <a:endParaRPr sz="1400" dirty="0"/>
          </a:p>
          <a:p>
            <a:pPr marL="457200" lvl="0" indent="0" algn="l" rtl="0">
              <a:lnSpc>
                <a:spcPct val="100000"/>
              </a:lnSpc>
              <a:spcBef>
                <a:spcPts val="1200"/>
              </a:spcBef>
              <a:spcAft>
                <a:spcPts val="1200"/>
              </a:spcAft>
              <a:buNone/>
            </a:pPr>
            <a:endParaRPr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819150" y="2578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Numerical Results</a:t>
            </a:r>
            <a:endParaRPr/>
          </a:p>
        </p:txBody>
      </p:sp>
      <p:sp>
        <p:nvSpPr>
          <p:cNvPr id="205" name="Google Shape;205;p25"/>
          <p:cNvSpPr txBox="1">
            <a:spLocks noGrp="1"/>
          </p:cNvSpPr>
          <p:nvPr>
            <p:ph type="body" idx="1"/>
          </p:nvPr>
        </p:nvSpPr>
        <p:spPr>
          <a:xfrm>
            <a:off x="819150" y="948700"/>
            <a:ext cx="7505700" cy="34899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b="1"/>
              <a:t>Testing Result</a:t>
            </a:r>
            <a:endParaRPr sz="1400" b="1"/>
          </a:p>
          <a:p>
            <a:pPr marL="457200" lvl="0" indent="0" algn="l" rtl="0">
              <a:spcBef>
                <a:spcPts val="1200"/>
              </a:spcBef>
              <a:spcAft>
                <a:spcPts val="1200"/>
              </a:spcAft>
              <a:buNone/>
            </a:pPr>
            <a:endParaRPr sz="1400" b="1"/>
          </a:p>
        </p:txBody>
      </p:sp>
      <p:pic>
        <p:nvPicPr>
          <p:cNvPr id="206" name="Google Shape;206;p25"/>
          <p:cNvPicPr preferRelativeResize="0"/>
          <p:nvPr/>
        </p:nvPicPr>
        <p:blipFill>
          <a:blip r:embed="rId3">
            <a:alphaModFix/>
          </a:blip>
          <a:stretch>
            <a:fillRect/>
          </a:stretch>
        </p:blipFill>
        <p:spPr>
          <a:xfrm>
            <a:off x="1124150" y="1556825"/>
            <a:ext cx="7011501" cy="2751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819150" y="2671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Qualitative Results</a:t>
            </a:r>
            <a:endParaRPr/>
          </a:p>
        </p:txBody>
      </p:sp>
      <p:sp>
        <p:nvSpPr>
          <p:cNvPr id="212" name="Google Shape;212;p26"/>
          <p:cNvSpPr txBox="1">
            <a:spLocks noGrp="1"/>
          </p:cNvSpPr>
          <p:nvPr>
            <p:ph type="body" idx="1"/>
          </p:nvPr>
        </p:nvSpPr>
        <p:spPr>
          <a:xfrm>
            <a:off x="659425" y="956175"/>
            <a:ext cx="7665300" cy="3711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b="1">
                <a:solidFill>
                  <a:srgbClr val="231F20"/>
                </a:solidFill>
                <a:highlight>
                  <a:srgbClr val="FFFFFF"/>
                </a:highlight>
              </a:rPr>
              <a:t>Success</a:t>
            </a:r>
            <a:r>
              <a:rPr lang="en" sz="1400" b="1"/>
              <a:t> Sample</a:t>
            </a:r>
            <a:endParaRPr sz="1400" b="1"/>
          </a:p>
        </p:txBody>
      </p:sp>
      <p:pic>
        <p:nvPicPr>
          <p:cNvPr id="213" name="Google Shape;213;p26"/>
          <p:cNvPicPr preferRelativeResize="0"/>
          <p:nvPr/>
        </p:nvPicPr>
        <p:blipFill>
          <a:blip r:embed="rId3">
            <a:alphaModFix/>
          </a:blip>
          <a:stretch>
            <a:fillRect/>
          </a:stretch>
        </p:blipFill>
        <p:spPr>
          <a:xfrm>
            <a:off x="819150" y="1553000"/>
            <a:ext cx="8056802" cy="30047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819150" y="2671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Qualitative Results</a:t>
            </a:r>
            <a:endParaRPr/>
          </a:p>
        </p:txBody>
      </p:sp>
      <p:sp>
        <p:nvSpPr>
          <p:cNvPr id="219" name="Google Shape;219;p27"/>
          <p:cNvSpPr txBox="1">
            <a:spLocks noGrp="1"/>
          </p:cNvSpPr>
          <p:nvPr>
            <p:ph type="body" idx="1"/>
          </p:nvPr>
        </p:nvSpPr>
        <p:spPr>
          <a:xfrm>
            <a:off x="696675" y="977700"/>
            <a:ext cx="7628100" cy="346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b="1"/>
              <a:t>Failure Sample</a:t>
            </a:r>
            <a:endParaRPr sz="1400" b="1"/>
          </a:p>
        </p:txBody>
      </p:sp>
      <p:pic>
        <p:nvPicPr>
          <p:cNvPr id="220" name="Google Shape;220;p27"/>
          <p:cNvPicPr preferRelativeResize="0"/>
          <p:nvPr/>
        </p:nvPicPr>
        <p:blipFill>
          <a:blip r:embed="rId3">
            <a:alphaModFix/>
          </a:blip>
          <a:stretch>
            <a:fillRect/>
          </a:stretch>
        </p:blipFill>
        <p:spPr>
          <a:xfrm>
            <a:off x="757951" y="1506802"/>
            <a:ext cx="7628101" cy="2701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819150" y="2950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26" name="Google Shape;226;p28"/>
          <p:cNvSpPr txBox="1">
            <a:spLocks noGrp="1"/>
          </p:cNvSpPr>
          <p:nvPr>
            <p:ph type="body" idx="1"/>
          </p:nvPr>
        </p:nvSpPr>
        <p:spPr>
          <a:xfrm>
            <a:off x="819150" y="947925"/>
            <a:ext cx="7505700" cy="34908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SzPts val="1400"/>
              <a:buChar char="●"/>
            </a:pPr>
            <a:r>
              <a:rPr lang="en" sz="1400"/>
              <a:t>We found that RandomForest, SVC and XGBoost are among the best classifier for SMS spam detection.</a:t>
            </a:r>
            <a:endParaRPr sz="1400"/>
          </a:p>
          <a:p>
            <a:pPr marL="0" lvl="0" indent="0" algn="l" rtl="0">
              <a:lnSpc>
                <a:spcPct val="100000"/>
              </a:lnSpc>
              <a:spcBef>
                <a:spcPts val="1200"/>
              </a:spcBef>
              <a:spcAft>
                <a:spcPts val="0"/>
              </a:spcAft>
              <a:buNone/>
            </a:pPr>
            <a:r>
              <a:rPr lang="en" sz="1400"/>
              <a:t>For XGBoost(best validation score), below are the summary of the result:</a:t>
            </a:r>
            <a:endParaRPr sz="1400"/>
          </a:p>
          <a:p>
            <a:pPr marL="0" lvl="0" indent="0" algn="l" rtl="0">
              <a:lnSpc>
                <a:spcPct val="100000"/>
              </a:lnSpc>
              <a:spcBef>
                <a:spcPts val="1200"/>
              </a:spcBef>
              <a:spcAft>
                <a:spcPts val="1200"/>
              </a:spcAft>
              <a:buNone/>
            </a:pPr>
            <a:endParaRPr sz="1400"/>
          </a:p>
        </p:txBody>
      </p:sp>
      <p:pic>
        <p:nvPicPr>
          <p:cNvPr id="227" name="Google Shape;227;p28"/>
          <p:cNvPicPr preferRelativeResize="0"/>
          <p:nvPr/>
        </p:nvPicPr>
        <p:blipFill>
          <a:blip r:embed="rId3">
            <a:alphaModFix/>
          </a:blip>
          <a:stretch>
            <a:fillRect/>
          </a:stretch>
        </p:blipFill>
        <p:spPr>
          <a:xfrm>
            <a:off x="890225" y="1984325"/>
            <a:ext cx="3681774" cy="2802525"/>
          </a:xfrm>
          <a:prstGeom prst="rect">
            <a:avLst/>
          </a:prstGeom>
          <a:noFill/>
          <a:ln>
            <a:noFill/>
          </a:ln>
        </p:spPr>
      </p:pic>
      <p:pic>
        <p:nvPicPr>
          <p:cNvPr id="228" name="Google Shape;228;p28"/>
          <p:cNvPicPr preferRelativeResize="0"/>
          <p:nvPr/>
        </p:nvPicPr>
        <p:blipFill>
          <a:blip r:embed="rId4">
            <a:alphaModFix/>
          </a:blip>
          <a:stretch>
            <a:fillRect/>
          </a:stretch>
        </p:blipFill>
        <p:spPr>
          <a:xfrm>
            <a:off x="4572000" y="1893625"/>
            <a:ext cx="4357851" cy="2893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xfrm>
            <a:off x="819150" y="2947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34" name="Google Shape;234;p29"/>
          <p:cNvSpPr txBox="1">
            <a:spLocks noGrp="1"/>
          </p:cNvSpPr>
          <p:nvPr>
            <p:ph type="body" idx="1"/>
          </p:nvPr>
        </p:nvSpPr>
        <p:spPr>
          <a:xfrm>
            <a:off x="819150" y="987150"/>
            <a:ext cx="7505700" cy="3169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We observed that the recall for spam is particularly low at 82%.</a:t>
            </a:r>
            <a:endParaRPr sz="1400"/>
          </a:p>
          <a:p>
            <a:pPr marL="457200" lvl="0" indent="-317500" algn="l" rtl="0">
              <a:spcBef>
                <a:spcPts val="0"/>
              </a:spcBef>
              <a:spcAft>
                <a:spcPts val="0"/>
              </a:spcAft>
              <a:buSzPts val="1400"/>
              <a:buChar char="●"/>
            </a:pPr>
            <a:r>
              <a:rPr lang="en" sz="1400"/>
              <a:t>Some of the keyword like ‘hello’, ‘reply’, ‘mobile’ is associated heavily with SPAM so, if we find this keyword in the ham message, it is most likely to be classified under SPAM. So, we need some more sophisticated way to encode messages.</a:t>
            </a:r>
            <a:endParaRPr sz="1400"/>
          </a:p>
          <a:p>
            <a:pPr marL="457200" lvl="0" indent="-317500" algn="l" rtl="0">
              <a:spcBef>
                <a:spcPts val="0"/>
              </a:spcBef>
              <a:spcAft>
                <a:spcPts val="0"/>
              </a:spcAft>
              <a:buSzPts val="1400"/>
              <a:buChar char="●"/>
            </a:pPr>
            <a:r>
              <a:rPr lang="en" sz="1400"/>
              <a:t>We plan to test the famous Word Embedding (with Word2Vec), and the cutting edge Language models (with BERT) that may further improve the performance .</a:t>
            </a:r>
            <a:endParaRPr sz="1400"/>
          </a:p>
          <a:p>
            <a:pPr marL="457200" lvl="0" indent="-317500" algn="l" rtl="0">
              <a:spcBef>
                <a:spcPts val="0"/>
              </a:spcBef>
              <a:spcAft>
                <a:spcPts val="0"/>
              </a:spcAft>
              <a:buSzPts val="1400"/>
              <a:buChar char="●"/>
            </a:pPr>
            <a:r>
              <a:rPr lang="en" sz="1400"/>
              <a:t>We also plan to resample the dataset to reduce the imbalance ratio.</a:t>
            </a:r>
            <a:endParaRPr sz="1400"/>
          </a:p>
          <a:p>
            <a:pPr marL="457200" lvl="0" indent="0" algn="l" rtl="0">
              <a:spcBef>
                <a:spcPts val="1200"/>
              </a:spcBef>
              <a:spcAft>
                <a:spcPts val="0"/>
              </a:spcAft>
              <a:buNone/>
            </a:pPr>
            <a:endParaRPr sz="1400"/>
          </a:p>
          <a:p>
            <a:pPr marL="0" lvl="0" indent="0" algn="l" rtl="0">
              <a:spcBef>
                <a:spcPts val="1200"/>
              </a:spcBef>
              <a:spcAft>
                <a:spcPts val="1200"/>
              </a:spcAft>
              <a:buNone/>
            </a:pP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3229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Background and Motivation</a:t>
            </a:r>
            <a:endParaRPr/>
          </a:p>
        </p:txBody>
      </p:sp>
      <p:sp>
        <p:nvSpPr>
          <p:cNvPr id="135" name="Google Shape;135;p14"/>
          <p:cNvSpPr txBox="1">
            <a:spLocks noGrp="1"/>
          </p:cNvSpPr>
          <p:nvPr>
            <p:ph type="body" idx="1"/>
          </p:nvPr>
        </p:nvSpPr>
        <p:spPr>
          <a:xfrm>
            <a:off x="852000" y="1195200"/>
            <a:ext cx="7505700" cy="3371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Alfa Slab One"/>
              <a:buChar char="●"/>
            </a:pPr>
            <a:r>
              <a:rPr lang="en" sz="1400">
                <a:latin typeface="Alfa Slab One"/>
                <a:ea typeface="Alfa Slab One"/>
                <a:cs typeface="Alfa Slab One"/>
                <a:sym typeface="Alfa Slab One"/>
              </a:rPr>
              <a:t>Human Attention</a:t>
            </a:r>
            <a:endParaRPr sz="1400">
              <a:latin typeface="Alfa Slab One"/>
              <a:ea typeface="Alfa Slab One"/>
              <a:cs typeface="Alfa Slab One"/>
              <a:sym typeface="Alfa Slab One"/>
            </a:endParaRPr>
          </a:p>
          <a:p>
            <a:pPr marL="457200" lvl="0" indent="0" algn="l" rtl="0">
              <a:spcBef>
                <a:spcPts val="1200"/>
              </a:spcBef>
              <a:spcAft>
                <a:spcPts val="0"/>
              </a:spcAft>
              <a:buNone/>
            </a:pPr>
            <a:r>
              <a:rPr lang="en" sz="1400"/>
              <a:t>SPAM messages requires unnecessary human intervention. </a:t>
            </a:r>
            <a:endParaRPr sz="1400"/>
          </a:p>
          <a:p>
            <a:pPr marL="457200" lvl="0" indent="-317500" algn="l" rtl="0">
              <a:spcBef>
                <a:spcPts val="1200"/>
              </a:spcBef>
              <a:spcAft>
                <a:spcPts val="0"/>
              </a:spcAft>
              <a:buSzPts val="1400"/>
              <a:buFont typeface="Alfa Slab One"/>
              <a:buChar char="●"/>
            </a:pPr>
            <a:r>
              <a:rPr lang="en" sz="1400">
                <a:latin typeface="Alfa Slab One"/>
                <a:ea typeface="Alfa Slab One"/>
                <a:cs typeface="Alfa Slab One"/>
                <a:sym typeface="Alfa Slab One"/>
              </a:rPr>
              <a:t>Roaming Cost</a:t>
            </a:r>
            <a:endParaRPr sz="1400">
              <a:latin typeface="Alfa Slab One"/>
              <a:ea typeface="Alfa Slab One"/>
              <a:cs typeface="Alfa Slab One"/>
              <a:sym typeface="Alfa Slab One"/>
            </a:endParaRPr>
          </a:p>
          <a:p>
            <a:pPr marL="457200" lvl="0" indent="0" algn="l" rtl="0">
              <a:spcBef>
                <a:spcPts val="1200"/>
              </a:spcBef>
              <a:spcAft>
                <a:spcPts val="0"/>
              </a:spcAft>
              <a:buNone/>
            </a:pPr>
            <a:r>
              <a:rPr lang="en" sz="1400"/>
              <a:t>Most of the cellular plan charges to receive SMS while in roaming. Lots of SPAM messages can lead to hefty bills.</a:t>
            </a:r>
            <a:endParaRPr sz="1400">
              <a:latin typeface="Alfa Slab One"/>
              <a:ea typeface="Alfa Slab One"/>
              <a:cs typeface="Alfa Slab One"/>
              <a:sym typeface="Alfa Slab One"/>
            </a:endParaRPr>
          </a:p>
          <a:p>
            <a:pPr marL="457200" lvl="0" indent="-317500" algn="l" rtl="0">
              <a:spcBef>
                <a:spcPts val="1200"/>
              </a:spcBef>
              <a:spcAft>
                <a:spcPts val="0"/>
              </a:spcAft>
              <a:buSzPts val="1400"/>
              <a:buFont typeface="Alfa Slab One"/>
              <a:buChar char="●"/>
            </a:pPr>
            <a:r>
              <a:rPr lang="en" sz="1400">
                <a:latin typeface="Alfa Slab One"/>
                <a:ea typeface="Alfa Slab One"/>
                <a:cs typeface="Alfa Slab One"/>
                <a:sym typeface="Alfa Slab One"/>
              </a:rPr>
              <a:t>Phishing Attacks</a:t>
            </a:r>
            <a:endParaRPr sz="1400"/>
          </a:p>
          <a:p>
            <a:pPr marL="457200" lvl="0" indent="0" algn="l" rtl="0">
              <a:spcBef>
                <a:spcPts val="1200"/>
              </a:spcBef>
              <a:spcAft>
                <a:spcPts val="1200"/>
              </a:spcAft>
              <a:buNone/>
            </a:pPr>
            <a:r>
              <a:rPr lang="en" sz="1400"/>
              <a:t>SMS based Phishing is where user receives malicious link via SMS and asks user to visit that link and steals sensitive information from user’s mobile device. Classifier can protect user from these messages by classifying these SMS as spam.</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3256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Objective</a:t>
            </a:r>
            <a:endParaRPr/>
          </a:p>
        </p:txBody>
      </p:sp>
      <p:sp>
        <p:nvSpPr>
          <p:cNvPr id="141" name="Google Shape;141;p15"/>
          <p:cNvSpPr txBox="1">
            <a:spLocks noGrp="1"/>
          </p:cNvSpPr>
          <p:nvPr>
            <p:ph type="body" idx="1"/>
          </p:nvPr>
        </p:nvSpPr>
        <p:spPr>
          <a:xfrm>
            <a:off x="819150" y="1167650"/>
            <a:ext cx="7505700" cy="2814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Build a classifier using ML model to detect spam messages. </a:t>
            </a:r>
            <a:endParaRPr sz="1400"/>
          </a:p>
          <a:p>
            <a:pPr marL="457200" lvl="0" indent="-317500" algn="l" rtl="0">
              <a:spcBef>
                <a:spcPts val="0"/>
              </a:spcBef>
              <a:spcAft>
                <a:spcPts val="0"/>
              </a:spcAft>
              <a:buSzPts val="1400"/>
              <a:buChar char="●"/>
            </a:pPr>
            <a:r>
              <a:rPr lang="en" sz="1400"/>
              <a:t>The purpose of this project is to apply various machine learning algorithms to the problem of SMS spam classification, compare their performance to gain insight about these methods that can accurately filter spams.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3361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Tasks</a:t>
            </a:r>
            <a:endParaRPr/>
          </a:p>
        </p:txBody>
      </p:sp>
      <p:sp>
        <p:nvSpPr>
          <p:cNvPr id="147" name="Google Shape;147;p16"/>
          <p:cNvSpPr txBox="1">
            <a:spLocks noGrp="1"/>
          </p:cNvSpPr>
          <p:nvPr>
            <p:ph type="body" idx="1"/>
          </p:nvPr>
        </p:nvSpPr>
        <p:spPr>
          <a:xfrm>
            <a:off x="819150" y="1098050"/>
            <a:ext cx="7505700" cy="2448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A dataset of real SMS Spams from UCI Machine Learning repository is used</a:t>
            </a:r>
            <a:endParaRPr sz="1400"/>
          </a:p>
          <a:p>
            <a:pPr marL="457200" lvl="0" indent="-317500" algn="l" rtl="0">
              <a:spcBef>
                <a:spcPts val="0"/>
              </a:spcBef>
              <a:spcAft>
                <a:spcPts val="0"/>
              </a:spcAft>
              <a:buSzPts val="1400"/>
              <a:buChar char="●"/>
            </a:pPr>
            <a:r>
              <a:rPr lang="en" sz="1400"/>
              <a:t>Performed preprocessing of text using various NLP techniques.</a:t>
            </a:r>
            <a:endParaRPr sz="1400"/>
          </a:p>
          <a:p>
            <a:pPr marL="457200" lvl="0" indent="-317500" algn="l" rtl="0">
              <a:spcBef>
                <a:spcPts val="0"/>
              </a:spcBef>
              <a:spcAft>
                <a:spcPts val="0"/>
              </a:spcAft>
              <a:buSzPts val="1400"/>
              <a:buChar char="●"/>
            </a:pPr>
            <a:r>
              <a:rPr lang="en" sz="1400"/>
              <a:t>Trained various machine learning algorithms on the chosen dataset.</a:t>
            </a:r>
            <a:endParaRPr sz="1400"/>
          </a:p>
          <a:p>
            <a:pPr marL="457200" lvl="0" indent="-317500" algn="l" rtl="0">
              <a:spcBef>
                <a:spcPts val="0"/>
              </a:spcBef>
              <a:spcAft>
                <a:spcPts val="0"/>
              </a:spcAft>
              <a:buSzPts val="1400"/>
              <a:buChar char="●"/>
            </a:pPr>
            <a:r>
              <a:rPr lang="en" sz="1400"/>
              <a:t>The results are compared and the best algorithm for spam filtering for text messaging is introduced.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776225" y="2971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a:t>
            </a:r>
            <a:endParaRPr/>
          </a:p>
        </p:txBody>
      </p:sp>
      <p:sp>
        <p:nvSpPr>
          <p:cNvPr id="153" name="Google Shape;153;p17"/>
          <p:cNvSpPr txBox="1">
            <a:spLocks noGrp="1"/>
          </p:cNvSpPr>
          <p:nvPr>
            <p:ph type="body" idx="1"/>
          </p:nvPr>
        </p:nvSpPr>
        <p:spPr>
          <a:xfrm>
            <a:off x="618250" y="978900"/>
            <a:ext cx="7706700" cy="378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Dataset consists of two columns :</a:t>
            </a:r>
            <a:endParaRPr sz="1400"/>
          </a:p>
          <a:p>
            <a:pPr marL="0" lvl="0" indent="0" algn="l" rtl="0">
              <a:spcBef>
                <a:spcPts val="1200"/>
              </a:spcBef>
              <a:spcAft>
                <a:spcPts val="0"/>
              </a:spcAft>
              <a:buNone/>
            </a:pPr>
            <a:r>
              <a:rPr lang="en" sz="1400"/>
              <a:t>1. Text (SMS)</a:t>
            </a:r>
            <a:endParaRPr sz="1400"/>
          </a:p>
          <a:p>
            <a:pPr marL="0" lvl="0" indent="0" algn="l" rtl="0">
              <a:spcBef>
                <a:spcPts val="1200"/>
              </a:spcBef>
              <a:spcAft>
                <a:spcPts val="0"/>
              </a:spcAft>
              <a:buNone/>
            </a:pPr>
            <a:r>
              <a:rPr lang="en" sz="1400"/>
              <a:t>2. Ground Truth(Spam or Ham)</a:t>
            </a:r>
            <a:endParaRPr sz="1400"/>
          </a:p>
          <a:p>
            <a:pPr marL="457200" lvl="0" indent="0" algn="l" rtl="0">
              <a:spcBef>
                <a:spcPts val="1200"/>
              </a:spcBef>
              <a:spcAft>
                <a:spcPts val="0"/>
              </a:spcAft>
              <a:buNone/>
            </a:pPr>
            <a:endParaRPr sz="1400"/>
          </a:p>
          <a:p>
            <a:pPr marL="457200" lvl="0" indent="0" algn="l" rtl="0">
              <a:spcBef>
                <a:spcPts val="1000"/>
              </a:spcBef>
              <a:spcAft>
                <a:spcPts val="0"/>
              </a:spcAft>
              <a:buNone/>
            </a:pPr>
            <a:endParaRPr sz="1400"/>
          </a:p>
          <a:p>
            <a:pPr marL="457200" lvl="0" indent="0" algn="l" rtl="0">
              <a:spcBef>
                <a:spcPts val="1000"/>
              </a:spcBef>
              <a:spcAft>
                <a:spcPts val="0"/>
              </a:spcAft>
              <a:buNone/>
            </a:pPr>
            <a:endParaRPr sz="1400"/>
          </a:p>
          <a:p>
            <a:pPr marL="457200" lvl="0" indent="0" algn="l" rtl="0">
              <a:spcBef>
                <a:spcPts val="1000"/>
              </a:spcBef>
              <a:spcAft>
                <a:spcPts val="0"/>
              </a:spcAft>
              <a:buNone/>
            </a:pPr>
            <a:endParaRPr sz="1400"/>
          </a:p>
          <a:p>
            <a:pPr marL="0" lvl="0" indent="0" algn="l" rtl="0">
              <a:spcBef>
                <a:spcPts val="1000"/>
              </a:spcBef>
              <a:spcAft>
                <a:spcPts val="0"/>
              </a:spcAft>
              <a:buNone/>
            </a:pPr>
            <a:endParaRPr sz="1400"/>
          </a:p>
          <a:p>
            <a:pPr marL="457200" lvl="0" indent="0" algn="l" rtl="0">
              <a:spcBef>
                <a:spcPts val="1000"/>
              </a:spcBef>
              <a:spcAft>
                <a:spcPts val="0"/>
              </a:spcAft>
              <a:buNone/>
            </a:pPr>
            <a:endParaRPr sz="1400"/>
          </a:p>
          <a:p>
            <a:pPr marL="0" lvl="0" indent="0" algn="l" rtl="0">
              <a:spcBef>
                <a:spcPts val="1000"/>
              </a:spcBef>
              <a:spcAft>
                <a:spcPts val="1000"/>
              </a:spcAft>
              <a:buNone/>
            </a:pPr>
            <a:r>
              <a:rPr lang="en" sz="1400"/>
              <a:t>Source: </a:t>
            </a:r>
            <a:r>
              <a:rPr lang="en" sz="1400" u="sng">
                <a:solidFill>
                  <a:schemeClr val="hlink"/>
                </a:solidFill>
                <a:latin typeface="Arial"/>
                <a:ea typeface="Arial"/>
                <a:cs typeface="Arial"/>
                <a:sym typeface="Arial"/>
                <a:hlinkClick r:id="rId3"/>
              </a:rPr>
              <a:t>UCI Machine Learning Repository: SMS Spam Collection Data Set</a:t>
            </a:r>
            <a:endParaRPr sz="1400"/>
          </a:p>
        </p:txBody>
      </p:sp>
      <p:pic>
        <p:nvPicPr>
          <p:cNvPr id="154" name="Google Shape;154;p17"/>
          <p:cNvPicPr preferRelativeResize="0"/>
          <p:nvPr/>
        </p:nvPicPr>
        <p:blipFill>
          <a:blip r:embed="rId4">
            <a:alphaModFix/>
          </a:blip>
          <a:stretch>
            <a:fillRect/>
          </a:stretch>
        </p:blipFill>
        <p:spPr>
          <a:xfrm>
            <a:off x="1096300" y="2093650"/>
            <a:ext cx="4105450" cy="2263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784800" y="278875"/>
            <a:ext cx="7398300" cy="59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 Exploratory Data Analysis</a:t>
            </a:r>
            <a:endParaRPr/>
          </a:p>
          <a:p>
            <a:pPr marL="0" lvl="0" indent="0" algn="l" rtl="0">
              <a:spcBef>
                <a:spcPts val="0"/>
              </a:spcBef>
              <a:spcAft>
                <a:spcPts val="0"/>
              </a:spcAft>
              <a:buNone/>
            </a:pPr>
            <a:endParaRPr/>
          </a:p>
        </p:txBody>
      </p:sp>
      <p:sp>
        <p:nvSpPr>
          <p:cNvPr id="160" name="Google Shape;160;p18"/>
          <p:cNvSpPr txBox="1">
            <a:spLocks noGrp="1"/>
          </p:cNvSpPr>
          <p:nvPr>
            <p:ph type="body" idx="1"/>
          </p:nvPr>
        </p:nvSpPr>
        <p:spPr>
          <a:xfrm>
            <a:off x="575325" y="807150"/>
            <a:ext cx="7865400" cy="42003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400"/>
          </a:p>
          <a:p>
            <a:pPr marL="0" lvl="0" indent="0" algn="l" rtl="0">
              <a:lnSpc>
                <a:spcPct val="135714"/>
              </a:lnSpc>
              <a:spcBef>
                <a:spcPts val="0"/>
              </a:spcBef>
              <a:spcAft>
                <a:spcPts val="0"/>
              </a:spcAft>
              <a:buNone/>
            </a:pPr>
            <a:endParaRPr sz="1400"/>
          </a:p>
          <a:p>
            <a:pPr marL="0" lvl="0" indent="0" algn="l" rtl="0">
              <a:lnSpc>
                <a:spcPct val="135714"/>
              </a:lnSpc>
              <a:spcBef>
                <a:spcPts val="0"/>
              </a:spcBef>
              <a:spcAft>
                <a:spcPts val="0"/>
              </a:spcAft>
              <a:buNone/>
            </a:pPr>
            <a:endParaRPr sz="1400"/>
          </a:p>
          <a:p>
            <a:pPr marL="0" lvl="0" indent="0" algn="l" rtl="0">
              <a:lnSpc>
                <a:spcPct val="135714"/>
              </a:lnSpc>
              <a:spcBef>
                <a:spcPts val="0"/>
              </a:spcBef>
              <a:spcAft>
                <a:spcPts val="0"/>
              </a:spcAft>
              <a:buNone/>
            </a:pPr>
            <a:endParaRPr sz="1400"/>
          </a:p>
          <a:p>
            <a:pPr marL="0" lvl="0" indent="0" algn="l" rtl="0">
              <a:lnSpc>
                <a:spcPct val="135714"/>
              </a:lnSpc>
              <a:spcBef>
                <a:spcPts val="0"/>
              </a:spcBef>
              <a:spcAft>
                <a:spcPts val="0"/>
              </a:spcAft>
              <a:buNone/>
            </a:pPr>
            <a:endParaRPr sz="1400"/>
          </a:p>
          <a:p>
            <a:pPr marL="0" lvl="0" indent="0" algn="l" rtl="0">
              <a:lnSpc>
                <a:spcPct val="135714"/>
              </a:lnSpc>
              <a:spcBef>
                <a:spcPts val="0"/>
              </a:spcBef>
              <a:spcAft>
                <a:spcPts val="0"/>
              </a:spcAft>
              <a:buNone/>
            </a:pPr>
            <a:endParaRPr sz="1400"/>
          </a:p>
          <a:p>
            <a:pPr marL="0" lvl="0" indent="0" algn="l" rtl="0">
              <a:lnSpc>
                <a:spcPct val="135714"/>
              </a:lnSpc>
              <a:spcBef>
                <a:spcPts val="0"/>
              </a:spcBef>
              <a:spcAft>
                <a:spcPts val="0"/>
              </a:spcAft>
              <a:buNone/>
            </a:pPr>
            <a:endParaRPr sz="1400"/>
          </a:p>
          <a:p>
            <a:pPr marL="0" lvl="0" indent="0" algn="l" rtl="0">
              <a:lnSpc>
                <a:spcPct val="135714"/>
              </a:lnSpc>
              <a:spcBef>
                <a:spcPts val="0"/>
              </a:spcBef>
              <a:spcAft>
                <a:spcPts val="0"/>
              </a:spcAft>
              <a:buNone/>
            </a:pPr>
            <a:endParaRPr sz="1400"/>
          </a:p>
          <a:p>
            <a:pPr marL="0" lvl="0" indent="0" algn="l" rtl="0">
              <a:lnSpc>
                <a:spcPct val="135714"/>
              </a:lnSpc>
              <a:spcBef>
                <a:spcPts val="0"/>
              </a:spcBef>
              <a:spcAft>
                <a:spcPts val="0"/>
              </a:spcAft>
              <a:buNone/>
            </a:pPr>
            <a:endParaRPr sz="1400"/>
          </a:p>
          <a:p>
            <a:pPr marL="0" lvl="0" indent="0" algn="l" rtl="0">
              <a:lnSpc>
                <a:spcPct val="135714"/>
              </a:lnSpc>
              <a:spcBef>
                <a:spcPts val="0"/>
              </a:spcBef>
              <a:spcAft>
                <a:spcPts val="0"/>
              </a:spcAft>
              <a:buNone/>
            </a:pPr>
            <a:endParaRPr sz="1400"/>
          </a:p>
          <a:p>
            <a:pPr marL="0" lvl="0" indent="0" algn="l" rtl="0">
              <a:lnSpc>
                <a:spcPct val="135714"/>
              </a:lnSpc>
              <a:spcBef>
                <a:spcPts val="0"/>
              </a:spcBef>
              <a:spcAft>
                <a:spcPts val="0"/>
              </a:spcAft>
              <a:buNone/>
            </a:pPr>
            <a:r>
              <a:rPr lang="en" sz="1400"/>
              <a:t>Plot 1. After BERT embeddings, Spam messages are generally clustered together </a:t>
            </a:r>
            <a:endParaRPr sz="1400"/>
          </a:p>
          <a:p>
            <a:pPr marL="0" lvl="0" indent="0" algn="l" rtl="0">
              <a:lnSpc>
                <a:spcPct val="135714"/>
              </a:lnSpc>
              <a:spcBef>
                <a:spcPts val="0"/>
              </a:spcBef>
              <a:spcAft>
                <a:spcPts val="0"/>
              </a:spcAft>
              <a:buNone/>
            </a:pPr>
            <a:endParaRPr sz="1400"/>
          </a:p>
          <a:p>
            <a:pPr marL="0" lvl="0" indent="0" algn="l" rtl="0">
              <a:lnSpc>
                <a:spcPct val="135714"/>
              </a:lnSpc>
              <a:spcBef>
                <a:spcPts val="0"/>
              </a:spcBef>
              <a:spcAft>
                <a:spcPts val="0"/>
              </a:spcAft>
              <a:buNone/>
            </a:pPr>
            <a:r>
              <a:rPr lang="en" sz="1400"/>
              <a:t>Plot 2. Spam messages has more words than Ham messages.(Spam messages averages around 30 words while ham messages has 10 words)</a:t>
            </a:r>
            <a:endParaRPr sz="1400"/>
          </a:p>
          <a:p>
            <a:pPr marL="0" lvl="0" indent="0" algn="l" rtl="0">
              <a:spcBef>
                <a:spcPts val="0"/>
              </a:spcBef>
              <a:spcAft>
                <a:spcPts val="1200"/>
              </a:spcAft>
              <a:buNone/>
            </a:pPr>
            <a:endParaRPr sz="1400"/>
          </a:p>
        </p:txBody>
      </p:sp>
      <p:pic>
        <p:nvPicPr>
          <p:cNvPr id="161" name="Google Shape;161;p18"/>
          <p:cNvPicPr preferRelativeResize="0"/>
          <p:nvPr/>
        </p:nvPicPr>
        <p:blipFill>
          <a:blip r:embed="rId3">
            <a:alphaModFix/>
          </a:blip>
          <a:stretch>
            <a:fillRect/>
          </a:stretch>
        </p:blipFill>
        <p:spPr>
          <a:xfrm>
            <a:off x="418850" y="957975"/>
            <a:ext cx="4021781" cy="2906099"/>
          </a:xfrm>
          <a:prstGeom prst="rect">
            <a:avLst/>
          </a:prstGeom>
          <a:noFill/>
          <a:ln>
            <a:noFill/>
          </a:ln>
        </p:spPr>
      </p:pic>
      <p:pic>
        <p:nvPicPr>
          <p:cNvPr id="162" name="Google Shape;162;p18"/>
          <p:cNvPicPr preferRelativeResize="0"/>
          <p:nvPr/>
        </p:nvPicPr>
        <p:blipFill>
          <a:blip r:embed="rId4">
            <a:alphaModFix/>
          </a:blip>
          <a:stretch>
            <a:fillRect/>
          </a:stretch>
        </p:blipFill>
        <p:spPr>
          <a:xfrm>
            <a:off x="4241900" y="963525"/>
            <a:ext cx="4429525" cy="2824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755175" y="2445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Methodology</a:t>
            </a:r>
            <a:endParaRPr/>
          </a:p>
        </p:txBody>
      </p:sp>
      <p:sp>
        <p:nvSpPr>
          <p:cNvPr id="168" name="Google Shape;168;p19"/>
          <p:cNvSpPr txBox="1">
            <a:spLocks noGrp="1"/>
          </p:cNvSpPr>
          <p:nvPr>
            <p:ph type="body" idx="1"/>
          </p:nvPr>
        </p:nvSpPr>
        <p:spPr>
          <a:xfrm>
            <a:off x="609675" y="914950"/>
            <a:ext cx="7796700" cy="3931800"/>
          </a:xfrm>
          <a:prstGeom prst="rect">
            <a:avLst/>
          </a:prstGeom>
        </p:spPr>
        <p:txBody>
          <a:bodyPr spcFirstLastPara="1" wrap="square" lIns="91425" tIns="91425" rIns="91425" bIns="91425" anchor="t" anchorCtr="0">
            <a:noAutofit/>
          </a:bodyPr>
          <a:lstStyle/>
          <a:p>
            <a:pPr marL="457200" lvl="0" indent="-317500" algn="l" rtl="0">
              <a:lnSpc>
                <a:spcPct val="80000"/>
              </a:lnSpc>
              <a:spcBef>
                <a:spcPts val="0"/>
              </a:spcBef>
              <a:spcAft>
                <a:spcPts val="0"/>
              </a:spcAft>
              <a:buSzPts val="1400"/>
              <a:buAutoNum type="arabicPeriod"/>
            </a:pPr>
            <a:r>
              <a:rPr lang="en" sz="1400" b="1"/>
              <a:t>Text Preprocessing:</a:t>
            </a:r>
            <a:endParaRPr sz="1400" b="1"/>
          </a:p>
          <a:p>
            <a:pPr marL="914400" lvl="0" indent="0" algn="l" rtl="0">
              <a:lnSpc>
                <a:spcPct val="80000"/>
              </a:lnSpc>
              <a:spcBef>
                <a:spcPts val="1200"/>
              </a:spcBef>
              <a:spcAft>
                <a:spcPts val="0"/>
              </a:spcAft>
              <a:buNone/>
            </a:pPr>
            <a:r>
              <a:rPr lang="en" sz="1400">
                <a:solidFill>
                  <a:srgbClr val="231F20"/>
                </a:solidFill>
              </a:rPr>
              <a:t>Original message :  </a:t>
            </a:r>
            <a:r>
              <a:rPr lang="en" sz="1400" b="1" i="1">
                <a:solidFill>
                  <a:srgbClr val="231F20"/>
                </a:solidFill>
              </a:rPr>
              <a:t>Ok lar... Joking wif u oni…</a:t>
            </a:r>
            <a:endParaRPr sz="1400" b="1" i="1">
              <a:solidFill>
                <a:srgbClr val="231F20"/>
              </a:solidFill>
            </a:endParaRPr>
          </a:p>
          <a:p>
            <a:pPr marL="914400" lvl="1" indent="-317500" algn="l" rtl="0">
              <a:lnSpc>
                <a:spcPct val="80000"/>
              </a:lnSpc>
              <a:spcBef>
                <a:spcPts val="1200"/>
              </a:spcBef>
              <a:spcAft>
                <a:spcPts val="0"/>
              </a:spcAft>
              <a:buClr>
                <a:srgbClr val="231F20"/>
              </a:buClr>
              <a:buSzPts val="1400"/>
              <a:buAutoNum type="alphaLcPeriod"/>
            </a:pPr>
            <a:r>
              <a:rPr lang="en" sz="1400">
                <a:solidFill>
                  <a:srgbClr val="231F20"/>
                </a:solidFill>
              </a:rPr>
              <a:t>Replacing all non-alphabetic characters with a space : </a:t>
            </a:r>
            <a:endParaRPr sz="1400">
              <a:solidFill>
                <a:srgbClr val="231F20"/>
              </a:solidFill>
            </a:endParaRPr>
          </a:p>
          <a:p>
            <a:pPr marL="1371600" lvl="0" indent="0" algn="l" rtl="0">
              <a:lnSpc>
                <a:spcPct val="80000"/>
              </a:lnSpc>
              <a:spcBef>
                <a:spcPts val="1200"/>
              </a:spcBef>
              <a:spcAft>
                <a:spcPts val="0"/>
              </a:spcAft>
              <a:buNone/>
            </a:pPr>
            <a:r>
              <a:rPr lang="en" sz="1400" b="1" i="1">
                <a:solidFill>
                  <a:srgbClr val="231F20"/>
                </a:solidFill>
              </a:rPr>
              <a:t>Ok lar Joking wif u oni</a:t>
            </a:r>
            <a:endParaRPr sz="1400" b="1" i="1">
              <a:solidFill>
                <a:srgbClr val="231F20"/>
              </a:solidFill>
            </a:endParaRPr>
          </a:p>
          <a:p>
            <a:pPr marL="914400" lvl="1" indent="-317500" algn="l" rtl="0">
              <a:lnSpc>
                <a:spcPct val="80000"/>
              </a:lnSpc>
              <a:spcBef>
                <a:spcPts val="1200"/>
              </a:spcBef>
              <a:spcAft>
                <a:spcPts val="0"/>
              </a:spcAft>
              <a:buClr>
                <a:srgbClr val="231F20"/>
              </a:buClr>
              <a:buSzPts val="1400"/>
              <a:buAutoNum type="alphaLcPeriod"/>
            </a:pPr>
            <a:r>
              <a:rPr lang="en" sz="1400">
                <a:solidFill>
                  <a:srgbClr val="231F20"/>
                </a:solidFill>
              </a:rPr>
              <a:t>Convert all words to lowercase : </a:t>
            </a:r>
            <a:endParaRPr sz="1400">
              <a:solidFill>
                <a:srgbClr val="231F20"/>
              </a:solidFill>
            </a:endParaRPr>
          </a:p>
          <a:p>
            <a:pPr marL="1371600" lvl="0" indent="0" algn="l" rtl="0">
              <a:lnSpc>
                <a:spcPct val="80000"/>
              </a:lnSpc>
              <a:spcBef>
                <a:spcPts val="1200"/>
              </a:spcBef>
              <a:spcAft>
                <a:spcPts val="0"/>
              </a:spcAft>
              <a:buNone/>
            </a:pPr>
            <a:r>
              <a:rPr lang="en" sz="1400" b="1" i="1">
                <a:solidFill>
                  <a:srgbClr val="231F20"/>
                </a:solidFill>
              </a:rPr>
              <a:t>ok lar joking wif u oni</a:t>
            </a:r>
            <a:endParaRPr sz="1400" b="1" i="1">
              <a:solidFill>
                <a:srgbClr val="231F20"/>
              </a:solidFill>
            </a:endParaRPr>
          </a:p>
          <a:p>
            <a:pPr marL="914400" lvl="1" indent="-317500" algn="l" rtl="0">
              <a:lnSpc>
                <a:spcPct val="80000"/>
              </a:lnSpc>
              <a:spcBef>
                <a:spcPts val="1200"/>
              </a:spcBef>
              <a:spcAft>
                <a:spcPts val="0"/>
              </a:spcAft>
              <a:buClr>
                <a:srgbClr val="231F20"/>
              </a:buClr>
              <a:buSzPts val="1400"/>
              <a:buAutoNum type="alphaLcPeriod"/>
            </a:pPr>
            <a:r>
              <a:rPr lang="en" sz="1400">
                <a:solidFill>
                  <a:srgbClr val="231F20"/>
                </a:solidFill>
              </a:rPr>
              <a:t>Tokenize text :</a:t>
            </a:r>
            <a:endParaRPr sz="1400">
              <a:solidFill>
                <a:srgbClr val="231F20"/>
              </a:solidFill>
            </a:endParaRPr>
          </a:p>
          <a:p>
            <a:pPr marL="1371600" lvl="0" indent="0" algn="l" rtl="0">
              <a:lnSpc>
                <a:spcPct val="80000"/>
              </a:lnSpc>
              <a:spcBef>
                <a:spcPts val="1200"/>
              </a:spcBef>
              <a:spcAft>
                <a:spcPts val="0"/>
              </a:spcAft>
              <a:buNone/>
            </a:pPr>
            <a:r>
              <a:rPr lang="en" sz="1400">
                <a:solidFill>
                  <a:srgbClr val="231F20"/>
                </a:solidFill>
              </a:rPr>
              <a:t> </a:t>
            </a:r>
            <a:r>
              <a:rPr lang="en" sz="1400" b="1" i="1">
                <a:solidFill>
                  <a:srgbClr val="231F20"/>
                </a:solidFill>
              </a:rPr>
              <a:t>['ok', 'lar', 'joking', 'wif', 'u', 'oni']</a:t>
            </a:r>
            <a:endParaRPr sz="1400" b="1" i="1">
              <a:solidFill>
                <a:srgbClr val="231F20"/>
              </a:solidFill>
            </a:endParaRPr>
          </a:p>
          <a:p>
            <a:pPr marL="914400" lvl="1" indent="-317500" algn="l" rtl="0">
              <a:lnSpc>
                <a:spcPct val="80000"/>
              </a:lnSpc>
              <a:spcBef>
                <a:spcPts val="1200"/>
              </a:spcBef>
              <a:spcAft>
                <a:spcPts val="0"/>
              </a:spcAft>
              <a:buClr>
                <a:srgbClr val="231F20"/>
              </a:buClr>
              <a:buSzPts val="1400"/>
              <a:buAutoNum type="alphaLcPeriod"/>
            </a:pPr>
            <a:r>
              <a:rPr lang="en" sz="1400">
                <a:solidFill>
                  <a:srgbClr val="231F20"/>
                </a:solidFill>
              </a:rPr>
              <a:t>Remove stopwords like ['i', 'me', 'my', 'myself', 'we', 'our', 'ours', 'yourselves']:</a:t>
            </a:r>
            <a:endParaRPr sz="1400">
              <a:solidFill>
                <a:srgbClr val="231F20"/>
              </a:solidFill>
            </a:endParaRPr>
          </a:p>
          <a:p>
            <a:pPr marL="1371600" lvl="0" indent="0" algn="l" rtl="0">
              <a:lnSpc>
                <a:spcPct val="80000"/>
              </a:lnSpc>
              <a:spcBef>
                <a:spcPts val="1200"/>
              </a:spcBef>
              <a:spcAft>
                <a:spcPts val="0"/>
              </a:spcAft>
              <a:buNone/>
            </a:pPr>
            <a:r>
              <a:rPr lang="en" sz="1400">
                <a:solidFill>
                  <a:srgbClr val="231F20"/>
                </a:solidFill>
              </a:rPr>
              <a:t> </a:t>
            </a:r>
            <a:r>
              <a:rPr lang="en" sz="1400" b="1" i="1">
                <a:solidFill>
                  <a:srgbClr val="231F20"/>
                </a:solidFill>
              </a:rPr>
              <a:t>['ok', 'lar', 'joking', 'wif', 'u', 'oni']</a:t>
            </a:r>
            <a:endParaRPr sz="1400" b="1" i="1">
              <a:solidFill>
                <a:srgbClr val="231F20"/>
              </a:solidFill>
            </a:endParaRPr>
          </a:p>
          <a:p>
            <a:pPr marL="914400" lvl="1" indent="-317500" algn="l" rtl="0">
              <a:lnSpc>
                <a:spcPct val="80000"/>
              </a:lnSpc>
              <a:spcBef>
                <a:spcPts val="1200"/>
              </a:spcBef>
              <a:spcAft>
                <a:spcPts val="0"/>
              </a:spcAft>
              <a:buClr>
                <a:srgbClr val="231F20"/>
              </a:buClr>
              <a:buSzPts val="1400"/>
              <a:buAutoNum type="alphaLcPeriod"/>
            </a:pPr>
            <a:r>
              <a:rPr lang="en" sz="1400">
                <a:solidFill>
                  <a:srgbClr val="231F20"/>
                </a:solidFill>
              </a:rPr>
              <a:t>Lemmatize each word : </a:t>
            </a:r>
            <a:endParaRPr sz="1400">
              <a:solidFill>
                <a:srgbClr val="231F20"/>
              </a:solidFill>
            </a:endParaRPr>
          </a:p>
          <a:p>
            <a:pPr marL="1371600" lvl="0" indent="0" algn="l" rtl="0">
              <a:lnSpc>
                <a:spcPct val="80000"/>
              </a:lnSpc>
              <a:spcBef>
                <a:spcPts val="1200"/>
              </a:spcBef>
              <a:spcAft>
                <a:spcPts val="1200"/>
              </a:spcAft>
              <a:buNone/>
            </a:pPr>
            <a:r>
              <a:rPr lang="en" sz="1400" b="1" i="1">
                <a:solidFill>
                  <a:srgbClr val="231F20"/>
                </a:solidFill>
              </a:rPr>
              <a:t>['ok', 'lar', 'joke', 'wif', 'u', 'oni']</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755175" y="2445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Methodology</a:t>
            </a:r>
            <a:endParaRPr/>
          </a:p>
        </p:txBody>
      </p:sp>
      <p:sp>
        <p:nvSpPr>
          <p:cNvPr id="174" name="Google Shape;174;p20"/>
          <p:cNvSpPr txBox="1">
            <a:spLocks noGrp="1"/>
          </p:cNvSpPr>
          <p:nvPr>
            <p:ph type="body" idx="1"/>
          </p:nvPr>
        </p:nvSpPr>
        <p:spPr>
          <a:xfrm>
            <a:off x="673650" y="844875"/>
            <a:ext cx="7796700" cy="297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2. Encode Text data with Bag-of-Words model (with Tf-Idf )</a:t>
            </a:r>
            <a:endParaRPr sz="1400" b="1"/>
          </a:p>
          <a:p>
            <a:pPr marL="0" lvl="0" indent="0" algn="l" rtl="0">
              <a:spcBef>
                <a:spcPts val="1200"/>
              </a:spcBef>
              <a:spcAft>
                <a:spcPts val="0"/>
              </a:spcAft>
              <a:buNone/>
            </a:pPr>
            <a:r>
              <a:rPr lang="en" sz="1400">
                <a:solidFill>
                  <a:srgbClr val="292929"/>
                </a:solidFill>
                <a:highlight>
                  <a:srgbClr val="FFFFFF"/>
                </a:highlight>
              </a:rPr>
              <a:t>** Tf-Idf builds a vocabulary from a corpus of documents and counts how many times the words appear in each document. </a:t>
            </a:r>
            <a:endParaRPr sz="1400" b="1"/>
          </a:p>
          <a:p>
            <a:pPr marL="0" lvl="0" indent="0" algn="l" rtl="0">
              <a:spcBef>
                <a:spcPts val="1200"/>
              </a:spcBef>
              <a:spcAft>
                <a:spcPts val="1000"/>
              </a:spcAft>
              <a:buNone/>
            </a:pPr>
            <a:r>
              <a:rPr lang="en" sz="1400" b="1"/>
              <a:t>3. Label encoding to 0/1 where 1 represents spam 0 represent ham.</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755175" y="2445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Methodology</a:t>
            </a:r>
            <a:endParaRPr/>
          </a:p>
        </p:txBody>
      </p:sp>
      <p:sp>
        <p:nvSpPr>
          <p:cNvPr id="180" name="Google Shape;180;p21"/>
          <p:cNvSpPr txBox="1">
            <a:spLocks noGrp="1"/>
          </p:cNvSpPr>
          <p:nvPr>
            <p:ph type="body" idx="1"/>
          </p:nvPr>
        </p:nvSpPr>
        <p:spPr>
          <a:xfrm>
            <a:off x="609675" y="861875"/>
            <a:ext cx="7796700" cy="3709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b="1"/>
              <a:t>Machine Learning Models Trained</a:t>
            </a:r>
            <a:endParaRPr sz="1400" b="1"/>
          </a:p>
          <a:p>
            <a:pPr marL="914400" lvl="1" indent="-317500" algn="l" rtl="0">
              <a:spcBef>
                <a:spcPts val="0"/>
              </a:spcBef>
              <a:spcAft>
                <a:spcPts val="0"/>
              </a:spcAft>
              <a:buSzPts val="1400"/>
              <a:buChar char="○"/>
            </a:pPr>
            <a:r>
              <a:rPr lang="en" sz="1400">
                <a:solidFill>
                  <a:srgbClr val="231F20"/>
                </a:solidFill>
              </a:rPr>
              <a:t>NaiveBayes</a:t>
            </a:r>
            <a:endParaRPr sz="1400">
              <a:solidFill>
                <a:srgbClr val="231F20"/>
              </a:solidFill>
            </a:endParaRPr>
          </a:p>
          <a:p>
            <a:pPr marL="914400" lvl="1" indent="-317500" algn="l" rtl="0">
              <a:spcBef>
                <a:spcPts val="0"/>
              </a:spcBef>
              <a:spcAft>
                <a:spcPts val="0"/>
              </a:spcAft>
              <a:buSzPts val="1400"/>
              <a:buChar char="○"/>
            </a:pPr>
            <a:r>
              <a:rPr lang="en" sz="1400">
                <a:solidFill>
                  <a:srgbClr val="231F20"/>
                </a:solidFill>
              </a:rPr>
              <a:t>RandomForest</a:t>
            </a:r>
            <a:endParaRPr sz="1400">
              <a:solidFill>
                <a:srgbClr val="231F20"/>
              </a:solidFill>
            </a:endParaRPr>
          </a:p>
          <a:p>
            <a:pPr marL="914400" lvl="1" indent="-317500" algn="l" rtl="0">
              <a:spcBef>
                <a:spcPts val="0"/>
              </a:spcBef>
              <a:spcAft>
                <a:spcPts val="0"/>
              </a:spcAft>
              <a:buSzPts val="1400"/>
              <a:buChar char="○"/>
            </a:pPr>
            <a:r>
              <a:rPr lang="en" sz="1400">
                <a:solidFill>
                  <a:srgbClr val="231F20"/>
                </a:solidFill>
              </a:rPr>
              <a:t>KNeighbours</a:t>
            </a:r>
            <a:endParaRPr sz="1400">
              <a:solidFill>
                <a:srgbClr val="231F20"/>
              </a:solidFill>
            </a:endParaRPr>
          </a:p>
          <a:p>
            <a:pPr marL="914400" lvl="1" indent="-317500" algn="l" rtl="0">
              <a:spcBef>
                <a:spcPts val="0"/>
              </a:spcBef>
              <a:spcAft>
                <a:spcPts val="0"/>
              </a:spcAft>
              <a:buSzPts val="1400"/>
              <a:buChar char="○"/>
            </a:pPr>
            <a:r>
              <a:rPr lang="en" sz="1400">
                <a:solidFill>
                  <a:srgbClr val="231F20"/>
                </a:solidFill>
              </a:rPr>
              <a:t>SVC</a:t>
            </a:r>
            <a:endParaRPr sz="1400">
              <a:solidFill>
                <a:srgbClr val="231F20"/>
              </a:solidFill>
            </a:endParaRPr>
          </a:p>
          <a:p>
            <a:pPr marL="914400" lvl="1" indent="-317500" algn="l" rtl="0">
              <a:spcBef>
                <a:spcPts val="0"/>
              </a:spcBef>
              <a:spcAft>
                <a:spcPts val="0"/>
              </a:spcAft>
              <a:buSzPts val="1400"/>
              <a:buChar char="○"/>
            </a:pPr>
            <a:r>
              <a:rPr lang="en" sz="1400">
                <a:solidFill>
                  <a:srgbClr val="231F20"/>
                </a:solidFill>
              </a:rPr>
              <a:t>Logistic Regression</a:t>
            </a:r>
            <a:endParaRPr sz="1400">
              <a:solidFill>
                <a:srgbClr val="231F20"/>
              </a:solidFill>
            </a:endParaRPr>
          </a:p>
          <a:p>
            <a:pPr marL="914400" lvl="1" indent="-317500" algn="l" rtl="0">
              <a:spcBef>
                <a:spcPts val="0"/>
              </a:spcBef>
              <a:spcAft>
                <a:spcPts val="0"/>
              </a:spcAft>
              <a:buSzPts val="1400"/>
              <a:buChar char="○"/>
            </a:pPr>
            <a:r>
              <a:rPr lang="en" sz="1400">
                <a:solidFill>
                  <a:srgbClr val="231F20"/>
                </a:solidFill>
              </a:rPr>
              <a:t> DecisionTreeMaxDepth2</a:t>
            </a:r>
            <a:endParaRPr sz="1400">
              <a:solidFill>
                <a:srgbClr val="231F20"/>
              </a:solidFill>
            </a:endParaRPr>
          </a:p>
          <a:p>
            <a:pPr marL="914400" lvl="1" indent="-317500" algn="l" rtl="0">
              <a:spcBef>
                <a:spcPts val="0"/>
              </a:spcBef>
              <a:spcAft>
                <a:spcPts val="0"/>
              </a:spcAft>
              <a:buSzPts val="1400"/>
              <a:buChar char="○"/>
            </a:pPr>
            <a:r>
              <a:rPr lang="en" sz="1400">
                <a:solidFill>
                  <a:srgbClr val="231F20"/>
                </a:solidFill>
              </a:rPr>
              <a:t>Decision Tree</a:t>
            </a:r>
            <a:endParaRPr sz="1400">
              <a:solidFill>
                <a:srgbClr val="231F20"/>
              </a:solidFill>
            </a:endParaRPr>
          </a:p>
          <a:p>
            <a:pPr marL="914400" lvl="1" indent="-317500" algn="l" rtl="0">
              <a:spcBef>
                <a:spcPts val="0"/>
              </a:spcBef>
              <a:spcAft>
                <a:spcPts val="0"/>
              </a:spcAft>
              <a:buSzPts val="1400"/>
              <a:buChar char="○"/>
            </a:pPr>
            <a:r>
              <a:rPr lang="en" sz="1400">
                <a:solidFill>
                  <a:srgbClr val="231F20"/>
                </a:solidFill>
              </a:rPr>
              <a:t>XGBoost</a:t>
            </a:r>
            <a:endParaRPr sz="1400">
              <a:solidFill>
                <a:srgbClr val="231F20"/>
              </a:solidFill>
            </a:endParaRPr>
          </a:p>
          <a:p>
            <a:pPr marL="914400" lvl="1" indent="-317500" algn="l" rtl="0">
              <a:spcBef>
                <a:spcPts val="0"/>
              </a:spcBef>
              <a:spcAft>
                <a:spcPts val="0"/>
              </a:spcAft>
              <a:buSzPts val="1400"/>
              <a:buChar char="○"/>
            </a:pPr>
            <a:r>
              <a:rPr lang="en" sz="1400">
                <a:solidFill>
                  <a:srgbClr val="231F20"/>
                </a:solidFill>
              </a:rPr>
              <a:t>Neural Network</a:t>
            </a:r>
            <a:endParaRPr sz="1400" b="1"/>
          </a:p>
          <a:p>
            <a:pPr marL="0" lvl="0" indent="0" algn="l" rtl="0">
              <a:spcBef>
                <a:spcPts val="1000"/>
              </a:spcBef>
              <a:spcAft>
                <a:spcPts val="1000"/>
              </a:spcAft>
              <a:buNone/>
            </a:pPr>
            <a:endParaRPr sz="1400" b="1"/>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784</Words>
  <Application>Microsoft Macintosh PowerPoint</Application>
  <PresentationFormat>On-screen Show (16:9)</PresentationFormat>
  <Paragraphs>120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Alfa Slab One</vt:lpstr>
      <vt:lpstr>Arial</vt:lpstr>
      <vt:lpstr>Nunito</vt:lpstr>
      <vt:lpstr>Shift</vt:lpstr>
      <vt:lpstr>SMS Classifier : Ham or Spam</vt:lpstr>
      <vt:lpstr>Background and Motivation</vt:lpstr>
      <vt:lpstr>Project Objective</vt:lpstr>
      <vt:lpstr>Tasks</vt:lpstr>
      <vt:lpstr>Dataset</vt:lpstr>
      <vt:lpstr>Dataset - Exploratory Data Analysis </vt:lpstr>
      <vt:lpstr>Methodology</vt:lpstr>
      <vt:lpstr>Methodology</vt:lpstr>
      <vt:lpstr>Methodology</vt:lpstr>
      <vt:lpstr>Experiment Setting</vt:lpstr>
      <vt:lpstr>Experiment Setting</vt:lpstr>
      <vt:lpstr>Numerical Results</vt:lpstr>
      <vt:lpstr>Numerical Results</vt:lpstr>
      <vt:lpstr>Qualitative Results</vt:lpstr>
      <vt:lpstr>Qualitative 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Classifier : Ham or Spam</dc:title>
  <cp:lastModifiedBy>Anuj Kawane</cp:lastModifiedBy>
  <cp:revision>1</cp:revision>
  <dcterms:modified xsi:type="dcterms:W3CDTF">2022-05-03T04:43:01Z</dcterms:modified>
</cp:coreProperties>
</file>