
<file path=[Content_Types].xml><?xml version="1.0" encoding="utf-8"?>
<Types xmlns="http://schemas.openxmlformats.org/package/2006/content-types">
  <Default Extension="jfif" ContentType="image/jpeg"/>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handoutMasterIdLst>
    <p:handoutMasterId r:id="rId22"/>
  </p:handoutMasterIdLst>
  <p:sldIdLst>
    <p:sldId id="401" r:id="rId2"/>
    <p:sldId id="413" r:id="rId3"/>
    <p:sldId id="477" r:id="rId4"/>
    <p:sldId id="472" r:id="rId5"/>
    <p:sldId id="455" r:id="rId6"/>
    <p:sldId id="414" r:id="rId7"/>
    <p:sldId id="415" r:id="rId8"/>
    <p:sldId id="416" r:id="rId9"/>
    <p:sldId id="417" r:id="rId10"/>
    <p:sldId id="457" r:id="rId11"/>
    <p:sldId id="458" r:id="rId12"/>
    <p:sldId id="459" r:id="rId13"/>
    <p:sldId id="460" r:id="rId14"/>
    <p:sldId id="456" r:id="rId15"/>
    <p:sldId id="461" r:id="rId16"/>
    <p:sldId id="474" r:id="rId17"/>
    <p:sldId id="475" r:id="rId18"/>
    <p:sldId id="476" r:id="rId19"/>
    <p:sldId id="348"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istrator" initials="A" lastIdx="1" clrIdx="0">
    <p:extLst>
      <p:ext uri="{19B8F6BF-5375-455C-9EA6-DF929625EA0E}">
        <p15:presenceInfo xmlns:p15="http://schemas.microsoft.com/office/powerpoint/2012/main" userId="Administrato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DA251C"/>
    <a:srgbClr val="41588E"/>
    <a:srgbClr val="1A3A75"/>
    <a:srgbClr val="1A3B74"/>
    <a:srgbClr val="18186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044" autoAdjust="0"/>
    <p:restoredTop sz="93390" autoAdjust="0"/>
  </p:normalViewPr>
  <p:slideViewPr>
    <p:cSldViewPr snapToGrid="0">
      <p:cViewPr varScale="1">
        <p:scale>
          <a:sx n="70" d="100"/>
          <a:sy n="70" d="100"/>
        </p:scale>
        <p:origin x="492" y="48"/>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1E1196F-6D46-4ACA-AFF0-8FCC7F218082}" type="datetimeFigureOut">
              <a:rPr lang="en-IN" smtClean="0"/>
              <a:t>28-08-2022</a:t>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3F74F5C-80A1-4511-AB2D-512D6A7E701C}" type="slidenum">
              <a:rPr lang="en-IN" smtClean="0"/>
              <a:t>‹#›</a:t>
            </a:fld>
            <a:endParaRPr lang="en-IN"/>
          </a:p>
        </p:txBody>
      </p:sp>
    </p:spTree>
    <p:extLst>
      <p:ext uri="{BB962C8B-B14F-4D97-AF65-F5344CB8AC3E}">
        <p14:creationId xmlns:p14="http://schemas.microsoft.com/office/powerpoint/2010/main" val="380843475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27C98C9-3C5D-4C1F-8F5F-FF93A2736DCF}" type="datetimeFigureOut">
              <a:rPr lang="en-IN" smtClean="0"/>
              <a:t>28-08-2022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BF744A-23B8-4522-874D-1DBAE77D923C}" type="slidenum">
              <a:rPr lang="en-IN" smtClean="0"/>
              <a:t>‹#›</a:t>
            </a:fld>
            <a:endParaRPr lang="en-IN"/>
          </a:p>
        </p:txBody>
      </p:sp>
    </p:spTree>
    <p:extLst>
      <p:ext uri="{BB962C8B-B14F-4D97-AF65-F5344CB8AC3E}">
        <p14:creationId xmlns:p14="http://schemas.microsoft.com/office/powerpoint/2010/main" val="54549923"/>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5" name="Footer Placeholder 4"/>
          <p:cNvSpPr>
            <a:spLocks noGrp="1"/>
          </p:cNvSpPr>
          <p:nvPr>
            <p:ph type="ftr" sz="quarter" idx="11"/>
          </p:nvPr>
        </p:nvSpPr>
        <p:spPr>
          <a:xfrm>
            <a:off x="10273553" y="6225988"/>
            <a:ext cx="1918447" cy="595312"/>
          </a:xfrm>
          <a:prstGeom prst="rect">
            <a:avLst/>
          </a:prstGeom>
        </p:spPr>
        <p:txBody>
          <a:bodyPr/>
          <a:lstStyle>
            <a:lvl1pPr>
              <a:defRPr>
                <a:latin typeface="Times New Roman" panose="02020603050405020304" pitchFamily="18" charset="0"/>
                <a:cs typeface="Times New Roman" panose="02020603050405020304" pitchFamily="18" charset="0"/>
              </a:defRPr>
            </a:lvl1pPr>
          </a:lstStyle>
          <a:p>
            <a:r>
              <a:rPr lang="en-IN" b="1" dirty="0" smtClean="0"/>
              <a:t>   </a:t>
            </a:r>
            <a:r>
              <a:rPr lang="en-IN" b="1" dirty="0" err="1" smtClean="0"/>
              <a:t>Dilip</a:t>
            </a:r>
            <a:r>
              <a:rPr lang="en-IN" b="1" dirty="0" smtClean="0"/>
              <a:t> Kumar</a:t>
            </a:r>
          </a:p>
          <a:p>
            <a:r>
              <a:rPr lang="en-IN" dirty="0" smtClean="0"/>
              <a:t> +919454018844</a:t>
            </a:r>
            <a:endParaRPr lang="en-IN" dirty="0"/>
          </a:p>
        </p:txBody>
      </p:sp>
      <p:sp>
        <p:nvSpPr>
          <p:cNvPr id="6" name="Slide Number Placeholder 5"/>
          <p:cNvSpPr>
            <a:spLocks noGrp="1"/>
          </p:cNvSpPr>
          <p:nvPr>
            <p:ph type="sldNum" sz="quarter" idx="12"/>
          </p:nvPr>
        </p:nvSpPr>
        <p:spPr>
          <a:xfrm>
            <a:off x="5896535" y="6461872"/>
            <a:ext cx="398930" cy="365125"/>
          </a:xfrm>
        </p:spPr>
        <p:txBody>
          <a:bodyPr/>
          <a:lstStyle/>
          <a:p>
            <a:fld id="{C905212E-7E47-46B0-BE65-5B75620CD287}" type="slidenum">
              <a:rPr lang="en-IN" smtClean="0"/>
              <a:t>‹#›</a:t>
            </a:fld>
            <a:endParaRPr lang="en-IN"/>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763250" y="0"/>
            <a:ext cx="1428750" cy="1428750"/>
          </a:xfrm>
          <a:prstGeom prst="rect">
            <a:avLst/>
          </a:prstGeom>
        </p:spPr>
      </p:pic>
      <p:sp>
        <p:nvSpPr>
          <p:cNvPr id="10" name="Footer Placeholder 3"/>
          <p:cNvSpPr txBox="1">
            <a:spLocks/>
          </p:cNvSpPr>
          <p:nvPr userDrawn="1"/>
        </p:nvSpPr>
        <p:spPr>
          <a:xfrm>
            <a:off x="1296136" y="6273727"/>
            <a:ext cx="1703294" cy="58427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smtClean="0"/>
              <a:t>   </a:t>
            </a:r>
            <a:r>
              <a:rPr lang="en-IN" b="1" dirty="0" err="1" smtClean="0"/>
              <a:t>Dilip</a:t>
            </a:r>
            <a:r>
              <a:rPr lang="en-IN" b="1" dirty="0" smtClean="0"/>
              <a:t> Kumar  </a:t>
            </a:r>
            <a:r>
              <a:rPr lang="en-IN" dirty="0" smtClean="0"/>
              <a:t>+919454018844</a:t>
            </a:r>
            <a:endParaRPr lang="en-IN" dirty="0"/>
          </a:p>
        </p:txBody>
      </p:sp>
      <p:sp>
        <p:nvSpPr>
          <p:cNvPr id="11" name="Rectangle 10"/>
          <p:cNvSpPr/>
          <p:nvPr userDrawn="1"/>
        </p:nvSpPr>
        <p:spPr>
          <a:xfrm>
            <a:off x="26894" y="0"/>
            <a:ext cx="1269242" cy="6873544"/>
          </a:xfrm>
          <a:prstGeom prst="rect">
            <a:avLst/>
          </a:prstGeom>
          <a:solidFill>
            <a:srgbClr val="41588E"/>
          </a:solidFill>
        </p:spPr>
        <p:style>
          <a:lnRef idx="1">
            <a:schemeClr val="accent4"/>
          </a:lnRef>
          <a:fillRef idx="2">
            <a:schemeClr val="accent4"/>
          </a:fillRef>
          <a:effectRef idx="1">
            <a:schemeClr val="accent4"/>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370866220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Slide Number Placeholder 5"/>
          <p:cNvSpPr>
            <a:spLocks noGrp="1"/>
          </p:cNvSpPr>
          <p:nvPr>
            <p:ph type="sldNum" sz="quarter" idx="12"/>
          </p:nvPr>
        </p:nvSpPr>
        <p:spPr/>
        <p:txBody>
          <a:bodyPr/>
          <a:lstStyle/>
          <a:p>
            <a:fld id="{C905212E-7E47-46B0-BE65-5B75620CD287}" type="slidenum">
              <a:rPr lang="en-IN" smtClean="0"/>
              <a:t>‹#›</a:t>
            </a:fld>
            <a:endParaRPr lang="en-IN"/>
          </a:p>
        </p:txBody>
      </p:sp>
      <p:sp>
        <p:nvSpPr>
          <p:cNvPr id="8" name="Footer Placeholder 3"/>
          <p:cNvSpPr txBox="1">
            <a:spLocks/>
          </p:cNvSpPr>
          <p:nvPr userDrawn="1"/>
        </p:nvSpPr>
        <p:spPr>
          <a:xfrm>
            <a:off x="1296136" y="6273727"/>
            <a:ext cx="1703294" cy="58427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smtClean="0"/>
              <a:t>   </a:t>
            </a:r>
            <a:r>
              <a:rPr lang="en-IN" b="1" dirty="0" err="1" smtClean="0"/>
              <a:t>Dilip</a:t>
            </a:r>
            <a:r>
              <a:rPr lang="en-IN" b="1" dirty="0" smtClean="0"/>
              <a:t> Kumar  </a:t>
            </a:r>
            <a:r>
              <a:rPr lang="en-IN" dirty="0" smtClean="0"/>
              <a:t>+919454018844</a:t>
            </a:r>
            <a:endParaRPr lang="en-IN" dirty="0"/>
          </a:p>
        </p:txBody>
      </p:sp>
      <p:sp>
        <p:nvSpPr>
          <p:cNvPr id="9" name="Rectangle 8"/>
          <p:cNvSpPr/>
          <p:nvPr userDrawn="1"/>
        </p:nvSpPr>
        <p:spPr>
          <a:xfrm>
            <a:off x="26894" y="0"/>
            <a:ext cx="1269242" cy="6873544"/>
          </a:xfrm>
          <a:prstGeom prst="rect">
            <a:avLst/>
          </a:prstGeom>
          <a:solidFill>
            <a:srgbClr val="41588E"/>
          </a:solidFill>
        </p:spPr>
        <p:style>
          <a:lnRef idx="1">
            <a:schemeClr val="accent4"/>
          </a:lnRef>
          <a:fillRef idx="2">
            <a:schemeClr val="accent4"/>
          </a:fillRef>
          <a:effectRef idx="1">
            <a:schemeClr val="accent4"/>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446028064"/>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Slide Number Placeholder 5"/>
          <p:cNvSpPr>
            <a:spLocks noGrp="1"/>
          </p:cNvSpPr>
          <p:nvPr>
            <p:ph type="sldNum" sz="quarter" idx="12"/>
          </p:nvPr>
        </p:nvSpPr>
        <p:spPr/>
        <p:txBody>
          <a:bodyPr/>
          <a:lstStyle/>
          <a:p>
            <a:fld id="{C905212E-7E47-46B0-BE65-5B75620CD287}" type="slidenum">
              <a:rPr lang="en-IN" smtClean="0"/>
              <a:t>‹#›</a:t>
            </a:fld>
            <a:endParaRPr lang="en-IN"/>
          </a:p>
        </p:txBody>
      </p:sp>
      <p:sp>
        <p:nvSpPr>
          <p:cNvPr id="5" name="Footer Placeholder 3"/>
          <p:cNvSpPr txBox="1">
            <a:spLocks/>
          </p:cNvSpPr>
          <p:nvPr userDrawn="1"/>
        </p:nvSpPr>
        <p:spPr>
          <a:xfrm>
            <a:off x="1296136" y="6273727"/>
            <a:ext cx="1703294" cy="58427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smtClean="0"/>
              <a:t>   </a:t>
            </a:r>
            <a:r>
              <a:rPr lang="en-IN" b="1" dirty="0" err="1" smtClean="0"/>
              <a:t>Dilip</a:t>
            </a:r>
            <a:r>
              <a:rPr lang="en-IN" b="1" dirty="0" smtClean="0"/>
              <a:t> Kumar  </a:t>
            </a:r>
            <a:r>
              <a:rPr lang="en-IN" dirty="0" smtClean="0"/>
              <a:t>+919454018844</a:t>
            </a:r>
            <a:endParaRPr lang="en-IN" dirty="0"/>
          </a:p>
        </p:txBody>
      </p:sp>
      <p:sp>
        <p:nvSpPr>
          <p:cNvPr id="7" name="Rectangle 6"/>
          <p:cNvSpPr/>
          <p:nvPr userDrawn="1"/>
        </p:nvSpPr>
        <p:spPr>
          <a:xfrm>
            <a:off x="26894" y="0"/>
            <a:ext cx="1269242" cy="6873544"/>
          </a:xfrm>
          <a:prstGeom prst="rect">
            <a:avLst/>
          </a:prstGeom>
          <a:solidFill>
            <a:srgbClr val="41588E"/>
          </a:solidFill>
        </p:spPr>
        <p:style>
          <a:lnRef idx="1">
            <a:schemeClr val="accent4"/>
          </a:lnRef>
          <a:fillRef idx="2">
            <a:schemeClr val="accent4"/>
          </a:fillRef>
          <a:effectRef idx="1">
            <a:schemeClr val="accent4"/>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347708064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IN"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Slide Number Placeholder 5"/>
          <p:cNvSpPr>
            <a:spLocks noGrp="1"/>
          </p:cNvSpPr>
          <p:nvPr>
            <p:ph type="sldNum" sz="quarter" idx="12"/>
          </p:nvPr>
        </p:nvSpPr>
        <p:spPr/>
        <p:txBody>
          <a:bodyPr/>
          <a:lstStyle/>
          <a:p>
            <a:fld id="{C905212E-7E47-46B0-BE65-5B75620CD287}" type="slidenum">
              <a:rPr lang="en-IN" smtClean="0"/>
              <a:t>‹#›</a:t>
            </a:fld>
            <a:endParaRPr lang="en-IN"/>
          </a:p>
        </p:txBody>
      </p:sp>
      <p:sp>
        <p:nvSpPr>
          <p:cNvPr id="8" name="Footer Placeholder 3"/>
          <p:cNvSpPr txBox="1">
            <a:spLocks/>
          </p:cNvSpPr>
          <p:nvPr userDrawn="1"/>
        </p:nvSpPr>
        <p:spPr>
          <a:xfrm>
            <a:off x="1296136" y="6273727"/>
            <a:ext cx="1703294" cy="58427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smtClean="0"/>
              <a:t>   </a:t>
            </a:r>
            <a:r>
              <a:rPr lang="en-IN" b="1" dirty="0" err="1" smtClean="0"/>
              <a:t>Dilip</a:t>
            </a:r>
            <a:r>
              <a:rPr lang="en-IN" b="1" dirty="0" smtClean="0"/>
              <a:t> Kumar  </a:t>
            </a:r>
            <a:r>
              <a:rPr lang="en-IN" dirty="0" smtClean="0"/>
              <a:t>+919454018844</a:t>
            </a:r>
            <a:endParaRPr lang="en-IN" dirty="0"/>
          </a:p>
        </p:txBody>
      </p:sp>
      <p:sp>
        <p:nvSpPr>
          <p:cNvPr id="9" name="Rectangle 8"/>
          <p:cNvSpPr/>
          <p:nvPr userDrawn="1"/>
        </p:nvSpPr>
        <p:spPr>
          <a:xfrm>
            <a:off x="26894" y="0"/>
            <a:ext cx="1269242" cy="6873544"/>
          </a:xfrm>
          <a:prstGeom prst="rect">
            <a:avLst/>
          </a:prstGeom>
          <a:solidFill>
            <a:srgbClr val="41588E"/>
          </a:solidFill>
        </p:spPr>
        <p:style>
          <a:lnRef idx="1">
            <a:schemeClr val="accent4"/>
          </a:lnRef>
          <a:fillRef idx="2">
            <a:schemeClr val="accent4"/>
          </a:fillRef>
          <a:effectRef idx="1">
            <a:schemeClr val="accent4"/>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364283413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6" name="Slide Number Placeholder 5"/>
          <p:cNvSpPr>
            <a:spLocks noGrp="1"/>
          </p:cNvSpPr>
          <p:nvPr>
            <p:ph type="sldNum" sz="quarter" idx="12"/>
          </p:nvPr>
        </p:nvSpPr>
        <p:spPr/>
        <p:txBody>
          <a:bodyPr/>
          <a:lstStyle/>
          <a:p>
            <a:fld id="{C905212E-7E47-46B0-BE65-5B75620CD287}" type="slidenum">
              <a:rPr lang="en-IN" smtClean="0"/>
              <a:t>‹#›</a:t>
            </a:fld>
            <a:endParaRPr lang="en-IN"/>
          </a:p>
        </p:txBody>
      </p:sp>
      <p:sp>
        <p:nvSpPr>
          <p:cNvPr id="8" name="Footer Placeholder 3"/>
          <p:cNvSpPr txBox="1">
            <a:spLocks/>
          </p:cNvSpPr>
          <p:nvPr userDrawn="1"/>
        </p:nvSpPr>
        <p:spPr>
          <a:xfrm>
            <a:off x="1296136" y="6273727"/>
            <a:ext cx="1703294" cy="58427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smtClean="0"/>
              <a:t>   </a:t>
            </a:r>
            <a:r>
              <a:rPr lang="en-IN" b="1" dirty="0" err="1" smtClean="0"/>
              <a:t>Dilip</a:t>
            </a:r>
            <a:r>
              <a:rPr lang="en-IN" b="1" dirty="0" smtClean="0"/>
              <a:t> Kumar  </a:t>
            </a:r>
            <a:r>
              <a:rPr lang="en-IN" dirty="0" smtClean="0"/>
              <a:t>+919454018844</a:t>
            </a:r>
            <a:endParaRPr lang="en-IN" dirty="0"/>
          </a:p>
        </p:txBody>
      </p:sp>
      <p:sp>
        <p:nvSpPr>
          <p:cNvPr id="9" name="Rectangle 8"/>
          <p:cNvSpPr/>
          <p:nvPr userDrawn="1"/>
        </p:nvSpPr>
        <p:spPr>
          <a:xfrm>
            <a:off x="26894" y="0"/>
            <a:ext cx="1269242" cy="6873544"/>
          </a:xfrm>
          <a:prstGeom prst="rect">
            <a:avLst/>
          </a:prstGeom>
          <a:solidFill>
            <a:srgbClr val="41588E"/>
          </a:solidFill>
        </p:spPr>
        <p:style>
          <a:lnRef idx="1">
            <a:schemeClr val="accent4"/>
          </a:lnRef>
          <a:fillRef idx="2">
            <a:schemeClr val="accent4"/>
          </a:fillRef>
          <a:effectRef idx="1">
            <a:schemeClr val="accent4"/>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236946281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Slide Number Placeholder 6"/>
          <p:cNvSpPr>
            <a:spLocks noGrp="1"/>
          </p:cNvSpPr>
          <p:nvPr>
            <p:ph type="sldNum" sz="quarter" idx="12"/>
          </p:nvPr>
        </p:nvSpPr>
        <p:spPr/>
        <p:txBody>
          <a:bodyPr/>
          <a:lstStyle/>
          <a:p>
            <a:fld id="{C905212E-7E47-46B0-BE65-5B75620CD287}" type="slidenum">
              <a:rPr lang="en-IN" smtClean="0"/>
              <a:t>‹#›</a:t>
            </a:fld>
            <a:endParaRPr lang="en-IN"/>
          </a:p>
        </p:txBody>
      </p:sp>
      <p:sp>
        <p:nvSpPr>
          <p:cNvPr id="9" name="Footer Placeholder 3"/>
          <p:cNvSpPr txBox="1">
            <a:spLocks/>
          </p:cNvSpPr>
          <p:nvPr userDrawn="1"/>
        </p:nvSpPr>
        <p:spPr>
          <a:xfrm>
            <a:off x="1296136" y="6273727"/>
            <a:ext cx="1703294" cy="58427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smtClean="0"/>
              <a:t>   </a:t>
            </a:r>
            <a:r>
              <a:rPr lang="en-IN" b="1" dirty="0" err="1" smtClean="0"/>
              <a:t>Dilip</a:t>
            </a:r>
            <a:r>
              <a:rPr lang="en-IN" b="1" dirty="0" smtClean="0"/>
              <a:t> Kumar  </a:t>
            </a:r>
            <a:r>
              <a:rPr lang="en-IN" dirty="0" smtClean="0"/>
              <a:t>+919454018844</a:t>
            </a:r>
            <a:endParaRPr lang="en-IN" dirty="0"/>
          </a:p>
        </p:txBody>
      </p:sp>
      <p:sp>
        <p:nvSpPr>
          <p:cNvPr id="10" name="Rectangle 9"/>
          <p:cNvSpPr/>
          <p:nvPr userDrawn="1"/>
        </p:nvSpPr>
        <p:spPr>
          <a:xfrm>
            <a:off x="26894" y="0"/>
            <a:ext cx="1269242" cy="6873544"/>
          </a:xfrm>
          <a:prstGeom prst="rect">
            <a:avLst/>
          </a:prstGeom>
          <a:solidFill>
            <a:srgbClr val="41588E"/>
          </a:solidFill>
        </p:spPr>
        <p:style>
          <a:lnRef idx="1">
            <a:schemeClr val="accent4"/>
          </a:lnRef>
          <a:fillRef idx="2">
            <a:schemeClr val="accent4"/>
          </a:fillRef>
          <a:effectRef idx="1">
            <a:schemeClr val="accent4"/>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407549989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9" name="Slide Number Placeholder 8"/>
          <p:cNvSpPr>
            <a:spLocks noGrp="1"/>
          </p:cNvSpPr>
          <p:nvPr>
            <p:ph type="sldNum" sz="quarter" idx="12"/>
          </p:nvPr>
        </p:nvSpPr>
        <p:spPr/>
        <p:txBody>
          <a:bodyPr/>
          <a:lstStyle/>
          <a:p>
            <a:fld id="{C905212E-7E47-46B0-BE65-5B75620CD287}" type="slidenum">
              <a:rPr lang="en-IN" smtClean="0"/>
              <a:t>‹#›</a:t>
            </a:fld>
            <a:endParaRPr lang="en-IN"/>
          </a:p>
        </p:txBody>
      </p:sp>
      <p:sp>
        <p:nvSpPr>
          <p:cNvPr id="11" name="Footer Placeholder 3"/>
          <p:cNvSpPr txBox="1">
            <a:spLocks/>
          </p:cNvSpPr>
          <p:nvPr userDrawn="1"/>
        </p:nvSpPr>
        <p:spPr>
          <a:xfrm>
            <a:off x="1296136" y="6273727"/>
            <a:ext cx="1703294" cy="58427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smtClean="0"/>
              <a:t>   </a:t>
            </a:r>
            <a:r>
              <a:rPr lang="en-IN" b="1" dirty="0" err="1" smtClean="0"/>
              <a:t>Dilip</a:t>
            </a:r>
            <a:r>
              <a:rPr lang="en-IN" b="1" dirty="0" smtClean="0"/>
              <a:t> Kumar  </a:t>
            </a:r>
            <a:r>
              <a:rPr lang="en-IN" dirty="0" smtClean="0"/>
              <a:t>+919454018844</a:t>
            </a:r>
            <a:endParaRPr lang="en-IN" dirty="0"/>
          </a:p>
        </p:txBody>
      </p:sp>
      <p:sp>
        <p:nvSpPr>
          <p:cNvPr id="12" name="Rectangle 11"/>
          <p:cNvSpPr/>
          <p:nvPr userDrawn="1"/>
        </p:nvSpPr>
        <p:spPr>
          <a:xfrm>
            <a:off x="26894" y="0"/>
            <a:ext cx="1269242" cy="6873544"/>
          </a:xfrm>
          <a:prstGeom prst="rect">
            <a:avLst/>
          </a:prstGeom>
          <a:solidFill>
            <a:srgbClr val="41588E"/>
          </a:solidFill>
        </p:spPr>
        <p:style>
          <a:lnRef idx="1">
            <a:schemeClr val="accent4"/>
          </a:lnRef>
          <a:fillRef idx="2">
            <a:schemeClr val="accent4"/>
          </a:fillRef>
          <a:effectRef idx="1">
            <a:schemeClr val="accent4"/>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315311169"/>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5" name="Slide Number Placeholder 4"/>
          <p:cNvSpPr>
            <a:spLocks noGrp="1"/>
          </p:cNvSpPr>
          <p:nvPr>
            <p:ph type="sldNum" sz="quarter" idx="12"/>
          </p:nvPr>
        </p:nvSpPr>
        <p:spPr/>
        <p:txBody>
          <a:bodyPr/>
          <a:lstStyle/>
          <a:p>
            <a:fld id="{C905212E-7E47-46B0-BE65-5B75620CD287}" type="slidenum">
              <a:rPr lang="en-IN" smtClean="0"/>
              <a:t>‹#›</a:t>
            </a:fld>
            <a:endParaRPr lang="en-IN"/>
          </a:p>
        </p:txBody>
      </p:sp>
      <p:sp>
        <p:nvSpPr>
          <p:cNvPr id="7" name="Footer Placeholder 3"/>
          <p:cNvSpPr txBox="1">
            <a:spLocks/>
          </p:cNvSpPr>
          <p:nvPr userDrawn="1"/>
        </p:nvSpPr>
        <p:spPr>
          <a:xfrm>
            <a:off x="1296136" y="6273727"/>
            <a:ext cx="1703294" cy="58427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smtClean="0"/>
              <a:t>   </a:t>
            </a:r>
            <a:r>
              <a:rPr lang="en-IN" b="1" dirty="0" err="1" smtClean="0"/>
              <a:t>Dilip</a:t>
            </a:r>
            <a:r>
              <a:rPr lang="en-IN" b="1" dirty="0" smtClean="0"/>
              <a:t> Kumar  </a:t>
            </a:r>
            <a:r>
              <a:rPr lang="en-IN" dirty="0" smtClean="0"/>
              <a:t>+919454018844</a:t>
            </a:r>
            <a:endParaRPr lang="en-IN" dirty="0"/>
          </a:p>
        </p:txBody>
      </p:sp>
      <p:sp>
        <p:nvSpPr>
          <p:cNvPr id="8" name="Rectangle 7"/>
          <p:cNvSpPr/>
          <p:nvPr userDrawn="1"/>
        </p:nvSpPr>
        <p:spPr>
          <a:xfrm>
            <a:off x="26894" y="0"/>
            <a:ext cx="1269242" cy="6873544"/>
          </a:xfrm>
          <a:prstGeom prst="rect">
            <a:avLst/>
          </a:prstGeom>
          <a:solidFill>
            <a:srgbClr val="41588E"/>
          </a:solidFill>
        </p:spPr>
        <p:style>
          <a:lnRef idx="1">
            <a:schemeClr val="accent4"/>
          </a:lnRef>
          <a:fillRef idx="2">
            <a:schemeClr val="accent4"/>
          </a:fillRef>
          <a:effectRef idx="1">
            <a:schemeClr val="accent4"/>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206394478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C905212E-7E47-46B0-BE65-5B75620CD287}" type="slidenum">
              <a:rPr lang="en-IN" smtClean="0"/>
              <a:t>‹#›</a:t>
            </a:fld>
            <a:endParaRPr lang="en-IN"/>
          </a:p>
        </p:txBody>
      </p:sp>
      <p:sp>
        <p:nvSpPr>
          <p:cNvPr id="6" name="Footer Placeholder 3"/>
          <p:cNvSpPr txBox="1">
            <a:spLocks/>
          </p:cNvSpPr>
          <p:nvPr userDrawn="1"/>
        </p:nvSpPr>
        <p:spPr>
          <a:xfrm>
            <a:off x="1296136" y="6273727"/>
            <a:ext cx="1703294" cy="58427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smtClean="0"/>
              <a:t>   </a:t>
            </a:r>
            <a:r>
              <a:rPr lang="en-IN" b="1" dirty="0" err="1" smtClean="0"/>
              <a:t>Dilip</a:t>
            </a:r>
            <a:r>
              <a:rPr lang="en-IN" b="1" dirty="0" smtClean="0"/>
              <a:t> Kumar  </a:t>
            </a:r>
            <a:r>
              <a:rPr lang="en-IN" dirty="0" smtClean="0"/>
              <a:t>+919454018844</a:t>
            </a:r>
            <a:endParaRPr lang="en-IN" dirty="0"/>
          </a:p>
        </p:txBody>
      </p:sp>
      <p:sp>
        <p:nvSpPr>
          <p:cNvPr id="7" name="Rectangle 6"/>
          <p:cNvSpPr/>
          <p:nvPr userDrawn="1"/>
        </p:nvSpPr>
        <p:spPr>
          <a:xfrm>
            <a:off x="26894" y="0"/>
            <a:ext cx="1269242" cy="6873544"/>
          </a:xfrm>
          <a:prstGeom prst="rect">
            <a:avLst/>
          </a:prstGeom>
          <a:solidFill>
            <a:srgbClr val="41588E"/>
          </a:solidFill>
        </p:spPr>
        <p:style>
          <a:lnRef idx="1">
            <a:schemeClr val="accent4"/>
          </a:lnRef>
          <a:fillRef idx="2">
            <a:schemeClr val="accent4"/>
          </a:fillRef>
          <a:effectRef idx="1">
            <a:schemeClr val="accent4"/>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203165139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7" name="Slide Number Placeholder 6"/>
          <p:cNvSpPr>
            <a:spLocks noGrp="1"/>
          </p:cNvSpPr>
          <p:nvPr>
            <p:ph type="sldNum" sz="quarter" idx="12"/>
          </p:nvPr>
        </p:nvSpPr>
        <p:spPr/>
        <p:txBody>
          <a:bodyPr/>
          <a:lstStyle/>
          <a:p>
            <a:fld id="{C905212E-7E47-46B0-BE65-5B75620CD287}" type="slidenum">
              <a:rPr lang="en-IN" smtClean="0"/>
              <a:t>‹#›</a:t>
            </a:fld>
            <a:endParaRPr lang="en-IN"/>
          </a:p>
        </p:txBody>
      </p:sp>
      <p:sp>
        <p:nvSpPr>
          <p:cNvPr id="9" name="Footer Placeholder 3"/>
          <p:cNvSpPr txBox="1">
            <a:spLocks/>
          </p:cNvSpPr>
          <p:nvPr userDrawn="1"/>
        </p:nvSpPr>
        <p:spPr>
          <a:xfrm>
            <a:off x="1296136" y="6273727"/>
            <a:ext cx="1703294" cy="58427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smtClean="0"/>
              <a:t>   </a:t>
            </a:r>
            <a:r>
              <a:rPr lang="en-IN" b="1" dirty="0" err="1" smtClean="0"/>
              <a:t>Dilip</a:t>
            </a:r>
            <a:r>
              <a:rPr lang="en-IN" b="1" dirty="0" smtClean="0"/>
              <a:t> Kumar  </a:t>
            </a:r>
            <a:r>
              <a:rPr lang="en-IN" dirty="0" smtClean="0"/>
              <a:t>+919454018844</a:t>
            </a:r>
            <a:endParaRPr lang="en-IN" dirty="0"/>
          </a:p>
        </p:txBody>
      </p:sp>
      <p:sp>
        <p:nvSpPr>
          <p:cNvPr id="10" name="Rectangle 9"/>
          <p:cNvSpPr/>
          <p:nvPr userDrawn="1"/>
        </p:nvSpPr>
        <p:spPr>
          <a:xfrm>
            <a:off x="26894" y="0"/>
            <a:ext cx="1269242" cy="6873544"/>
          </a:xfrm>
          <a:prstGeom prst="rect">
            <a:avLst/>
          </a:prstGeom>
          <a:solidFill>
            <a:srgbClr val="41588E"/>
          </a:solidFill>
        </p:spPr>
        <p:style>
          <a:lnRef idx="1">
            <a:schemeClr val="accent4"/>
          </a:lnRef>
          <a:fillRef idx="2">
            <a:schemeClr val="accent4"/>
          </a:fillRef>
          <a:effectRef idx="1">
            <a:schemeClr val="accent4"/>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2540440504"/>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7" name="Slide Number Placeholder 6"/>
          <p:cNvSpPr>
            <a:spLocks noGrp="1"/>
          </p:cNvSpPr>
          <p:nvPr>
            <p:ph type="sldNum" sz="quarter" idx="12"/>
          </p:nvPr>
        </p:nvSpPr>
        <p:spPr/>
        <p:txBody>
          <a:bodyPr/>
          <a:lstStyle/>
          <a:p>
            <a:fld id="{C905212E-7E47-46B0-BE65-5B75620CD287}" type="slidenum">
              <a:rPr lang="en-IN" smtClean="0"/>
              <a:t>‹#›</a:t>
            </a:fld>
            <a:endParaRPr lang="en-IN"/>
          </a:p>
        </p:txBody>
      </p:sp>
      <p:sp>
        <p:nvSpPr>
          <p:cNvPr id="9" name="Footer Placeholder 3"/>
          <p:cNvSpPr txBox="1">
            <a:spLocks/>
          </p:cNvSpPr>
          <p:nvPr userDrawn="1"/>
        </p:nvSpPr>
        <p:spPr>
          <a:xfrm>
            <a:off x="1296136" y="6273727"/>
            <a:ext cx="1703294" cy="58427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smtClean="0"/>
              <a:t>   </a:t>
            </a:r>
            <a:r>
              <a:rPr lang="en-IN" b="1" dirty="0" err="1" smtClean="0"/>
              <a:t>Dilip</a:t>
            </a:r>
            <a:r>
              <a:rPr lang="en-IN" b="1" dirty="0" smtClean="0"/>
              <a:t> Kumar  </a:t>
            </a:r>
            <a:r>
              <a:rPr lang="en-IN" dirty="0" smtClean="0"/>
              <a:t>+919454018844</a:t>
            </a:r>
            <a:endParaRPr lang="en-IN" dirty="0"/>
          </a:p>
        </p:txBody>
      </p:sp>
      <p:sp>
        <p:nvSpPr>
          <p:cNvPr id="10" name="Rectangle 9"/>
          <p:cNvSpPr/>
          <p:nvPr userDrawn="1"/>
        </p:nvSpPr>
        <p:spPr>
          <a:xfrm>
            <a:off x="26894" y="0"/>
            <a:ext cx="1269242" cy="6873544"/>
          </a:xfrm>
          <a:prstGeom prst="rect">
            <a:avLst/>
          </a:prstGeom>
          <a:solidFill>
            <a:srgbClr val="41588E"/>
          </a:solidFill>
        </p:spPr>
        <p:style>
          <a:lnRef idx="1">
            <a:schemeClr val="accent4"/>
          </a:lnRef>
          <a:fillRef idx="2">
            <a:schemeClr val="accent4"/>
          </a:fillRef>
          <a:effectRef idx="1">
            <a:schemeClr val="accent4"/>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2563726674"/>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smtClean="0"/>
              <a:t>Click to edit Master title style</a:t>
            </a:r>
            <a:endParaRPr lang="en-IN"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05212E-7E47-46B0-BE65-5B75620CD287}" type="slidenum">
              <a:rPr lang="en-IN" smtClean="0"/>
              <a:t>‹#›</a:t>
            </a:fld>
            <a:endParaRPr lang="en-IN"/>
          </a:p>
        </p:txBody>
      </p:sp>
      <p:sp>
        <p:nvSpPr>
          <p:cNvPr id="5" name="Footer Placeholder 3"/>
          <p:cNvSpPr txBox="1">
            <a:spLocks/>
          </p:cNvSpPr>
          <p:nvPr userDrawn="1"/>
        </p:nvSpPr>
        <p:spPr>
          <a:xfrm>
            <a:off x="1296136" y="6273727"/>
            <a:ext cx="1703294" cy="58427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smtClean="0"/>
              <a:t>   </a:t>
            </a:r>
            <a:r>
              <a:rPr lang="en-IN" b="1" dirty="0" err="1" smtClean="0"/>
              <a:t>Dilip</a:t>
            </a:r>
            <a:r>
              <a:rPr lang="en-IN" b="1" dirty="0" smtClean="0"/>
              <a:t> Kumar  </a:t>
            </a:r>
            <a:r>
              <a:rPr lang="en-IN" dirty="0" smtClean="0"/>
              <a:t>+919454018844</a:t>
            </a:r>
            <a:endParaRPr lang="en-IN" dirty="0"/>
          </a:p>
        </p:txBody>
      </p:sp>
      <p:sp>
        <p:nvSpPr>
          <p:cNvPr id="7" name="Rectangle 6"/>
          <p:cNvSpPr/>
          <p:nvPr userDrawn="1"/>
        </p:nvSpPr>
        <p:spPr>
          <a:xfrm>
            <a:off x="26894" y="0"/>
            <a:ext cx="1269242" cy="6873544"/>
          </a:xfrm>
          <a:prstGeom prst="rect">
            <a:avLst/>
          </a:prstGeom>
          <a:solidFill>
            <a:srgbClr val="41588E"/>
          </a:solidFill>
        </p:spPr>
        <p:style>
          <a:lnRef idx="1">
            <a:schemeClr val="accent4"/>
          </a:lnRef>
          <a:fillRef idx="2">
            <a:schemeClr val="accent4"/>
          </a:fillRef>
          <a:effectRef idx="1">
            <a:schemeClr val="accent4"/>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26860021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2913743" y="2442319"/>
            <a:ext cx="6858000" cy="1821873"/>
          </a:xfrm>
        </p:spPr>
        <p:txBody>
          <a:bodyPr>
            <a:normAutofit/>
          </a:bodyPr>
          <a:lstStyle/>
          <a:p>
            <a:pPr algn="ctr"/>
            <a:r>
              <a:rPr lang="en-US" b="0" dirty="0" smtClean="0">
                <a:latin typeface="Times New Roman" panose="02020603050405020304" pitchFamily="18" charset="0"/>
                <a:cs typeface="Times New Roman" panose="02020603050405020304" pitchFamily="18" charset="0"/>
              </a:rPr>
              <a:t/>
            </a:r>
            <a:br>
              <a:rPr lang="en-US" b="0" dirty="0" smtClean="0">
                <a:latin typeface="Times New Roman" panose="02020603050405020304" pitchFamily="18" charset="0"/>
                <a:cs typeface="Times New Roman" panose="02020603050405020304" pitchFamily="18" charset="0"/>
              </a:rPr>
            </a:br>
            <a:r>
              <a:rPr lang="en-US" b="0" dirty="0" smtClean="0">
                <a:latin typeface="Times New Roman" panose="02020603050405020304" pitchFamily="18" charset="0"/>
                <a:cs typeface="Times New Roman" panose="02020603050405020304" pitchFamily="18" charset="0"/>
              </a:rPr>
              <a:t>Angular</a:t>
            </a:r>
            <a:endParaRPr lang="en-US" dirty="0" smtClean="0">
              <a:latin typeface="Times New Roman" panose="02020603050405020304" pitchFamily="18" charset="0"/>
              <a:cs typeface="Times New Roman" panose="02020603050405020304" pitchFamily="18" charset="0"/>
            </a:endParaRPr>
          </a:p>
        </p:txBody>
      </p:sp>
      <p:sp>
        <p:nvSpPr>
          <p:cNvPr id="15364" name="Slide Number Placeholder 1"/>
          <p:cNvSpPr>
            <a:spLocks noGrp="1"/>
          </p:cNvSpPr>
          <p:nvPr>
            <p:ph type="sldNum" sz="quarter" idx="4294967295"/>
          </p:nvPr>
        </p:nvSpPr>
        <p:spPr bwMode="auto">
          <a:xfrm>
            <a:off x="5369257" y="6467475"/>
            <a:ext cx="27432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fld id="{B5ADE5AC-5713-4BA9-B4C4-0A1BA6781C15}" type="slidenum">
              <a:rPr lang="en-US" smtClean="0"/>
              <a:pPr algn="ctr" eaLnBrk="1" hangingPunct="1"/>
              <a:t>1</a:t>
            </a:fld>
            <a:endParaRPr lang="en-US" dirty="0" smtClean="0"/>
          </a:p>
        </p:txBody>
      </p:sp>
      <p:sp>
        <p:nvSpPr>
          <p:cNvPr id="4" name="Title 1"/>
          <p:cNvSpPr txBox="1">
            <a:spLocks/>
          </p:cNvSpPr>
          <p:nvPr/>
        </p:nvSpPr>
        <p:spPr>
          <a:xfrm>
            <a:off x="3106274" y="3353255"/>
            <a:ext cx="6781800" cy="2667000"/>
          </a:xfrm>
          <a:prstGeom prst="rect">
            <a:avLst/>
          </a:prstGeom>
        </p:spPr>
        <p:txBody>
          <a:bodyPr anchor="ctr">
            <a:normAutofit/>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pPr algn="ctr">
              <a:lnSpc>
                <a:spcPct val="200000"/>
              </a:lnSpc>
            </a:pPr>
            <a:r>
              <a:rPr lang="en-US" sz="2000" b="1" dirty="0" err="1">
                <a:latin typeface="Times New Roman" panose="02020603050405020304" pitchFamily="18" charset="0"/>
                <a:cs typeface="Times New Roman" panose="02020603050405020304" pitchFamily="18" charset="0"/>
              </a:rPr>
              <a:t>Dilip</a:t>
            </a:r>
            <a:r>
              <a:rPr lang="en-US" sz="2000" b="1" dirty="0">
                <a:latin typeface="Times New Roman" panose="02020603050405020304" pitchFamily="18" charset="0"/>
                <a:cs typeface="Times New Roman" panose="02020603050405020304" pitchFamily="18" charset="0"/>
              </a:rPr>
              <a:t> Kumar</a:t>
            </a:r>
          </a:p>
          <a:p>
            <a:pPr algn="ctr"/>
            <a:r>
              <a:rPr lang="en-US" sz="2000" dirty="0">
                <a:latin typeface="Times New Roman" panose="02020603050405020304" pitchFamily="18" charset="0"/>
                <a:cs typeface="Times New Roman" panose="02020603050405020304" pitchFamily="18" charset="0"/>
              </a:rPr>
              <a:t>Assistant Professor</a:t>
            </a:r>
          </a:p>
          <a:p>
            <a:pPr algn="ctr"/>
            <a:r>
              <a:rPr lang="en-US" sz="2000" dirty="0">
                <a:latin typeface="Times New Roman" panose="02020603050405020304" pitchFamily="18" charset="0"/>
                <a:cs typeface="Times New Roman" panose="02020603050405020304" pitchFamily="18" charset="0"/>
              </a:rPr>
              <a:t>Computer Science &amp; Engineering</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77064" y="147787"/>
            <a:ext cx="2331357" cy="2331357"/>
          </a:xfrm>
          <a:prstGeom prst="rect">
            <a:avLst/>
          </a:prstGeom>
          <a:effectLst>
            <a:reflection blurRad="6350" stA="52000" endA="300" endPos="35000" dir="5400000" sy="-100000" algn="bl" rotWithShape="0"/>
          </a:effectLst>
        </p:spPr>
      </p:pic>
    </p:spTree>
    <p:extLst>
      <p:ext uri="{BB962C8B-B14F-4D97-AF65-F5344CB8AC3E}">
        <p14:creationId xmlns:p14="http://schemas.microsoft.com/office/powerpoint/2010/main" val="428850189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0366"/>
            <a:ext cx="12192000" cy="1272524"/>
          </a:xfrm>
        </p:spPr>
        <p:txBody>
          <a:bodyPr>
            <a:normAutofit/>
          </a:bodyPr>
          <a:lstStyle/>
          <a:p>
            <a:r>
              <a:rPr lang="en-US" sz="4400" dirty="0" smtClean="0">
                <a:latin typeface="Times New Roman" panose="02020603050405020304" pitchFamily="18" charset="0"/>
                <a:cs typeface="Times New Roman" panose="02020603050405020304" pitchFamily="18" charset="0"/>
              </a:rPr>
              <a:t>Building </a:t>
            </a:r>
            <a:r>
              <a:rPr lang="en-US" sz="4400" dirty="0">
                <a:latin typeface="Times New Roman" panose="02020603050405020304" pitchFamily="18" charset="0"/>
                <a:cs typeface="Times New Roman" panose="02020603050405020304" pitchFamily="18" charset="0"/>
              </a:rPr>
              <a:t>blocks of the Angular Components</a:t>
            </a:r>
            <a:endParaRPr lang="en-IN" sz="44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269242" y="1282890"/>
            <a:ext cx="10922758" cy="5349922"/>
          </a:xfrm>
        </p:spPr>
        <p:txBody>
          <a:bodyPr>
            <a:normAutofit fontScale="92500" lnSpcReduction="20000"/>
          </a:bodyPr>
          <a:lstStyle/>
          <a:p>
            <a:pPr marL="469900" indent="-469900" algn="l">
              <a:lnSpc>
                <a:spcPct val="150000"/>
              </a:lnSpc>
            </a:pPr>
            <a:r>
              <a:rPr lang="en-US" b="1" dirty="0" smtClean="0">
                <a:latin typeface="Times New Roman" panose="02020603050405020304" pitchFamily="18" charset="0"/>
                <a:cs typeface="Times New Roman" panose="02020603050405020304" pitchFamily="18" charset="0"/>
              </a:rPr>
              <a:t>Template </a:t>
            </a:r>
            <a:r>
              <a:rPr lang="en-US" b="1" dirty="0">
                <a:latin typeface="Times New Roman" panose="02020603050405020304" pitchFamily="18" charset="0"/>
                <a:cs typeface="Times New Roman" panose="02020603050405020304" pitchFamily="18" charset="0"/>
              </a:rPr>
              <a:t>(View)</a:t>
            </a:r>
          </a:p>
          <a:p>
            <a:pPr marL="342900" indent="-342900" algn="l">
              <a:lnSpc>
                <a:spcPct val="160000"/>
              </a:lnSpc>
              <a:spcBef>
                <a:spcPts val="0"/>
              </a:spcBef>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template defines the layout and content of the View. Without the template,  there is nothing for Angular to render to the DOM.</a:t>
            </a:r>
          </a:p>
          <a:p>
            <a:pPr marL="342900" indent="-342900" algn="l">
              <a:lnSpc>
                <a:spcPct val="160000"/>
              </a:lnSpc>
              <a:spcBef>
                <a:spcPts val="0"/>
              </a:spcBef>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Templates are nothing but HTML codes along with the Angular specific special </a:t>
            </a:r>
            <a:r>
              <a:rPr lang="en-US" dirty="0" smtClean="0">
                <a:latin typeface="Times New Roman" panose="02020603050405020304" pitchFamily="18" charset="0"/>
                <a:cs typeface="Times New Roman" panose="02020603050405020304" pitchFamily="18" charset="0"/>
              </a:rPr>
              <a:t>HTML markups </a:t>
            </a:r>
            <a:r>
              <a:rPr lang="en-US" dirty="0">
                <a:latin typeface="Times New Roman" panose="02020603050405020304" pitchFamily="18" charset="0"/>
                <a:cs typeface="Times New Roman" panose="02020603050405020304" pitchFamily="18" charset="0"/>
              </a:rPr>
              <a:t>( knows as the Angular Template Syntax).</a:t>
            </a:r>
          </a:p>
          <a:p>
            <a:pPr marL="342900" indent="-342900" algn="l">
              <a:lnSpc>
                <a:spcPct val="160000"/>
              </a:lnSpc>
              <a:spcBef>
                <a:spcPts val="0"/>
              </a:spcBef>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You </a:t>
            </a:r>
            <a:r>
              <a:rPr lang="en-US" dirty="0">
                <a:latin typeface="Times New Roman" panose="02020603050405020304" pitchFamily="18" charset="0"/>
                <a:cs typeface="Times New Roman" panose="02020603050405020304" pitchFamily="18" charset="0"/>
              </a:rPr>
              <a:t>can add Angular directives , Angular Pipes &amp; Other Angular Components on the template.</a:t>
            </a:r>
          </a:p>
          <a:p>
            <a:pPr marL="342900" indent="-342900" algn="l">
              <a:lnSpc>
                <a:spcPct val="160000"/>
              </a:lnSpc>
              <a:spcBef>
                <a:spcPts val="0"/>
              </a:spcBef>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data to Template comes from the Component, which in turn gets it from a Angular Service. Using the data binding techniques, we can keep the Template in sync with the Component. The templates can use the Event Binding or two way data binding to notify the component, when user changes something on the View.</a:t>
            </a:r>
            <a:endParaRPr lang="en-IN" sz="2400"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C905212E-7E47-46B0-BE65-5B75620CD287}" type="slidenum">
              <a:rPr lang="en-IN" smtClean="0"/>
              <a:t>10</a:t>
            </a:fld>
            <a:endParaRPr lang="en-IN"/>
          </a:p>
        </p:txBody>
      </p:sp>
    </p:spTree>
    <p:extLst>
      <p:ext uri="{BB962C8B-B14F-4D97-AF65-F5344CB8AC3E}">
        <p14:creationId xmlns:p14="http://schemas.microsoft.com/office/powerpoint/2010/main" val="9106657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0366"/>
            <a:ext cx="12192000" cy="1272524"/>
          </a:xfrm>
        </p:spPr>
        <p:txBody>
          <a:bodyPr>
            <a:normAutofit/>
          </a:bodyPr>
          <a:lstStyle/>
          <a:p>
            <a:r>
              <a:rPr lang="en-US" sz="4400" dirty="0" smtClean="0">
                <a:latin typeface="Times New Roman" panose="02020603050405020304" pitchFamily="18" charset="0"/>
                <a:cs typeface="Times New Roman" panose="02020603050405020304" pitchFamily="18" charset="0"/>
              </a:rPr>
              <a:t>Building </a:t>
            </a:r>
            <a:r>
              <a:rPr lang="en-US" sz="4400" dirty="0">
                <a:latin typeface="Times New Roman" panose="02020603050405020304" pitchFamily="18" charset="0"/>
                <a:cs typeface="Times New Roman" panose="02020603050405020304" pitchFamily="18" charset="0"/>
              </a:rPr>
              <a:t>blocks of the Angular Components</a:t>
            </a:r>
            <a:endParaRPr lang="en-IN" sz="44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269242" y="1282890"/>
            <a:ext cx="10922758" cy="5349922"/>
          </a:xfrm>
        </p:spPr>
        <p:txBody>
          <a:bodyPr>
            <a:normAutofit/>
          </a:bodyPr>
          <a:lstStyle/>
          <a:p>
            <a:pPr algn="l" fontAlgn="base">
              <a:lnSpc>
                <a:spcPct val="150000"/>
              </a:lnSpc>
            </a:pPr>
            <a:r>
              <a:rPr lang="en-US" dirty="0">
                <a:latin typeface="Times New Roman" panose="02020603050405020304" pitchFamily="18" charset="0"/>
                <a:cs typeface="Times New Roman" panose="02020603050405020304" pitchFamily="18" charset="0"/>
              </a:rPr>
              <a:t>There are two ways you can specify the Template in Angular.</a:t>
            </a:r>
          </a:p>
          <a:p>
            <a:pPr marL="342900" indent="-342900" algn="l" fontAlgn="base">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Defining the Template Inline</a:t>
            </a:r>
          </a:p>
          <a:p>
            <a:pPr marL="342900" indent="-342900" algn="l" fontAlgn="base">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Provide an external Template</a:t>
            </a:r>
          </a:p>
          <a:p>
            <a:pPr marL="469900" indent="-469900" algn="l">
              <a:lnSpc>
                <a:spcPct val="150000"/>
              </a:lnSpc>
            </a:pPr>
            <a:endParaRPr lang="en-IN" sz="2400"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C905212E-7E47-46B0-BE65-5B75620CD287}" type="slidenum">
              <a:rPr lang="en-IN" smtClean="0"/>
              <a:t>11</a:t>
            </a:fld>
            <a:endParaRPr lang="en-IN"/>
          </a:p>
        </p:txBody>
      </p:sp>
    </p:spTree>
    <p:extLst>
      <p:ext uri="{BB962C8B-B14F-4D97-AF65-F5344CB8AC3E}">
        <p14:creationId xmlns:p14="http://schemas.microsoft.com/office/powerpoint/2010/main" val="6992538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0366"/>
            <a:ext cx="12192000" cy="1272524"/>
          </a:xfrm>
        </p:spPr>
        <p:txBody>
          <a:bodyPr>
            <a:normAutofit/>
          </a:bodyPr>
          <a:lstStyle/>
          <a:p>
            <a:r>
              <a:rPr lang="en-US" sz="4400" dirty="0" smtClean="0">
                <a:latin typeface="Times New Roman" panose="02020603050405020304" pitchFamily="18" charset="0"/>
                <a:cs typeface="Times New Roman" panose="02020603050405020304" pitchFamily="18" charset="0"/>
              </a:rPr>
              <a:t>Building </a:t>
            </a:r>
            <a:r>
              <a:rPr lang="en-US" sz="4400" dirty="0">
                <a:latin typeface="Times New Roman" panose="02020603050405020304" pitchFamily="18" charset="0"/>
                <a:cs typeface="Times New Roman" panose="02020603050405020304" pitchFamily="18" charset="0"/>
              </a:rPr>
              <a:t>blocks of the Angular Components</a:t>
            </a:r>
            <a:endParaRPr lang="en-IN" sz="44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269242" y="1282890"/>
            <a:ext cx="10922758" cy="5349922"/>
          </a:xfrm>
        </p:spPr>
        <p:txBody>
          <a:bodyPr>
            <a:normAutofit fontScale="92500" lnSpcReduction="20000"/>
          </a:bodyPr>
          <a:lstStyle/>
          <a:p>
            <a:pPr algn="l" fontAlgn="base">
              <a:lnSpc>
                <a:spcPct val="150000"/>
              </a:lnSpc>
            </a:pPr>
            <a:r>
              <a:rPr lang="en-US" sz="2600" b="1" dirty="0" smtClean="0">
                <a:latin typeface="Times New Roman" panose="02020603050405020304" pitchFamily="18" charset="0"/>
                <a:cs typeface="Times New Roman" panose="02020603050405020304" pitchFamily="18" charset="0"/>
              </a:rPr>
              <a:t>Class: </a:t>
            </a:r>
            <a:r>
              <a:rPr lang="en-US" sz="2600" dirty="0" smtClean="0">
                <a:latin typeface="Times New Roman" panose="02020603050405020304" pitchFamily="18" charset="0"/>
                <a:cs typeface="Times New Roman" panose="02020603050405020304" pitchFamily="18" charset="0"/>
              </a:rPr>
              <a:t>The </a:t>
            </a:r>
            <a:r>
              <a:rPr lang="en-US" sz="2600" dirty="0">
                <a:latin typeface="Times New Roman" panose="02020603050405020304" pitchFamily="18" charset="0"/>
                <a:cs typeface="Times New Roman" panose="02020603050405020304" pitchFamily="18" charset="0"/>
              </a:rPr>
              <a:t>Class provides the data &amp; logic to the View. It contains the JavaScript code associated with Template (View). We use </a:t>
            </a:r>
            <a:r>
              <a:rPr lang="en-US" sz="2600" dirty="0" err="1">
                <a:latin typeface="Times New Roman" panose="02020603050405020304" pitchFamily="18" charset="0"/>
                <a:cs typeface="Times New Roman" panose="02020603050405020304" pitchFamily="18" charset="0"/>
              </a:rPr>
              <a:t>TypeScript</a:t>
            </a:r>
            <a:r>
              <a:rPr lang="en-US" sz="2600" dirty="0">
                <a:latin typeface="Times New Roman" panose="02020603050405020304" pitchFamily="18" charset="0"/>
                <a:cs typeface="Times New Roman" panose="02020603050405020304" pitchFamily="18" charset="0"/>
              </a:rPr>
              <a:t> to create the class, but you can also use JavaScript directly in the class.</a:t>
            </a:r>
          </a:p>
          <a:p>
            <a:pPr marL="342900" indent="-342900" algn="l" fontAlgn="base">
              <a:lnSpc>
                <a:spcPct val="150000"/>
              </a:lnSpc>
              <a:buFont typeface="Arial" panose="020B0604020202020204" pitchFamily="34" charset="0"/>
              <a:buChar char="•"/>
            </a:pPr>
            <a:r>
              <a:rPr lang="en-US" sz="2600" dirty="0" smtClean="0">
                <a:latin typeface="Times New Roman" panose="02020603050405020304" pitchFamily="18" charset="0"/>
                <a:cs typeface="Times New Roman" panose="02020603050405020304" pitchFamily="18" charset="0"/>
              </a:rPr>
              <a:t>Class </a:t>
            </a:r>
            <a:r>
              <a:rPr lang="en-US" sz="2600" dirty="0">
                <a:latin typeface="Times New Roman" panose="02020603050405020304" pitchFamily="18" charset="0"/>
                <a:cs typeface="Times New Roman" panose="02020603050405020304" pitchFamily="18" charset="0"/>
              </a:rPr>
              <a:t>Contains the Properties &amp; Methods. The Properties of a class can be bind to the view using Data Binding.</a:t>
            </a:r>
          </a:p>
          <a:p>
            <a:pPr algn="l" fontAlgn="base"/>
            <a:endParaRPr lang="en-US" dirty="0" smtClean="0">
              <a:latin typeface="Times New Roman" panose="02020603050405020304" pitchFamily="18" charset="0"/>
              <a:cs typeface="Times New Roman" panose="02020603050405020304" pitchFamily="18" charset="0"/>
            </a:endParaRPr>
          </a:p>
          <a:p>
            <a:pPr algn="l" fontAlgn="base"/>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simple Angular </a:t>
            </a:r>
            <a:r>
              <a:rPr lang="en-US" dirty="0" smtClean="0">
                <a:latin typeface="Times New Roman" panose="02020603050405020304" pitchFamily="18" charset="0"/>
                <a:cs typeface="Times New Roman" panose="02020603050405020304" pitchFamily="18" charset="0"/>
              </a:rPr>
              <a:t>Class</a:t>
            </a:r>
          </a:p>
          <a:p>
            <a:pPr lvl="1" algn="l" fontAlgn="base">
              <a:lnSpc>
                <a:spcPct val="110000"/>
              </a:lnSpc>
              <a:spcBef>
                <a:spcPts val="0"/>
              </a:spcBef>
            </a:pPr>
            <a:r>
              <a:rPr lang="en-US" dirty="0">
                <a:latin typeface="Times New Roman" panose="02020603050405020304" pitchFamily="18" charset="0"/>
                <a:cs typeface="Times New Roman" panose="02020603050405020304" pitchFamily="18" charset="0"/>
              </a:rPr>
              <a:t>	export class </a:t>
            </a:r>
            <a:r>
              <a:rPr lang="en-US" dirty="0" err="1">
                <a:latin typeface="Times New Roman" panose="02020603050405020304" pitchFamily="18" charset="0"/>
                <a:cs typeface="Times New Roman" panose="02020603050405020304" pitchFamily="18" charset="0"/>
              </a:rPr>
              <a:t>AppComponent</a:t>
            </a:r>
            <a:endParaRPr lang="en-US" dirty="0">
              <a:latin typeface="Times New Roman" panose="02020603050405020304" pitchFamily="18" charset="0"/>
              <a:cs typeface="Times New Roman" panose="02020603050405020304" pitchFamily="18" charset="0"/>
            </a:endParaRPr>
          </a:p>
          <a:p>
            <a:pPr lvl="1" algn="l" fontAlgn="base">
              <a:lnSpc>
                <a:spcPct val="110000"/>
              </a:lnSpc>
              <a:spcBef>
                <a:spcPts val="0"/>
              </a:spcBef>
            </a:pPr>
            <a:r>
              <a:rPr lang="en-US" dirty="0" smtClean="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pPr lvl="1" algn="l" fontAlgn="base">
              <a:lnSpc>
                <a:spcPct val="110000"/>
              </a:lnSpc>
              <a:spcBef>
                <a:spcPts val="0"/>
              </a:spcBef>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title </a:t>
            </a:r>
            <a:r>
              <a:rPr lang="en-US" dirty="0">
                <a:latin typeface="Times New Roman" panose="02020603050405020304" pitchFamily="18" charset="0"/>
                <a:cs typeface="Times New Roman" panose="02020603050405020304" pitchFamily="18" charset="0"/>
              </a:rPr>
              <a:t>: string ="app"</a:t>
            </a:r>
          </a:p>
          <a:p>
            <a:pPr lvl="1" algn="l" fontAlgn="base">
              <a:lnSpc>
                <a:spcPct val="110000"/>
              </a:lnSpc>
              <a:spcBef>
                <a:spcPts val="0"/>
              </a:spcBef>
            </a:pPr>
            <a:r>
              <a:rPr lang="en-US" dirty="0" smtClean="0">
                <a:latin typeface="Times New Roman" panose="02020603050405020304" pitchFamily="18" charset="0"/>
                <a:cs typeface="Times New Roman" panose="02020603050405020304" pitchFamily="18" charset="0"/>
              </a:rPr>
              <a:t>	}</a:t>
            </a:r>
          </a:p>
          <a:p>
            <a:pPr algn="l" fontAlgn="base"/>
            <a:r>
              <a:rPr lang="en-US" b="1" dirty="0" smtClean="0">
                <a:latin typeface="Times New Roman" panose="02020603050405020304" pitchFamily="18" charset="0"/>
                <a:cs typeface="Times New Roman" panose="02020603050405020304" pitchFamily="18" charset="0"/>
              </a:rPr>
              <a:t>Note</a:t>
            </a:r>
            <a:r>
              <a:rPr lang="en-US" b="1"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By convention we prefix the Component class with Component so as to easily identify them.</a:t>
            </a:r>
            <a:endParaRPr lang="en-IN" sz="2400"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C905212E-7E47-46B0-BE65-5B75620CD287}" type="slidenum">
              <a:rPr lang="en-IN" smtClean="0"/>
              <a:t>12</a:t>
            </a:fld>
            <a:endParaRPr lang="en-IN"/>
          </a:p>
        </p:txBody>
      </p:sp>
    </p:spTree>
    <p:extLst>
      <p:ext uri="{BB962C8B-B14F-4D97-AF65-F5344CB8AC3E}">
        <p14:creationId xmlns:p14="http://schemas.microsoft.com/office/powerpoint/2010/main" val="41021135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0366"/>
            <a:ext cx="12192000" cy="1272524"/>
          </a:xfrm>
        </p:spPr>
        <p:txBody>
          <a:bodyPr>
            <a:normAutofit/>
          </a:bodyPr>
          <a:lstStyle/>
          <a:p>
            <a:r>
              <a:rPr lang="en-US" sz="4400" dirty="0" smtClean="0">
                <a:latin typeface="Times New Roman" panose="02020603050405020304" pitchFamily="18" charset="0"/>
                <a:cs typeface="Times New Roman" panose="02020603050405020304" pitchFamily="18" charset="0"/>
              </a:rPr>
              <a:t>Building </a:t>
            </a:r>
            <a:r>
              <a:rPr lang="en-US" sz="4400" dirty="0">
                <a:latin typeface="Times New Roman" panose="02020603050405020304" pitchFamily="18" charset="0"/>
                <a:cs typeface="Times New Roman" panose="02020603050405020304" pitchFamily="18" charset="0"/>
              </a:rPr>
              <a:t>blocks of the Angular Components</a:t>
            </a:r>
            <a:endParaRPr lang="en-IN" sz="44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269242" y="1282890"/>
            <a:ext cx="10922758" cy="5349922"/>
          </a:xfrm>
        </p:spPr>
        <p:txBody>
          <a:bodyPr>
            <a:normAutofit fontScale="85000" lnSpcReduction="20000"/>
          </a:bodyPr>
          <a:lstStyle/>
          <a:p>
            <a:pPr algn="l" fontAlgn="base"/>
            <a:r>
              <a:rPr lang="en-US" sz="2800" b="1" dirty="0" smtClean="0">
                <a:latin typeface="Times New Roman" panose="02020603050405020304" pitchFamily="18" charset="0"/>
                <a:cs typeface="Times New Roman" panose="02020603050405020304" pitchFamily="18" charset="0"/>
              </a:rPr>
              <a:t>Metadata: </a:t>
            </a:r>
            <a:r>
              <a:rPr lang="en-US" sz="2800" dirty="0" smtClean="0">
                <a:latin typeface="Times New Roman" panose="02020603050405020304" pitchFamily="18" charset="0"/>
                <a:cs typeface="Times New Roman" panose="02020603050405020304" pitchFamily="18" charset="0"/>
              </a:rPr>
              <a:t>Metadata </a:t>
            </a:r>
            <a:r>
              <a:rPr lang="en-US" sz="2800" dirty="0">
                <a:latin typeface="Times New Roman" panose="02020603050405020304" pitchFamily="18" charset="0"/>
                <a:cs typeface="Times New Roman" panose="02020603050405020304" pitchFamily="18" charset="0"/>
              </a:rPr>
              <a:t>Provides additional information about the component to the Angular. Angular uses this information to process the class. We use the @Component decorator to provide the Metadata to the Component</a:t>
            </a:r>
            <a:r>
              <a:rPr lang="en-US" sz="2800" dirty="0" smtClean="0">
                <a:latin typeface="Times New Roman" panose="02020603050405020304" pitchFamily="18" charset="0"/>
                <a:cs typeface="Times New Roman" panose="02020603050405020304" pitchFamily="18" charset="0"/>
              </a:rPr>
              <a:t>.</a:t>
            </a:r>
          </a:p>
          <a:p>
            <a:pPr marL="342900" indent="-342900" algn="l" fontAlgn="base">
              <a:lnSpc>
                <a:spcPct val="170000"/>
              </a:lnSpc>
              <a:spcBef>
                <a:spcPts val="0"/>
              </a:spcBef>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@Component decorator</a:t>
            </a:r>
          </a:p>
          <a:p>
            <a:pPr marL="342900" indent="-342900" algn="l" fontAlgn="base">
              <a:lnSpc>
                <a:spcPct val="170000"/>
              </a:lnSpc>
              <a:spcBef>
                <a:spcPts val="0"/>
              </a:spcBef>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A decorator is a function that adds metadata to class, its methods &amp; to its properties. The Components are defined with a @Component class decorator.</a:t>
            </a:r>
          </a:p>
          <a:p>
            <a:pPr marL="342900" indent="-342900" algn="l" fontAlgn="base">
              <a:lnSpc>
                <a:spcPct val="170000"/>
              </a:lnSpc>
              <a:spcBef>
                <a:spcPts val="0"/>
              </a:spcBef>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When </a:t>
            </a:r>
            <a:r>
              <a:rPr lang="en-US" sz="2800" dirty="0">
                <a:latin typeface="Times New Roman" panose="02020603050405020304" pitchFamily="18" charset="0"/>
                <a:cs typeface="Times New Roman" panose="02020603050405020304" pitchFamily="18" charset="0"/>
              </a:rPr>
              <a:t>Angular sees a class with @Component decorator, it treats the class as Component.</a:t>
            </a:r>
          </a:p>
          <a:p>
            <a:pPr marL="342900" indent="-342900" algn="l" fontAlgn="base">
              <a:lnSpc>
                <a:spcPct val="170000"/>
              </a:lnSpc>
              <a:spcBef>
                <a:spcPts val="0"/>
              </a:spcBef>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A </a:t>
            </a:r>
            <a:r>
              <a:rPr lang="en-US" sz="2800" dirty="0">
                <a:latin typeface="Times New Roman" panose="02020603050405020304" pitchFamily="18" charset="0"/>
                <a:cs typeface="Times New Roman" panose="02020603050405020304" pitchFamily="18" charset="0"/>
              </a:rPr>
              <a:t>Decorator is always prefixed with @. We must place the Decorator immediately before the class definition. We can also build our own decorators. The decorators are Similar to attributes in C#</a:t>
            </a:r>
            <a:endParaRPr lang="en-IN" sz="2800"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C905212E-7E47-46B0-BE65-5B75620CD287}" type="slidenum">
              <a:rPr lang="en-IN" smtClean="0"/>
              <a:t>13</a:t>
            </a:fld>
            <a:endParaRPr lang="en-IN"/>
          </a:p>
        </p:txBody>
      </p:sp>
    </p:spTree>
    <p:extLst>
      <p:ext uri="{BB962C8B-B14F-4D97-AF65-F5344CB8AC3E}">
        <p14:creationId xmlns:p14="http://schemas.microsoft.com/office/powerpoint/2010/main" val="9356060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0366"/>
            <a:ext cx="12192000" cy="1272524"/>
          </a:xfrm>
        </p:spPr>
        <p:txBody>
          <a:bodyPr>
            <a:normAutofit/>
          </a:bodyPr>
          <a:lstStyle/>
          <a:p>
            <a:r>
              <a:rPr lang="en-US" dirty="0" smtClean="0"/>
              <a:t>Component</a:t>
            </a:r>
            <a:endParaRPr lang="en-IN" dirty="0"/>
          </a:p>
        </p:txBody>
      </p:sp>
      <p:sp>
        <p:nvSpPr>
          <p:cNvPr id="3" name="Subtitle 2"/>
          <p:cNvSpPr>
            <a:spLocks noGrp="1"/>
          </p:cNvSpPr>
          <p:nvPr>
            <p:ph type="subTitle" idx="1"/>
          </p:nvPr>
        </p:nvSpPr>
        <p:spPr>
          <a:xfrm>
            <a:off x="1269242" y="1282890"/>
            <a:ext cx="10922758" cy="5349922"/>
          </a:xfrm>
        </p:spPr>
        <p:txBody>
          <a:bodyPr>
            <a:normAutofit/>
          </a:bodyPr>
          <a:lstStyle/>
          <a:p>
            <a:pPr marL="470916" indent="-342900" algn="l">
              <a:lnSpc>
                <a:spcPct val="150000"/>
              </a:lnSpc>
            </a:pPr>
            <a:r>
              <a:rPr lang="en-US" sz="2800" dirty="0" smtClean="0">
                <a:latin typeface="Times New Roman" panose="02020603050405020304" pitchFamily="18" charset="0"/>
                <a:cs typeface="Times New Roman" panose="02020603050405020304" pitchFamily="18" charset="0"/>
              </a:rPr>
              <a:t>In </a:t>
            </a:r>
            <a:r>
              <a:rPr lang="en-US" sz="2800" dirty="0">
                <a:latin typeface="Times New Roman" panose="02020603050405020304" pitchFamily="18" charset="0"/>
                <a:cs typeface="Times New Roman" panose="02020603050405020304" pitchFamily="18" charset="0"/>
              </a:rPr>
              <a:t>component </a:t>
            </a:r>
            <a:r>
              <a:rPr lang="en-US" sz="2800" dirty="0" smtClean="0">
                <a:latin typeface="Times New Roman" panose="02020603050405020304" pitchFamily="18" charset="0"/>
                <a:cs typeface="Times New Roman" panose="02020603050405020304" pitchFamily="18" charset="0"/>
              </a:rPr>
              <a:t>class, </a:t>
            </a:r>
            <a:r>
              <a:rPr lang="en-US" sz="2400" dirty="0" smtClean="0">
                <a:latin typeface="Times New Roman" panose="02020603050405020304" pitchFamily="18" charset="0"/>
                <a:cs typeface="Times New Roman" panose="02020603050405020304" pitchFamily="18" charset="0"/>
              </a:rPr>
              <a:t>selector </a:t>
            </a:r>
            <a:r>
              <a:rPr lang="en-US" sz="2400" dirty="0">
                <a:latin typeface="Times New Roman" panose="02020603050405020304" pitchFamily="18" charset="0"/>
                <a:cs typeface="Times New Roman" panose="02020603050405020304" pitchFamily="18" charset="0"/>
              </a:rPr>
              <a:t>can specify </a:t>
            </a:r>
          </a:p>
          <a:p>
            <a:pPr marL="1385316" lvl="2" indent="-342900" algn="l">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app-test use as tag</a:t>
            </a:r>
          </a:p>
          <a:p>
            <a:pPr marL="1385316" lvl="2" indent="-342900" algn="l">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.app-test use as class</a:t>
            </a:r>
          </a:p>
          <a:p>
            <a:pPr marL="1385316" lvl="2" indent="-342900" algn="l">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[app-test] use as attribute</a:t>
            </a:r>
            <a:endParaRPr lang="en-IN" sz="2400"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C905212E-7E47-46B0-BE65-5B75620CD287}" type="slidenum">
              <a:rPr lang="en-IN" smtClean="0"/>
              <a:t>14</a:t>
            </a:fld>
            <a:endParaRPr lang="en-IN"/>
          </a:p>
        </p:txBody>
      </p:sp>
    </p:spTree>
    <p:extLst>
      <p:ext uri="{BB962C8B-B14F-4D97-AF65-F5344CB8AC3E}">
        <p14:creationId xmlns:p14="http://schemas.microsoft.com/office/powerpoint/2010/main" val="39231722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0366"/>
            <a:ext cx="12192000" cy="1272524"/>
          </a:xfrm>
        </p:spPr>
        <p:txBody>
          <a:bodyPr>
            <a:normAutofit/>
          </a:bodyPr>
          <a:lstStyle/>
          <a:p>
            <a:r>
              <a:rPr lang="en-US" sz="4400" dirty="0" smtClean="0">
                <a:latin typeface="Times New Roman" panose="02020603050405020304" pitchFamily="18" charset="0"/>
                <a:cs typeface="Times New Roman" panose="02020603050405020304" pitchFamily="18" charset="0"/>
              </a:rPr>
              <a:t>Important </a:t>
            </a:r>
            <a:r>
              <a:rPr lang="en-US" sz="4400" dirty="0">
                <a:latin typeface="Times New Roman" panose="02020603050405020304" pitchFamily="18" charset="0"/>
                <a:cs typeface="Times New Roman" panose="02020603050405020304" pitchFamily="18" charset="0"/>
              </a:rPr>
              <a:t>Component metadata properties</a:t>
            </a:r>
            <a:endParaRPr lang="en-IN" sz="44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269242" y="1282889"/>
            <a:ext cx="10922758" cy="5732059"/>
          </a:xfrm>
        </p:spPr>
        <p:txBody>
          <a:bodyPr>
            <a:noAutofit/>
          </a:bodyPr>
          <a:lstStyle/>
          <a:p>
            <a:pPr algn="just">
              <a:lnSpc>
                <a:spcPct val="150000"/>
              </a:lnSpc>
              <a:spcBef>
                <a:spcPts val="0"/>
              </a:spcBef>
            </a:pPr>
            <a:r>
              <a:rPr lang="en-US" sz="2000" b="1" dirty="0" smtClean="0">
                <a:latin typeface="Times New Roman" panose="02020603050405020304" pitchFamily="18" charset="0"/>
                <a:cs typeface="Times New Roman" panose="02020603050405020304" pitchFamily="18" charset="0"/>
              </a:rPr>
              <a:t>Selector </a:t>
            </a:r>
            <a:r>
              <a:rPr lang="en-US" sz="2000" dirty="0" err="1" smtClean="0">
                <a:latin typeface="Times New Roman" panose="02020603050405020304" pitchFamily="18" charset="0"/>
                <a:cs typeface="Times New Roman" panose="02020603050405020304" pitchFamily="18" charset="0"/>
              </a:rPr>
              <a:t>Selector</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specifies the simple CSS selector. The Angular looks for the CSS selector in the template and renders the component there.</a:t>
            </a:r>
          </a:p>
          <a:p>
            <a:pPr algn="just">
              <a:lnSpc>
                <a:spcPct val="150000"/>
              </a:lnSpc>
              <a:spcBef>
                <a:spcPts val="0"/>
              </a:spcBef>
            </a:pPr>
            <a:r>
              <a:rPr lang="en-US" sz="2000" b="1" dirty="0" smtClean="0">
                <a:latin typeface="Times New Roman" panose="02020603050405020304" pitchFamily="18" charset="0"/>
                <a:cs typeface="Times New Roman" panose="02020603050405020304" pitchFamily="18" charset="0"/>
              </a:rPr>
              <a:t>Providers </a:t>
            </a:r>
            <a:r>
              <a:rPr lang="en-US" sz="2000" dirty="0" smtClean="0">
                <a:latin typeface="Times New Roman" panose="02020603050405020304" pitchFamily="18" charset="0"/>
                <a:cs typeface="Times New Roman" panose="02020603050405020304" pitchFamily="18" charset="0"/>
              </a:rPr>
              <a:t>The </a:t>
            </a:r>
            <a:r>
              <a:rPr lang="en-US" sz="2000" dirty="0">
                <a:latin typeface="Times New Roman" panose="02020603050405020304" pitchFamily="18" charset="0"/>
                <a:cs typeface="Times New Roman" panose="02020603050405020304" pitchFamily="18" charset="0"/>
              </a:rPr>
              <a:t>Providers are the Angular Services, that our component going to use. The Services provide service to the Components or to the other Services.</a:t>
            </a:r>
          </a:p>
          <a:p>
            <a:pPr algn="just">
              <a:lnSpc>
                <a:spcPct val="150000"/>
              </a:lnSpc>
              <a:spcBef>
                <a:spcPts val="0"/>
              </a:spcBef>
            </a:pPr>
            <a:r>
              <a:rPr lang="en-US" sz="2000" b="1" dirty="0" smtClean="0">
                <a:latin typeface="Times New Roman" panose="02020603050405020304" pitchFamily="18" charset="0"/>
                <a:cs typeface="Times New Roman" panose="02020603050405020304" pitchFamily="18" charset="0"/>
              </a:rPr>
              <a:t>Directives</a:t>
            </a:r>
            <a:r>
              <a:rPr lang="en-US" sz="2000" dirty="0" smtClean="0">
                <a:latin typeface="Times New Roman" panose="02020603050405020304" pitchFamily="18" charset="0"/>
                <a:cs typeface="Times New Roman" panose="02020603050405020304" pitchFamily="18" charset="0"/>
              </a:rPr>
              <a:t> The </a:t>
            </a:r>
            <a:r>
              <a:rPr lang="en-US" sz="2000" dirty="0">
                <a:latin typeface="Times New Roman" panose="02020603050405020304" pitchFamily="18" charset="0"/>
                <a:cs typeface="Times New Roman" panose="02020603050405020304" pitchFamily="18" charset="0"/>
              </a:rPr>
              <a:t>directives that this component going to use are listed here.</a:t>
            </a:r>
          </a:p>
          <a:p>
            <a:pPr algn="just">
              <a:lnSpc>
                <a:spcPct val="150000"/>
              </a:lnSpc>
              <a:spcBef>
                <a:spcPts val="0"/>
              </a:spcBef>
            </a:pPr>
            <a:r>
              <a:rPr lang="en-US" sz="2000" b="1" dirty="0" smtClean="0">
                <a:latin typeface="Times New Roman" panose="02020603050405020304" pitchFamily="18" charset="0"/>
                <a:cs typeface="Times New Roman" panose="02020603050405020304" pitchFamily="18" charset="0"/>
              </a:rPr>
              <a:t>Styles/</a:t>
            </a:r>
            <a:r>
              <a:rPr lang="en-US" sz="2000" b="1" dirty="0" err="1" smtClean="0">
                <a:latin typeface="Times New Roman" panose="02020603050405020304" pitchFamily="18" charset="0"/>
                <a:cs typeface="Times New Roman" panose="02020603050405020304" pitchFamily="18" charset="0"/>
              </a:rPr>
              <a:t>styleUrls</a:t>
            </a:r>
            <a:r>
              <a:rPr lang="en-US" sz="2000" dirty="0" smtClean="0">
                <a:latin typeface="Times New Roman" panose="02020603050405020304" pitchFamily="18" charset="0"/>
                <a:cs typeface="Times New Roman" panose="02020603050405020304" pitchFamily="18" charset="0"/>
              </a:rPr>
              <a:t> The </a:t>
            </a:r>
            <a:r>
              <a:rPr lang="en-US" sz="2000" dirty="0">
                <a:latin typeface="Times New Roman" panose="02020603050405020304" pitchFamily="18" charset="0"/>
                <a:cs typeface="Times New Roman" panose="02020603050405020304" pitchFamily="18" charset="0"/>
              </a:rPr>
              <a:t>CSS styles or style sheets, that this component needs. Here we can use either external stylesheet (using </a:t>
            </a:r>
            <a:r>
              <a:rPr lang="en-US" sz="2000" dirty="0" err="1">
                <a:latin typeface="Times New Roman" panose="02020603050405020304" pitchFamily="18" charset="0"/>
                <a:cs typeface="Times New Roman" panose="02020603050405020304" pitchFamily="18" charset="0"/>
              </a:rPr>
              <a:t>styleUrls</a:t>
            </a:r>
            <a:r>
              <a:rPr lang="en-US" sz="2000" dirty="0">
                <a:latin typeface="Times New Roman" panose="02020603050405020304" pitchFamily="18" charset="0"/>
                <a:cs typeface="Times New Roman" panose="02020603050405020304" pitchFamily="18" charset="0"/>
              </a:rPr>
              <a:t>) or inline styles (using Styles). The styles used here are specific to the </a:t>
            </a:r>
            <a:r>
              <a:rPr lang="en-US" sz="2000" dirty="0" smtClean="0">
                <a:latin typeface="Times New Roman" panose="02020603050405020304" pitchFamily="18" charset="0"/>
                <a:cs typeface="Times New Roman" panose="02020603050405020304" pitchFamily="18" charset="0"/>
              </a:rPr>
              <a:t>component.</a:t>
            </a:r>
          </a:p>
          <a:p>
            <a:pPr marL="95250" indent="-95250" algn="just">
              <a:lnSpc>
                <a:spcPct val="150000"/>
              </a:lnSpc>
              <a:spcBef>
                <a:spcPts val="0"/>
              </a:spcBef>
            </a:pPr>
            <a:r>
              <a:rPr lang="en-US" sz="2000" b="1" dirty="0" smtClean="0">
                <a:latin typeface="Times New Roman" panose="02020603050405020304" pitchFamily="18" charset="0"/>
                <a:cs typeface="Times New Roman" panose="02020603050405020304" pitchFamily="18" charset="0"/>
              </a:rPr>
              <a:t>template/</a:t>
            </a:r>
            <a:r>
              <a:rPr lang="en-US" sz="2000" b="1" dirty="0" err="1" smtClean="0">
                <a:latin typeface="Times New Roman" panose="02020603050405020304" pitchFamily="18" charset="0"/>
                <a:cs typeface="Times New Roman" panose="02020603050405020304" pitchFamily="18" charset="0"/>
              </a:rPr>
              <a:t>templateUrl</a:t>
            </a:r>
            <a:r>
              <a:rPr lang="en-US" sz="2000" b="1" dirty="0" smtClean="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The HTML template that defines our View. It tells Angular how to render the Component’s view. The templates can be inline (using a template) or we can use an external template (using a </a:t>
            </a:r>
            <a:r>
              <a:rPr lang="en-US" sz="2000" dirty="0" err="1" smtClean="0">
                <a:latin typeface="Times New Roman" panose="02020603050405020304" pitchFamily="18" charset="0"/>
                <a:cs typeface="Times New Roman" panose="02020603050405020304" pitchFamily="18" charset="0"/>
              </a:rPr>
              <a:t>templateUrl</a:t>
            </a:r>
            <a:r>
              <a:rPr lang="en-US" sz="2000" dirty="0" smtClean="0">
                <a:latin typeface="Times New Roman" panose="02020603050405020304" pitchFamily="18" charset="0"/>
                <a:cs typeface="Times New Roman" panose="02020603050405020304" pitchFamily="18" charset="0"/>
              </a:rPr>
              <a:t>). The Component can have only one template. You can either use inline template or external template and not both.</a:t>
            </a:r>
            <a:endParaRPr lang="en-IN" sz="2000"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C905212E-7E47-46B0-BE65-5B75620CD287}" type="slidenum">
              <a:rPr lang="en-IN" smtClean="0"/>
              <a:t>15</a:t>
            </a:fld>
            <a:endParaRPr lang="en-IN"/>
          </a:p>
        </p:txBody>
      </p:sp>
    </p:spTree>
    <p:extLst>
      <p:ext uri="{BB962C8B-B14F-4D97-AF65-F5344CB8AC3E}">
        <p14:creationId xmlns:p14="http://schemas.microsoft.com/office/powerpoint/2010/main" val="39210632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0366"/>
            <a:ext cx="12192000" cy="1272524"/>
          </a:xfrm>
        </p:spPr>
        <p:txBody>
          <a:bodyPr>
            <a:normAutofit/>
          </a:bodyPr>
          <a:lstStyle/>
          <a:p>
            <a:r>
              <a:rPr lang="en-US" sz="4400" dirty="0">
                <a:latin typeface="Times New Roman" panose="02020603050405020304" pitchFamily="18" charset="0"/>
                <a:cs typeface="Times New Roman" panose="02020603050405020304" pitchFamily="18" charset="0"/>
              </a:rPr>
              <a:t>Component Interaction</a:t>
            </a:r>
            <a:endParaRPr lang="en-IN" sz="44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269242" y="1282889"/>
            <a:ext cx="10922758" cy="5732059"/>
          </a:xfrm>
        </p:spPr>
        <p:txBody>
          <a:bodyPr>
            <a:noAutofit/>
          </a:bodyPr>
          <a:lstStyle/>
          <a:p>
            <a:pPr algn="just">
              <a:lnSpc>
                <a:spcPct val="150000"/>
              </a:lnSpc>
              <a:spcBef>
                <a:spcPts val="0"/>
              </a:spcBef>
            </a:pPr>
            <a:r>
              <a:rPr lang="en-US" dirty="0">
                <a:latin typeface="Times New Roman" panose="02020603050405020304" pitchFamily="18" charset="0"/>
                <a:cs typeface="Times New Roman" panose="02020603050405020304" pitchFamily="18" charset="0"/>
              </a:rPr>
              <a:t>added component(test component) is nested inside in app component.</a:t>
            </a:r>
          </a:p>
          <a:p>
            <a:pPr algn="just">
              <a:lnSpc>
                <a:spcPct val="150000"/>
              </a:lnSpc>
              <a:spcBef>
                <a:spcPts val="0"/>
              </a:spcBef>
            </a:pPr>
            <a:r>
              <a:rPr lang="en-US" dirty="0">
                <a:latin typeface="Times New Roman" panose="02020603050405020304" pitchFamily="18" charset="0"/>
                <a:cs typeface="Times New Roman" panose="02020603050405020304" pitchFamily="18" charset="0"/>
              </a:rPr>
              <a:t>app component is parent component and test is child component.</a:t>
            </a:r>
          </a:p>
          <a:p>
            <a:pPr algn="just">
              <a:lnSpc>
                <a:spcPct val="150000"/>
              </a:lnSpc>
              <a:spcBef>
                <a:spcPts val="0"/>
              </a:spcBef>
            </a:pPr>
            <a:r>
              <a:rPr lang="en-US" dirty="0">
                <a:latin typeface="Times New Roman" panose="02020603050405020304" pitchFamily="18" charset="0"/>
                <a:cs typeface="Times New Roman" panose="02020603050405020304" pitchFamily="18" charset="0"/>
              </a:rPr>
              <a:t>these all work independently but we going to come </a:t>
            </a:r>
            <a:r>
              <a:rPr lang="en-US" dirty="0" smtClean="0">
                <a:latin typeface="Times New Roman" panose="02020603050405020304" pitchFamily="18" charset="0"/>
                <a:cs typeface="Times New Roman" panose="02020603050405020304" pitchFamily="18" charset="0"/>
              </a:rPr>
              <a:t>across </a:t>
            </a:r>
            <a:r>
              <a:rPr lang="en-US" dirty="0">
                <a:latin typeface="Times New Roman" panose="02020603050405020304" pitchFamily="18" charset="0"/>
                <a:cs typeface="Times New Roman" panose="02020603050405020304" pitchFamily="18" charset="0"/>
              </a:rPr>
              <a:t>a </a:t>
            </a:r>
            <a:r>
              <a:rPr lang="en-US" dirty="0" smtClean="0">
                <a:latin typeface="Times New Roman" panose="02020603050405020304" pitchFamily="18" charset="0"/>
                <a:cs typeface="Times New Roman" panose="02020603050405020304" pitchFamily="18" charset="0"/>
              </a:rPr>
              <a:t>scenario </a:t>
            </a:r>
            <a:r>
              <a:rPr lang="en-US" dirty="0">
                <a:latin typeface="Times New Roman" panose="02020603050405020304" pitchFamily="18" charset="0"/>
                <a:cs typeface="Times New Roman" panose="02020603050405020304" pitchFamily="18" charset="0"/>
              </a:rPr>
              <a:t>where component is need to communicate with each other.</a:t>
            </a:r>
          </a:p>
          <a:p>
            <a:pPr algn="just">
              <a:lnSpc>
                <a:spcPct val="150000"/>
              </a:lnSpc>
              <a:spcBef>
                <a:spcPts val="0"/>
              </a:spcBef>
            </a:pPr>
            <a:r>
              <a:rPr lang="en-US" dirty="0">
                <a:latin typeface="Times New Roman" panose="02020603050405020304" pitchFamily="18" charset="0"/>
                <a:cs typeface="Times New Roman" panose="02020603050405020304" pitchFamily="18" charset="0"/>
              </a:rPr>
              <a:t>parent component </a:t>
            </a:r>
            <a:r>
              <a:rPr lang="en-US" dirty="0" smtClean="0">
                <a:latin typeface="Times New Roman" panose="02020603050405020304" pitchFamily="18" charset="0"/>
                <a:cs typeface="Times New Roman" panose="02020603050405020304" pitchFamily="18" charset="0"/>
              </a:rPr>
              <a:t>might </a:t>
            </a:r>
            <a:r>
              <a:rPr lang="en-US" dirty="0">
                <a:latin typeface="Times New Roman" panose="02020603050405020304" pitchFamily="18" charset="0"/>
                <a:cs typeface="Times New Roman" panose="02020603050405020304" pitchFamily="18" charset="0"/>
              </a:rPr>
              <a:t>send to child or vice versa.</a:t>
            </a:r>
          </a:p>
          <a:p>
            <a:pPr algn="just">
              <a:lnSpc>
                <a:spcPct val="150000"/>
              </a:lnSpc>
              <a:spcBef>
                <a:spcPts val="0"/>
              </a:spcBef>
            </a:pPr>
            <a:r>
              <a:rPr lang="en-US" dirty="0">
                <a:latin typeface="Times New Roman" panose="02020603050405020304" pitchFamily="18" charset="0"/>
                <a:cs typeface="Times New Roman" panose="02020603050405020304" pitchFamily="18" charset="0"/>
              </a:rPr>
              <a:t>To communicate or interact using @input and @output decorators.</a:t>
            </a:r>
          </a:p>
          <a:p>
            <a:pPr algn="just">
              <a:lnSpc>
                <a:spcPct val="150000"/>
              </a:lnSpc>
              <a:spcBef>
                <a:spcPts val="0"/>
              </a:spcBef>
            </a:pPr>
            <a:r>
              <a:rPr lang="en-US" dirty="0">
                <a:latin typeface="Times New Roman" panose="02020603050405020304" pitchFamily="18" charset="0"/>
                <a:cs typeface="Times New Roman" panose="02020603050405020304" pitchFamily="18" charset="0"/>
              </a:rPr>
              <a:t>@input decorator child can accept data from parent.</a:t>
            </a:r>
          </a:p>
          <a:p>
            <a:pPr algn="just">
              <a:lnSpc>
                <a:spcPct val="150000"/>
              </a:lnSpc>
              <a:spcBef>
                <a:spcPts val="0"/>
              </a:spcBef>
            </a:pP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ouput</a:t>
            </a:r>
            <a:r>
              <a:rPr lang="en-US" dirty="0">
                <a:latin typeface="Times New Roman" panose="02020603050405020304" pitchFamily="18" charset="0"/>
                <a:cs typeface="Times New Roman" panose="02020603050405020304" pitchFamily="18" charset="0"/>
              </a:rPr>
              <a:t> decorator child can out data to parent.</a:t>
            </a:r>
            <a:endParaRPr lang="en-IN"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C905212E-7E47-46B0-BE65-5B75620CD287}" type="slidenum">
              <a:rPr lang="en-IN" smtClean="0"/>
              <a:t>16</a:t>
            </a:fld>
            <a:endParaRPr lang="en-IN"/>
          </a:p>
        </p:txBody>
      </p:sp>
    </p:spTree>
    <p:extLst>
      <p:ext uri="{BB962C8B-B14F-4D97-AF65-F5344CB8AC3E}">
        <p14:creationId xmlns:p14="http://schemas.microsoft.com/office/powerpoint/2010/main" val="36892175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0366"/>
            <a:ext cx="12192000" cy="1272524"/>
          </a:xfrm>
        </p:spPr>
        <p:txBody>
          <a:bodyPr>
            <a:normAutofit/>
          </a:bodyPr>
          <a:lstStyle/>
          <a:p>
            <a:r>
              <a:rPr lang="en-US" sz="4400" dirty="0">
                <a:latin typeface="Times New Roman" panose="02020603050405020304" pitchFamily="18" charset="0"/>
                <a:cs typeface="Times New Roman" panose="02020603050405020304" pitchFamily="18" charset="0"/>
              </a:rPr>
              <a:t>Component Interaction</a:t>
            </a:r>
            <a:endParaRPr lang="en-IN" sz="44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269242" y="1282889"/>
            <a:ext cx="10922758" cy="5732059"/>
          </a:xfrm>
        </p:spPr>
        <p:txBody>
          <a:bodyPr>
            <a:noAutofit/>
          </a:bodyPr>
          <a:lstStyle/>
          <a:p>
            <a:pPr algn="just">
              <a:lnSpc>
                <a:spcPct val="150000"/>
              </a:lnSpc>
              <a:spcBef>
                <a:spcPts val="0"/>
              </a:spcBef>
            </a:pPr>
            <a:r>
              <a:rPr lang="en-IN" b="1" dirty="0">
                <a:latin typeface="Times New Roman" panose="02020603050405020304" pitchFamily="18" charset="0"/>
                <a:cs typeface="Times New Roman" panose="02020603050405020304" pitchFamily="18" charset="0"/>
              </a:rPr>
              <a:t>Ex: </a:t>
            </a:r>
            <a:r>
              <a:rPr lang="en-IN" dirty="0">
                <a:latin typeface="Times New Roman" panose="02020603050405020304" pitchFamily="18" charset="0"/>
                <a:cs typeface="Times New Roman" panose="02020603050405020304" pitchFamily="18" charset="0"/>
              </a:rPr>
              <a:t>Send the name from app component(Parent) to test(Child) component</a:t>
            </a:r>
          </a:p>
          <a:p>
            <a:pPr algn="just">
              <a:lnSpc>
                <a:spcPct val="100000"/>
              </a:lnSpc>
              <a:spcBef>
                <a:spcPts val="0"/>
              </a:spcBef>
            </a:pPr>
            <a:r>
              <a:rPr lang="en-IN" dirty="0">
                <a:latin typeface="Times New Roman" panose="02020603050405020304" pitchFamily="18" charset="0"/>
                <a:cs typeface="Times New Roman" panose="02020603050405020304" pitchFamily="18" charset="0"/>
              </a:rPr>
              <a:t>=&gt; Open </a:t>
            </a:r>
            <a:r>
              <a:rPr lang="en-IN" dirty="0" err="1">
                <a:latin typeface="Times New Roman" panose="02020603050405020304" pitchFamily="18" charset="0"/>
                <a:cs typeface="Times New Roman" panose="02020603050405020304" pitchFamily="18" charset="0"/>
              </a:rPr>
              <a:t>app.component.ts</a:t>
            </a:r>
            <a:r>
              <a:rPr lang="en-IN" dirty="0">
                <a:latin typeface="Times New Roman" panose="02020603050405020304" pitchFamily="18" charset="0"/>
                <a:cs typeface="Times New Roman" panose="02020603050405020304" pitchFamily="18" charset="0"/>
              </a:rPr>
              <a:t> &amp; add a property</a:t>
            </a:r>
          </a:p>
          <a:p>
            <a:pPr algn="just">
              <a:lnSpc>
                <a:spcPct val="100000"/>
              </a:lnSpc>
              <a:spcBef>
                <a:spcPts val="0"/>
              </a:spcBef>
            </a:pPr>
            <a:r>
              <a:rPr lang="en-IN" dirty="0">
                <a:latin typeface="Times New Roman" panose="02020603050405020304" pitchFamily="18" charset="0"/>
                <a:cs typeface="Times New Roman" panose="02020603050405020304" pitchFamily="18" charset="0"/>
              </a:rPr>
              <a:t>	public name="</a:t>
            </a:r>
            <a:r>
              <a:rPr lang="en-IN" dirty="0" err="1">
                <a:latin typeface="Times New Roman" panose="02020603050405020304" pitchFamily="18" charset="0"/>
                <a:cs typeface="Times New Roman" panose="02020603050405020304" pitchFamily="18" charset="0"/>
              </a:rPr>
              <a:t>Dilip</a:t>
            </a:r>
            <a:r>
              <a:rPr lang="en-IN" dirty="0">
                <a:latin typeface="Times New Roman" panose="02020603050405020304" pitchFamily="18" charset="0"/>
                <a:cs typeface="Times New Roman" panose="02020603050405020304" pitchFamily="18" charset="0"/>
              </a:rPr>
              <a:t>";</a:t>
            </a:r>
          </a:p>
          <a:p>
            <a:pPr algn="just">
              <a:lnSpc>
                <a:spcPct val="100000"/>
              </a:lnSpc>
              <a:spcBef>
                <a:spcPts val="0"/>
              </a:spcBef>
            </a:pPr>
            <a:r>
              <a:rPr lang="en-IN" dirty="0">
                <a:latin typeface="Times New Roman" panose="02020603050405020304" pitchFamily="18" charset="0"/>
                <a:cs typeface="Times New Roman" panose="02020603050405020304" pitchFamily="18" charset="0"/>
              </a:rPr>
              <a:t>=&gt; in app.component.html</a:t>
            </a:r>
          </a:p>
          <a:p>
            <a:pPr algn="just">
              <a:lnSpc>
                <a:spcPct val="100000"/>
              </a:lnSpc>
              <a:spcBef>
                <a:spcPts val="0"/>
              </a:spcBef>
            </a:pPr>
            <a:r>
              <a:rPr lang="en-IN" dirty="0" smtClean="0">
                <a:latin typeface="Times New Roman" panose="02020603050405020304" pitchFamily="18" charset="0"/>
                <a:cs typeface="Times New Roman" panose="02020603050405020304" pitchFamily="18" charset="0"/>
              </a:rPr>
              <a:t>	&lt;</a:t>
            </a:r>
            <a:r>
              <a:rPr lang="en-IN" dirty="0">
                <a:latin typeface="Times New Roman" panose="02020603050405020304" pitchFamily="18" charset="0"/>
                <a:cs typeface="Times New Roman" panose="02020603050405020304" pitchFamily="18" charset="0"/>
              </a:rPr>
              <a:t>app-test [</a:t>
            </a:r>
            <a:r>
              <a:rPr lang="en-IN" dirty="0" err="1">
                <a:latin typeface="Times New Roman" panose="02020603050405020304" pitchFamily="18" charset="0"/>
                <a:cs typeface="Times New Roman" panose="02020603050405020304" pitchFamily="18" charset="0"/>
              </a:rPr>
              <a:t>parentData</a:t>
            </a:r>
            <a:r>
              <a:rPr lang="en-IN" dirty="0">
                <a:latin typeface="Times New Roman" panose="02020603050405020304" pitchFamily="18" charset="0"/>
                <a:cs typeface="Times New Roman" panose="02020603050405020304" pitchFamily="18" charset="0"/>
              </a:rPr>
              <a:t>]="name"&gt;&lt;/app-test&gt;</a:t>
            </a:r>
          </a:p>
          <a:p>
            <a:pPr algn="just">
              <a:lnSpc>
                <a:spcPct val="100000"/>
              </a:lnSpc>
              <a:spcBef>
                <a:spcPts val="0"/>
              </a:spcBef>
            </a:pPr>
            <a:r>
              <a:rPr lang="en-IN" dirty="0">
                <a:latin typeface="Times New Roman" panose="02020603050405020304" pitchFamily="18" charset="0"/>
                <a:cs typeface="Times New Roman" panose="02020603050405020304" pitchFamily="18" charset="0"/>
              </a:rPr>
              <a:t>=&gt; in </a:t>
            </a:r>
            <a:r>
              <a:rPr lang="en-IN" dirty="0" err="1">
                <a:latin typeface="Times New Roman" panose="02020603050405020304" pitchFamily="18" charset="0"/>
                <a:cs typeface="Times New Roman" panose="02020603050405020304" pitchFamily="18" charset="0"/>
              </a:rPr>
              <a:t>test.component.ts</a:t>
            </a:r>
            <a:r>
              <a:rPr lang="en-IN" dirty="0">
                <a:latin typeface="Times New Roman" panose="02020603050405020304" pitchFamily="18" charset="0"/>
                <a:cs typeface="Times New Roman" panose="02020603050405020304" pitchFamily="18" charset="0"/>
              </a:rPr>
              <a:t>, declare the same </a:t>
            </a:r>
            <a:r>
              <a:rPr lang="en-IN" dirty="0" smtClean="0">
                <a:latin typeface="Times New Roman" panose="02020603050405020304" pitchFamily="18" charset="0"/>
                <a:cs typeface="Times New Roman" panose="02020603050405020304" pitchFamily="18" charset="0"/>
              </a:rPr>
              <a:t>property </a:t>
            </a:r>
            <a:r>
              <a:rPr lang="en-IN" dirty="0">
                <a:latin typeface="Times New Roman" panose="02020603050405020304" pitchFamily="18" charset="0"/>
                <a:cs typeface="Times New Roman" panose="02020603050405020304" pitchFamily="18" charset="0"/>
              </a:rPr>
              <a:t>as sending</a:t>
            </a:r>
          </a:p>
          <a:p>
            <a:pPr algn="just">
              <a:lnSpc>
                <a:spcPct val="100000"/>
              </a:lnSpc>
              <a:spcBef>
                <a:spcPts val="0"/>
              </a:spcBef>
            </a:pPr>
            <a:r>
              <a:rPr lang="en-IN" dirty="0">
                <a:latin typeface="Times New Roman" panose="02020603050405020304" pitchFamily="18" charset="0"/>
                <a:cs typeface="Times New Roman" panose="02020603050405020304" pitchFamily="18" charset="0"/>
              </a:rPr>
              <a:t>	@input()</a:t>
            </a:r>
          </a:p>
          <a:p>
            <a:pPr algn="just">
              <a:lnSpc>
                <a:spcPct val="100000"/>
              </a:lnSpc>
              <a:spcBef>
                <a:spcPts val="0"/>
              </a:spcBef>
            </a:pPr>
            <a:r>
              <a:rPr lang="en-IN" dirty="0">
                <a:latin typeface="Times New Roman" panose="02020603050405020304" pitchFamily="18" charset="0"/>
                <a:cs typeface="Times New Roman" panose="02020603050405020304" pitchFamily="18" charset="0"/>
              </a:rPr>
              <a:t>	public </a:t>
            </a:r>
            <a:r>
              <a:rPr lang="en-IN" dirty="0" err="1">
                <a:latin typeface="Times New Roman" panose="02020603050405020304" pitchFamily="18" charset="0"/>
                <a:cs typeface="Times New Roman" panose="02020603050405020304" pitchFamily="18" charset="0"/>
              </a:rPr>
              <a:t>parentData</a:t>
            </a:r>
            <a:r>
              <a:rPr lang="en-IN" dirty="0">
                <a:latin typeface="Times New Roman" panose="02020603050405020304" pitchFamily="18" charset="0"/>
                <a:cs typeface="Times New Roman" panose="02020603050405020304" pitchFamily="18" charset="0"/>
              </a:rPr>
              <a:t>;</a:t>
            </a:r>
          </a:p>
          <a:p>
            <a:pPr algn="just">
              <a:lnSpc>
                <a:spcPct val="150000"/>
              </a:lnSpc>
              <a:spcBef>
                <a:spcPts val="0"/>
              </a:spcBef>
            </a:pPr>
            <a:r>
              <a:rPr lang="en-IN" b="1" dirty="0">
                <a:latin typeface="Times New Roman" panose="02020603050405020304" pitchFamily="18" charset="0"/>
                <a:cs typeface="Times New Roman" panose="02020603050405020304" pitchFamily="18" charset="0"/>
              </a:rPr>
              <a:t>Note: </a:t>
            </a:r>
            <a:r>
              <a:rPr lang="en-IN" dirty="0">
                <a:latin typeface="Times New Roman" panose="02020603050405020304" pitchFamily="18" charset="0"/>
                <a:cs typeface="Times New Roman" panose="02020603050405020304" pitchFamily="18" charset="0"/>
              </a:rPr>
              <a:t>import Input from </a:t>
            </a:r>
            <a:r>
              <a:rPr lang="en-IN" dirty="0" err="1">
                <a:latin typeface="Times New Roman" panose="02020603050405020304" pitchFamily="18" charset="0"/>
                <a:cs typeface="Times New Roman" panose="02020603050405020304" pitchFamily="18" charset="0"/>
              </a:rPr>
              <a:t>angularcli</a:t>
            </a:r>
            <a:endParaRPr lang="en-IN" dirty="0">
              <a:latin typeface="Times New Roman" panose="02020603050405020304" pitchFamily="18" charset="0"/>
              <a:cs typeface="Times New Roman" panose="02020603050405020304" pitchFamily="18" charset="0"/>
            </a:endParaRPr>
          </a:p>
          <a:p>
            <a:pPr algn="just">
              <a:lnSpc>
                <a:spcPct val="100000"/>
              </a:lnSpc>
              <a:spcBef>
                <a:spcPts val="0"/>
              </a:spcBef>
            </a:pPr>
            <a:r>
              <a:rPr lang="en-IN" dirty="0">
                <a:latin typeface="Times New Roman" panose="02020603050405020304" pitchFamily="18" charset="0"/>
                <a:cs typeface="Times New Roman" panose="02020603050405020304" pitchFamily="18" charset="0"/>
              </a:rPr>
              <a:t>In the template</a:t>
            </a:r>
          </a:p>
          <a:p>
            <a:pPr algn="just">
              <a:lnSpc>
                <a:spcPct val="100000"/>
              </a:lnSpc>
              <a:spcBef>
                <a:spcPts val="0"/>
              </a:spcBef>
            </a:pPr>
            <a:r>
              <a:rPr lang="en-IN" dirty="0">
                <a:latin typeface="Times New Roman" panose="02020603050405020304" pitchFamily="18" charset="0"/>
                <a:cs typeface="Times New Roman" panose="02020603050405020304" pitchFamily="18" charset="0"/>
              </a:rPr>
              <a:t>	&lt;h2&gt;{{</a:t>
            </a:r>
            <a:r>
              <a:rPr lang="en-IN" dirty="0" err="1">
                <a:latin typeface="Times New Roman" panose="02020603050405020304" pitchFamily="18" charset="0"/>
                <a:cs typeface="Times New Roman" panose="02020603050405020304" pitchFamily="18" charset="0"/>
              </a:rPr>
              <a:t>parentData</a:t>
            </a:r>
            <a:r>
              <a:rPr lang="en-IN" dirty="0">
                <a:latin typeface="Times New Roman" panose="02020603050405020304" pitchFamily="18" charset="0"/>
                <a:cs typeface="Times New Roman" panose="02020603050405020304" pitchFamily="18" charset="0"/>
              </a:rPr>
              <a:t>}}&lt;/h2&gt;</a:t>
            </a:r>
          </a:p>
          <a:p>
            <a:pPr algn="just">
              <a:lnSpc>
                <a:spcPct val="100000"/>
              </a:lnSpc>
              <a:spcBef>
                <a:spcPts val="0"/>
              </a:spcBef>
            </a:pPr>
            <a:r>
              <a:rPr lang="en-IN" dirty="0">
                <a:latin typeface="Times New Roman" panose="02020603050405020304" pitchFamily="18" charset="0"/>
                <a:cs typeface="Times New Roman" panose="02020603050405020304" pitchFamily="18" charset="0"/>
              </a:rPr>
              <a:t>To specify alias</a:t>
            </a:r>
          </a:p>
          <a:p>
            <a:pPr algn="just">
              <a:lnSpc>
                <a:spcPct val="100000"/>
              </a:lnSpc>
              <a:spcBef>
                <a:spcPts val="0"/>
              </a:spcBef>
            </a:pPr>
            <a:r>
              <a:rPr lang="en-IN" dirty="0">
                <a:latin typeface="Times New Roman" panose="02020603050405020304" pitchFamily="18" charset="0"/>
                <a:cs typeface="Times New Roman" panose="02020603050405020304" pitchFamily="18" charset="0"/>
              </a:rPr>
              <a:t>	@Input('</a:t>
            </a:r>
            <a:r>
              <a:rPr lang="en-IN" dirty="0" err="1">
                <a:latin typeface="Times New Roman" panose="02020603050405020304" pitchFamily="18" charset="0"/>
                <a:cs typeface="Times New Roman" panose="02020603050405020304" pitchFamily="18" charset="0"/>
              </a:rPr>
              <a:t>parentData</a:t>
            </a:r>
            <a:r>
              <a:rPr lang="en-IN" dirty="0">
                <a:latin typeface="Times New Roman" panose="02020603050405020304" pitchFamily="18" charset="0"/>
                <a:cs typeface="Times New Roman" panose="02020603050405020304" pitchFamily="18" charset="0"/>
              </a:rPr>
              <a:t>') public name;</a:t>
            </a:r>
          </a:p>
        </p:txBody>
      </p:sp>
      <p:sp>
        <p:nvSpPr>
          <p:cNvPr id="5" name="Slide Number Placeholder 4"/>
          <p:cNvSpPr>
            <a:spLocks noGrp="1"/>
          </p:cNvSpPr>
          <p:nvPr>
            <p:ph type="sldNum" sz="quarter" idx="12"/>
          </p:nvPr>
        </p:nvSpPr>
        <p:spPr/>
        <p:txBody>
          <a:bodyPr/>
          <a:lstStyle/>
          <a:p>
            <a:fld id="{C905212E-7E47-46B0-BE65-5B75620CD287}" type="slidenum">
              <a:rPr lang="en-IN" smtClean="0"/>
              <a:t>17</a:t>
            </a:fld>
            <a:endParaRPr lang="en-IN"/>
          </a:p>
        </p:txBody>
      </p:sp>
    </p:spTree>
    <p:extLst>
      <p:ext uri="{BB962C8B-B14F-4D97-AF65-F5344CB8AC3E}">
        <p14:creationId xmlns:p14="http://schemas.microsoft.com/office/powerpoint/2010/main" val="38765974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0366"/>
            <a:ext cx="12192000" cy="1272524"/>
          </a:xfrm>
        </p:spPr>
        <p:txBody>
          <a:bodyPr>
            <a:normAutofit/>
          </a:bodyPr>
          <a:lstStyle/>
          <a:p>
            <a:r>
              <a:rPr lang="en-US" sz="4400" dirty="0">
                <a:latin typeface="Times New Roman" panose="02020603050405020304" pitchFamily="18" charset="0"/>
                <a:cs typeface="Times New Roman" panose="02020603050405020304" pitchFamily="18" charset="0"/>
              </a:rPr>
              <a:t>Component Interaction</a:t>
            </a:r>
            <a:endParaRPr lang="en-IN" sz="44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269242" y="1282889"/>
            <a:ext cx="10922758" cy="5732059"/>
          </a:xfrm>
        </p:spPr>
        <p:txBody>
          <a:bodyPr>
            <a:noAutofit/>
          </a:bodyPr>
          <a:lstStyle/>
          <a:p>
            <a:pPr algn="just">
              <a:lnSpc>
                <a:spcPct val="150000"/>
              </a:lnSpc>
              <a:spcBef>
                <a:spcPts val="0"/>
              </a:spcBef>
            </a:pPr>
            <a:r>
              <a:rPr lang="en-US" dirty="0">
                <a:latin typeface="Times New Roman" panose="02020603050405020304" pitchFamily="18" charset="0"/>
                <a:cs typeface="Times New Roman" panose="02020603050405020304" pitchFamily="18" charset="0"/>
              </a:rPr>
              <a:t>Child to parent</a:t>
            </a:r>
          </a:p>
          <a:p>
            <a:pPr algn="just">
              <a:lnSpc>
                <a:spcPct val="150000"/>
              </a:lnSpc>
              <a:spcBef>
                <a:spcPts val="0"/>
              </a:spcBef>
            </a:pP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Ouput</a:t>
            </a:r>
            <a:r>
              <a:rPr lang="en-US" dirty="0">
                <a:latin typeface="Times New Roman" panose="02020603050405020304" pitchFamily="18" charset="0"/>
                <a:cs typeface="Times New Roman" panose="02020603050405020304" pitchFamily="18" charset="0"/>
              </a:rPr>
              <a:t>() public </a:t>
            </a:r>
            <a:r>
              <a:rPr lang="en-US" dirty="0" err="1">
                <a:latin typeface="Times New Roman" panose="02020603050405020304" pitchFamily="18" charset="0"/>
                <a:cs typeface="Times New Roman" panose="02020603050405020304" pitchFamily="18" charset="0"/>
              </a:rPr>
              <a:t>childEvent</a:t>
            </a:r>
            <a:r>
              <a:rPr lang="en-US" dirty="0">
                <a:latin typeface="Times New Roman" panose="02020603050405020304" pitchFamily="18" charset="0"/>
                <a:cs typeface="Times New Roman" panose="02020603050405020304" pitchFamily="18" charset="0"/>
              </a:rPr>
              <a:t>=new </a:t>
            </a:r>
            <a:r>
              <a:rPr lang="en-US" dirty="0" err="1">
                <a:latin typeface="Times New Roman" panose="02020603050405020304" pitchFamily="18" charset="0"/>
                <a:cs typeface="Times New Roman" panose="02020603050405020304" pitchFamily="18" charset="0"/>
              </a:rPr>
              <a:t>EventEmitter</a:t>
            </a:r>
            <a:r>
              <a:rPr lang="en-US" dirty="0">
                <a:latin typeface="Times New Roman" panose="02020603050405020304" pitchFamily="18" charset="0"/>
                <a:cs typeface="Times New Roman" panose="02020603050405020304" pitchFamily="18" charset="0"/>
              </a:rPr>
              <a:t>();</a:t>
            </a:r>
          </a:p>
          <a:p>
            <a:pPr algn="just">
              <a:lnSpc>
                <a:spcPct val="150000"/>
              </a:lnSpc>
              <a:spcBef>
                <a:spcPts val="0"/>
              </a:spcBef>
            </a:pPr>
            <a:endParaRPr lang="en-US" dirty="0">
              <a:latin typeface="Times New Roman" panose="02020603050405020304" pitchFamily="18" charset="0"/>
              <a:cs typeface="Times New Roman" panose="02020603050405020304" pitchFamily="18" charset="0"/>
            </a:endParaRPr>
          </a:p>
          <a:p>
            <a:pPr algn="just">
              <a:lnSpc>
                <a:spcPct val="150000"/>
              </a:lnSpc>
              <a:spcBef>
                <a:spcPts val="0"/>
              </a:spcBef>
            </a:pPr>
            <a:r>
              <a:rPr lang="en-US" dirty="0">
                <a:latin typeface="Times New Roman" panose="02020603050405020304" pitchFamily="18" charset="0"/>
                <a:cs typeface="Times New Roman" panose="02020603050405020304" pitchFamily="18" charset="0"/>
              </a:rPr>
              <a:t>Note: import {</a:t>
            </a:r>
            <a:r>
              <a:rPr lang="en-US" dirty="0" err="1">
                <a:latin typeface="Times New Roman" panose="02020603050405020304" pitchFamily="18" charset="0"/>
                <a:cs typeface="Times New Roman" panose="02020603050405020304" pitchFamily="18" charset="0"/>
              </a:rPr>
              <a:t>Input,Output,EventEmitter</a:t>
            </a:r>
            <a:r>
              <a:rPr lang="en-US" dirty="0">
                <a:latin typeface="Times New Roman" panose="02020603050405020304" pitchFamily="18" charset="0"/>
                <a:cs typeface="Times New Roman" panose="02020603050405020304" pitchFamily="18" charset="0"/>
              </a:rPr>
              <a:t>} from '@angular/core';</a:t>
            </a:r>
          </a:p>
          <a:p>
            <a:pPr algn="just">
              <a:lnSpc>
                <a:spcPct val="150000"/>
              </a:lnSpc>
              <a:spcBef>
                <a:spcPts val="0"/>
              </a:spcBef>
            </a:pPr>
            <a:r>
              <a:rPr lang="en-US" dirty="0">
                <a:latin typeface="Times New Roman" panose="02020603050405020304" pitchFamily="18" charset="0"/>
                <a:cs typeface="Times New Roman" panose="02020603050405020304" pitchFamily="18" charset="0"/>
              </a:rPr>
              <a:t>=&gt; </a:t>
            </a:r>
          </a:p>
          <a:p>
            <a:pPr algn="just">
              <a:lnSpc>
                <a:spcPct val="150000"/>
              </a:lnSpc>
              <a:spcBef>
                <a:spcPts val="0"/>
              </a:spcBef>
            </a:pPr>
            <a:r>
              <a:rPr lang="en-US" dirty="0">
                <a:latin typeface="Times New Roman" panose="02020603050405020304" pitchFamily="18" charset="0"/>
                <a:cs typeface="Times New Roman" panose="02020603050405020304" pitchFamily="18" charset="0"/>
              </a:rPr>
              <a:t>	&lt;button (click)="</a:t>
            </a:r>
            <a:r>
              <a:rPr lang="en-US" dirty="0" err="1">
                <a:latin typeface="Times New Roman" panose="02020603050405020304" pitchFamily="18" charset="0"/>
                <a:cs typeface="Times New Roman" panose="02020603050405020304" pitchFamily="18" charset="0"/>
              </a:rPr>
              <a:t>fireEvent</a:t>
            </a:r>
            <a:r>
              <a:rPr lang="en-US" dirty="0">
                <a:latin typeface="Times New Roman" panose="02020603050405020304" pitchFamily="18" charset="0"/>
                <a:cs typeface="Times New Roman" panose="02020603050405020304" pitchFamily="18" charset="0"/>
              </a:rPr>
              <a:t>()"&gt;Send Event&lt;/button&gt;</a:t>
            </a:r>
            <a:endParaRPr lang="en-IN"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C905212E-7E47-46B0-BE65-5B75620CD287}" type="slidenum">
              <a:rPr lang="en-IN" smtClean="0"/>
              <a:t>18</a:t>
            </a:fld>
            <a:endParaRPr lang="en-IN"/>
          </a:p>
        </p:txBody>
      </p:sp>
    </p:spTree>
    <p:extLst>
      <p:ext uri="{BB962C8B-B14F-4D97-AF65-F5344CB8AC3E}">
        <p14:creationId xmlns:p14="http://schemas.microsoft.com/office/powerpoint/2010/main" val="7944880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3236119"/>
            <a:ext cx="12192000" cy="1272524"/>
          </a:xfrm>
        </p:spPr>
        <p:txBody>
          <a:bodyPr>
            <a:normAutofit/>
          </a:bodyPr>
          <a:lstStyle/>
          <a:p>
            <a:r>
              <a:rPr lang="en-IN" dirty="0" smtClean="0"/>
              <a:t>Thankyou</a:t>
            </a:r>
            <a:endParaRPr lang="en-IN" dirty="0"/>
          </a:p>
        </p:txBody>
      </p:sp>
      <p:sp>
        <p:nvSpPr>
          <p:cNvPr id="3" name="Subtitle 2"/>
          <p:cNvSpPr>
            <a:spLocks noGrp="1"/>
          </p:cNvSpPr>
          <p:nvPr>
            <p:ph type="subTitle" idx="1"/>
          </p:nvPr>
        </p:nvSpPr>
        <p:spPr>
          <a:xfrm>
            <a:off x="1269242" y="1282890"/>
            <a:ext cx="10922758" cy="5349922"/>
          </a:xfrm>
        </p:spPr>
        <p:txBody>
          <a:bodyPr>
            <a:normAutofit/>
          </a:bodyPr>
          <a:lstStyle/>
          <a:p>
            <a:pPr marL="342900" indent="-342900" algn="l">
              <a:buFont typeface="Arial" panose="020B0604020202020204" pitchFamily="34" charset="0"/>
              <a:buChar char="•"/>
            </a:pPr>
            <a:endParaRPr lang="en-IN" dirty="0"/>
          </a:p>
        </p:txBody>
      </p:sp>
      <p:sp>
        <p:nvSpPr>
          <p:cNvPr id="5" name="Slide Number Placeholder 4"/>
          <p:cNvSpPr>
            <a:spLocks noGrp="1"/>
          </p:cNvSpPr>
          <p:nvPr>
            <p:ph type="sldNum" sz="quarter" idx="12"/>
          </p:nvPr>
        </p:nvSpPr>
        <p:spPr/>
        <p:txBody>
          <a:bodyPr/>
          <a:lstStyle/>
          <a:p>
            <a:fld id="{C905212E-7E47-46B0-BE65-5B75620CD287}" type="slidenum">
              <a:rPr lang="en-IN" smtClean="0"/>
              <a:t>19</a:t>
            </a:fld>
            <a:endParaRPr lang="en-IN"/>
          </a:p>
        </p:txBody>
      </p:sp>
    </p:spTree>
    <p:extLst>
      <p:ext uri="{BB962C8B-B14F-4D97-AF65-F5344CB8AC3E}">
        <p14:creationId xmlns:p14="http://schemas.microsoft.com/office/powerpoint/2010/main" val="18813112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0366"/>
            <a:ext cx="12192000" cy="1272524"/>
          </a:xfrm>
        </p:spPr>
        <p:txBody>
          <a:bodyPr>
            <a:normAutofit/>
          </a:bodyPr>
          <a:lstStyle/>
          <a:p>
            <a:r>
              <a:rPr lang="en-US" dirty="0" smtClean="0"/>
              <a:t>Component</a:t>
            </a:r>
            <a:endParaRPr lang="en-IN" dirty="0"/>
          </a:p>
        </p:txBody>
      </p:sp>
      <p:sp>
        <p:nvSpPr>
          <p:cNvPr id="3" name="Subtitle 2"/>
          <p:cNvSpPr>
            <a:spLocks noGrp="1"/>
          </p:cNvSpPr>
          <p:nvPr>
            <p:ph type="subTitle" idx="1"/>
          </p:nvPr>
        </p:nvSpPr>
        <p:spPr>
          <a:xfrm>
            <a:off x="1269242" y="1282890"/>
            <a:ext cx="10922758" cy="5349922"/>
          </a:xfrm>
        </p:spPr>
        <p:txBody>
          <a:bodyPr>
            <a:normAutofit/>
          </a:bodyPr>
          <a:lstStyle/>
          <a:p>
            <a:pPr marL="470916" indent="-342900" algn="l">
              <a:lnSpc>
                <a:spcPct val="150000"/>
              </a:lnSpc>
              <a:spcBef>
                <a:spcPts val="0"/>
              </a:spcBef>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Component is the main building block of an Angular Application.</a:t>
            </a:r>
          </a:p>
          <a:p>
            <a:pPr marL="438150" indent="-342900" algn="l">
              <a:lnSpc>
                <a:spcPct val="150000"/>
              </a:lnSpc>
              <a:spcBef>
                <a:spcPts val="0"/>
              </a:spcBef>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Component contains the </a:t>
            </a:r>
            <a:r>
              <a:rPr lang="en-US" b="1" dirty="0">
                <a:latin typeface="Times New Roman" panose="02020603050405020304" pitchFamily="18" charset="0"/>
                <a:cs typeface="Times New Roman" panose="02020603050405020304" pitchFamily="18" charset="0"/>
              </a:rPr>
              <a:t>data &amp; user interaction logic</a:t>
            </a:r>
            <a:r>
              <a:rPr lang="en-US" dirty="0">
                <a:latin typeface="Times New Roman" panose="02020603050405020304" pitchFamily="18" charset="0"/>
                <a:cs typeface="Times New Roman" panose="02020603050405020304" pitchFamily="18" charset="0"/>
              </a:rPr>
              <a:t> that defines how the View looks and behaves. </a:t>
            </a:r>
            <a:endParaRPr lang="en-US" dirty="0" smtClean="0">
              <a:latin typeface="Times New Roman" panose="02020603050405020304" pitchFamily="18" charset="0"/>
              <a:cs typeface="Times New Roman" panose="02020603050405020304" pitchFamily="18" charset="0"/>
            </a:endParaRPr>
          </a:p>
          <a:p>
            <a:pPr marL="95250" algn="l">
              <a:lnSpc>
                <a:spcPct val="150000"/>
              </a:lnSpc>
              <a:spcBef>
                <a:spcPts val="0"/>
              </a:spcBef>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 </a:t>
            </a:r>
            <a:r>
              <a:rPr lang="en-US" dirty="0">
                <a:latin typeface="Times New Roman" panose="02020603050405020304" pitchFamily="18" charset="0"/>
                <a:cs typeface="Times New Roman" panose="02020603050405020304" pitchFamily="18" charset="0"/>
              </a:rPr>
              <a:t>view </a:t>
            </a:r>
            <a:r>
              <a:rPr lang="en-US" dirty="0" smtClean="0">
                <a:latin typeface="Times New Roman" panose="02020603050405020304" pitchFamily="18" charset="0"/>
                <a:cs typeface="Times New Roman" panose="02020603050405020304" pitchFamily="18" charset="0"/>
              </a:rPr>
              <a:t>in Angular </a:t>
            </a:r>
            <a:r>
              <a:rPr lang="en-US" dirty="0">
                <a:latin typeface="Times New Roman" panose="02020603050405020304" pitchFamily="18" charset="0"/>
                <a:cs typeface="Times New Roman" panose="02020603050405020304" pitchFamily="18" charset="0"/>
              </a:rPr>
              <a:t>refers to a template (HTML).</a:t>
            </a:r>
          </a:p>
          <a:p>
            <a:pPr marL="438150" indent="-342900" algn="l">
              <a:lnSpc>
                <a:spcPct val="150000"/>
              </a:lnSpc>
              <a:spcBef>
                <a:spcPts val="0"/>
              </a:spcBef>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Angular Components are plain JavaScript classes and defined using @Component Decorator. </a:t>
            </a:r>
            <a:endParaRPr lang="en-US" dirty="0" smtClean="0">
              <a:latin typeface="Times New Roman" panose="02020603050405020304" pitchFamily="18" charset="0"/>
              <a:cs typeface="Times New Roman" panose="02020603050405020304" pitchFamily="18" charset="0"/>
            </a:endParaRPr>
          </a:p>
          <a:p>
            <a:pPr marL="438150" indent="-342900" algn="l">
              <a:lnSpc>
                <a:spcPct val="150000"/>
              </a:lnSpc>
              <a:spcBef>
                <a:spcPts val="0"/>
              </a:spcBef>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This </a:t>
            </a:r>
            <a:r>
              <a:rPr lang="en-US" dirty="0">
                <a:latin typeface="Times New Roman" panose="02020603050405020304" pitchFamily="18" charset="0"/>
                <a:cs typeface="Times New Roman" panose="02020603050405020304" pitchFamily="18" charset="0"/>
              </a:rPr>
              <a:t>Decorator provides the component with the View to display &amp; Metadata about the Component</a:t>
            </a:r>
          </a:p>
          <a:p>
            <a:pPr marL="470916" indent="-342900" algn="l">
              <a:lnSpc>
                <a:spcPct val="110000"/>
              </a:lnSpc>
            </a:pPr>
            <a:endParaRPr lang="en-IN" sz="2400"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C905212E-7E47-46B0-BE65-5B75620CD287}" type="slidenum">
              <a:rPr lang="en-IN" smtClean="0"/>
              <a:t>2</a:t>
            </a:fld>
            <a:endParaRPr lang="en-IN"/>
          </a:p>
        </p:txBody>
      </p:sp>
    </p:spTree>
    <p:extLst>
      <p:ext uri="{BB962C8B-B14F-4D97-AF65-F5344CB8AC3E}">
        <p14:creationId xmlns:p14="http://schemas.microsoft.com/office/powerpoint/2010/main" val="424443145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0366"/>
            <a:ext cx="12192000" cy="1272524"/>
          </a:xfrm>
        </p:spPr>
        <p:txBody>
          <a:bodyPr>
            <a:normAutofit/>
          </a:bodyPr>
          <a:lstStyle/>
          <a:p>
            <a:r>
              <a:rPr lang="en-US" dirty="0" smtClean="0"/>
              <a:t>Component</a:t>
            </a:r>
            <a:endParaRPr lang="en-IN" dirty="0"/>
          </a:p>
        </p:txBody>
      </p:sp>
      <p:sp>
        <p:nvSpPr>
          <p:cNvPr id="3" name="Subtitle 2"/>
          <p:cNvSpPr>
            <a:spLocks noGrp="1"/>
          </p:cNvSpPr>
          <p:nvPr>
            <p:ph type="subTitle" idx="1"/>
          </p:nvPr>
        </p:nvSpPr>
        <p:spPr>
          <a:xfrm>
            <a:off x="1269242" y="1282890"/>
            <a:ext cx="10922758" cy="5349922"/>
          </a:xfrm>
        </p:spPr>
        <p:txBody>
          <a:bodyPr>
            <a:normAutofit/>
          </a:bodyPr>
          <a:lstStyle/>
          <a:p>
            <a:pPr marL="470916" indent="-342900" algn="l">
              <a:lnSpc>
                <a:spcPct val="110000"/>
              </a:lnSpc>
            </a:pPr>
            <a:r>
              <a:rPr lang="en-US" b="1" dirty="0"/>
              <a:t>Components</a:t>
            </a:r>
            <a:r>
              <a:rPr lang="en-US" dirty="0"/>
              <a:t> are building block of Angular application. The main job of Angular Component is to generate a section of web page called </a:t>
            </a:r>
            <a:r>
              <a:rPr lang="en-US" b="1" dirty="0"/>
              <a:t>view</a:t>
            </a:r>
            <a:r>
              <a:rPr lang="en-US" dirty="0"/>
              <a:t>. Every component will have an associated template and it will be used to generate views.</a:t>
            </a:r>
            <a:endParaRPr lang="en-IN" sz="2400"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C905212E-7E47-46B0-BE65-5B75620CD287}" type="slidenum">
              <a:rPr lang="en-IN" smtClean="0"/>
              <a:t>3</a:t>
            </a:fld>
            <a:endParaRPr lang="en-IN"/>
          </a:p>
        </p:txBody>
      </p:sp>
    </p:spTree>
    <p:extLst>
      <p:ext uri="{BB962C8B-B14F-4D97-AF65-F5344CB8AC3E}">
        <p14:creationId xmlns:p14="http://schemas.microsoft.com/office/powerpoint/2010/main" val="183983372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0366"/>
            <a:ext cx="12192000" cy="1272524"/>
          </a:xfrm>
        </p:spPr>
        <p:txBody>
          <a:bodyPr>
            <a:normAutofit/>
          </a:bodyPr>
          <a:lstStyle/>
          <a:p>
            <a:r>
              <a:rPr lang="en-US" dirty="0" smtClean="0"/>
              <a:t>Component</a:t>
            </a:r>
            <a:endParaRPr lang="en-IN" dirty="0"/>
          </a:p>
        </p:txBody>
      </p:sp>
      <p:sp>
        <p:nvSpPr>
          <p:cNvPr id="3" name="Subtitle 2"/>
          <p:cNvSpPr>
            <a:spLocks noGrp="1"/>
          </p:cNvSpPr>
          <p:nvPr>
            <p:ph type="subTitle" idx="1"/>
          </p:nvPr>
        </p:nvSpPr>
        <p:spPr>
          <a:xfrm>
            <a:off x="1269242" y="1282890"/>
            <a:ext cx="10922758" cy="5349922"/>
          </a:xfrm>
        </p:spPr>
        <p:txBody>
          <a:bodyPr>
            <a:normAutofit/>
          </a:bodyPr>
          <a:lstStyle/>
          <a:p>
            <a:pPr marL="438150" indent="-342900" algn="l">
              <a:lnSpc>
                <a:spcPct val="150000"/>
              </a:lnSpc>
              <a:spcBef>
                <a:spcPts val="0"/>
              </a:spcBef>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Component is responsible to provide the data to the view. </a:t>
            </a:r>
            <a:endParaRPr lang="en-US" dirty="0" smtClean="0">
              <a:latin typeface="Times New Roman" panose="02020603050405020304" pitchFamily="18" charset="0"/>
              <a:cs typeface="Times New Roman" panose="02020603050405020304" pitchFamily="18" charset="0"/>
            </a:endParaRPr>
          </a:p>
          <a:p>
            <a:pPr marL="438150" indent="-342900" algn="l">
              <a:lnSpc>
                <a:spcPct val="150000"/>
              </a:lnSpc>
              <a:spcBef>
                <a:spcPts val="0"/>
              </a:spcBef>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Angular does this by using data binding to get the data from the Component to the View. This is done using the special HTML markup knows as the Angular Template Syntax</a:t>
            </a:r>
            <a:r>
              <a:rPr lang="en-US">
                <a:latin typeface="Times New Roman" panose="02020603050405020304" pitchFamily="18" charset="0"/>
                <a:cs typeface="Times New Roman" panose="02020603050405020304" pitchFamily="18" charset="0"/>
              </a:rPr>
              <a:t>. </a:t>
            </a:r>
            <a:endParaRPr lang="en-US" smtClean="0">
              <a:latin typeface="Times New Roman" panose="02020603050405020304" pitchFamily="18" charset="0"/>
              <a:cs typeface="Times New Roman" panose="02020603050405020304" pitchFamily="18" charset="0"/>
            </a:endParaRPr>
          </a:p>
          <a:p>
            <a:pPr marL="438150" indent="-342900" algn="l">
              <a:lnSpc>
                <a:spcPct val="150000"/>
              </a:lnSpc>
              <a:spcBef>
                <a:spcPts val="0"/>
              </a:spcBef>
              <a:buFont typeface="Arial" panose="020B0604020202020204" pitchFamily="34" charset="0"/>
              <a:buChar char="•"/>
            </a:pPr>
            <a:r>
              <a:rPr lang="en-US"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Component can also get notified when the View Changes.</a:t>
            </a:r>
          </a:p>
          <a:p>
            <a:pPr marL="438150" indent="-342900" algn="l">
              <a:lnSpc>
                <a:spcPct val="150000"/>
              </a:lnSpc>
              <a:spcBef>
                <a:spcPts val="0"/>
              </a:spcBef>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Angular applications will have lots of components. Each component handles a small part of UI. These components work together to produce the complete user interface of the application</a:t>
            </a:r>
          </a:p>
          <a:p>
            <a:pPr marL="470916" indent="-342900" algn="l">
              <a:lnSpc>
                <a:spcPct val="150000"/>
              </a:lnSpc>
            </a:pPr>
            <a:endParaRPr lang="en-IN" sz="2400"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C905212E-7E47-46B0-BE65-5B75620CD287}" type="slidenum">
              <a:rPr lang="en-IN" smtClean="0"/>
              <a:t>4</a:t>
            </a:fld>
            <a:endParaRPr lang="en-IN"/>
          </a:p>
        </p:txBody>
      </p:sp>
    </p:spTree>
    <p:extLst>
      <p:ext uri="{BB962C8B-B14F-4D97-AF65-F5344CB8AC3E}">
        <p14:creationId xmlns:p14="http://schemas.microsoft.com/office/powerpoint/2010/main" val="421512260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0366"/>
            <a:ext cx="12192000" cy="1272524"/>
          </a:xfrm>
        </p:spPr>
        <p:txBody>
          <a:bodyPr>
            <a:normAutofit/>
          </a:bodyPr>
          <a:lstStyle/>
          <a:p>
            <a:r>
              <a:rPr lang="en-US" dirty="0" smtClean="0"/>
              <a:t>Adding new Component</a:t>
            </a:r>
            <a:endParaRPr lang="en-IN" dirty="0"/>
          </a:p>
        </p:txBody>
      </p:sp>
      <p:sp>
        <p:nvSpPr>
          <p:cNvPr id="3" name="Subtitle 2"/>
          <p:cNvSpPr>
            <a:spLocks noGrp="1"/>
          </p:cNvSpPr>
          <p:nvPr>
            <p:ph type="subTitle" idx="1"/>
          </p:nvPr>
        </p:nvSpPr>
        <p:spPr>
          <a:xfrm>
            <a:off x="1269242" y="1282890"/>
            <a:ext cx="10922758" cy="5349922"/>
          </a:xfrm>
        </p:spPr>
        <p:txBody>
          <a:bodyPr>
            <a:normAutofit/>
          </a:bodyPr>
          <a:lstStyle/>
          <a:p>
            <a:pPr marL="470916" indent="-342900" algn="l">
              <a:lnSpc>
                <a:spcPct val="150000"/>
              </a:lnSpc>
            </a:pPr>
            <a:r>
              <a:rPr lang="en-US" dirty="0">
                <a:latin typeface="Times New Roman" panose="02020603050405020304" pitchFamily="18" charset="0"/>
                <a:cs typeface="Times New Roman" panose="02020603050405020304" pitchFamily="18" charset="0"/>
              </a:rPr>
              <a:t>ng generate component </a:t>
            </a:r>
            <a:r>
              <a:rPr lang="en-US" dirty="0" err="1" smtClean="0">
                <a:latin typeface="Times New Roman" panose="02020603050405020304" pitchFamily="18" charset="0"/>
                <a:cs typeface="Times New Roman" panose="02020603050405020304" pitchFamily="18" charset="0"/>
              </a:rPr>
              <a:t>ComponentName</a:t>
            </a:r>
            <a:endParaRPr lang="en-US" dirty="0">
              <a:latin typeface="Times New Roman" panose="02020603050405020304" pitchFamily="18" charset="0"/>
              <a:cs typeface="Times New Roman" panose="02020603050405020304" pitchFamily="18" charset="0"/>
            </a:endParaRPr>
          </a:p>
          <a:p>
            <a:pPr marL="128016" algn="l">
              <a:lnSpc>
                <a:spcPct val="150000"/>
              </a:lnSpc>
            </a:pPr>
            <a:r>
              <a:rPr lang="en-US" dirty="0">
                <a:latin typeface="Times New Roman" panose="02020603050405020304" pitchFamily="18" charset="0"/>
                <a:cs typeface="Times New Roman" panose="02020603050405020304" pitchFamily="18" charset="0"/>
              </a:rPr>
              <a:t>	or</a:t>
            </a:r>
          </a:p>
          <a:p>
            <a:pPr marL="470916" indent="-342900" algn="l">
              <a:lnSpc>
                <a:spcPct val="150000"/>
              </a:lnSpc>
            </a:pPr>
            <a:r>
              <a:rPr lang="en-US" dirty="0">
                <a:latin typeface="Times New Roman" panose="02020603050405020304" pitchFamily="18" charset="0"/>
                <a:cs typeface="Times New Roman" panose="02020603050405020304" pitchFamily="18" charset="0"/>
              </a:rPr>
              <a:t>ng g c </a:t>
            </a:r>
            <a:r>
              <a:rPr lang="en-US" dirty="0" err="1" smtClean="0">
                <a:latin typeface="Times New Roman" panose="02020603050405020304" pitchFamily="18" charset="0"/>
                <a:cs typeface="Times New Roman" panose="02020603050405020304" pitchFamily="18" charset="0"/>
              </a:rPr>
              <a:t>componentName</a:t>
            </a:r>
            <a:endParaRPr lang="en-US" dirty="0">
              <a:latin typeface="Times New Roman" panose="02020603050405020304" pitchFamily="18" charset="0"/>
              <a:cs typeface="Times New Roman" panose="02020603050405020304" pitchFamily="18" charset="0"/>
            </a:endParaRPr>
          </a:p>
          <a:p>
            <a:pPr marL="49212" lvl="4" algn="l">
              <a:lnSpc>
                <a:spcPct val="150000"/>
              </a:lnSpc>
            </a:pPr>
            <a:endParaRPr lang="en-US" sz="2400" dirty="0" smtClean="0">
              <a:latin typeface="Times New Roman" panose="02020603050405020304" pitchFamily="18" charset="0"/>
              <a:cs typeface="Times New Roman" panose="02020603050405020304" pitchFamily="18" charset="0"/>
            </a:endParaRPr>
          </a:p>
          <a:p>
            <a:pPr marL="49212" lvl="4" algn="l">
              <a:lnSpc>
                <a:spcPct val="150000"/>
              </a:lnSpc>
            </a:pPr>
            <a:endParaRPr lang="en-US" sz="2400" dirty="0">
              <a:latin typeface="Times New Roman" panose="02020603050405020304" pitchFamily="18" charset="0"/>
              <a:cs typeface="Times New Roman" panose="02020603050405020304" pitchFamily="18" charset="0"/>
            </a:endParaRPr>
          </a:p>
          <a:p>
            <a:pPr marL="49212" lvl="4" algn="l">
              <a:lnSpc>
                <a:spcPct val="150000"/>
              </a:lnSpc>
            </a:pPr>
            <a:r>
              <a:rPr lang="en-US" sz="2400" b="1" dirty="0" smtClean="0">
                <a:latin typeface="Times New Roman" panose="02020603050405020304" pitchFamily="18" charset="0"/>
                <a:cs typeface="Times New Roman" panose="02020603050405020304" pitchFamily="18" charset="0"/>
              </a:rPr>
              <a:t>Note: </a:t>
            </a:r>
            <a:r>
              <a:rPr lang="en-US" sz="2400" dirty="0" smtClean="0">
                <a:latin typeface="Times New Roman" panose="02020603050405020304" pitchFamily="18" charset="0"/>
                <a:cs typeface="Times New Roman" panose="02020603050405020304" pitchFamily="18" charset="0"/>
              </a:rPr>
              <a:t>Type Script </a:t>
            </a:r>
            <a:r>
              <a:rPr lang="en-US" sz="2400" dirty="0">
                <a:latin typeface="Times New Roman" panose="02020603050405020304" pitchFamily="18" charset="0"/>
                <a:cs typeface="Times New Roman" panose="02020603050405020304" pitchFamily="18" charset="0"/>
              </a:rPr>
              <a:t>file can include an HTML template, component class, and component metadata.</a:t>
            </a:r>
            <a:endParaRPr lang="en-IN" sz="2400"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C905212E-7E47-46B0-BE65-5B75620CD287}" type="slidenum">
              <a:rPr lang="en-IN" smtClean="0"/>
              <a:t>5</a:t>
            </a:fld>
            <a:endParaRPr lang="en-IN"/>
          </a:p>
        </p:txBody>
      </p:sp>
    </p:spTree>
    <p:extLst>
      <p:ext uri="{BB962C8B-B14F-4D97-AF65-F5344CB8AC3E}">
        <p14:creationId xmlns:p14="http://schemas.microsoft.com/office/powerpoint/2010/main" val="189146731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0366"/>
            <a:ext cx="12192000" cy="1272524"/>
          </a:xfrm>
        </p:spPr>
        <p:txBody>
          <a:bodyPr>
            <a:normAutofit/>
          </a:bodyPr>
          <a:lstStyle/>
          <a:p>
            <a:r>
              <a:rPr lang="en-US" dirty="0" smtClean="0"/>
              <a:t>Component </a:t>
            </a:r>
            <a:r>
              <a:rPr lang="en-US" dirty="0"/>
              <a:t>Naming Convention</a:t>
            </a:r>
            <a:endParaRPr lang="en-IN" dirty="0"/>
          </a:p>
        </p:txBody>
      </p:sp>
      <p:sp>
        <p:nvSpPr>
          <p:cNvPr id="3" name="Subtitle 2"/>
          <p:cNvSpPr>
            <a:spLocks noGrp="1"/>
          </p:cNvSpPr>
          <p:nvPr>
            <p:ph type="subTitle" idx="1"/>
          </p:nvPr>
        </p:nvSpPr>
        <p:spPr>
          <a:xfrm>
            <a:off x="1269242" y="1282890"/>
            <a:ext cx="10922758" cy="5349922"/>
          </a:xfrm>
        </p:spPr>
        <p:txBody>
          <a:bodyPr>
            <a:normAutofit/>
          </a:bodyPr>
          <a:lstStyle/>
          <a:p>
            <a:pPr marL="470916" indent="-342900" algn="l">
              <a:lnSpc>
                <a:spcPct val="150000"/>
              </a:lnSpc>
              <a:spcBef>
                <a:spcPts val="1200"/>
              </a:spcBef>
            </a:pPr>
            <a:r>
              <a:rPr lang="en-US" dirty="0" smtClean="0">
                <a:latin typeface="Times New Roman" panose="02020603050405020304" pitchFamily="18" charset="0"/>
                <a:cs typeface="Times New Roman" panose="02020603050405020304" pitchFamily="18" charset="0"/>
              </a:rPr>
              <a:t>All </a:t>
            </a:r>
            <a:r>
              <a:rPr lang="en-US" dirty="0">
                <a:latin typeface="Times New Roman" panose="02020603050405020304" pitchFamily="18" charset="0"/>
                <a:cs typeface="Times New Roman" panose="02020603050405020304" pitchFamily="18" charset="0"/>
              </a:rPr>
              <a:t>the component files in Angular should follow the following format:</a:t>
            </a:r>
          </a:p>
          <a:p>
            <a:pPr marL="470916" indent="-342900" algn="l">
              <a:lnSpc>
                <a:spcPct val="150000"/>
              </a:lnSpc>
              <a:spcBef>
                <a:spcPts val="1200"/>
              </a:spcBef>
            </a:pPr>
            <a:r>
              <a:rPr lang="en-US" b="1" dirty="0">
                <a:latin typeface="Times New Roman" panose="02020603050405020304" pitchFamily="18" charset="0"/>
                <a:cs typeface="Times New Roman" panose="02020603050405020304" pitchFamily="18" charset="0"/>
              </a:rPr>
              <a:t>&lt;component-name&gt;.component.&lt;file-type&gt;</a:t>
            </a:r>
          </a:p>
          <a:p>
            <a:pPr marL="171450" indent="-76200" algn="l">
              <a:lnSpc>
                <a:spcPct val="150000"/>
              </a:lnSpc>
              <a:spcBef>
                <a:spcPts val="1200"/>
              </a:spcBef>
            </a:pPr>
            <a:r>
              <a:rPr lang="en-US" dirty="0">
                <a:latin typeface="Times New Roman" panose="02020603050405020304" pitchFamily="18" charset="0"/>
                <a:cs typeface="Times New Roman" panose="02020603050405020304" pitchFamily="18" charset="0"/>
              </a:rPr>
              <a:t>A component file should include </a:t>
            </a:r>
            <a:r>
              <a:rPr lang="en-US" b="1" dirty="0">
                <a:latin typeface="Times New Roman" panose="02020603050405020304" pitchFamily="18" charset="0"/>
                <a:cs typeface="Times New Roman" panose="02020603050405020304" pitchFamily="18" charset="0"/>
              </a:rPr>
              <a:t>.component </a:t>
            </a:r>
            <a:r>
              <a:rPr lang="en-US" dirty="0">
                <a:latin typeface="Times New Roman" panose="02020603050405020304" pitchFamily="18" charset="0"/>
                <a:cs typeface="Times New Roman" panose="02020603050405020304" pitchFamily="18" charset="0"/>
              </a:rPr>
              <a:t>in name prefixed with the component name and followed by file type. </a:t>
            </a:r>
            <a:endParaRPr lang="en-US" dirty="0" smtClean="0">
              <a:latin typeface="Times New Roman" panose="02020603050405020304" pitchFamily="18" charset="0"/>
              <a:cs typeface="Times New Roman" panose="02020603050405020304" pitchFamily="18" charset="0"/>
            </a:endParaRPr>
          </a:p>
          <a:p>
            <a:pPr marL="171450" indent="-76200" algn="l">
              <a:lnSpc>
                <a:spcPct val="150000"/>
              </a:lnSpc>
              <a:spcBef>
                <a:spcPts val="1200"/>
              </a:spcBef>
            </a:pPr>
            <a:r>
              <a:rPr lang="en-US" b="1" dirty="0" smtClean="0">
                <a:latin typeface="Times New Roman" panose="02020603050405020304" pitchFamily="18" charset="0"/>
                <a:cs typeface="Times New Roman" panose="02020603050405020304" pitchFamily="18" charset="0"/>
              </a:rPr>
              <a:t>For example:</a:t>
            </a:r>
            <a:r>
              <a:rPr lang="en-US" dirty="0" smtClean="0">
                <a:latin typeface="Times New Roman" panose="02020603050405020304" pitchFamily="18" charset="0"/>
                <a:cs typeface="Times New Roman" panose="02020603050405020304" pitchFamily="18" charset="0"/>
              </a:rPr>
              <a:t> A Type Script </a:t>
            </a:r>
            <a:r>
              <a:rPr lang="en-US" dirty="0">
                <a:latin typeface="Times New Roman" panose="02020603050405020304" pitchFamily="18" charset="0"/>
                <a:cs typeface="Times New Roman" panose="02020603050405020304" pitchFamily="18" charset="0"/>
              </a:rPr>
              <a:t>file for our </a:t>
            </a:r>
            <a:r>
              <a:rPr lang="en-US" dirty="0" err="1" smtClean="0">
                <a:latin typeface="Times New Roman" panose="02020603050405020304" pitchFamily="18" charset="0"/>
                <a:cs typeface="Times New Roman" panose="02020603050405020304" pitchFamily="18" charset="0"/>
              </a:rPr>
              <a:t>dk</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component is named </a:t>
            </a:r>
            <a:r>
              <a:rPr lang="en-US" dirty="0" err="1" smtClean="0">
                <a:latin typeface="Times New Roman" panose="02020603050405020304" pitchFamily="18" charset="0"/>
                <a:cs typeface="Times New Roman" panose="02020603050405020304" pitchFamily="18" charset="0"/>
              </a:rPr>
              <a:t>dk.component.ts</a:t>
            </a:r>
            <a:r>
              <a:rPr lang="en-US" dirty="0">
                <a:latin typeface="Times New Roman" panose="02020603050405020304" pitchFamily="18" charset="0"/>
                <a:cs typeface="Times New Roman" panose="02020603050405020304" pitchFamily="18" charset="0"/>
              </a:rPr>
              <a:t>. </a:t>
            </a:r>
            <a:endParaRPr lang="en-US" dirty="0" smtClean="0">
              <a:latin typeface="Times New Roman" panose="02020603050405020304" pitchFamily="18" charset="0"/>
              <a:cs typeface="Times New Roman" panose="02020603050405020304" pitchFamily="18" charset="0"/>
            </a:endParaRPr>
          </a:p>
          <a:p>
            <a:pPr marL="171450" indent="-76200" algn="l">
              <a:lnSpc>
                <a:spcPct val="150000"/>
              </a:lnSpc>
              <a:spcBef>
                <a:spcPts val="1200"/>
              </a:spcBef>
            </a:pPr>
            <a:r>
              <a:rPr lang="en-US" dirty="0" smtClean="0">
                <a:latin typeface="Times New Roman" panose="02020603050405020304" pitchFamily="18" charset="0"/>
                <a:cs typeface="Times New Roman" panose="02020603050405020304" pitchFamily="18" charset="0"/>
              </a:rPr>
              <a:t>As noticed</a:t>
            </a:r>
            <a:r>
              <a:rPr lang="en-US" dirty="0">
                <a:latin typeface="Times New Roman" panose="02020603050405020304" pitchFamily="18" charset="0"/>
                <a:cs typeface="Times New Roman" panose="02020603050405020304" pitchFamily="18" charset="0"/>
              </a:rPr>
              <a:t>, all the files of </a:t>
            </a:r>
            <a:r>
              <a:rPr lang="en-US" dirty="0" err="1" smtClean="0">
                <a:latin typeface="Times New Roman" panose="02020603050405020304" pitchFamily="18" charset="0"/>
                <a:cs typeface="Times New Roman" panose="02020603050405020304" pitchFamily="18" charset="0"/>
              </a:rPr>
              <a:t>dk</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component are having the same naming conventions.</a:t>
            </a:r>
            <a:endParaRPr lang="en-IN"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C905212E-7E47-46B0-BE65-5B75620CD287}" type="slidenum">
              <a:rPr lang="en-IN" smtClean="0"/>
              <a:t>6</a:t>
            </a:fld>
            <a:endParaRPr lang="en-IN"/>
          </a:p>
        </p:txBody>
      </p:sp>
    </p:spTree>
    <p:extLst>
      <p:ext uri="{BB962C8B-B14F-4D97-AF65-F5344CB8AC3E}">
        <p14:creationId xmlns:p14="http://schemas.microsoft.com/office/powerpoint/2010/main" val="121788525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0366"/>
            <a:ext cx="12192000" cy="1272524"/>
          </a:xfrm>
        </p:spPr>
        <p:txBody>
          <a:bodyPr>
            <a:normAutofit/>
          </a:bodyPr>
          <a:lstStyle/>
          <a:p>
            <a:r>
              <a:rPr lang="en-US" dirty="0" smtClean="0"/>
              <a:t>Component</a:t>
            </a:r>
            <a:endParaRPr lang="en-IN" dirty="0"/>
          </a:p>
        </p:txBody>
      </p:sp>
      <p:sp>
        <p:nvSpPr>
          <p:cNvPr id="3" name="Subtitle 2"/>
          <p:cNvSpPr>
            <a:spLocks noGrp="1"/>
          </p:cNvSpPr>
          <p:nvPr>
            <p:ph type="subTitle" idx="1"/>
          </p:nvPr>
        </p:nvSpPr>
        <p:spPr>
          <a:xfrm>
            <a:off x="1269242" y="1282890"/>
            <a:ext cx="10922758" cy="5349922"/>
          </a:xfrm>
        </p:spPr>
        <p:txBody>
          <a:bodyPr>
            <a:normAutofit/>
          </a:bodyPr>
          <a:lstStyle/>
          <a:p>
            <a:pPr marL="470916" indent="-342900" algn="l">
              <a:lnSpc>
                <a:spcPct val="150000"/>
              </a:lnSpc>
              <a:spcBef>
                <a:spcPts val="1200"/>
              </a:spcBef>
            </a:pPr>
            <a:endParaRPr lang="en-IN"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C905212E-7E47-46B0-BE65-5B75620CD287}" type="slidenum">
              <a:rPr lang="en-IN" smtClean="0"/>
              <a:t>7</a:t>
            </a:fld>
            <a:endParaRPr lang="en-IN"/>
          </a:p>
        </p:txBody>
      </p:sp>
      <p:pic>
        <p:nvPicPr>
          <p:cNvPr id="6" name="Picture 5"/>
          <p:cNvPicPr>
            <a:picLocks noChangeAspect="1"/>
          </p:cNvPicPr>
          <p:nvPr/>
        </p:nvPicPr>
        <p:blipFill>
          <a:blip r:embed="rId2"/>
          <a:stretch>
            <a:fillRect/>
          </a:stretch>
        </p:blipFill>
        <p:spPr>
          <a:xfrm>
            <a:off x="1385327" y="1282890"/>
            <a:ext cx="9820275" cy="4810125"/>
          </a:xfrm>
          <a:prstGeom prst="rect">
            <a:avLst/>
          </a:prstGeom>
        </p:spPr>
      </p:pic>
    </p:spTree>
    <p:extLst>
      <p:ext uri="{BB962C8B-B14F-4D97-AF65-F5344CB8AC3E}">
        <p14:creationId xmlns:p14="http://schemas.microsoft.com/office/powerpoint/2010/main" val="203129398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0366"/>
            <a:ext cx="12192000" cy="1272524"/>
          </a:xfrm>
        </p:spPr>
        <p:txBody>
          <a:bodyPr>
            <a:normAutofit/>
          </a:bodyPr>
          <a:lstStyle/>
          <a:p>
            <a:r>
              <a:rPr lang="en-US" dirty="0" smtClean="0"/>
              <a:t>Component</a:t>
            </a:r>
            <a:endParaRPr lang="en-IN" dirty="0"/>
          </a:p>
        </p:txBody>
      </p:sp>
      <p:sp>
        <p:nvSpPr>
          <p:cNvPr id="3" name="Subtitle 2"/>
          <p:cNvSpPr>
            <a:spLocks noGrp="1"/>
          </p:cNvSpPr>
          <p:nvPr>
            <p:ph type="subTitle" idx="1"/>
          </p:nvPr>
        </p:nvSpPr>
        <p:spPr>
          <a:xfrm>
            <a:off x="1269242" y="1282890"/>
            <a:ext cx="10922758" cy="5349922"/>
          </a:xfrm>
        </p:spPr>
        <p:txBody>
          <a:bodyPr>
            <a:normAutofit fontScale="85000" lnSpcReduction="10000"/>
          </a:bodyPr>
          <a:lstStyle/>
          <a:p>
            <a:pPr marL="95250" indent="31750" algn="l">
              <a:lnSpc>
                <a:spcPct val="150000"/>
              </a:lnSpc>
              <a:spcBef>
                <a:spcPts val="1200"/>
              </a:spcBef>
            </a:pPr>
            <a:r>
              <a:rPr lang="en-US" b="1" dirty="0">
                <a:latin typeface="Times New Roman" panose="02020603050405020304" pitchFamily="18" charset="0"/>
                <a:cs typeface="Times New Roman" panose="02020603050405020304" pitchFamily="18" charset="0"/>
              </a:rPr>
              <a:t>Component Class: </a:t>
            </a:r>
            <a:r>
              <a:rPr lang="en-US" dirty="0" err="1">
                <a:latin typeface="Times New Roman" panose="02020603050405020304" pitchFamily="18" charset="0"/>
                <a:cs typeface="Times New Roman" panose="02020603050405020304" pitchFamily="18" charset="0"/>
              </a:rPr>
              <a:t>GreetComponent</a:t>
            </a:r>
            <a:r>
              <a:rPr lang="en-US" dirty="0">
                <a:latin typeface="Times New Roman" panose="02020603050405020304" pitchFamily="18" charset="0"/>
                <a:cs typeface="Times New Roman" panose="02020603050405020304" pitchFamily="18" charset="0"/>
              </a:rPr>
              <a:t> is the component class. It contains properties and methods to interact with the view through an Angular API. It implements the </a:t>
            </a:r>
            <a:r>
              <a:rPr lang="en-US" dirty="0" err="1">
                <a:latin typeface="Times New Roman" panose="02020603050405020304" pitchFamily="18" charset="0"/>
                <a:cs typeface="Times New Roman" panose="02020603050405020304" pitchFamily="18" charset="0"/>
              </a:rPr>
              <a:t>OnInit</a:t>
            </a:r>
            <a:r>
              <a:rPr lang="en-US" dirty="0">
                <a:latin typeface="Times New Roman" panose="02020603050405020304" pitchFamily="18" charset="0"/>
                <a:cs typeface="Times New Roman" panose="02020603050405020304" pitchFamily="18" charset="0"/>
              </a:rPr>
              <a:t> interface, which is a lifecycle hook.</a:t>
            </a:r>
          </a:p>
          <a:p>
            <a:pPr marL="95250" indent="31750" algn="l">
              <a:lnSpc>
                <a:spcPct val="150000"/>
              </a:lnSpc>
              <a:spcBef>
                <a:spcPts val="1200"/>
              </a:spcBef>
            </a:pPr>
            <a:r>
              <a:rPr lang="en-US" b="1" dirty="0" smtClean="0">
                <a:latin typeface="Times New Roman" panose="02020603050405020304" pitchFamily="18" charset="0"/>
                <a:cs typeface="Times New Roman" panose="02020603050405020304" pitchFamily="18" charset="0"/>
              </a:rPr>
              <a:t>Component </a:t>
            </a:r>
            <a:r>
              <a:rPr lang="en-US" b="1" dirty="0">
                <a:latin typeface="Times New Roman" panose="02020603050405020304" pitchFamily="18" charset="0"/>
                <a:cs typeface="Times New Roman" panose="02020603050405020304" pitchFamily="18" charset="0"/>
              </a:rPr>
              <a:t>Metadata: </a:t>
            </a:r>
            <a:r>
              <a:rPr lang="en-US" dirty="0">
                <a:latin typeface="Times New Roman" panose="02020603050405020304" pitchFamily="18" charset="0"/>
                <a:cs typeface="Times New Roman" panose="02020603050405020304" pitchFamily="18" charset="0"/>
              </a:rPr>
              <a:t>The @Component is a decorator used to specify the metadata for the component class defined immediately below it. It is a function and can include different </a:t>
            </a:r>
            <a:r>
              <a:rPr lang="en-US" dirty="0" err="1">
                <a:latin typeface="Times New Roman" panose="02020603050405020304" pitchFamily="18" charset="0"/>
                <a:cs typeface="Times New Roman" panose="02020603050405020304" pitchFamily="18" charset="0"/>
              </a:rPr>
              <a:t>configs</a:t>
            </a:r>
            <a:r>
              <a:rPr lang="en-US" dirty="0">
                <a:latin typeface="Times New Roman" panose="02020603050405020304" pitchFamily="18" charset="0"/>
                <a:cs typeface="Times New Roman" panose="02020603050405020304" pitchFamily="18" charset="0"/>
              </a:rPr>
              <a:t> for the component. It instructs Angular where to get required files for the component, create and render component. All Angular components must have @Component decorator above the component class.</a:t>
            </a:r>
          </a:p>
          <a:p>
            <a:pPr marL="95250" indent="31750" algn="l">
              <a:lnSpc>
                <a:spcPct val="150000"/>
              </a:lnSpc>
              <a:spcBef>
                <a:spcPts val="1200"/>
              </a:spcBef>
            </a:pPr>
            <a:r>
              <a:rPr lang="en-US" dirty="0" smtClean="0">
                <a:latin typeface="Times New Roman" panose="02020603050405020304" pitchFamily="18" charset="0"/>
                <a:cs typeface="Times New Roman" panose="02020603050405020304" pitchFamily="18" charset="0"/>
              </a:rPr>
              <a:t>The </a:t>
            </a:r>
            <a:r>
              <a:rPr lang="en-US" b="1" dirty="0">
                <a:latin typeface="Times New Roman" panose="02020603050405020304" pitchFamily="18" charset="0"/>
                <a:cs typeface="Times New Roman" panose="02020603050405020304" pitchFamily="18" charset="0"/>
              </a:rPr>
              <a:t>import statement </a:t>
            </a:r>
            <a:r>
              <a:rPr lang="en-US" dirty="0">
                <a:latin typeface="Times New Roman" panose="02020603050405020304" pitchFamily="18" charset="0"/>
                <a:cs typeface="Times New Roman" panose="02020603050405020304" pitchFamily="18" charset="0"/>
              </a:rPr>
              <a:t>gets the required feature from the Angular or other libraries. Import allows us to use exported members from external modules. For example, @Component decorator and </a:t>
            </a:r>
            <a:r>
              <a:rPr lang="en-US" dirty="0" err="1">
                <a:latin typeface="Times New Roman" panose="02020603050405020304" pitchFamily="18" charset="0"/>
                <a:cs typeface="Times New Roman" panose="02020603050405020304" pitchFamily="18" charset="0"/>
              </a:rPr>
              <a:t>OnInit</a:t>
            </a:r>
            <a:r>
              <a:rPr lang="en-US" dirty="0">
                <a:latin typeface="Times New Roman" panose="02020603050405020304" pitchFamily="18" charset="0"/>
                <a:cs typeface="Times New Roman" panose="02020603050405020304" pitchFamily="18" charset="0"/>
              </a:rPr>
              <a:t> interface are contained in @angular/core library. So, we can use them after importing it.</a:t>
            </a:r>
            <a:endParaRPr lang="en-IN"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C905212E-7E47-46B0-BE65-5B75620CD287}" type="slidenum">
              <a:rPr lang="en-IN" smtClean="0"/>
              <a:t>8</a:t>
            </a:fld>
            <a:endParaRPr lang="en-IN"/>
          </a:p>
        </p:txBody>
      </p:sp>
    </p:spTree>
    <p:extLst>
      <p:ext uri="{BB962C8B-B14F-4D97-AF65-F5344CB8AC3E}">
        <p14:creationId xmlns:p14="http://schemas.microsoft.com/office/powerpoint/2010/main" val="12526356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0366"/>
            <a:ext cx="12192000" cy="1272524"/>
          </a:xfrm>
        </p:spPr>
        <p:txBody>
          <a:bodyPr>
            <a:normAutofit/>
          </a:bodyPr>
          <a:lstStyle/>
          <a:p>
            <a:r>
              <a:rPr lang="en-US" dirty="0" smtClean="0"/>
              <a:t>Component</a:t>
            </a:r>
            <a:endParaRPr lang="en-IN" dirty="0"/>
          </a:p>
        </p:txBody>
      </p:sp>
      <p:sp>
        <p:nvSpPr>
          <p:cNvPr id="3" name="Subtitle 2"/>
          <p:cNvSpPr>
            <a:spLocks noGrp="1"/>
          </p:cNvSpPr>
          <p:nvPr>
            <p:ph type="subTitle" idx="1"/>
          </p:nvPr>
        </p:nvSpPr>
        <p:spPr>
          <a:xfrm>
            <a:off x="1269242" y="1282890"/>
            <a:ext cx="10922758" cy="5349922"/>
          </a:xfrm>
        </p:spPr>
        <p:txBody>
          <a:bodyPr>
            <a:normAutofit/>
          </a:bodyPr>
          <a:lstStyle/>
          <a:p>
            <a:pPr marL="470916" indent="-342900" algn="l">
              <a:lnSpc>
                <a:spcPct val="150000"/>
              </a:lnSpc>
            </a:pPr>
            <a:r>
              <a:rPr lang="en-US" dirty="0">
                <a:latin typeface="Times New Roman" panose="02020603050405020304" pitchFamily="18" charset="0"/>
                <a:cs typeface="Times New Roman" panose="02020603050405020304" pitchFamily="18" charset="0"/>
              </a:rPr>
              <a:t>The Components consists of three main building blocks</a:t>
            </a:r>
          </a:p>
          <a:p>
            <a:pPr marL="928116" lvl="1" indent="-342900" algn="l">
              <a:lnSpc>
                <a:spcPct val="150000"/>
              </a:lnSpc>
              <a:spcBef>
                <a:spcPts val="0"/>
              </a:spcBef>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Template</a:t>
            </a:r>
            <a:endParaRPr lang="en-US" sz="2400" dirty="0">
              <a:latin typeface="Times New Roman" panose="02020603050405020304" pitchFamily="18" charset="0"/>
              <a:cs typeface="Times New Roman" panose="02020603050405020304" pitchFamily="18" charset="0"/>
            </a:endParaRPr>
          </a:p>
          <a:p>
            <a:pPr marL="928116" lvl="1" indent="-342900" algn="l">
              <a:lnSpc>
                <a:spcPct val="150000"/>
              </a:lnSpc>
              <a:spcBef>
                <a:spcPts val="0"/>
              </a:spcBef>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Class</a:t>
            </a:r>
          </a:p>
          <a:p>
            <a:pPr marL="928116" lvl="1" indent="-342900" algn="l">
              <a:lnSpc>
                <a:spcPct val="150000"/>
              </a:lnSpc>
              <a:spcBef>
                <a:spcPts val="0"/>
              </a:spcBef>
              <a:buFont typeface="Arial" panose="020B0604020202020204" pitchFamily="34" charset="0"/>
              <a:buChar char="•"/>
            </a:pPr>
            <a:r>
              <a:rPr lang="en-US" sz="2400" dirty="0" err="1">
                <a:latin typeface="Times New Roman" panose="02020603050405020304" pitchFamily="18" charset="0"/>
                <a:cs typeface="Times New Roman" panose="02020603050405020304" pitchFamily="18" charset="0"/>
              </a:rPr>
              <a:t>MetaData</a:t>
            </a:r>
            <a:endParaRPr lang="en-IN" sz="2400"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C905212E-7E47-46B0-BE65-5B75620CD287}" type="slidenum">
              <a:rPr lang="en-IN" smtClean="0"/>
              <a:t>9</a:t>
            </a:fld>
            <a:endParaRPr lang="en-IN"/>
          </a:p>
        </p:txBody>
      </p:sp>
      <p:pic>
        <p:nvPicPr>
          <p:cNvPr id="1026" name="Picture 2" descr="Building Blocks of Angular Component Template, Metadata and Clas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41976" y="2114763"/>
            <a:ext cx="4733925" cy="368617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5831196" y="5800939"/>
            <a:ext cx="4544705" cy="646331"/>
          </a:xfrm>
          <a:prstGeom prst="rect">
            <a:avLst/>
          </a:prstGeom>
          <a:noFill/>
        </p:spPr>
        <p:txBody>
          <a:bodyPr wrap="square" rtlCol="0">
            <a:spAutoFit/>
          </a:bodyPr>
          <a:lstStyle/>
          <a:p>
            <a:r>
              <a:rPr lang="en-US" b="1" dirty="0"/>
              <a:t>Building blocks of the Angular Components</a:t>
            </a:r>
          </a:p>
          <a:p>
            <a:endParaRPr lang="en-IN" dirty="0"/>
          </a:p>
        </p:txBody>
      </p:sp>
    </p:spTree>
    <p:extLst>
      <p:ext uri="{BB962C8B-B14F-4D97-AF65-F5344CB8AC3E}">
        <p14:creationId xmlns:p14="http://schemas.microsoft.com/office/powerpoint/2010/main" val="33940630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2113</TotalTime>
  <Words>1094</Words>
  <Application>Microsoft Office PowerPoint</Application>
  <PresentationFormat>Widescreen</PresentationFormat>
  <Paragraphs>127</Paragraphs>
  <Slides>19</Slides>
  <Notes>0</Notes>
  <HiddenSlides>12</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Calibri Light</vt:lpstr>
      <vt:lpstr>Times New Roman</vt:lpstr>
      <vt:lpstr>Office Theme</vt:lpstr>
      <vt:lpstr> Angular</vt:lpstr>
      <vt:lpstr>Component</vt:lpstr>
      <vt:lpstr>Component</vt:lpstr>
      <vt:lpstr>Component</vt:lpstr>
      <vt:lpstr>Adding new Component</vt:lpstr>
      <vt:lpstr>Component Naming Convention</vt:lpstr>
      <vt:lpstr>Component</vt:lpstr>
      <vt:lpstr>Component</vt:lpstr>
      <vt:lpstr>Component</vt:lpstr>
      <vt:lpstr>Building blocks of the Angular Components</vt:lpstr>
      <vt:lpstr>Building blocks of the Angular Components</vt:lpstr>
      <vt:lpstr>Building blocks of the Angular Components</vt:lpstr>
      <vt:lpstr>Building blocks of the Angular Components</vt:lpstr>
      <vt:lpstr>Component</vt:lpstr>
      <vt:lpstr>Important Component metadata properties</vt:lpstr>
      <vt:lpstr>Component Interaction</vt:lpstr>
      <vt:lpstr>Component Interaction</vt:lpstr>
      <vt:lpstr>Component Interaction</vt:lpstr>
      <vt:lpstr>Thankyou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PSD Training</dc:title>
  <dc:creator>Administrator</dc:creator>
  <cp:lastModifiedBy>Administrator</cp:lastModifiedBy>
  <cp:revision>991</cp:revision>
  <dcterms:created xsi:type="dcterms:W3CDTF">2021-04-06T03:53:21Z</dcterms:created>
  <dcterms:modified xsi:type="dcterms:W3CDTF">2022-08-28T11:32:26Z</dcterms:modified>
</cp:coreProperties>
</file>