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57" r:id="rId4"/>
    <p:sldId id="273" r:id="rId5"/>
    <p:sldId id="259" r:id="rId6"/>
    <p:sldId id="274" r:id="rId7"/>
    <p:sldId id="263" r:id="rId8"/>
    <p:sldId id="277" r:id="rId9"/>
    <p:sldId id="278" r:id="rId10"/>
    <p:sldId id="279" r:id="rId11"/>
    <p:sldId id="280" r:id="rId12"/>
    <p:sldId id="266" r:id="rId13"/>
    <p:sldId id="271" r:id="rId14"/>
    <p:sldId id="267" r:id="rId15"/>
    <p:sldId id="268" r:id="rId16"/>
    <p:sldId id="269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76" r:id="rId29"/>
    <p:sldId id="275" r:id="rId30"/>
    <p:sldId id="292" r:id="rId31"/>
    <p:sldId id="293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8627" y="1497496"/>
            <a:ext cx="7873350" cy="2553340"/>
          </a:xfrm>
        </p:spPr>
        <p:txBody>
          <a:bodyPr/>
          <a:lstStyle/>
          <a:p>
            <a:pPr algn="l"/>
            <a:r>
              <a:rPr lang="en-US" b="1" dirty="0"/>
              <a:t>An approach: Airlines service feedback using Sentiment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382135"/>
            <a:ext cx="7766936" cy="1096899"/>
          </a:xfrm>
        </p:spPr>
        <p:txBody>
          <a:bodyPr>
            <a:normAutofit/>
          </a:bodyPr>
          <a:lstStyle/>
          <a:p>
            <a:r>
              <a:rPr lang="en-US" dirty="0"/>
              <a:t>Anuj Khasgiwala</a:t>
            </a:r>
          </a:p>
          <a:p>
            <a:r>
              <a:rPr lang="en-US" dirty="0"/>
              <a:t>Shobhit </a:t>
            </a:r>
            <a:r>
              <a:rPr lang="en-US" dirty="0" err="1"/>
              <a:t>Mundra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737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8"/>
            <a:ext cx="8596668" cy="107327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dirty="0"/>
              <a:t>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1735252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62" y="80683"/>
            <a:ext cx="8361873" cy="63041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44589" y="6384785"/>
            <a:ext cx="376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Sentiment Analysis on 2017 Tweets</a:t>
            </a:r>
          </a:p>
        </p:txBody>
      </p:sp>
    </p:spTree>
    <p:extLst>
      <p:ext uri="{BB962C8B-B14F-4D97-AF65-F5344CB8AC3E}">
        <p14:creationId xmlns:p14="http://schemas.microsoft.com/office/powerpoint/2010/main" val="3795274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1271" y="2160589"/>
            <a:ext cx="7871011" cy="1909387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8800" dirty="0"/>
              <a:t>				 </a:t>
            </a:r>
            <a:r>
              <a:rPr lang="en-US" sz="6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3634494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77" y="110212"/>
            <a:ext cx="11218022" cy="654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034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440" y="493060"/>
            <a:ext cx="9390467" cy="537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036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787" y="585638"/>
            <a:ext cx="9227274" cy="482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48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979"/>
          <a:stretch/>
        </p:blipFill>
        <p:spPr>
          <a:xfrm>
            <a:off x="247972" y="914494"/>
            <a:ext cx="9720782" cy="480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40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0236" y="2429530"/>
            <a:ext cx="7871011" cy="11473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Topic Modelling</a:t>
            </a:r>
          </a:p>
        </p:txBody>
      </p:sp>
    </p:spTree>
    <p:extLst>
      <p:ext uri="{BB962C8B-B14F-4D97-AF65-F5344CB8AC3E}">
        <p14:creationId xmlns:p14="http://schemas.microsoft.com/office/powerpoint/2010/main" val="2338874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4630" y="2510118"/>
            <a:ext cx="5459511" cy="1165412"/>
          </a:xfrm>
        </p:spPr>
        <p:txBody>
          <a:bodyPr>
            <a:noAutofit/>
          </a:bodyPr>
          <a:lstStyle/>
          <a:p>
            <a:pPr algn="ctr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6600" dirty="0"/>
              <a:t>NNMF/NMF</a:t>
            </a:r>
          </a:p>
        </p:txBody>
      </p:sp>
    </p:spTree>
    <p:extLst>
      <p:ext uri="{BB962C8B-B14F-4D97-AF65-F5344CB8AC3E}">
        <p14:creationId xmlns:p14="http://schemas.microsoft.com/office/powerpoint/2010/main" val="3994473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01033"/>
          </a:xfrm>
        </p:spPr>
        <p:txBody>
          <a:bodyPr/>
          <a:lstStyle/>
          <a:p>
            <a:r>
              <a:rPr lang="en-US" dirty="0"/>
              <a:t>Matrix in mathematics and components</a:t>
            </a:r>
          </a:p>
          <a:p>
            <a:r>
              <a:rPr lang="en-US" dirty="0"/>
              <a:t>Basic matrix operations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43115" y="2842805"/>
            <a:ext cx="10515600" cy="1301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/>
            <a:r>
              <a:rPr lang="en-US" sz="3600" b="1" dirty="0">
                <a:solidFill>
                  <a:schemeClr val="accent1"/>
                </a:solidFill>
              </a:rPr>
              <a:t>Matrix Factorization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43115" y="4278775"/>
            <a:ext cx="10515600" cy="1301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Finding 2 smaller matrices with k-dimensional features</a:t>
            </a:r>
          </a:p>
          <a:p>
            <a:pPr marL="342900" indent="-342900"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 &amp; Q are of n x k and m x k such that product approximates 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417" y="4492464"/>
            <a:ext cx="1591847" cy="56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4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216709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1471596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Factored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42242"/>
          </a:xfrm>
        </p:spPr>
        <p:txBody>
          <a:bodyPr/>
          <a:lstStyle/>
          <a:p>
            <a:r>
              <a:rPr lang="en-US" dirty="0"/>
              <a:t>P</a:t>
            </a:r>
          </a:p>
          <a:p>
            <a:pPr lvl="1"/>
            <a:r>
              <a:rPr lang="en-US" dirty="0"/>
              <a:t>Features matrix</a:t>
            </a:r>
          </a:p>
          <a:p>
            <a:pPr lvl="1"/>
            <a:r>
              <a:rPr lang="en-US" dirty="0"/>
              <a:t>Row for feature, column for column in R</a:t>
            </a:r>
          </a:p>
          <a:p>
            <a:r>
              <a:rPr lang="en-US" dirty="0"/>
              <a:t>Q</a:t>
            </a:r>
          </a:p>
          <a:p>
            <a:pPr lvl="1"/>
            <a:r>
              <a:rPr lang="en-US" dirty="0"/>
              <a:t>Weights matrix</a:t>
            </a:r>
          </a:p>
          <a:p>
            <a:pPr lvl="1"/>
            <a:r>
              <a:rPr lang="en-US" dirty="0"/>
              <a:t>Column for weights, row for row in R</a:t>
            </a:r>
          </a:p>
          <a:p>
            <a:r>
              <a:rPr lang="en-US" dirty="0"/>
              <a:t>Dot product, to find sum of latent features by weights for each element</a:t>
            </a:r>
          </a:p>
        </p:txBody>
      </p:sp>
    </p:spTree>
    <p:extLst>
      <p:ext uri="{BB962C8B-B14F-4D97-AF65-F5344CB8AC3E}">
        <p14:creationId xmlns:p14="http://schemas.microsoft.com/office/powerpoint/2010/main" val="245270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36" y="504380"/>
            <a:ext cx="10464800" cy="573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90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Non-negative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91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Returns non negative features and weights values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46222" y="23463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/>
            <a:r>
              <a:rPr lang="en-US" sz="3600" b="1" dirty="0">
                <a:solidFill>
                  <a:schemeClr val="accent1"/>
                </a:solidFill>
              </a:rPr>
              <a:t>Clustering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46222" y="3806814"/>
            <a:ext cx="10515600" cy="749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Closely related to Supervised and Unsupervised, but closely to other clustering</a:t>
            </a:r>
          </a:p>
        </p:txBody>
      </p:sp>
    </p:spTree>
    <p:extLst>
      <p:ext uri="{BB962C8B-B14F-4D97-AF65-F5344CB8AC3E}">
        <p14:creationId xmlns:p14="http://schemas.microsoft.com/office/powerpoint/2010/main" val="280202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165" y="1825625"/>
            <a:ext cx="10515600" cy="178715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Attempts to minimize error</a:t>
            </a:r>
          </a:p>
          <a:p>
            <a:pPr>
              <a:lnSpc>
                <a:spcPct val="90000"/>
              </a:lnSpc>
            </a:pPr>
            <a:r>
              <a:rPr lang="en-US" dirty="0"/>
              <a:t>Calculate error using squared error(actual-predicted)</a:t>
            </a:r>
            <a:r>
              <a:rPr lang="en-US" baseline="30000" dirty="0"/>
              <a:t>2</a:t>
            </a:r>
          </a:p>
          <a:p>
            <a:pPr>
              <a:lnSpc>
                <a:spcPct val="90000"/>
              </a:lnSpc>
            </a:pPr>
            <a:r>
              <a:rPr lang="en-US" dirty="0"/>
              <a:t>Calculate gradient to figure out which direction to go to minimize error.</a:t>
            </a:r>
          </a:p>
          <a:p>
            <a:pPr>
              <a:lnSpc>
                <a:spcPct val="90000"/>
              </a:lnSpc>
            </a:pPr>
            <a:r>
              <a:rPr lang="en-US" dirty="0"/>
              <a:t>Repeat step till there is no more error</a:t>
            </a:r>
          </a:p>
        </p:txBody>
      </p:sp>
      <p:pic>
        <p:nvPicPr>
          <p:cNvPr id="1026" name="Picture 2" descr="https://upload.wikimedia.org/wikipedia/commons/thumb/f/ff/Gradient_descent.svg/350px-Gradient_descent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115" y="3053257"/>
            <a:ext cx="3551093" cy="380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7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10480"/>
          </a:xfrm>
        </p:spPr>
        <p:txBody>
          <a:bodyPr>
            <a:normAutofit/>
          </a:bodyPr>
          <a:lstStyle/>
          <a:p>
            <a:r>
              <a:rPr lang="en-US" dirty="0"/>
              <a:t>Initialize P &amp; Q with random small numbers</a:t>
            </a:r>
          </a:p>
          <a:p>
            <a:r>
              <a:rPr lang="en-US" dirty="0"/>
              <a:t>loop until </a:t>
            </a:r>
            <a:r>
              <a:rPr lang="en-US" dirty="0" err="1"/>
              <a:t>max_steps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loop row, col in R:</a:t>
            </a:r>
          </a:p>
          <a:p>
            <a:pPr lvl="2"/>
            <a:r>
              <a:rPr lang="en-US" dirty="0"/>
              <a:t>If R[row][col] &gt; 0:</a:t>
            </a:r>
          </a:p>
          <a:p>
            <a:pPr lvl="3"/>
            <a:r>
              <a:rPr lang="en-US" dirty="0"/>
              <a:t>Compute error of element</a:t>
            </a:r>
          </a:p>
          <a:p>
            <a:pPr lvl="3"/>
            <a:r>
              <a:rPr lang="en-US" dirty="0"/>
              <a:t>Compute gradient from error</a:t>
            </a:r>
          </a:p>
          <a:p>
            <a:pPr lvl="3"/>
            <a:r>
              <a:rPr lang="en-US" dirty="0"/>
              <a:t>Update P &amp; Q with new entry</a:t>
            </a:r>
          </a:p>
          <a:p>
            <a:pPr lvl="2"/>
            <a:r>
              <a:rPr lang="en-US" dirty="0"/>
              <a:t>Compute total error</a:t>
            </a:r>
          </a:p>
          <a:p>
            <a:pPr lvl="2"/>
            <a:r>
              <a:rPr lang="en-US" dirty="0"/>
              <a:t>If error &lt; threshold:</a:t>
            </a:r>
          </a:p>
          <a:p>
            <a:pPr lvl="3"/>
            <a:r>
              <a:rPr lang="en-US" dirty="0"/>
              <a:t>break</a:t>
            </a:r>
          </a:p>
          <a:p>
            <a:r>
              <a:rPr lang="en-US" dirty="0"/>
              <a:t>return P, Q</a:t>
            </a:r>
            <a:r>
              <a:rPr lang="en-US" baseline="30000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369264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10480"/>
          </a:xfrm>
        </p:spPr>
        <p:txBody>
          <a:bodyPr>
            <a:noAutofit/>
          </a:bodyPr>
          <a:lstStyle/>
          <a:p>
            <a:r>
              <a:rPr lang="en-US" dirty="0"/>
              <a:t>Compute predicted element(dot product of row &amp; col in P &amp; Q)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Compute squared error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Find gradient by taking differential of error for each element</a:t>
            </a:r>
          </a:p>
          <a:p>
            <a:r>
              <a:rPr lang="en-US" dirty="0"/>
              <a:t>Update each element in P &amp; Q using learning rate </a:t>
            </a:r>
            <a:r>
              <a:rPr lang="el-GR" dirty="0"/>
              <a:t>α</a:t>
            </a:r>
            <a:r>
              <a:rPr lang="en-US" dirty="0"/>
              <a:t>. </a:t>
            </a:r>
            <a:r>
              <a:rPr lang="el-GR" dirty="0"/>
              <a:t>Α</a:t>
            </a:r>
            <a:r>
              <a:rPr lang="en-US" dirty="0"/>
              <a:t> is usually small, because step size is too large, we can miss minimum.</a:t>
            </a:r>
          </a:p>
          <a:p>
            <a:r>
              <a:rPr lang="en-US" dirty="0"/>
              <a:t>Converge once sum of errors reaches threshold.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708" y="2317750"/>
            <a:ext cx="2343150" cy="828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299" y="3980865"/>
            <a:ext cx="34004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01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Useful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18210"/>
          </a:xfrm>
        </p:spPr>
        <p:txBody>
          <a:bodyPr>
            <a:noAutofit/>
          </a:bodyPr>
          <a:lstStyle/>
          <a:p>
            <a:r>
              <a:rPr lang="en-US" dirty="0"/>
              <a:t>Ambiguous attributes or weak predictability</a:t>
            </a:r>
          </a:p>
          <a:p>
            <a:r>
              <a:rPr lang="en-US" dirty="0"/>
              <a:t>Text mining</a:t>
            </a:r>
          </a:p>
          <a:p>
            <a:r>
              <a:rPr lang="en-US" dirty="0"/>
              <a:t>Image analysis and Computer Vision</a:t>
            </a:r>
          </a:p>
          <a:p>
            <a:r>
              <a:rPr lang="en-US" dirty="0"/>
              <a:t>Social Network</a:t>
            </a:r>
          </a:p>
        </p:txBody>
      </p:sp>
    </p:spTree>
    <p:extLst>
      <p:ext uri="{BB962C8B-B14F-4D97-AF65-F5344CB8AC3E}">
        <p14:creationId xmlns:p14="http://schemas.microsoft.com/office/powerpoint/2010/main" val="31492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LDA vs NNMF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4099216"/>
              </p:ext>
            </p:extLst>
          </p:nvPr>
        </p:nvGraphicFramePr>
        <p:xfrm>
          <a:off x="838200" y="1571629"/>
          <a:ext cx="8906436" cy="2258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218">
                  <a:extLst>
                    <a:ext uri="{9D8B030D-6E8A-4147-A177-3AD203B41FA5}">
                      <a16:colId xmlns:a16="http://schemas.microsoft.com/office/drawing/2014/main" val="228078341"/>
                    </a:ext>
                  </a:extLst>
                </a:gridCol>
                <a:gridCol w="4453218">
                  <a:extLst>
                    <a:ext uri="{9D8B030D-6E8A-4147-A177-3AD203B41FA5}">
                      <a16:colId xmlns:a16="http://schemas.microsoft.com/office/drawing/2014/main" val="1564908954"/>
                    </a:ext>
                  </a:extLst>
                </a:gridCol>
              </a:tblGrid>
              <a:tr h="67221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Similarity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Difference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781416"/>
                  </a:ext>
                </a:extLst>
              </a:tr>
              <a:tr h="67221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Both return documents that belong to topic and words belonging to 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Differing mathematical underpinning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197854"/>
                  </a:ext>
                </a:extLst>
              </a:tr>
              <a:tr h="67221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Take bag of words matrix as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LDA is based on probabilistic graphical modeling while NMF is based on linear algebra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983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082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Negative Topics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686" y="2011082"/>
            <a:ext cx="8680174" cy="3881437"/>
          </a:xfrm>
        </p:spPr>
      </p:pic>
    </p:spTree>
    <p:extLst>
      <p:ext uri="{BB962C8B-B14F-4D97-AF65-F5344CB8AC3E}">
        <p14:creationId xmlns:p14="http://schemas.microsoft.com/office/powerpoint/2010/main" val="25237402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Positive Topics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1722" y="2160588"/>
            <a:ext cx="7487478" cy="3881437"/>
          </a:xfrm>
        </p:spPr>
      </p:pic>
    </p:spTree>
    <p:extLst>
      <p:ext uri="{BB962C8B-B14F-4D97-AF65-F5344CB8AC3E}">
        <p14:creationId xmlns:p14="http://schemas.microsoft.com/office/powerpoint/2010/main" val="3083042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8588"/>
            <a:ext cx="8596668" cy="3880773"/>
          </a:xfrm>
        </p:spPr>
        <p:txBody>
          <a:bodyPr/>
          <a:lstStyle/>
          <a:p>
            <a:r>
              <a:rPr lang="en-US" dirty="0"/>
              <a:t>Difficult to gather passengers feedback taken by airlines using online surveys and questionnaires</a:t>
            </a:r>
          </a:p>
          <a:p>
            <a:endParaRPr lang="en-US" dirty="0"/>
          </a:p>
          <a:p>
            <a:r>
              <a:rPr lang="en-US" dirty="0"/>
              <a:t>Content investigation on the feedback of the tweets to discover the principle explanation for the customer’s positive/impartial/negative conclusions</a:t>
            </a:r>
          </a:p>
        </p:txBody>
      </p:sp>
    </p:spTree>
    <p:extLst>
      <p:ext uri="{BB962C8B-B14F-4D97-AF65-F5344CB8AC3E}">
        <p14:creationId xmlns:p14="http://schemas.microsoft.com/office/powerpoint/2010/main" val="25456119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324286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920711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324286"/>
          </a:xfrm>
        </p:spPr>
        <p:txBody>
          <a:bodyPr>
            <a:normAutofit/>
          </a:bodyPr>
          <a:lstStyle/>
          <a:p>
            <a:pPr algn="ctr"/>
            <a:r>
              <a:rPr lang="en-US" sz="6600"/>
              <a:t>Questions??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734535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8"/>
            <a:ext cx="8596668" cy="107327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dirty="0"/>
              <a:t>Evaluation Methods</a:t>
            </a:r>
          </a:p>
        </p:txBody>
      </p:sp>
    </p:spTree>
    <p:extLst>
      <p:ext uri="{BB962C8B-B14F-4D97-AF65-F5344CB8AC3E}">
        <p14:creationId xmlns:p14="http://schemas.microsoft.com/office/powerpoint/2010/main" val="507793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45429"/>
            <a:ext cx="8596668" cy="3880773"/>
          </a:xfrm>
        </p:spPr>
        <p:txBody>
          <a:bodyPr/>
          <a:lstStyle/>
          <a:p>
            <a:r>
              <a:rPr lang="en-US" dirty="0"/>
              <a:t>Collecting Dataset</a:t>
            </a:r>
          </a:p>
          <a:p>
            <a:r>
              <a:rPr lang="en-US" dirty="0"/>
              <a:t>Scrapping the recent tweets from twitter</a:t>
            </a:r>
          </a:p>
          <a:p>
            <a:r>
              <a:rPr lang="en-US" dirty="0"/>
              <a:t>Data cleansing and pre-processing</a:t>
            </a:r>
          </a:p>
          <a:p>
            <a:r>
              <a:rPr lang="en-US" dirty="0"/>
              <a:t>Applying sentiment analysis on recent tweets</a:t>
            </a:r>
          </a:p>
          <a:p>
            <a:r>
              <a:rPr lang="en-US" dirty="0"/>
              <a:t>Visual Analysis</a:t>
            </a:r>
          </a:p>
          <a:p>
            <a:r>
              <a:rPr lang="en-US" dirty="0"/>
              <a:t>Topic Modelling</a:t>
            </a:r>
          </a:p>
        </p:txBody>
      </p:sp>
    </p:spTree>
    <p:extLst>
      <p:ext uri="{BB962C8B-B14F-4D97-AF65-F5344CB8AC3E}">
        <p14:creationId xmlns:p14="http://schemas.microsoft.com/office/powerpoint/2010/main" val="2698129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8"/>
            <a:ext cx="8596668" cy="107327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dirty="0"/>
              <a:t>Collecting Dataset</a:t>
            </a:r>
          </a:p>
        </p:txBody>
      </p:sp>
    </p:spTree>
    <p:extLst>
      <p:ext uri="{BB962C8B-B14F-4D97-AF65-F5344CB8AC3E}">
        <p14:creationId xmlns:p14="http://schemas.microsoft.com/office/powerpoint/2010/main" val="3418444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set was collected from </a:t>
            </a:r>
            <a:r>
              <a:rPr lang="en-US" dirty="0" err="1"/>
              <a:t>Kaggle</a:t>
            </a:r>
            <a:r>
              <a:rPr lang="en-US" dirty="0"/>
              <a:t> for 2015 dataset</a:t>
            </a:r>
          </a:p>
          <a:p>
            <a:r>
              <a:rPr lang="en-US" dirty="0"/>
              <a:t>Used ‘</a:t>
            </a:r>
            <a:r>
              <a:rPr lang="en-US" dirty="0" err="1"/>
              <a:t>tweepy</a:t>
            </a:r>
            <a:r>
              <a:rPr lang="en-US" dirty="0"/>
              <a:t>’ library for extracting the dataset from Twitter for 2017 dataset</a:t>
            </a:r>
          </a:p>
          <a:p>
            <a:r>
              <a:rPr lang="en-US" dirty="0"/>
              <a:t>Removed ‘#’, ‘@’ and hyperlinks using ‘re’ of python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02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13" y="107576"/>
            <a:ext cx="9519261" cy="63141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43953" y="6421728"/>
            <a:ext cx="444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2015 Tweets</a:t>
            </a:r>
          </a:p>
        </p:txBody>
      </p:sp>
    </p:spTree>
    <p:extLst>
      <p:ext uri="{BB962C8B-B14F-4D97-AF65-F5344CB8AC3E}">
        <p14:creationId xmlns:p14="http://schemas.microsoft.com/office/powerpoint/2010/main" val="3141071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23" y="53790"/>
            <a:ext cx="9644665" cy="63885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66953" y="6442388"/>
            <a:ext cx="1448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2017 Tweets</a:t>
            </a:r>
          </a:p>
        </p:txBody>
      </p:sp>
    </p:spTree>
    <p:extLst>
      <p:ext uri="{BB962C8B-B14F-4D97-AF65-F5344CB8AC3E}">
        <p14:creationId xmlns:p14="http://schemas.microsoft.com/office/powerpoint/2010/main" val="7975087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514</TotalTime>
  <Words>452</Words>
  <Application>Microsoft Office PowerPoint</Application>
  <PresentationFormat>Widescreen</PresentationFormat>
  <Paragraphs>91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Trebuchet MS</vt:lpstr>
      <vt:lpstr>Wingdings 3</vt:lpstr>
      <vt:lpstr>Facet</vt:lpstr>
      <vt:lpstr>An approach: Airlines service feedback using Sentiment Analysis</vt:lpstr>
      <vt:lpstr>Problem Statement</vt:lpstr>
      <vt:lpstr>PowerPoint Presentation</vt:lpstr>
      <vt:lpstr>Evaluation Methods</vt:lpstr>
      <vt:lpstr>PowerPoint Presentation</vt:lpstr>
      <vt:lpstr>Collecting Dataset</vt:lpstr>
      <vt:lpstr>PowerPoint Presentation</vt:lpstr>
      <vt:lpstr>PowerPoint Presentation</vt:lpstr>
      <vt:lpstr>PowerPoint Presentation</vt:lpstr>
      <vt:lpstr>Sentiment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NNMF/NMF</vt:lpstr>
      <vt:lpstr>Introduction</vt:lpstr>
      <vt:lpstr>Factored Matrices</vt:lpstr>
      <vt:lpstr>PowerPoint Presentation</vt:lpstr>
      <vt:lpstr>Non-negative</vt:lpstr>
      <vt:lpstr>Gradient Descent</vt:lpstr>
      <vt:lpstr>Algorithm</vt:lpstr>
      <vt:lpstr>Computation</vt:lpstr>
      <vt:lpstr>Useful</vt:lpstr>
      <vt:lpstr>LDA vs NNMF</vt:lpstr>
      <vt:lpstr>Top 10 Negative Topics</vt:lpstr>
      <vt:lpstr>Top 10 Positive Topics</vt:lpstr>
      <vt:lpstr>Thank You</vt:lpstr>
      <vt:lpstr>Questions??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Final Project</dc:title>
  <dc:creator>Shobhit</dc:creator>
  <cp:lastModifiedBy>Anuj Khasgiwala</cp:lastModifiedBy>
  <cp:revision>38</cp:revision>
  <dcterms:created xsi:type="dcterms:W3CDTF">2017-04-03T22:56:45Z</dcterms:created>
  <dcterms:modified xsi:type="dcterms:W3CDTF">2017-04-25T19:14:50Z</dcterms:modified>
</cp:coreProperties>
</file>