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9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8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BE7E-C271-4DE0-BC70-B09468EB98CA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A76A-DD07-4F6B-BA39-52C499433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9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1374"/>
            <a:ext cx="9513346" cy="2939812"/>
          </a:xfrm>
        </p:spPr>
        <p:txBody>
          <a:bodyPr>
            <a:noAutofit/>
          </a:bodyPr>
          <a:lstStyle/>
          <a:p>
            <a:r>
              <a:rPr lang="en-US" sz="13000" dirty="0">
                <a:latin typeface="Bradley Hand ITC" panose="03070402050302030203" pitchFamily="66" charset="0"/>
              </a:rPr>
              <a:t>NNMF/NMF</a:t>
            </a:r>
          </a:p>
        </p:txBody>
      </p:sp>
    </p:spTree>
    <p:extLst>
      <p:ext uri="{BB962C8B-B14F-4D97-AF65-F5344CB8AC3E}">
        <p14:creationId xmlns:p14="http://schemas.microsoft.com/office/powerpoint/2010/main" val="399447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LDA vs NNMF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63042"/>
              </p:ext>
            </p:extLst>
          </p:nvPr>
        </p:nvGraphicFramePr>
        <p:xfrm>
          <a:off x="838200" y="1571629"/>
          <a:ext cx="10515600" cy="2016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80783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64908954"/>
                    </a:ext>
                  </a:extLst>
                </a:gridCol>
              </a:tblGrid>
              <a:tr h="6722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81416"/>
                  </a:ext>
                </a:extLst>
              </a:tr>
              <a:tr h="6722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Both return documents that belong to topic and words belonging to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Differing mathematical underpinning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97854"/>
                  </a:ext>
                </a:extLst>
              </a:tr>
              <a:tr h="6722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bag of words matrix as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LDA is based on probabilistic graphical modeling while NMF is based on linear algebra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8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8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1033"/>
          </a:xfrm>
        </p:spPr>
        <p:txBody>
          <a:bodyPr/>
          <a:lstStyle/>
          <a:p>
            <a:r>
              <a:rPr lang="en-US" dirty="0"/>
              <a:t>Matrix in mathematics and components</a:t>
            </a:r>
          </a:p>
          <a:p>
            <a:r>
              <a:rPr lang="en-US" dirty="0"/>
              <a:t>Basic matrix operations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3115" y="2842805"/>
            <a:ext cx="10515600" cy="1301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Matrix Factorization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3115" y="4278775"/>
            <a:ext cx="10515600" cy="1301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 2 smaller matrices with k-dimensional features</a:t>
            </a:r>
          </a:p>
          <a:p>
            <a:endParaRPr lang="en-US" dirty="0"/>
          </a:p>
          <a:p>
            <a:r>
              <a:rPr lang="en-US" dirty="0"/>
              <a:t>P &amp; Q are of n x k and m x k such that product approximates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23" y="4597239"/>
            <a:ext cx="1591847" cy="5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Factored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2242"/>
          </a:xfrm>
        </p:spPr>
        <p:txBody>
          <a:bodyPr/>
          <a:lstStyle/>
          <a:p>
            <a:r>
              <a:rPr lang="en-US" dirty="0"/>
              <a:t>P</a:t>
            </a:r>
          </a:p>
          <a:p>
            <a:pPr lvl="1"/>
            <a:r>
              <a:rPr lang="en-US" dirty="0"/>
              <a:t>Features matrix</a:t>
            </a:r>
          </a:p>
          <a:p>
            <a:pPr lvl="1"/>
            <a:r>
              <a:rPr lang="en-US" dirty="0"/>
              <a:t>Row for feature, column for column in R</a:t>
            </a:r>
          </a:p>
          <a:p>
            <a:r>
              <a:rPr lang="en-US" dirty="0"/>
              <a:t>Q</a:t>
            </a:r>
          </a:p>
          <a:p>
            <a:pPr lvl="1"/>
            <a:r>
              <a:rPr lang="en-US" dirty="0"/>
              <a:t>weights matrix</a:t>
            </a:r>
          </a:p>
          <a:p>
            <a:pPr lvl="1"/>
            <a:r>
              <a:rPr lang="en-US" dirty="0"/>
              <a:t>Column for feature, row for row in R</a:t>
            </a:r>
          </a:p>
          <a:p>
            <a:r>
              <a:rPr lang="en-US" dirty="0"/>
              <a:t>Dot product, to find sum of latent features by weights for each element</a:t>
            </a:r>
          </a:p>
        </p:txBody>
      </p:sp>
    </p:spTree>
    <p:extLst>
      <p:ext uri="{BB962C8B-B14F-4D97-AF65-F5344CB8AC3E}">
        <p14:creationId xmlns:p14="http://schemas.microsoft.com/office/powerpoint/2010/main" val="24527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6" y="585063"/>
            <a:ext cx="10464800" cy="57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Non-negative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133"/>
          </a:xfrm>
        </p:spPr>
        <p:txBody>
          <a:bodyPr/>
          <a:lstStyle/>
          <a:p>
            <a:r>
              <a:rPr lang="en-US" dirty="0"/>
              <a:t>Returns non negative features and weights values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6222" y="2346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Clustering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6222" y="3806814"/>
            <a:ext cx="10515600" cy="749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Closely related to Supervised and Unsupervised, but closely to other clustering</a:t>
            </a:r>
          </a:p>
        </p:txBody>
      </p:sp>
    </p:spTree>
    <p:extLst>
      <p:ext uri="{BB962C8B-B14F-4D97-AF65-F5344CB8AC3E}">
        <p14:creationId xmlns:p14="http://schemas.microsoft.com/office/powerpoint/2010/main" val="28020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4186"/>
          </a:xfrm>
        </p:spPr>
        <p:txBody>
          <a:bodyPr/>
          <a:lstStyle/>
          <a:p>
            <a:r>
              <a:rPr lang="en-US" dirty="0"/>
              <a:t>Attempts to minimize error</a:t>
            </a:r>
          </a:p>
          <a:p>
            <a:r>
              <a:rPr lang="en-US" dirty="0"/>
              <a:t>Calculate error using squared error(actual-predicted)</a:t>
            </a:r>
            <a:r>
              <a:rPr lang="en-US" baseline="30000" dirty="0"/>
              <a:t>2</a:t>
            </a:r>
          </a:p>
          <a:p>
            <a:r>
              <a:rPr lang="en-US" dirty="0"/>
              <a:t>Calculate gradient to figure out which direction to go to minimize error.</a:t>
            </a:r>
          </a:p>
          <a:p>
            <a:r>
              <a:rPr lang="en-US" dirty="0"/>
              <a:t>Repeat step till there is no more error</a:t>
            </a:r>
          </a:p>
        </p:txBody>
      </p:sp>
      <p:pic>
        <p:nvPicPr>
          <p:cNvPr id="1026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27" y="3053257"/>
            <a:ext cx="3551093" cy="380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0480"/>
          </a:xfrm>
        </p:spPr>
        <p:txBody>
          <a:bodyPr>
            <a:normAutofit/>
          </a:bodyPr>
          <a:lstStyle/>
          <a:p>
            <a:r>
              <a:rPr lang="en-US" dirty="0"/>
              <a:t>Initialize P &amp; Q with random small numbers</a:t>
            </a:r>
          </a:p>
          <a:p>
            <a:r>
              <a:rPr lang="en-US" dirty="0"/>
              <a:t>loop until </a:t>
            </a:r>
            <a:r>
              <a:rPr lang="en-US" dirty="0" err="1"/>
              <a:t>max_steps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loop row, col in R:</a:t>
            </a:r>
          </a:p>
          <a:p>
            <a:pPr lvl="2"/>
            <a:r>
              <a:rPr lang="en-US" dirty="0"/>
              <a:t>If R[row][col] &gt; 0:</a:t>
            </a:r>
          </a:p>
          <a:p>
            <a:pPr lvl="3"/>
            <a:r>
              <a:rPr lang="en-US" dirty="0"/>
              <a:t>Compute error of element</a:t>
            </a:r>
          </a:p>
          <a:p>
            <a:pPr lvl="3"/>
            <a:r>
              <a:rPr lang="en-US" dirty="0"/>
              <a:t>Compute gradient from error</a:t>
            </a:r>
          </a:p>
          <a:p>
            <a:pPr lvl="3"/>
            <a:r>
              <a:rPr lang="en-US" dirty="0"/>
              <a:t>Update P &amp; Q with new entry</a:t>
            </a:r>
          </a:p>
          <a:p>
            <a:pPr lvl="2"/>
            <a:r>
              <a:rPr lang="en-US" dirty="0"/>
              <a:t>Compute total error</a:t>
            </a:r>
          </a:p>
          <a:p>
            <a:pPr lvl="2"/>
            <a:r>
              <a:rPr lang="en-US" dirty="0"/>
              <a:t>If error &lt; threshold:</a:t>
            </a:r>
          </a:p>
          <a:p>
            <a:pPr lvl="3"/>
            <a:r>
              <a:rPr lang="en-US" dirty="0"/>
              <a:t>break</a:t>
            </a:r>
          </a:p>
          <a:p>
            <a:r>
              <a:rPr lang="en-US" dirty="0"/>
              <a:t>return P, Q</a:t>
            </a:r>
            <a:r>
              <a:rPr lang="en-US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6926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0480"/>
          </a:xfrm>
        </p:spPr>
        <p:txBody>
          <a:bodyPr>
            <a:normAutofit/>
          </a:bodyPr>
          <a:lstStyle/>
          <a:p>
            <a:r>
              <a:rPr lang="en-US" baseline="30000" dirty="0"/>
              <a:t>Compute predicted element(dot product of row &amp; col in P &amp; Q)</a:t>
            </a:r>
          </a:p>
          <a:p>
            <a:endParaRPr lang="en-US" baseline="30000" dirty="0"/>
          </a:p>
          <a:p>
            <a:endParaRPr lang="en-US" baseline="30000" dirty="0"/>
          </a:p>
          <a:p>
            <a:r>
              <a:rPr lang="en-US" baseline="30000" dirty="0"/>
              <a:t>Compute squared error</a:t>
            </a:r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r>
              <a:rPr lang="en-US" baseline="30000" dirty="0"/>
              <a:t>Find gradient by taking differential of error for each element</a:t>
            </a:r>
          </a:p>
          <a:p>
            <a:r>
              <a:rPr lang="en-US" baseline="30000" dirty="0"/>
              <a:t>Update each element in P &amp; Q using learning rate </a:t>
            </a:r>
            <a:r>
              <a:rPr lang="el-GR" baseline="30000" dirty="0"/>
              <a:t>α</a:t>
            </a:r>
            <a:r>
              <a:rPr lang="en-US" baseline="30000" dirty="0"/>
              <a:t>. </a:t>
            </a:r>
            <a:r>
              <a:rPr lang="el-GR" baseline="30000" dirty="0"/>
              <a:t>Α</a:t>
            </a:r>
            <a:r>
              <a:rPr lang="en-US" baseline="30000" dirty="0"/>
              <a:t> is usually small, because step size is too large, we can miss minimum.</a:t>
            </a:r>
          </a:p>
          <a:p>
            <a:r>
              <a:rPr lang="en-US" baseline="30000" dirty="0"/>
              <a:t>Converge once sum of errors reaches threshold.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966912"/>
            <a:ext cx="2343150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3194259"/>
            <a:ext cx="34004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2875"/>
          </a:xfrm>
        </p:spPr>
        <p:txBody>
          <a:bodyPr>
            <a:normAutofit lnSpcReduction="10000"/>
          </a:bodyPr>
          <a:lstStyle/>
          <a:p>
            <a:r>
              <a:rPr lang="en-US" baseline="30000" dirty="0"/>
              <a:t>Ambiguous attributes or weak predictability</a:t>
            </a:r>
          </a:p>
          <a:p>
            <a:r>
              <a:rPr lang="en-US" baseline="30000" dirty="0"/>
              <a:t>Text mining</a:t>
            </a:r>
          </a:p>
          <a:p>
            <a:r>
              <a:rPr lang="en-US" baseline="30000" dirty="0"/>
              <a:t>Image analysis and Computer Vision</a:t>
            </a:r>
          </a:p>
          <a:p>
            <a:r>
              <a:rPr lang="en-US" baseline="30000" dirty="0"/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31492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317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Office Theme</vt:lpstr>
      <vt:lpstr>NNMF/NMF</vt:lpstr>
      <vt:lpstr>Introduction</vt:lpstr>
      <vt:lpstr>Factored Matrices</vt:lpstr>
      <vt:lpstr>PowerPoint Presentation</vt:lpstr>
      <vt:lpstr>Non-negative</vt:lpstr>
      <vt:lpstr>Gradient Descent</vt:lpstr>
      <vt:lpstr>Algorithm</vt:lpstr>
      <vt:lpstr>Computation</vt:lpstr>
      <vt:lpstr>Useful</vt:lpstr>
      <vt:lpstr>LDA vs NNMF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NNMF</dc:title>
  <dc:creator>Anuj Khasgiwala</dc:creator>
  <cp:lastModifiedBy>Anuj Khasgiwala</cp:lastModifiedBy>
  <cp:revision>36</cp:revision>
  <dcterms:created xsi:type="dcterms:W3CDTF">2017-04-21T01:20:12Z</dcterms:created>
  <dcterms:modified xsi:type="dcterms:W3CDTF">2017-04-25T00:16:21Z</dcterms:modified>
</cp:coreProperties>
</file>