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9.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43891200" cy="32918400"/>
  <p:notesSz cx="6858000" cy="9144000"/>
  <p:defaultText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2" autoAdjust="0"/>
    <p:restoredTop sz="94660" autoAdjust="0"/>
  </p:normalViewPr>
  <p:slideViewPr>
    <p:cSldViewPr snapToGrid="0" snapToObjects="1" showGuides="1">
      <p:cViewPr>
        <p:scale>
          <a:sx n="50" d="100"/>
          <a:sy n="50" d="100"/>
        </p:scale>
        <p:origin x="-2280" y="-139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4388373" rtl="0" eaLnBrk="1" latinLnBrk="0" hangingPunct="1">
      <a:defRPr sz="5700" kern="1200">
        <a:solidFill>
          <a:schemeClr val="tx1"/>
        </a:solidFill>
        <a:latin typeface="+mn-lt"/>
        <a:ea typeface="+mn-ea"/>
        <a:cs typeface="+mn-cs"/>
      </a:defRPr>
    </a:lvl1pPr>
    <a:lvl2pPr marL="2194188" algn="l" defTabSz="4388373" rtl="0" eaLnBrk="1" latinLnBrk="0" hangingPunct="1">
      <a:defRPr sz="5700" kern="1200">
        <a:solidFill>
          <a:schemeClr val="tx1"/>
        </a:solidFill>
        <a:latin typeface="+mn-lt"/>
        <a:ea typeface="+mn-ea"/>
        <a:cs typeface="+mn-cs"/>
      </a:defRPr>
    </a:lvl2pPr>
    <a:lvl3pPr marL="4388373" algn="l" defTabSz="4388373" rtl="0" eaLnBrk="1" latinLnBrk="0" hangingPunct="1">
      <a:defRPr sz="5700" kern="1200">
        <a:solidFill>
          <a:schemeClr val="tx1"/>
        </a:solidFill>
        <a:latin typeface="+mn-lt"/>
        <a:ea typeface="+mn-ea"/>
        <a:cs typeface="+mn-cs"/>
      </a:defRPr>
    </a:lvl3pPr>
    <a:lvl4pPr marL="6582561" algn="l" defTabSz="4388373" rtl="0" eaLnBrk="1" latinLnBrk="0" hangingPunct="1">
      <a:defRPr sz="5700" kern="1200">
        <a:solidFill>
          <a:schemeClr val="tx1"/>
        </a:solidFill>
        <a:latin typeface="+mn-lt"/>
        <a:ea typeface="+mn-ea"/>
        <a:cs typeface="+mn-cs"/>
      </a:defRPr>
    </a:lvl4pPr>
    <a:lvl5pPr marL="8776747" algn="l" defTabSz="4388373" rtl="0" eaLnBrk="1" latinLnBrk="0" hangingPunct="1">
      <a:defRPr sz="5700" kern="1200">
        <a:solidFill>
          <a:schemeClr val="tx1"/>
        </a:solidFill>
        <a:latin typeface="+mn-lt"/>
        <a:ea typeface="+mn-ea"/>
        <a:cs typeface="+mn-cs"/>
      </a:defRPr>
    </a:lvl5pPr>
    <a:lvl6pPr marL="10970935" algn="l" defTabSz="4388373" rtl="0" eaLnBrk="1" latinLnBrk="0" hangingPunct="1">
      <a:defRPr sz="5700" kern="1200">
        <a:solidFill>
          <a:schemeClr val="tx1"/>
        </a:solidFill>
        <a:latin typeface="+mn-lt"/>
        <a:ea typeface="+mn-ea"/>
        <a:cs typeface="+mn-cs"/>
      </a:defRPr>
    </a:lvl6pPr>
    <a:lvl7pPr marL="13165123" algn="l" defTabSz="4388373" rtl="0" eaLnBrk="1" latinLnBrk="0" hangingPunct="1">
      <a:defRPr sz="5700" kern="1200">
        <a:solidFill>
          <a:schemeClr val="tx1"/>
        </a:solidFill>
        <a:latin typeface="+mn-lt"/>
        <a:ea typeface="+mn-ea"/>
        <a:cs typeface="+mn-cs"/>
      </a:defRPr>
    </a:lvl7pPr>
    <a:lvl8pPr marL="15359309" algn="l" defTabSz="4388373" rtl="0" eaLnBrk="1" latinLnBrk="0" hangingPunct="1">
      <a:defRPr sz="5700" kern="1200">
        <a:solidFill>
          <a:schemeClr val="tx1"/>
        </a:solidFill>
        <a:latin typeface="+mn-lt"/>
        <a:ea typeface="+mn-ea"/>
        <a:cs typeface="+mn-cs"/>
      </a:defRPr>
    </a:lvl8pPr>
    <a:lvl9pPr marL="17553497" algn="l" defTabSz="4388373"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004406"/>
            <a:ext cx="13591277"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295417"/>
            <a:ext cx="13573127"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035256"/>
            <a:ext cx="13592864"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272652"/>
            <a:ext cx="1357312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7" y="21389861"/>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7" y="20603085"/>
            <a:ext cx="1357153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004406"/>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5865" y="5295417"/>
            <a:ext cx="1357947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295417"/>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004406"/>
            <a:ext cx="1357602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4054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7949531"/>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62335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418068"/>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60"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1"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authors</a:t>
            </a:r>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affiliations</a:t>
            </a:r>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title</a:t>
            </a:r>
          </a:p>
        </p:txBody>
      </p:sp>
      <p:sp>
        <p:nvSpPr>
          <p:cNvPr id="58"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59"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6"/>
            <a:ext cx="10056813"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295417"/>
            <a:ext cx="10048875" cy="738635"/>
          </a:xfrm>
          <a:prstGeom prst="rect">
            <a:avLst/>
          </a:prstGeom>
          <a:noFill/>
        </p:spPr>
        <p:txBody>
          <a:bodyPr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9" y="15004796"/>
            <a:ext cx="10058400"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42191"/>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2759" y="6039330"/>
            <a:ext cx="20720048"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2757" y="5295417"/>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2757" y="21813411"/>
            <a:ext cx="20720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2757" y="21104424"/>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295417"/>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004406"/>
            <a:ext cx="1004701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302416"/>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3"/>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709079"/>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531346"/>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58"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59"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authors</a:t>
            </a:r>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affiliations</a:t>
            </a:r>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title</a:t>
            </a:r>
          </a:p>
        </p:txBody>
      </p:sp>
      <p:sp>
        <p:nvSpPr>
          <p:cNvPr id="60"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61"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4"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638303" y="32232602"/>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71" name="Rectangle 70"/>
          <p:cNvSpPr/>
          <p:nvPr/>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r>
              <a:rPr lang="en-US" sz="3200" dirty="0">
                <a:latin typeface="Trebuchet MS" pitchFamily="34" charset="0"/>
              </a:rPr>
              <a:t>This PowerPoint</a:t>
            </a:r>
            <a:r>
              <a:rPr lang="en-US" sz="3200" baseline="0" dirty="0">
                <a:latin typeface="Trebuchet MS" pitchFamily="34" charset="0"/>
              </a:rPr>
              <a:t> template requires basic PowerPoint (version 2007 or newer) skills. Below is a list of commonly asked questions specific to this template. </a:t>
            </a:r>
            <a:br>
              <a:rPr lang="en-US" sz="3200" baseline="0" dirty="0">
                <a:latin typeface="Trebuchet MS" pitchFamily="34" charset="0"/>
              </a:rPr>
            </a:br>
            <a:r>
              <a:rPr lang="en-US" sz="3200" baseline="0" dirty="0">
                <a:latin typeface="Trebuchet MS" pitchFamily="34" charset="0"/>
              </a:rPr>
              <a:t>If you are using an older version of PowerPoint some template features may not work properly.</a:t>
            </a:r>
            <a:endParaRPr lang="en-US" sz="4100" b="1" dirty="0">
              <a:solidFill>
                <a:srgbClr val="FFFF00"/>
              </a:solidFill>
              <a:latin typeface="Trebuchet MS" pitchFamily="34" charset="0"/>
            </a:endParaRPr>
          </a:p>
          <a:p>
            <a:pPr algn="ctr"/>
            <a:endParaRPr lang="en-US" sz="1400" b="1" dirty="0">
              <a:solidFill>
                <a:schemeClr val="bg1"/>
              </a:solidFill>
              <a:latin typeface="Trebuchet MS" pitchFamily="34" charset="0"/>
            </a:endParaRPr>
          </a:p>
          <a:p>
            <a:pPr algn="ctr"/>
            <a:r>
              <a:rPr lang="en-US" sz="4300" b="1" dirty="0">
                <a:solidFill>
                  <a:schemeClr val="bg1"/>
                </a:solidFill>
                <a:latin typeface="Trebuchet MS" pitchFamily="34" charset="0"/>
              </a:rPr>
              <a:t>Using the template</a:t>
            </a:r>
            <a:endParaRPr lang="en-US" sz="4300" b="1" baseline="0" dirty="0">
              <a:solidFill>
                <a:schemeClr val="bg1"/>
              </a:solidFill>
              <a:latin typeface="Trebuchet MS" pitchFamily="34" charset="0"/>
            </a:endParaRPr>
          </a:p>
          <a:p>
            <a:pPr algn="ctr"/>
            <a:endParaRPr lang="en-US" sz="2800" b="1" dirty="0">
              <a:solidFill>
                <a:srgbClr val="FFFF00"/>
              </a:solidFill>
              <a:latin typeface="Trebuchet MS" pitchFamily="34" charset="0"/>
            </a:endParaRPr>
          </a:p>
          <a:p>
            <a:pPr marL="0" marR="0" indent="0" algn="l" defTabSz="4388692"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Trebuchet MS" pitchFamily="34" charset="0"/>
              </a:rPr>
              <a:t>Verifying the quality of your graphics</a:t>
            </a:r>
          </a:p>
          <a:p>
            <a:pPr defTabSz="4388692"/>
            <a:r>
              <a:rPr lang="en-US" sz="3200" dirty="0">
                <a:latin typeface="Trebuchet MS" pitchFamily="34" charset="0"/>
              </a:rPr>
              <a:t>Go to the </a:t>
            </a:r>
            <a:r>
              <a:rPr lang="en-US" sz="3200" baseline="0" dirty="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3200" baseline="0" dirty="0">
                <a:latin typeface="Trebuchet MS" pitchFamily="34" charset="0"/>
              </a:rPr>
            </a:br>
            <a:endParaRPr lang="en-US" sz="3200" baseline="0" dirty="0">
              <a:latin typeface="Trebuchet MS" pitchFamily="34" charset="0"/>
            </a:endParaRPr>
          </a:p>
          <a:p>
            <a:pPr defTabSz="4388692"/>
            <a:r>
              <a:rPr lang="en-US" sz="3200" b="1" dirty="0">
                <a:solidFill>
                  <a:srgbClr val="FFFF00"/>
                </a:solidFill>
                <a:latin typeface="Trebuchet MS" pitchFamily="34" charset="0"/>
              </a:rPr>
              <a:t>Using the placeholders</a:t>
            </a:r>
          </a:p>
          <a:p>
            <a:pPr defTabSz="4388692"/>
            <a:r>
              <a:rPr lang="en-US" sz="3200" baseline="0" dirty="0">
                <a:latin typeface="Trebuchet MS" pitchFamily="34" charset="0"/>
              </a:rPr>
              <a:t>To add text to this template click inside a placeholder and type in or paste your text. To move a placeholder, click on it </a:t>
            </a:r>
            <a:r>
              <a:rPr lang="en-US" sz="3200" u="sng" baseline="0" dirty="0">
                <a:latin typeface="Trebuchet MS" pitchFamily="34" charset="0"/>
              </a:rPr>
              <a:t>once</a:t>
            </a:r>
            <a:r>
              <a:rPr lang="en-US" sz="3200" baseline="0" dirty="0">
                <a:latin typeface="Trebuchet MS" pitchFamily="34" charset="0"/>
              </a:rPr>
              <a:t> (to select it), place your cursor on its frame and your cursor will change to this symbol:         Then, click </a:t>
            </a:r>
            <a:r>
              <a:rPr lang="en-US" sz="3200" u="sng" baseline="0" dirty="0">
                <a:latin typeface="Trebuchet MS" pitchFamily="34" charset="0"/>
              </a:rPr>
              <a:t>once</a:t>
            </a:r>
            <a:r>
              <a:rPr lang="en-US" sz="3200" baseline="0" dirty="0">
                <a:latin typeface="Trebuchet MS" pitchFamily="34" charset="0"/>
              </a:rPr>
              <a:t> and drag it to its new location where you can resize it as needed. Additional placeholders can be found on the left side of this template.</a:t>
            </a:r>
          </a:p>
          <a:p>
            <a:pPr defTabSz="4388692"/>
            <a:endParaRPr lang="en-US" sz="3200" b="1" baseline="0" dirty="0">
              <a:solidFill>
                <a:srgbClr val="FFFF00"/>
              </a:solidFill>
              <a:latin typeface="Trebuchet MS" pitchFamily="34" charset="0"/>
            </a:endParaRPr>
          </a:p>
          <a:p>
            <a:pPr defTabSz="4388692"/>
            <a:r>
              <a:rPr lang="en-US" sz="3200" b="1" baseline="0" dirty="0">
                <a:solidFill>
                  <a:srgbClr val="FFFF00"/>
                </a:solidFill>
                <a:latin typeface="Trebuchet MS" pitchFamily="34" charset="0"/>
              </a:rPr>
              <a:t>Modifying the layout</a:t>
            </a:r>
          </a:p>
          <a:p>
            <a:pPr defTabSz="4388692"/>
            <a:r>
              <a:rPr lang="en-US" sz="3200" dirty="0">
                <a:latin typeface="Trebuchet MS" pitchFamily="34" charset="0"/>
              </a:rPr>
              <a:t>This template has four</a:t>
            </a:r>
            <a:endParaRPr lang="en-US" sz="3200" baseline="0" dirty="0">
              <a:latin typeface="Trebuchet MS" pitchFamily="34" charset="0"/>
            </a:endParaRPr>
          </a:p>
          <a:p>
            <a:pPr defTabSz="4388692"/>
            <a:r>
              <a:rPr lang="en-US" sz="3200" baseline="0" dirty="0">
                <a:latin typeface="Trebuchet MS" pitchFamily="34" charset="0"/>
              </a:rPr>
              <a:t>different column layouts. </a:t>
            </a:r>
          </a:p>
          <a:p>
            <a:pPr defTabSz="4388692"/>
            <a:r>
              <a:rPr lang="en-US" sz="3200" u="sng" baseline="0" dirty="0">
                <a:latin typeface="Trebuchet MS" pitchFamily="34" charset="0"/>
              </a:rPr>
              <a:t>Right-click</a:t>
            </a:r>
            <a:r>
              <a:rPr lang="en-US" sz="3200" baseline="0" dirty="0">
                <a:latin typeface="Trebuchet MS" pitchFamily="34" charset="0"/>
              </a:rPr>
              <a:t> your mouse</a:t>
            </a:r>
          </a:p>
          <a:p>
            <a:pPr defTabSz="4388692"/>
            <a:r>
              <a:rPr lang="en-US" sz="3200" baseline="0" dirty="0">
                <a:latin typeface="Trebuchet MS" pitchFamily="34" charset="0"/>
              </a:rPr>
              <a:t>on the background and </a:t>
            </a:r>
          </a:p>
          <a:p>
            <a:pPr defTabSz="4388692"/>
            <a:r>
              <a:rPr lang="en-US" sz="3200" baseline="0" dirty="0">
                <a:latin typeface="Trebuchet MS" pitchFamily="34" charset="0"/>
              </a:rPr>
              <a:t>click on “Layout” to see </a:t>
            </a:r>
          </a:p>
          <a:p>
            <a:pPr defTabSz="4388692"/>
            <a:r>
              <a:rPr lang="en-US" sz="3200" baseline="0" dirty="0">
                <a:latin typeface="Trebuchet MS" pitchFamily="34" charset="0"/>
              </a:rPr>
              <a:t>the layout options.  The columns in the provided layouts are fixed and cannot be moved but advanced users can modify any layout by going to VIEW and then SLIDE MASTER.</a:t>
            </a:r>
          </a:p>
          <a:p>
            <a:pPr marL="0" marR="0" indent="0" algn="l" defTabSz="4388692" rtl="0" eaLnBrk="1" fontAlgn="auto" latinLnBrk="0" hangingPunct="1">
              <a:lnSpc>
                <a:spcPct val="100000"/>
              </a:lnSpc>
              <a:spcBef>
                <a:spcPts val="0"/>
              </a:spcBef>
              <a:spcAft>
                <a:spcPts val="0"/>
              </a:spcAft>
              <a:buClrTx/>
              <a:buSzTx/>
              <a:buFontTx/>
              <a:buNone/>
              <a:tabLst/>
              <a:defRPr/>
            </a:pPr>
            <a:endParaRPr lang="en-US" sz="3200" baseline="0" dirty="0">
              <a:latin typeface="Trebuchet MS" pitchFamily="34" charset="0"/>
            </a:endParaRPr>
          </a:p>
          <a:p>
            <a:pPr defTabSz="4388692"/>
            <a:r>
              <a:rPr lang="en-US" sz="3200" b="1" baseline="0" dirty="0">
                <a:solidFill>
                  <a:srgbClr val="FFFF00"/>
                </a:solidFill>
                <a:latin typeface="Trebuchet MS" pitchFamily="34" charset="0"/>
              </a:rPr>
              <a:t>Importing text and graphics from external sources</a:t>
            </a:r>
          </a:p>
          <a:p>
            <a:pPr defTabSz="4388692"/>
            <a:r>
              <a:rPr lang="en-US" sz="3200" b="1" u="sng" baseline="0" dirty="0">
                <a:latin typeface="Trebuchet MS" pitchFamily="34" charset="0"/>
              </a:rPr>
              <a:t>TEXT: </a:t>
            </a:r>
            <a:r>
              <a:rPr lang="en-US" sz="3200" baseline="0" dirty="0">
                <a:latin typeface="Trebuchet MS" pitchFamily="34" charset="0"/>
              </a:rPr>
              <a:t>Paste or type your text into a pre-existing placeholder or drag in a new placeholder from the left side of the template. Move it anywhere as needed.</a:t>
            </a:r>
          </a:p>
          <a:p>
            <a:pPr defTabSz="4388692"/>
            <a:r>
              <a:rPr lang="en-US" sz="3200" b="1" u="sng" baseline="0" dirty="0">
                <a:latin typeface="Trebuchet MS" pitchFamily="34" charset="0"/>
              </a:rPr>
              <a:t>PHOTOS: </a:t>
            </a:r>
            <a:r>
              <a:rPr lang="en-US" sz="3200" baseline="0" dirty="0">
                <a:latin typeface="Trebuchet MS" pitchFamily="34" charset="0"/>
              </a:rPr>
              <a:t>Drag in a picture placeholder, size it </a:t>
            </a:r>
            <a:r>
              <a:rPr lang="en-US" sz="3200" u="sng" baseline="0" dirty="0">
                <a:latin typeface="Trebuchet MS" pitchFamily="34" charset="0"/>
              </a:rPr>
              <a:t>first</a:t>
            </a:r>
            <a:r>
              <a:rPr lang="en-US" sz="3200" baseline="0" dirty="0">
                <a:latin typeface="Trebuchet MS" pitchFamily="34" charset="0"/>
              </a:rPr>
              <a:t>, click in it and insert a photo from the menu.</a:t>
            </a:r>
          </a:p>
          <a:p>
            <a:pPr defTabSz="4388692"/>
            <a:r>
              <a:rPr lang="en-US" sz="3200" b="1" u="sng" baseline="0" dirty="0">
                <a:latin typeface="Trebuchet MS" pitchFamily="34" charset="0"/>
              </a:rPr>
              <a:t>TABLES: </a:t>
            </a:r>
            <a:r>
              <a:rPr lang="en-US" sz="3200" baseline="0" dirty="0">
                <a:latin typeface="Trebuchet MS" pitchFamily="34" charset="0"/>
              </a:rPr>
              <a:t>You can copy and paste a table from an external document onto this poster template. To adjust  the way the text fits within the cells of a table that has been pasted, </a:t>
            </a:r>
            <a:r>
              <a:rPr lang="en-US" sz="3200" u="sng" baseline="0" dirty="0">
                <a:latin typeface="Trebuchet MS" pitchFamily="34" charset="0"/>
              </a:rPr>
              <a:t>right-click</a:t>
            </a:r>
            <a:r>
              <a:rPr lang="en-US" sz="3200" baseline="0" dirty="0">
                <a:latin typeface="Trebuchet MS" pitchFamily="34" charset="0"/>
              </a:rPr>
              <a:t> on the table, click FORMAT SHAPE  then click on TEXT BOX and change the INTERNAL MARGIN values to 0.25</a:t>
            </a:r>
          </a:p>
          <a:p>
            <a:pPr defTabSz="4388692"/>
            <a:endParaRPr lang="en-US" sz="3200" baseline="0" dirty="0">
              <a:latin typeface="Trebuchet MS" pitchFamily="34" charset="0"/>
            </a:endParaRPr>
          </a:p>
          <a:p>
            <a:pPr defTabSz="4388692"/>
            <a:r>
              <a:rPr lang="en-US" sz="3400" b="1" baseline="0" dirty="0">
                <a:solidFill>
                  <a:srgbClr val="FFFF00"/>
                </a:solidFill>
                <a:latin typeface="Trebuchet MS" pitchFamily="34" charset="0"/>
              </a:rPr>
              <a:t>Modifying the color scheme</a:t>
            </a:r>
          </a:p>
          <a:p>
            <a:pPr defTabSz="4388692"/>
            <a:r>
              <a:rPr lang="en-US" sz="3400" baseline="0" dirty="0">
                <a:latin typeface="Trebuchet MS" pitchFamily="34" charset="0"/>
              </a:rPr>
              <a:t>To change the color scheme of this template go to the “Design” menu and click on “Colors”. You can choose from the provide color combinations or you can create your own.</a:t>
            </a:r>
          </a:p>
          <a:p>
            <a:pPr defTabSz="4388692"/>
            <a:endParaRPr lang="en-US" sz="3200" baseline="0" dirty="0">
              <a:latin typeface="Trebuchet MS" pitchFamily="34" charset="0"/>
            </a:endParaRP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72" name="Picture 2"/>
          <p:cNvPicPr>
            <a:picLocks noChangeAspect="1" noChangeArrowheads="1"/>
          </p:cNvPicPr>
          <p:nvPr/>
        </p:nvPicPr>
        <p:blipFill>
          <a:blip r:embed="rId3" cstate="print"/>
          <a:srcRect/>
          <a:stretch>
            <a:fillRect/>
          </a:stretch>
        </p:blipFill>
        <p:spPr bwMode="auto">
          <a:xfrm>
            <a:off x="49630779" y="15537429"/>
            <a:ext cx="3966448" cy="2558361"/>
          </a:xfrm>
          <a:prstGeom prst="rect">
            <a:avLst/>
          </a:prstGeom>
          <a:noFill/>
          <a:ln w="9525">
            <a:noFill/>
            <a:miter lim="800000"/>
            <a:headEnd/>
            <a:tailEnd/>
          </a:ln>
          <a:effectLst/>
        </p:spPr>
      </p:pic>
      <p:pic>
        <p:nvPicPr>
          <p:cNvPr id="73" name="Picture 2"/>
          <p:cNvPicPr>
            <a:picLocks noChangeAspect="1" noChangeArrowheads="1"/>
          </p:cNvPicPr>
          <p:nvPr/>
        </p:nvPicPr>
        <p:blipFill>
          <a:blip r:embed="rId4" cstate="print"/>
          <a:srcRect/>
          <a:stretch>
            <a:fillRect/>
          </a:stretch>
        </p:blipFill>
        <p:spPr bwMode="auto">
          <a:xfrm>
            <a:off x="53120744" y="12620628"/>
            <a:ext cx="590551" cy="438150"/>
          </a:xfrm>
          <a:prstGeom prst="rect">
            <a:avLst/>
          </a:prstGeom>
          <a:noFill/>
          <a:ln w="9525">
            <a:solidFill>
              <a:schemeClr val="tx1"/>
            </a:solidFill>
            <a:miter lim="800000"/>
            <a:headEnd/>
            <a:tailEnd/>
          </a:ln>
          <a:effectLst/>
        </p:spPr>
      </p:pic>
      <p:sp>
        <p:nvSpPr>
          <p:cNvPr id="74" name="TextBox 73"/>
          <p:cNvSpPr txBox="1"/>
          <p:nvPr/>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75" name="Straight Connector 7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222126" y="452437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9387196"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2" name="Rectangle 33"/>
          <p:cNvSpPr>
            <a:spLocks noChangeArrowheads="1"/>
          </p:cNvSpPr>
          <p:nvPr userDrawn="1"/>
        </p:nvSpPr>
        <p:spPr bwMode="auto">
          <a:xfrm>
            <a:off x="15150800"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4" name="Rectangle 23"/>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 DESIGN</a:t>
            </a:r>
            <a:r>
              <a:rPr lang="en-US" sz="4300" b="1" baseline="0" dirty="0">
                <a:solidFill>
                  <a:schemeClr val="bg1"/>
                </a:solidFill>
                <a:latin typeface="Trebuchet MS" pitchFamily="34" charset="0"/>
              </a:rPr>
              <a:t> </a:t>
            </a:r>
            <a:r>
              <a:rPr lang="en-US" sz="4300" b="1" dirty="0">
                <a:solidFill>
                  <a:schemeClr val="bg1"/>
                </a:solidFill>
                <a:latin typeface="Trebuchet MS" pitchFamily="34" charset="0"/>
              </a:rPr>
              <a:t>GUIDE</a:t>
            </a:r>
          </a:p>
          <a:p>
            <a:pPr algn="ctr"/>
            <a:r>
              <a:rPr lang="en-US" sz="41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5271895"/>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48”x72” professional  poster. </a:t>
            </a:r>
            <a:r>
              <a:rPr lang="en-US" sz="3400" dirty="0">
                <a:latin typeface="Trebuchet MS" pitchFamily="34" charset="0"/>
              </a:rPr>
              <a:t>You</a:t>
            </a:r>
            <a:r>
              <a:rPr lang="en-US" sz="3400" baseline="0" dirty="0">
                <a:latin typeface="Trebuchet MS" pitchFamily="34" charset="0"/>
              </a:rPr>
              <a:t> can u</a:t>
            </a:r>
            <a:r>
              <a:rPr lang="en-US" sz="3400" dirty="0">
                <a:latin typeface="Trebuchet MS" pitchFamily="34" charset="0"/>
              </a:rPr>
              <a:t>se</a:t>
            </a:r>
            <a:r>
              <a:rPr lang="en-US" sz="3400" baseline="0" dirty="0">
                <a:latin typeface="Trebuchet MS" pitchFamily="34" charset="0"/>
              </a:rPr>
              <a:t> it to create your research poster and </a:t>
            </a:r>
            <a:r>
              <a:rPr lang="en-US" sz="3400" dirty="0">
                <a:latin typeface="Trebuchet MS" pitchFamily="34" charset="0"/>
              </a:rPr>
              <a:t>save valuable time placing titles, subtitles,</a:t>
            </a:r>
            <a:r>
              <a:rPr lang="en-US" sz="3400" baseline="0" dirty="0">
                <a:latin typeface="Trebuchet MS" pitchFamily="34" charset="0"/>
              </a:rPr>
              <a:t> text, and graphics</a:t>
            </a:r>
            <a:r>
              <a:rPr lang="en-US" sz="3400" dirty="0">
                <a:latin typeface="Trebuchet MS" pitchFamily="34" charset="0"/>
              </a:rPr>
              <a:t>. </a:t>
            </a:r>
          </a:p>
          <a:p>
            <a:pPr defTabSz="6144907"/>
            <a:endParaRPr lang="en-US" sz="3400" dirty="0">
              <a:latin typeface="Trebuchet MS" pitchFamily="34" charset="0"/>
            </a:endParaRPr>
          </a:p>
          <a:p>
            <a:pPr defTabSz="6144907"/>
            <a:r>
              <a:rPr lang="en-US" sz="3400" dirty="0">
                <a:latin typeface="Trebuchet MS" pitchFamily="34" charset="0"/>
              </a:rPr>
              <a:t>We provide a series of online tutorials that will guide you through the poster design process and answer your poster production questions. </a:t>
            </a:r>
          </a:p>
          <a:p>
            <a:pPr defTabSz="6144907"/>
            <a:endParaRPr lang="en-US" sz="3400" dirty="0">
              <a:latin typeface="Trebuchet MS" pitchFamily="34" charset="0"/>
            </a:endParaRPr>
          </a:p>
          <a:p>
            <a:pPr defTabSz="6144907"/>
            <a:r>
              <a:rPr lang="en-US" sz="3400" dirty="0">
                <a:latin typeface="Trebuchet MS" pitchFamily="34" charset="0"/>
              </a:rPr>
              <a:t>To view our template tutorials, go online to </a:t>
            </a:r>
            <a:r>
              <a:rPr lang="en-US" sz="3400" b="1" dirty="0">
                <a:solidFill>
                  <a:srgbClr val="FFFF00"/>
                </a:solidFill>
                <a:latin typeface="Trebuchet MS" pitchFamily="34" charset="0"/>
              </a:rPr>
              <a:t>PosterPresentations.com </a:t>
            </a:r>
            <a:r>
              <a:rPr lang="en-US" sz="3400" dirty="0">
                <a:latin typeface="Trebuchet MS" pitchFamily="34" charset="0"/>
              </a:rPr>
              <a:t>and click on </a:t>
            </a:r>
            <a:r>
              <a:rPr lang="en-US" sz="3400" dirty="0">
                <a:solidFill>
                  <a:srgbClr val="FFFF00"/>
                </a:solidFill>
                <a:latin typeface="Trebuchet MS" pitchFamily="34" charset="0"/>
              </a:rPr>
              <a:t>HELP DESK.</a:t>
            </a:r>
          </a:p>
          <a:p>
            <a:pPr defTabSz="6144907"/>
            <a:endParaRPr lang="en-US" sz="3400" dirty="0">
              <a:latin typeface="Trebuchet MS" pitchFamily="34" charset="0"/>
            </a:endParaRPr>
          </a:p>
          <a:p>
            <a:pPr defTabSz="6144907"/>
            <a:r>
              <a:rPr lang="en-US" sz="3400" dirty="0">
                <a:latin typeface="Trebuchet MS" pitchFamily="34" charset="0"/>
              </a:rPr>
              <a:t>When</a:t>
            </a:r>
            <a:r>
              <a:rPr lang="en-US" sz="3400" baseline="0" dirty="0">
                <a:latin typeface="Trebuchet MS" pitchFamily="34" charset="0"/>
              </a:rPr>
              <a:t> you are ready to</a:t>
            </a:r>
            <a:r>
              <a:rPr lang="en-US" sz="3400" dirty="0">
                <a:latin typeface="Trebuchet MS" pitchFamily="34" charset="0"/>
              </a:rPr>
              <a:t> </a:t>
            </a:r>
            <a:r>
              <a:rPr lang="en-US" sz="3400" baseline="0" dirty="0">
                <a:latin typeface="Trebuchet MS" pitchFamily="34" charset="0"/>
              </a:rPr>
              <a:t> print your poster</a:t>
            </a:r>
            <a:r>
              <a:rPr lang="en-US" sz="3400" dirty="0">
                <a:latin typeface="Trebuchet MS" pitchFamily="34" charset="0"/>
              </a:rPr>
              <a:t>,</a:t>
            </a:r>
            <a:r>
              <a:rPr lang="en-US" sz="3400" baseline="0" dirty="0">
                <a:latin typeface="Trebuchet MS" pitchFamily="34" charset="0"/>
              </a:rPr>
              <a:t> go online to</a:t>
            </a:r>
            <a:r>
              <a:rPr lang="en-US" sz="3900" baseline="0" dirty="0">
                <a:latin typeface="Trebuchet MS" pitchFamily="34" charset="0"/>
              </a:rPr>
              <a:t> </a:t>
            </a:r>
            <a:r>
              <a:rPr lang="en-US" sz="4200" b="1" dirty="0">
                <a:solidFill>
                  <a:srgbClr val="FFFF00"/>
                </a:solidFill>
                <a:latin typeface="Trebuchet MS" pitchFamily="34" charset="0"/>
              </a:rPr>
              <a:t>PosterPresentations.com</a:t>
            </a:r>
            <a:r>
              <a:rPr lang="en-US" sz="4500" b="1" dirty="0">
                <a:solidFill>
                  <a:schemeClr val="bg1"/>
                </a:solidFill>
                <a:latin typeface="Trebuchet MS" pitchFamily="34" charset="0"/>
              </a:rPr>
              <a:t>.</a:t>
            </a:r>
            <a:br>
              <a:rPr lang="en-US" sz="3400" dirty="0">
                <a:latin typeface="Trebuchet MS" pitchFamily="34" charset="0"/>
              </a:rPr>
            </a:br>
            <a:endParaRPr lang="en-US" sz="3400" dirty="0">
              <a:latin typeface="Trebuchet MS" pitchFamily="34" charset="0"/>
            </a:endParaRPr>
          </a:p>
          <a:p>
            <a:pPr algn="l" defTabSz="5271895"/>
            <a:r>
              <a:rPr lang="en-US" sz="3400" b="1" dirty="0">
                <a:solidFill>
                  <a:schemeClr val="bg1"/>
                </a:solidFill>
                <a:latin typeface="Trebuchet MS" pitchFamily="34" charset="0"/>
              </a:rPr>
              <a:t>Need</a:t>
            </a:r>
            <a:r>
              <a:rPr lang="en-US" sz="3400" b="1" baseline="0" dirty="0">
                <a:solidFill>
                  <a:schemeClr val="bg1"/>
                </a:solidFill>
                <a:latin typeface="Trebuchet MS" pitchFamily="34" charset="0"/>
              </a:rPr>
              <a:t> Assistance?  </a:t>
            </a:r>
            <a:r>
              <a:rPr lang="en-US" sz="3900" b="1" baseline="0" dirty="0">
                <a:solidFill>
                  <a:srgbClr val="FFFF00"/>
                </a:solidFill>
                <a:latin typeface="Trebuchet MS" pitchFamily="34" charset="0"/>
              </a:rPr>
              <a:t>Call  us at </a:t>
            </a:r>
            <a:r>
              <a:rPr lang="en-US" sz="3900" b="1" dirty="0">
                <a:solidFill>
                  <a:srgbClr val="FFFF00"/>
                </a:solidFill>
                <a:latin typeface="Trebuchet MS" pitchFamily="34" charset="0"/>
              </a:rPr>
              <a:t>1.866.649.3004</a:t>
            </a:r>
            <a:endParaRPr lang="en-US" sz="4200" b="1" dirty="0">
              <a:solidFill>
                <a:srgbClr val="FFFF00"/>
              </a:solidFill>
              <a:latin typeface="Trebuchet MS" pitchFamily="34" charset="0"/>
            </a:endParaRPr>
          </a:p>
          <a:p>
            <a:pPr defTabSz="5267063"/>
            <a:r>
              <a:rPr lang="en-US" sz="3400" dirty="0">
                <a:latin typeface="Trebuchet MS" pitchFamily="34" charset="0"/>
              </a:rPr>
              <a:t> </a:t>
            </a:r>
            <a:endParaRPr lang="en-US" sz="4500" b="1" dirty="0">
              <a:solidFill>
                <a:srgbClr val="FFFF00"/>
              </a:solidFill>
              <a:latin typeface="Trebuchet MS" pitchFamily="34" charset="0"/>
            </a:endParaRPr>
          </a:p>
          <a:p>
            <a:pPr algn="ctr"/>
            <a:r>
              <a:rPr lang="en-US" sz="4200" b="1" dirty="0">
                <a:solidFill>
                  <a:schemeClr val="bg1"/>
                </a:solidFill>
                <a:latin typeface="Trebuchet MS" pitchFamily="34" charset="0"/>
              </a:rPr>
              <a:t>Object Placeholders</a:t>
            </a:r>
          </a:p>
          <a:p>
            <a:pPr algn="ctr"/>
            <a:endParaRPr lang="en-US" sz="3400" b="1" dirty="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latin typeface="Trebuchet MS" pitchFamily="34" charset="0"/>
              </a:rPr>
              <a:t>To</a:t>
            </a:r>
            <a:r>
              <a:rPr lang="en-US" sz="3400" baseline="0" dirty="0">
                <a:latin typeface="Trebuchet MS" pitchFamily="34" charset="0"/>
              </a:rPr>
              <a:t> add text, c</a:t>
            </a:r>
            <a:r>
              <a:rPr lang="en-US" sz="3400" dirty="0">
                <a:latin typeface="Trebuchet MS" pitchFamily="34" charset="0"/>
              </a:rPr>
              <a:t>lick inside</a:t>
            </a:r>
            <a:r>
              <a:rPr lang="en-US" sz="3400" baseline="0" dirty="0">
                <a:latin typeface="Trebuchet MS" pitchFamily="34" charset="0"/>
              </a:rPr>
              <a:t> a placeholder on the poster and type or paste your text.  To move a placeholder, click it </a:t>
            </a:r>
            <a:r>
              <a:rPr lang="en-US" sz="3400" u="sng" baseline="0" dirty="0">
                <a:latin typeface="Trebuchet MS" pitchFamily="34" charset="0"/>
              </a:rPr>
              <a:t>once</a:t>
            </a:r>
            <a:r>
              <a:rPr lang="en-US" sz="3400" baseline="0" dirty="0">
                <a:latin typeface="Trebuchet MS" pitchFamily="34" charset="0"/>
              </a:rPr>
              <a:t> (to select it).  Place your cursor on its frame, and your cursor will change to this symbol    .  Click </a:t>
            </a:r>
            <a:r>
              <a:rPr lang="en-US" sz="3400" u="sng" baseline="0" dirty="0">
                <a:latin typeface="Trebuchet MS" pitchFamily="34" charset="0"/>
              </a:rPr>
              <a:t>once</a:t>
            </a:r>
            <a:r>
              <a:rPr lang="en-US" sz="3400" baseline="0" dirty="0">
                <a:latin typeface="Trebuchet MS" pitchFamily="34" charset="0"/>
              </a:rPr>
              <a:t> and drag it to a new location where you can resize it. </a:t>
            </a:r>
          </a:p>
          <a:p>
            <a:pPr defTabSz="5271895"/>
            <a:endParaRPr lang="en-US" sz="3400" dirty="0">
              <a:latin typeface="Trebuchet MS" pitchFamily="34" charset="0"/>
            </a:endParaRPr>
          </a:p>
          <a:p>
            <a:pPr defTabSz="5271895"/>
            <a:r>
              <a:rPr lang="en-US" sz="3400" b="1" dirty="0">
                <a:solidFill>
                  <a:srgbClr val="FFFF00"/>
                </a:solidFill>
                <a:latin typeface="Trebuchet MS" pitchFamily="34" charset="0"/>
              </a:rPr>
              <a:t>Section Header placeholder</a:t>
            </a:r>
          </a:p>
          <a:p>
            <a:pPr defTabSz="5271895"/>
            <a:r>
              <a:rPr lang="en-US" sz="34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a:latin typeface="Trebuchet MS" pitchFamily="34" charset="0"/>
            </a:endParaRPr>
          </a:p>
          <a:p>
            <a:pPr defTabSz="6144907"/>
            <a:endParaRPr lang="en-US" sz="3400" dirty="0">
              <a:latin typeface="Trebuchet MS" pitchFamily="34" charset="0"/>
            </a:endParaRPr>
          </a:p>
          <a:p>
            <a:pPr defTabSz="6144907"/>
            <a:endParaRPr lang="en-US" sz="3400" b="1" dirty="0">
              <a:solidFill>
                <a:srgbClr val="FFFF00"/>
              </a:solidFill>
              <a:latin typeface="Trebuchet MS" pitchFamily="34" charset="0"/>
            </a:endParaRPr>
          </a:p>
          <a:p>
            <a:pPr defTabSz="6144907"/>
            <a:r>
              <a:rPr lang="en-US" sz="3400" b="1" dirty="0">
                <a:solidFill>
                  <a:srgbClr val="FFFF00"/>
                </a:solidFill>
                <a:latin typeface="Trebuchet MS" pitchFamily="34" charset="0"/>
              </a:rPr>
              <a:t>Text placeholder</a:t>
            </a:r>
          </a:p>
          <a:p>
            <a:pPr defTabSz="6144907"/>
            <a:r>
              <a:rPr lang="en-US" sz="3400" baseline="0" dirty="0">
                <a:latin typeface="Trebuchet MS" pitchFamily="34" charset="0"/>
              </a:rPr>
              <a:t>Move this preformatted text placeholder to the poster to add a new body of text.</a:t>
            </a: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1" baseline="0" dirty="0">
              <a:solidFill>
                <a:srgbClr val="FFFF00"/>
              </a:solidFill>
              <a:latin typeface="Trebuchet MS" pitchFamily="34" charset="0"/>
            </a:endParaRPr>
          </a:p>
          <a:p>
            <a:pPr defTabSz="6144907"/>
            <a:r>
              <a:rPr lang="en-US" sz="3400" b="1" baseline="0" dirty="0">
                <a:solidFill>
                  <a:srgbClr val="FFFF00"/>
                </a:solidFill>
                <a:latin typeface="Trebuchet MS" pitchFamily="34" charset="0"/>
              </a:rPr>
              <a:t>Picture placeholder</a:t>
            </a:r>
          </a:p>
          <a:p>
            <a:pPr defTabSz="6144907"/>
            <a:r>
              <a:rPr lang="en-US" sz="3400" baseline="0" dirty="0">
                <a:latin typeface="Trebuchet MS" pitchFamily="34" charset="0"/>
              </a:rPr>
              <a:t>Move this graphic placeholder onto your poster, size it first, and then click it to add a picture to the poster.</a:t>
            </a:r>
          </a:p>
          <a:p>
            <a:pPr defTabSz="4388692"/>
            <a:endParaRPr lang="en-US" sz="3200" baseline="0" dirty="0">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sp>
        <p:nvSpPr>
          <p:cNvPr id="25" name="Rectangle 24"/>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26" name="Picture 2"/>
          <p:cNvPicPr>
            <a:picLocks noChangeAspect="1" noChangeArrowheads="1"/>
          </p:cNvPicPr>
          <p:nvPr userDrawn="1"/>
        </p:nvPicPr>
        <p:blipFill>
          <a:blip r:embed="rId4"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27" name="Group 26"/>
          <p:cNvGrpSpPr/>
          <p:nvPr userDrawn="1"/>
        </p:nvGrpSpPr>
        <p:grpSpPr>
          <a:xfrm>
            <a:off x="-9967069" y="31446164"/>
            <a:ext cx="9309487" cy="1090625"/>
            <a:chOff x="44242388" y="28054064"/>
            <a:chExt cx="9771398" cy="1090621"/>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70833" y="28172249"/>
              <a:ext cx="914400" cy="914398"/>
            </a:xfrm>
            <a:prstGeom prst="rect">
              <a:avLst/>
            </a:prstGeom>
            <a:noFill/>
          </p:spPr>
        </p:pic>
        <p:sp>
          <p:nvSpPr>
            <p:cNvPr id="30" name="TextBox 29"/>
            <p:cNvSpPr txBox="1"/>
            <p:nvPr userDrawn="1"/>
          </p:nvSpPr>
          <p:spPr>
            <a:xfrm>
              <a:off x="45342600" y="28154099"/>
              <a:ext cx="8671186" cy="861771"/>
            </a:xfrm>
            <a:prstGeom prst="rect">
              <a:avLst/>
            </a:prstGeom>
            <a:noFill/>
          </p:spPr>
          <p:txBody>
            <a:bodyPr wrap="square" rtlCol="0">
              <a:spAutoFit/>
            </a:bodyPr>
            <a:lstStyle/>
            <a:p>
              <a:r>
                <a:rPr lang="en-US" sz="2500" dirty="0">
                  <a:solidFill>
                    <a:schemeClr val="tx2"/>
                  </a:solidFill>
                  <a:latin typeface="Trebuchet MS" pitchFamily="34" charset="0"/>
                </a:rPr>
                <a:t>Student</a:t>
              </a:r>
              <a:r>
                <a:rPr lang="en-US" sz="2500" baseline="0" dirty="0">
                  <a:solidFill>
                    <a:schemeClr val="tx2"/>
                  </a:solidFill>
                  <a:latin typeface="Trebuchet MS" pitchFamily="34" charset="0"/>
                </a:rPr>
                <a:t> discounts are available on our </a:t>
              </a:r>
              <a:r>
                <a:rPr lang="en-US" sz="2500" baseline="0" dirty="0" err="1">
                  <a:solidFill>
                    <a:schemeClr val="tx2"/>
                  </a:solidFill>
                  <a:latin typeface="Trebuchet MS" pitchFamily="34" charset="0"/>
                </a:rPr>
                <a:t>Facebook</a:t>
              </a:r>
              <a:r>
                <a:rPr lang="en-US" sz="2500" baseline="0" dirty="0">
                  <a:solidFill>
                    <a:schemeClr val="tx2"/>
                  </a:solidFill>
                  <a:latin typeface="Trebuchet MS" pitchFamily="34" charset="0"/>
                </a:rPr>
                <a:t> page. </a:t>
              </a:r>
            </a:p>
            <a:p>
              <a:r>
                <a:rPr lang="en-US" sz="2500" baseline="0" dirty="0">
                  <a:solidFill>
                    <a:schemeClr val="tx2"/>
                  </a:solidFill>
                  <a:latin typeface="Trebuchet MS" pitchFamily="34" charset="0"/>
                </a:rPr>
                <a:t>Go to </a:t>
              </a:r>
              <a:r>
                <a:rPr lang="en-US" sz="2500" u="sng" baseline="0" dirty="0">
                  <a:solidFill>
                    <a:schemeClr val="tx2"/>
                  </a:solidFill>
                  <a:latin typeface="Trebuchet MS" pitchFamily="34" charset="0"/>
                </a:rPr>
                <a:t>PosterPresentations.com</a:t>
              </a:r>
              <a:r>
                <a:rPr lang="en-US" sz="2500" baseline="0" dirty="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1" name="Straight Connector 30"/>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33" name="Rectangle 32"/>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endParaRPr lang="en-US" sz="3200" dirty="0">
              <a:latin typeface="Trebuchet MS" pitchFamily="34" charset="0"/>
            </a:endParaRPr>
          </a:p>
          <a:p>
            <a:pPr defTabSz="4388692"/>
            <a:r>
              <a:rPr lang="en-US" sz="3400" dirty="0">
                <a:latin typeface="Trebuchet MS" pitchFamily="34" charset="0"/>
              </a:rPr>
              <a:t>This PowerPoint</a:t>
            </a:r>
            <a:r>
              <a:rPr lang="en-US" sz="3400" baseline="0" dirty="0">
                <a:latin typeface="Trebuchet MS" pitchFamily="34" charset="0"/>
              </a:rPr>
              <a:t> template requires basic PowerPoint (version 2007 or newer) skills. Below is a list of commonly asked questions specific to this template. </a:t>
            </a:r>
            <a:br>
              <a:rPr lang="en-US" sz="3400" baseline="0" dirty="0">
                <a:latin typeface="Trebuchet MS" pitchFamily="34" charset="0"/>
              </a:rPr>
            </a:br>
            <a:r>
              <a:rPr lang="en-US" sz="3400" baseline="0" dirty="0">
                <a:latin typeface="Trebuchet MS" pitchFamily="34" charset="0"/>
              </a:rPr>
              <a:t>If you are using an older version of PowerPoint some template features may not work properly.</a:t>
            </a:r>
            <a:endParaRPr lang="en-US" sz="3400" b="1" dirty="0">
              <a:solidFill>
                <a:srgbClr val="FFFF00"/>
              </a:solidFill>
              <a:latin typeface="Trebuchet MS" pitchFamily="34" charset="0"/>
            </a:endParaRPr>
          </a:p>
          <a:p>
            <a:pPr algn="ctr"/>
            <a:endParaRPr lang="en-US" sz="3400" baseline="0" dirty="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a:solidFill>
                  <a:schemeClr val="bg1"/>
                </a:solidFill>
                <a:latin typeface="Trebuchet MS" pitchFamily="34" charset="0"/>
              </a:rPr>
              <a:t>Template</a:t>
            </a:r>
            <a:r>
              <a:rPr lang="en-US" sz="4500" b="1" baseline="0" dirty="0">
                <a:solidFill>
                  <a:schemeClr val="bg1"/>
                </a:solidFill>
                <a:latin typeface="Trebuchet MS" pitchFamily="34" charset="0"/>
              </a:rPr>
              <a:t> FAQs</a:t>
            </a:r>
            <a:endParaRPr lang="en-US" sz="45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a:solidFill>
                  <a:srgbClr val="FFFF00"/>
                </a:solidFill>
                <a:latin typeface="Trebuchet MS" pitchFamily="34" charset="0"/>
              </a:rPr>
              <a:t>Verifying the quality of your graphics</a:t>
            </a:r>
          </a:p>
          <a:p>
            <a:pPr defTabSz="3765188"/>
            <a:r>
              <a:rPr lang="en-US" sz="3400" dirty="0">
                <a:latin typeface="Trebuchet MS" pitchFamily="34" charset="0"/>
              </a:rPr>
              <a:t>Go to the </a:t>
            </a:r>
            <a:r>
              <a:rPr lang="en-US" sz="34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a:latin typeface="Trebuchet MS" pitchFamily="34" charset="0"/>
              </a:rPr>
            </a:br>
            <a:endParaRPr lang="en-US" sz="3400" baseline="0" dirty="0">
              <a:latin typeface="Trebuchet MS" pitchFamily="34" charset="0"/>
            </a:endParaRPr>
          </a:p>
          <a:p>
            <a:pPr defTabSz="3765188"/>
            <a:endParaRPr lang="en-US" sz="3400" b="1" baseline="0" dirty="0">
              <a:solidFill>
                <a:srgbClr val="FFFF00"/>
              </a:solidFill>
              <a:latin typeface="Trebuchet MS" pitchFamily="34" charset="0"/>
            </a:endParaRPr>
          </a:p>
          <a:p>
            <a:pPr defTabSz="3765188"/>
            <a:r>
              <a:rPr lang="en-US" sz="3400" b="1" baseline="0" dirty="0">
                <a:solidFill>
                  <a:srgbClr val="FFFF00"/>
                </a:solidFill>
                <a:latin typeface="Trebuchet MS" pitchFamily="34" charset="0"/>
              </a:rPr>
              <a:t>Modifying the layout</a:t>
            </a:r>
          </a:p>
          <a:p>
            <a:pPr defTabSz="3765188"/>
            <a:r>
              <a:rPr lang="en-US" sz="3400" dirty="0">
                <a:latin typeface="Trebuchet MS" pitchFamily="34" charset="0"/>
              </a:rPr>
              <a:t>This template has four </a:t>
            </a:r>
          </a:p>
          <a:p>
            <a:pPr defTabSz="3765188"/>
            <a:r>
              <a:rPr lang="en-US" sz="3400" baseline="0" dirty="0">
                <a:latin typeface="Trebuchet MS" pitchFamily="34" charset="0"/>
              </a:rPr>
              <a:t>different column layouts.   </a:t>
            </a:r>
          </a:p>
          <a:p>
            <a:pPr defTabSz="3765188"/>
            <a:r>
              <a:rPr lang="en-US" sz="3400" u="sng" baseline="0" dirty="0">
                <a:latin typeface="Trebuchet MS" pitchFamily="34" charset="0"/>
              </a:rPr>
              <a:t>Right-click</a:t>
            </a:r>
            <a:r>
              <a:rPr lang="en-US" sz="3400" baseline="0" dirty="0">
                <a:latin typeface="Trebuchet MS" pitchFamily="34" charset="0"/>
              </a:rPr>
              <a:t> your mouse on the </a:t>
            </a:r>
          </a:p>
          <a:p>
            <a:pPr defTabSz="3765188"/>
            <a:r>
              <a:rPr lang="en-US" sz="3400" baseline="0" dirty="0">
                <a:latin typeface="Trebuchet MS" pitchFamily="34" charset="0"/>
              </a:rPr>
              <a:t>background  and click on </a:t>
            </a:r>
          </a:p>
          <a:p>
            <a:pPr defTabSz="3765188"/>
            <a:r>
              <a:rPr lang="en-US" sz="3400" baseline="0" dirty="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defTabSz="3765188"/>
            <a:r>
              <a:rPr lang="en-US" sz="3400" b="1" baseline="0" dirty="0">
                <a:solidFill>
                  <a:srgbClr val="FFFF00"/>
                </a:solidFill>
                <a:latin typeface="Trebuchet MS" pitchFamily="34" charset="0"/>
              </a:rPr>
              <a:t>Importing text and graphics from external sources</a:t>
            </a:r>
          </a:p>
          <a:p>
            <a:pPr defTabSz="3765188"/>
            <a:r>
              <a:rPr lang="en-US" sz="3400" b="1" u="sng" baseline="0" dirty="0">
                <a:latin typeface="Trebuchet MS" pitchFamily="34" charset="0"/>
              </a:rPr>
              <a:t>TEXT</a:t>
            </a:r>
            <a:r>
              <a:rPr lang="en-US" sz="3400" b="1" u="none" baseline="0" dirty="0">
                <a:latin typeface="Trebuchet MS" pitchFamily="34" charset="0"/>
              </a:rPr>
              <a:t>: </a:t>
            </a:r>
            <a:r>
              <a:rPr lang="en-US" sz="3400" baseline="0" dirty="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a:latin typeface="Trebuchet MS" pitchFamily="34" charset="0"/>
            </a:endParaRPr>
          </a:p>
          <a:p>
            <a:pPr defTabSz="3765188"/>
            <a:r>
              <a:rPr lang="en-US" sz="3400" b="1" u="sng" baseline="0" dirty="0">
                <a:latin typeface="Trebuchet MS" pitchFamily="34" charset="0"/>
              </a:rPr>
              <a:t>PHOTOS</a:t>
            </a:r>
            <a:r>
              <a:rPr lang="en-US" sz="3400" b="1" u="none" baseline="0" dirty="0">
                <a:latin typeface="Trebuchet MS" pitchFamily="34" charset="0"/>
              </a:rPr>
              <a:t>: </a:t>
            </a:r>
            <a:r>
              <a:rPr lang="en-US" sz="3400" baseline="0" dirty="0">
                <a:latin typeface="Trebuchet MS" pitchFamily="34" charset="0"/>
              </a:rPr>
              <a:t>Drag in a picture placeholder, size it </a:t>
            </a:r>
            <a:r>
              <a:rPr lang="en-US" sz="3400" u="sng" baseline="0" dirty="0">
                <a:latin typeface="Trebuchet MS" pitchFamily="34" charset="0"/>
              </a:rPr>
              <a:t>first</a:t>
            </a:r>
            <a:r>
              <a:rPr lang="en-US" sz="3400" baseline="0" dirty="0">
                <a:latin typeface="Trebuchet MS" pitchFamily="34" charset="0"/>
              </a:rPr>
              <a:t>, click in it and insert a photo from the menu.</a:t>
            </a:r>
          </a:p>
          <a:p>
            <a:pPr defTabSz="3765188"/>
            <a:endParaRPr lang="en-US" sz="3400" baseline="0" dirty="0">
              <a:latin typeface="Trebuchet MS" pitchFamily="34" charset="0"/>
            </a:endParaRPr>
          </a:p>
          <a:p>
            <a:pPr defTabSz="3765188"/>
            <a:r>
              <a:rPr lang="en-US" sz="3400" b="1" u="sng" baseline="0" dirty="0">
                <a:latin typeface="Trebuchet MS" pitchFamily="34" charset="0"/>
              </a:rPr>
              <a:t>TABLES</a:t>
            </a:r>
            <a:r>
              <a:rPr lang="en-US" sz="3400" b="1" u="none" baseline="0" dirty="0">
                <a:latin typeface="Trebuchet MS" pitchFamily="34" charset="0"/>
              </a:rPr>
              <a:t>: </a:t>
            </a:r>
            <a:r>
              <a:rPr lang="en-US" sz="3400" baseline="0" dirty="0">
                <a:latin typeface="Trebuchet MS" pitchFamily="34" charset="0"/>
              </a:rPr>
              <a:t>You can copy and paste a table from an external document onto this poster template. To adjust the way the text fits within the cells of a table that has been pasted, </a:t>
            </a:r>
            <a:r>
              <a:rPr lang="en-US" sz="3400" u="sng" baseline="0" dirty="0">
                <a:latin typeface="Trebuchet MS" pitchFamily="34" charset="0"/>
              </a:rPr>
              <a:t>right-click</a:t>
            </a:r>
            <a:r>
              <a:rPr lang="en-US" sz="3400" baseline="0" dirty="0">
                <a:latin typeface="Trebuchet MS" pitchFamily="34" charset="0"/>
              </a:rPr>
              <a:t> on the table, click FORMAT SHAPE  then click on TEXT BOX and change the INTERNAL MARGIN values to 0.25.</a:t>
            </a:r>
          </a:p>
          <a:p>
            <a:pPr defTabSz="3765188"/>
            <a:endParaRPr lang="en-US" sz="3400" baseline="0" dirty="0">
              <a:latin typeface="Trebuchet MS" pitchFamily="34" charset="0"/>
            </a:endParaRPr>
          </a:p>
          <a:p>
            <a:pPr defTabSz="3765188"/>
            <a:endParaRPr lang="en-US" sz="3400" baseline="0" dirty="0">
              <a:latin typeface="Trebuchet MS" pitchFamily="34" charset="0"/>
            </a:endParaRPr>
          </a:p>
          <a:p>
            <a:pPr defTabSz="3765188"/>
            <a:r>
              <a:rPr lang="en-US" sz="3400" b="1" baseline="0" dirty="0">
                <a:solidFill>
                  <a:srgbClr val="FFFF00"/>
                </a:solidFill>
                <a:latin typeface="Trebuchet MS" pitchFamily="34" charset="0"/>
              </a:rPr>
              <a:t>Modifying the color scheme</a:t>
            </a:r>
          </a:p>
          <a:p>
            <a:pPr defTabSz="3765188"/>
            <a:r>
              <a:rPr lang="en-US" sz="3400" baseline="0" dirty="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34" name="Picture 2"/>
          <p:cNvPicPr>
            <a:picLocks noChangeAspect="1" noChangeArrowheads="1"/>
          </p:cNvPicPr>
          <p:nvPr userDrawn="1"/>
        </p:nvPicPr>
        <p:blipFill>
          <a:blip r:embed="rId3"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35" name="TextBox 34"/>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36" name="Straight Connector 35"/>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0"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778004" y="32293205"/>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25" name="Straight Connector 2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11581076" y="5257800"/>
            <a:ext cx="20724813" cy="267462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0" name="Rectangle 33"/>
          <p:cNvSpPr>
            <a:spLocks noChangeArrowheads="1"/>
          </p:cNvSpPr>
          <p:nvPr userDrawn="1"/>
        </p:nvSpPr>
        <p:spPr bwMode="auto">
          <a:xfrm>
            <a:off x="32914167"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2" name="Rectangle 31"/>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 DESIGN</a:t>
            </a:r>
            <a:r>
              <a:rPr lang="en-US" sz="4300" b="1" baseline="0" dirty="0">
                <a:solidFill>
                  <a:schemeClr val="bg1"/>
                </a:solidFill>
                <a:latin typeface="Trebuchet MS" pitchFamily="34" charset="0"/>
              </a:rPr>
              <a:t> </a:t>
            </a:r>
            <a:r>
              <a:rPr lang="en-US" sz="4300" b="1" dirty="0">
                <a:solidFill>
                  <a:schemeClr val="bg1"/>
                </a:solidFill>
                <a:latin typeface="Trebuchet MS" pitchFamily="34" charset="0"/>
              </a:rPr>
              <a:t>GUIDE</a:t>
            </a:r>
          </a:p>
          <a:p>
            <a:pPr algn="ctr"/>
            <a:r>
              <a:rPr lang="en-US" sz="41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5271895"/>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48”x72” professional  poster. </a:t>
            </a:r>
            <a:r>
              <a:rPr lang="en-US" sz="3400" dirty="0">
                <a:latin typeface="Trebuchet MS" pitchFamily="34" charset="0"/>
              </a:rPr>
              <a:t>You</a:t>
            </a:r>
            <a:r>
              <a:rPr lang="en-US" sz="3400" baseline="0" dirty="0">
                <a:latin typeface="Trebuchet MS" pitchFamily="34" charset="0"/>
              </a:rPr>
              <a:t> can u</a:t>
            </a:r>
            <a:r>
              <a:rPr lang="en-US" sz="3400" dirty="0">
                <a:latin typeface="Trebuchet MS" pitchFamily="34" charset="0"/>
              </a:rPr>
              <a:t>se</a:t>
            </a:r>
            <a:r>
              <a:rPr lang="en-US" sz="3400" baseline="0" dirty="0">
                <a:latin typeface="Trebuchet MS" pitchFamily="34" charset="0"/>
              </a:rPr>
              <a:t> it to create your research poster and </a:t>
            </a:r>
            <a:r>
              <a:rPr lang="en-US" sz="3400" dirty="0">
                <a:latin typeface="Trebuchet MS" pitchFamily="34" charset="0"/>
              </a:rPr>
              <a:t>save valuable time placing titles, subtitles,</a:t>
            </a:r>
            <a:r>
              <a:rPr lang="en-US" sz="3400" baseline="0" dirty="0">
                <a:latin typeface="Trebuchet MS" pitchFamily="34" charset="0"/>
              </a:rPr>
              <a:t> text, and graphics</a:t>
            </a:r>
            <a:r>
              <a:rPr lang="en-US" sz="3400" dirty="0">
                <a:latin typeface="Trebuchet MS" pitchFamily="34" charset="0"/>
              </a:rPr>
              <a:t>. </a:t>
            </a:r>
          </a:p>
          <a:p>
            <a:pPr defTabSz="6144907"/>
            <a:endParaRPr lang="en-US" sz="3400" dirty="0">
              <a:latin typeface="Trebuchet MS" pitchFamily="34" charset="0"/>
            </a:endParaRPr>
          </a:p>
          <a:p>
            <a:pPr defTabSz="6144907"/>
            <a:r>
              <a:rPr lang="en-US" sz="3400" dirty="0">
                <a:latin typeface="Trebuchet MS" pitchFamily="34" charset="0"/>
              </a:rPr>
              <a:t>We provide a series of online tutorials that will guide you through the poster design process and answer your poster production questions. </a:t>
            </a:r>
          </a:p>
          <a:p>
            <a:pPr defTabSz="6144907"/>
            <a:endParaRPr lang="en-US" sz="3400" dirty="0">
              <a:latin typeface="Trebuchet MS" pitchFamily="34" charset="0"/>
            </a:endParaRPr>
          </a:p>
          <a:p>
            <a:pPr defTabSz="6144907"/>
            <a:r>
              <a:rPr lang="en-US" sz="3400" dirty="0">
                <a:latin typeface="Trebuchet MS" pitchFamily="34" charset="0"/>
              </a:rPr>
              <a:t>To view our template tutorials, go online to </a:t>
            </a:r>
            <a:r>
              <a:rPr lang="en-US" sz="3400" b="1" dirty="0">
                <a:solidFill>
                  <a:srgbClr val="FFFF00"/>
                </a:solidFill>
                <a:latin typeface="Trebuchet MS" pitchFamily="34" charset="0"/>
              </a:rPr>
              <a:t>PosterPresentations.com </a:t>
            </a:r>
            <a:r>
              <a:rPr lang="en-US" sz="3400" dirty="0">
                <a:latin typeface="Trebuchet MS" pitchFamily="34" charset="0"/>
              </a:rPr>
              <a:t>and click on </a:t>
            </a:r>
            <a:r>
              <a:rPr lang="en-US" sz="3400" dirty="0">
                <a:solidFill>
                  <a:srgbClr val="FFFF00"/>
                </a:solidFill>
                <a:latin typeface="Trebuchet MS" pitchFamily="34" charset="0"/>
              </a:rPr>
              <a:t>HELP DESK.</a:t>
            </a:r>
          </a:p>
          <a:p>
            <a:pPr defTabSz="6144907"/>
            <a:endParaRPr lang="en-US" sz="3400" dirty="0">
              <a:latin typeface="Trebuchet MS" pitchFamily="34" charset="0"/>
            </a:endParaRPr>
          </a:p>
          <a:p>
            <a:pPr defTabSz="6144907"/>
            <a:r>
              <a:rPr lang="en-US" sz="3400" dirty="0">
                <a:latin typeface="Trebuchet MS" pitchFamily="34" charset="0"/>
              </a:rPr>
              <a:t>When</a:t>
            </a:r>
            <a:r>
              <a:rPr lang="en-US" sz="3400" baseline="0" dirty="0">
                <a:latin typeface="Trebuchet MS" pitchFamily="34" charset="0"/>
              </a:rPr>
              <a:t> you are ready to</a:t>
            </a:r>
            <a:r>
              <a:rPr lang="en-US" sz="3400" dirty="0">
                <a:latin typeface="Trebuchet MS" pitchFamily="34" charset="0"/>
              </a:rPr>
              <a:t> </a:t>
            </a:r>
            <a:r>
              <a:rPr lang="en-US" sz="3400" baseline="0" dirty="0">
                <a:latin typeface="Trebuchet MS" pitchFamily="34" charset="0"/>
              </a:rPr>
              <a:t> print your poster</a:t>
            </a:r>
            <a:r>
              <a:rPr lang="en-US" sz="3400" dirty="0">
                <a:latin typeface="Trebuchet MS" pitchFamily="34" charset="0"/>
              </a:rPr>
              <a:t>,</a:t>
            </a:r>
            <a:r>
              <a:rPr lang="en-US" sz="3400" baseline="0" dirty="0">
                <a:latin typeface="Trebuchet MS" pitchFamily="34" charset="0"/>
              </a:rPr>
              <a:t> go online to</a:t>
            </a:r>
            <a:r>
              <a:rPr lang="en-US" sz="3900" baseline="0" dirty="0">
                <a:latin typeface="Trebuchet MS" pitchFamily="34" charset="0"/>
              </a:rPr>
              <a:t> </a:t>
            </a:r>
            <a:r>
              <a:rPr lang="en-US" sz="4200" b="1" dirty="0">
                <a:solidFill>
                  <a:srgbClr val="FFFF00"/>
                </a:solidFill>
                <a:latin typeface="Trebuchet MS" pitchFamily="34" charset="0"/>
              </a:rPr>
              <a:t>PosterPresentations.com</a:t>
            </a:r>
            <a:r>
              <a:rPr lang="en-US" sz="4500" b="1" dirty="0">
                <a:solidFill>
                  <a:schemeClr val="bg1"/>
                </a:solidFill>
                <a:latin typeface="Trebuchet MS" pitchFamily="34" charset="0"/>
              </a:rPr>
              <a:t>.</a:t>
            </a:r>
            <a:br>
              <a:rPr lang="en-US" sz="3400" dirty="0">
                <a:latin typeface="Trebuchet MS" pitchFamily="34" charset="0"/>
              </a:rPr>
            </a:br>
            <a:endParaRPr lang="en-US" sz="3400" dirty="0">
              <a:latin typeface="Trebuchet MS" pitchFamily="34" charset="0"/>
            </a:endParaRPr>
          </a:p>
          <a:p>
            <a:pPr algn="l" defTabSz="5271895"/>
            <a:r>
              <a:rPr lang="en-US" sz="3400" b="1" dirty="0">
                <a:solidFill>
                  <a:schemeClr val="bg1"/>
                </a:solidFill>
                <a:latin typeface="Trebuchet MS" pitchFamily="34" charset="0"/>
              </a:rPr>
              <a:t>Need</a:t>
            </a:r>
            <a:r>
              <a:rPr lang="en-US" sz="3400" b="1" baseline="0" dirty="0">
                <a:solidFill>
                  <a:schemeClr val="bg1"/>
                </a:solidFill>
                <a:latin typeface="Trebuchet MS" pitchFamily="34" charset="0"/>
              </a:rPr>
              <a:t> Assistance?  </a:t>
            </a:r>
            <a:r>
              <a:rPr lang="en-US" sz="3900" b="1" baseline="0" dirty="0">
                <a:solidFill>
                  <a:srgbClr val="FFFF00"/>
                </a:solidFill>
                <a:latin typeface="Trebuchet MS" pitchFamily="34" charset="0"/>
              </a:rPr>
              <a:t>Call  us at </a:t>
            </a:r>
            <a:r>
              <a:rPr lang="en-US" sz="3900" b="1" dirty="0">
                <a:solidFill>
                  <a:srgbClr val="FFFF00"/>
                </a:solidFill>
                <a:latin typeface="Trebuchet MS" pitchFamily="34" charset="0"/>
              </a:rPr>
              <a:t>1.866.649.3004</a:t>
            </a:r>
            <a:endParaRPr lang="en-US" sz="4200" b="1" dirty="0">
              <a:solidFill>
                <a:srgbClr val="FFFF00"/>
              </a:solidFill>
              <a:latin typeface="Trebuchet MS" pitchFamily="34" charset="0"/>
            </a:endParaRPr>
          </a:p>
          <a:p>
            <a:pPr defTabSz="5267063"/>
            <a:r>
              <a:rPr lang="en-US" sz="3400" dirty="0">
                <a:latin typeface="Trebuchet MS" pitchFamily="34" charset="0"/>
              </a:rPr>
              <a:t> </a:t>
            </a:r>
            <a:endParaRPr lang="en-US" sz="4500" b="1" dirty="0">
              <a:solidFill>
                <a:srgbClr val="FFFF00"/>
              </a:solidFill>
              <a:latin typeface="Trebuchet MS" pitchFamily="34" charset="0"/>
            </a:endParaRPr>
          </a:p>
          <a:p>
            <a:pPr algn="ctr"/>
            <a:r>
              <a:rPr lang="en-US" sz="4200" b="1" dirty="0">
                <a:solidFill>
                  <a:schemeClr val="bg1"/>
                </a:solidFill>
                <a:latin typeface="Trebuchet MS" pitchFamily="34" charset="0"/>
              </a:rPr>
              <a:t>Object Placeholders</a:t>
            </a:r>
          </a:p>
          <a:p>
            <a:pPr algn="ctr"/>
            <a:endParaRPr lang="en-US" sz="3400" b="1" dirty="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latin typeface="Trebuchet MS" pitchFamily="34" charset="0"/>
              </a:rPr>
              <a:t>To</a:t>
            </a:r>
            <a:r>
              <a:rPr lang="en-US" sz="3400" baseline="0" dirty="0">
                <a:latin typeface="Trebuchet MS" pitchFamily="34" charset="0"/>
              </a:rPr>
              <a:t> add text, c</a:t>
            </a:r>
            <a:r>
              <a:rPr lang="en-US" sz="3400" dirty="0">
                <a:latin typeface="Trebuchet MS" pitchFamily="34" charset="0"/>
              </a:rPr>
              <a:t>lick inside</a:t>
            </a:r>
            <a:r>
              <a:rPr lang="en-US" sz="3400" baseline="0" dirty="0">
                <a:latin typeface="Trebuchet MS" pitchFamily="34" charset="0"/>
              </a:rPr>
              <a:t> a placeholder on the poster and type or paste your text.  To move a placeholder, click it </a:t>
            </a:r>
            <a:r>
              <a:rPr lang="en-US" sz="3400" u="sng" baseline="0" dirty="0">
                <a:latin typeface="Trebuchet MS" pitchFamily="34" charset="0"/>
              </a:rPr>
              <a:t>once</a:t>
            </a:r>
            <a:r>
              <a:rPr lang="en-US" sz="3400" baseline="0" dirty="0">
                <a:latin typeface="Trebuchet MS" pitchFamily="34" charset="0"/>
              </a:rPr>
              <a:t> (to select it).  Place your cursor on its frame, and your cursor will change to this symbol    .  Click </a:t>
            </a:r>
            <a:r>
              <a:rPr lang="en-US" sz="3400" u="sng" baseline="0" dirty="0">
                <a:latin typeface="Trebuchet MS" pitchFamily="34" charset="0"/>
              </a:rPr>
              <a:t>once</a:t>
            </a:r>
            <a:r>
              <a:rPr lang="en-US" sz="3400" baseline="0" dirty="0">
                <a:latin typeface="Trebuchet MS" pitchFamily="34" charset="0"/>
              </a:rPr>
              <a:t> and drag it to a new location where you can resize it. </a:t>
            </a:r>
          </a:p>
          <a:p>
            <a:pPr defTabSz="5271895"/>
            <a:endParaRPr lang="en-US" sz="3400" dirty="0">
              <a:latin typeface="Trebuchet MS" pitchFamily="34" charset="0"/>
            </a:endParaRPr>
          </a:p>
          <a:p>
            <a:pPr defTabSz="5271895"/>
            <a:r>
              <a:rPr lang="en-US" sz="3400" b="1" dirty="0">
                <a:solidFill>
                  <a:srgbClr val="FFFF00"/>
                </a:solidFill>
                <a:latin typeface="Trebuchet MS" pitchFamily="34" charset="0"/>
              </a:rPr>
              <a:t>Section Header placeholder</a:t>
            </a:r>
          </a:p>
          <a:p>
            <a:pPr defTabSz="5271895"/>
            <a:r>
              <a:rPr lang="en-US" sz="34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a:latin typeface="Trebuchet MS" pitchFamily="34" charset="0"/>
            </a:endParaRPr>
          </a:p>
          <a:p>
            <a:pPr defTabSz="6144907"/>
            <a:endParaRPr lang="en-US" sz="3400" dirty="0">
              <a:latin typeface="Trebuchet MS" pitchFamily="34" charset="0"/>
            </a:endParaRPr>
          </a:p>
          <a:p>
            <a:pPr defTabSz="6144907"/>
            <a:endParaRPr lang="en-US" sz="3400" b="1" dirty="0">
              <a:solidFill>
                <a:srgbClr val="FFFF00"/>
              </a:solidFill>
              <a:latin typeface="Trebuchet MS" pitchFamily="34" charset="0"/>
            </a:endParaRPr>
          </a:p>
          <a:p>
            <a:pPr defTabSz="6144907"/>
            <a:r>
              <a:rPr lang="en-US" sz="3400" b="1" dirty="0">
                <a:solidFill>
                  <a:srgbClr val="FFFF00"/>
                </a:solidFill>
                <a:latin typeface="Trebuchet MS" pitchFamily="34" charset="0"/>
              </a:rPr>
              <a:t>Text placeholder</a:t>
            </a:r>
          </a:p>
          <a:p>
            <a:pPr defTabSz="6144907"/>
            <a:r>
              <a:rPr lang="en-US" sz="3400" baseline="0" dirty="0">
                <a:latin typeface="Trebuchet MS" pitchFamily="34" charset="0"/>
              </a:rPr>
              <a:t>Move this preformatted text placeholder to the poster to add a new body of text.</a:t>
            </a: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1" baseline="0" dirty="0">
              <a:solidFill>
                <a:srgbClr val="FFFF00"/>
              </a:solidFill>
              <a:latin typeface="Trebuchet MS" pitchFamily="34" charset="0"/>
            </a:endParaRPr>
          </a:p>
          <a:p>
            <a:pPr defTabSz="6144907"/>
            <a:r>
              <a:rPr lang="en-US" sz="3400" b="1" baseline="0" dirty="0">
                <a:solidFill>
                  <a:srgbClr val="FFFF00"/>
                </a:solidFill>
                <a:latin typeface="Trebuchet MS" pitchFamily="34" charset="0"/>
              </a:rPr>
              <a:t>Picture placeholder</a:t>
            </a:r>
          </a:p>
          <a:p>
            <a:pPr defTabSz="6144907"/>
            <a:r>
              <a:rPr lang="en-US" sz="3400" baseline="0" dirty="0">
                <a:latin typeface="Trebuchet MS" pitchFamily="34" charset="0"/>
              </a:rPr>
              <a:t>Move this graphic placeholder onto your poster, size it first, and then click it to add a picture to the poster.</a:t>
            </a:r>
          </a:p>
          <a:p>
            <a:pPr defTabSz="4388692"/>
            <a:endParaRPr lang="en-US" sz="3200" baseline="0" dirty="0">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sp>
        <p:nvSpPr>
          <p:cNvPr id="33" name="Rectangle 32"/>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34" name="Picture 2"/>
          <p:cNvPicPr>
            <a:picLocks noChangeAspect="1" noChangeArrowheads="1"/>
          </p:cNvPicPr>
          <p:nvPr userDrawn="1"/>
        </p:nvPicPr>
        <p:blipFill>
          <a:blip r:embed="rId3"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35" name="Group 34"/>
          <p:cNvGrpSpPr/>
          <p:nvPr userDrawn="1"/>
        </p:nvGrpSpPr>
        <p:grpSpPr>
          <a:xfrm>
            <a:off x="-9967069" y="31446164"/>
            <a:ext cx="9309487" cy="1090625"/>
            <a:chOff x="44242388" y="28054064"/>
            <a:chExt cx="9771398" cy="1090621"/>
          </a:xfrm>
        </p:grpSpPr>
        <p:sp>
          <p:nvSpPr>
            <p:cNvPr id="36" name="Rounded Rectangle 3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70833" y="28172249"/>
              <a:ext cx="914400" cy="914398"/>
            </a:xfrm>
            <a:prstGeom prst="rect">
              <a:avLst/>
            </a:prstGeom>
            <a:noFill/>
          </p:spPr>
        </p:pic>
        <p:sp>
          <p:nvSpPr>
            <p:cNvPr id="38" name="TextBox 37"/>
            <p:cNvSpPr txBox="1"/>
            <p:nvPr userDrawn="1"/>
          </p:nvSpPr>
          <p:spPr>
            <a:xfrm>
              <a:off x="45342600" y="28154099"/>
              <a:ext cx="8671186" cy="861771"/>
            </a:xfrm>
            <a:prstGeom prst="rect">
              <a:avLst/>
            </a:prstGeom>
            <a:noFill/>
          </p:spPr>
          <p:txBody>
            <a:bodyPr wrap="square" rtlCol="0">
              <a:spAutoFit/>
            </a:bodyPr>
            <a:lstStyle/>
            <a:p>
              <a:r>
                <a:rPr lang="en-US" sz="2500" dirty="0">
                  <a:solidFill>
                    <a:schemeClr val="tx2"/>
                  </a:solidFill>
                  <a:latin typeface="Trebuchet MS" pitchFamily="34" charset="0"/>
                </a:rPr>
                <a:t>Student</a:t>
              </a:r>
              <a:r>
                <a:rPr lang="en-US" sz="2500" baseline="0" dirty="0">
                  <a:solidFill>
                    <a:schemeClr val="tx2"/>
                  </a:solidFill>
                  <a:latin typeface="Trebuchet MS" pitchFamily="34" charset="0"/>
                </a:rPr>
                <a:t> discounts are available on our </a:t>
              </a:r>
              <a:r>
                <a:rPr lang="en-US" sz="2500" baseline="0" dirty="0" err="1">
                  <a:solidFill>
                    <a:schemeClr val="tx2"/>
                  </a:solidFill>
                  <a:latin typeface="Trebuchet MS" pitchFamily="34" charset="0"/>
                </a:rPr>
                <a:t>Facebook</a:t>
              </a:r>
              <a:r>
                <a:rPr lang="en-US" sz="2500" baseline="0" dirty="0">
                  <a:solidFill>
                    <a:schemeClr val="tx2"/>
                  </a:solidFill>
                  <a:latin typeface="Trebuchet MS" pitchFamily="34" charset="0"/>
                </a:rPr>
                <a:t> page. </a:t>
              </a:r>
            </a:p>
            <a:p>
              <a:r>
                <a:rPr lang="en-US" sz="2500" baseline="0" dirty="0">
                  <a:solidFill>
                    <a:schemeClr val="tx2"/>
                  </a:solidFill>
                  <a:latin typeface="Trebuchet MS" pitchFamily="34" charset="0"/>
                </a:rPr>
                <a:t>Go to </a:t>
              </a:r>
              <a:r>
                <a:rPr lang="en-US" sz="2500" u="sng" baseline="0" dirty="0">
                  <a:solidFill>
                    <a:schemeClr val="tx2"/>
                  </a:solidFill>
                  <a:latin typeface="Trebuchet MS" pitchFamily="34" charset="0"/>
                </a:rPr>
                <a:t>PosterPresentations.com</a:t>
              </a:r>
              <a:r>
                <a:rPr lang="en-US" sz="2500" baseline="0" dirty="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9" name="Straight Connector 38"/>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41" name="Rectangle 40"/>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endParaRPr lang="en-US" sz="3200" dirty="0">
              <a:latin typeface="Trebuchet MS" pitchFamily="34" charset="0"/>
            </a:endParaRPr>
          </a:p>
          <a:p>
            <a:pPr defTabSz="4388692"/>
            <a:r>
              <a:rPr lang="en-US" sz="3400" dirty="0">
                <a:latin typeface="Trebuchet MS" pitchFamily="34" charset="0"/>
              </a:rPr>
              <a:t>This PowerPoint</a:t>
            </a:r>
            <a:r>
              <a:rPr lang="en-US" sz="3400" baseline="0" dirty="0">
                <a:latin typeface="Trebuchet MS" pitchFamily="34" charset="0"/>
              </a:rPr>
              <a:t> template requires basic PowerPoint (version 2007 or newer) skills. Below is a list of commonly asked questions specific to this template. </a:t>
            </a:r>
            <a:br>
              <a:rPr lang="en-US" sz="3400" baseline="0" dirty="0">
                <a:latin typeface="Trebuchet MS" pitchFamily="34" charset="0"/>
              </a:rPr>
            </a:br>
            <a:r>
              <a:rPr lang="en-US" sz="3400" baseline="0" dirty="0">
                <a:latin typeface="Trebuchet MS" pitchFamily="34" charset="0"/>
              </a:rPr>
              <a:t>If you are using an older version of PowerPoint some template features may not work properly.</a:t>
            </a:r>
            <a:endParaRPr lang="en-US" sz="3400" b="1" dirty="0">
              <a:solidFill>
                <a:srgbClr val="FFFF00"/>
              </a:solidFill>
              <a:latin typeface="Trebuchet MS" pitchFamily="34" charset="0"/>
            </a:endParaRPr>
          </a:p>
          <a:p>
            <a:pPr algn="ctr"/>
            <a:endParaRPr lang="en-US" sz="3400" baseline="0" dirty="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a:solidFill>
                  <a:schemeClr val="bg1"/>
                </a:solidFill>
                <a:latin typeface="Trebuchet MS" pitchFamily="34" charset="0"/>
              </a:rPr>
              <a:t>Template</a:t>
            </a:r>
            <a:r>
              <a:rPr lang="en-US" sz="4500" b="1" baseline="0" dirty="0">
                <a:solidFill>
                  <a:schemeClr val="bg1"/>
                </a:solidFill>
                <a:latin typeface="Trebuchet MS" pitchFamily="34" charset="0"/>
              </a:rPr>
              <a:t> FAQs</a:t>
            </a:r>
            <a:endParaRPr lang="en-US" sz="45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a:solidFill>
                  <a:srgbClr val="FFFF00"/>
                </a:solidFill>
                <a:latin typeface="Trebuchet MS" pitchFamily="34" charset="0"/>
              </a:rPr>
              <a:t>Verifying the quality of your graphics</a:t>
            </a:r>
          </a:p>
          <a:p>
            <a:pPr defTabSz="3765188"/>
            <a:r>
              <a:rPr lang="en-US" sz="3400" dirty="0">
                <a:latin typeface="Trebuchet MS" pitchFamily="34" charset="0"/>
              </a:rPr>
              <a:t>Go to the </a:t>
            </a:r>
            <a:r>
              <a:rPr lang="en-US" sz="34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a:latin typeface="Trebuchet MS" pitchFamily="34" charset="0"/>
              </a:rPr>
            </a:br>
            <a:endParaRPr lang="en-US" sz="3400" baseline="0" dirty="0">
              <a:latin typeface="Trebuchet MS" pitchFamily="34" charset="0"/>
            </a:endParaRPr>
          </a:p>
          <a:p>
            <a:pPr defTabSz="3765188"/>
            <a:endParaRPr lang="en-US" sz="3400" b="1" baseline="0" dirty="0">
              <a:solidFill>
                <a:srgbClr val="FFFF00"/>
              </a:solidFill>
              <a:latin typeface="Trebuchet MS" pitchFamily="34" charset="0"/>
            </a:endParaRPr>
          </a:p>
          <a:p>
            <a:pPr defTabSz="3765188"/>
            <a:r>
              <a:rPr lang="en-US" sz="3400" b="1" baseline="0" dirty="0">
                <a:solidFill>
                  <a:srgbClr val="FFFF00"/>
                </a:solidFill>
                <a:latin typeface="Trebuchet MS" pitchFamily="34" charset="0"/>
              </a:rPr>
              <a:t>Modifying the layout</a:t>
            </a:r>
          </a:p>
          <a:p>
            <a:pPr defTabSz="3765188"/>
            <a:r>
              <a:rPr lang="en-US" sz="3400" dirty="0">
                <a:latin typeface="Trebuchet MS" pitchFamily="34" charset="0"/>
              </a:rPr>
              <a:t>This template has four </a:t>
            </a:r>
          </a:p>
          <a:p>
            <a:pPr defTabSz="3765188"/>
            <a:r>
              <a:rPr lang="en-US" sz="3400" baseline="0" dirty="0">
                <a:latin typeface="Trebuchet MS" pitchFamily="34" charset="0"/>
              </a:rPr>
              <a:t>different column layouts.   </a:t>
            </a:r>
          </a:p>
          <a:p>
            <a:pPr defTabSz="3765188"/>
            <a:r>
              <a:rPr lang="en-US" sz="3400" u="sng" baseline="0" dirty="0">
                <a:latin typeface="Trebuchet MS" pitchFamily="34" charset="0"/>
              </a:rPr>
              <a:t>Right-click</a:t>
            </a:r>
            <a:r>
              <a:rPr lang="en-US" sz="3400" baseline="0" dirty="0">
                <a:latin typeface="Trebuchet MS" pitchFamily="34" charset="0"/>
              </a:rPr>
              <a:t> your mouse on the </a:t>
            </a:r>
          </a:p>
          <a:p>
            <a:pPr defTabSz="3765188"/>
            <a:r>
              <a:rPr lang="en-US" sz="3400" baseline="0" dirty="0">
                <a:latin typeface="Trebuchet MS" pitchFamily="34" charset="0"/>
              </a:rPr>
              <a:t>background  and click on </a:t>
            </a:r>
          </a:p>
          <a:p>
            <a:pPr defTabSz="3765188"/>
            <a:r>
              <a:rPr lang="en-US" sz="3400" baseline="0" dirty="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defTabSz="3765188"/>
            <a:r>
              <a:rPr lang="en-US" sz="3400" b="1" baseline="0" dirty="0">
                <a:solidFill>
                  <a:srgbClr val="FFFF00"/>
                </a:solidFill>
                <a:latin typeface="Trebuchet MS" pitchFamily="34" charset="0"/>
              </a:rPr>
              <a:t>Importing text and graphics from external sources</a:t>
            </a:r>
          </a:p>
          <a:p>
            <a:pPr defTabSz="3765188"/>
            <a:r>
              <a:rPr lang="en-US" sz="3400" b="1" u="sng" baseline="0" dirty="0">
                <a:latin typeface="Trebuchet MS" pitchFamily="34" charset="0"/>
              </a:rPr>
              <a:t>TEXT</a:t>
            </a:r>
            <a:r>
              <a:rPr lang="en-US" sz="3400" b="1" u="none" baseline="0" dirty="0">
                <a:latin typeface="Trebuchet MS" pitchFamily="34" charset="0"/>
              </a:rPr>
              <a:t>: </a:t>
            </a:r>
            <a:r>
              <a:rPr lang="en-US" sz="3400" baseline="0" dirty="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a:latin typeface="Trebuchet MS" pitchFamily="34" charset="0"/>
            </a:endParaRPr>
          </a:p>
          <a:p>
            <a:pPr defTabSz="3765188"/>
            <a:r>
              <a:rPr lang="en-US" sz="3400" b="1" u="sng" baseline="0" dirty="0">
                <a:latin typeface="Trebuchet MS" pitchFamily="34" charset="0"/>
              </a:rPr>
              <a:t>PHOTOS</a:t>
            </a:r>
            <a:r>
              <a:rPr lang="en-US" sz="3400" b="1" u="none" baseline="0" dirty="0">
                <a:latin typeface="Trebuchet MS" pitchFamily="34" charset="0"/>
              </a:rPr>
              <a:t>: </a:t>
            </a:r>
            <a:r>
              <a:rPr lang="en-US" sz="3400" baseline="0" dirty="0">
                <a:latin typeface="Trebuchet MS" pitchFamily="34" charset="0"/>
              </a:rPr>
              <a:t>Drag in a picture placeholder, size it </a:t>
            </a:r>
            <a:r>
              <a:rPr lang="en-US" sz="3400" u="sng" baseline="0" dirty="0">
                <a:latin typeface="Trebuchet MS" pitchFamily="34" charset="0"/>
              </a:rPr>
              <a:t>first</a:t>
            </a:r>
            <a:r>
              <a:rPr lang="en-US" sz="3400" baseline="0" dirty="0">
                <a:latin typeface="Trebuchet MS" pitchFamily="34" charset="0"/>
              </a:rPr>
              <a:t>, click in it and insert a photo from the menu.</a:t>
            </a:r>
          </a:p>
          <a:p>
            <a:pPr defTabSz="3765188"/>
            <a:endParaRPr lang="en-US" sz="3400" baseline="0" dirty="0">
              <a:latin typeface="Trebuchet MS" pitchFamily="34" charset="0"/>
            </a:endParaRPr>
          </a:p>
          <a:p>
            <a:pPr defTabSz="3765188"/>
            <a:r>
              <a:rPr lang="en-US" sz="3400" b="1" u="sng" baseline="0" dirty="0">
                <a:latin typeface="Trebuchet MS" pitchFamily="34" charset="0"/>
              </a:rPr>
              <a:t>TABLES</a:t>
            </a:r>
            <a:r>
              <a:rPr lang="en-US" sz="3400" b="1" u="none" baseline="0" dirty="0">
                <a:latin typeface="Trebuchet MS" pitchFamily="34" charset="0"/>
              </a:rPr>
              <a:t>: </a:t>
            </a:r>
            <a:r>
              <a:rPr lang="en-US" sz="3400" baseline="0" dirty="0">
                <a:latin typeface="Trebuchet MS" pitchFamily="34" charset="0"/>
              </a:rPr>
              <a:t>You can copy and paste a table from an external document onto this poster template. To adjust the way the text fits within the cells of a table that has been pasted, </a:t>
            </a:r>
            <a:r>
              <a:rPr lang="en-US" sz="3400" u="sng" baseline="0" dirty="0">
                <a:latin typeface="Trebuchet MS" pitchFamily="34" charset="0"/>
              </a:rPr>
              <a:t>right-click</a:t>
            </a:r>
            <a:r>
              <a:rPr lang="en-US" sz="3400" baseline="0" dirty="0">
                <a:latin typeface="Trebuchet MS" pitchFamily="34" charset="0"/>
              </a:rPr>
              <a:t> on the table, click FORMAT SHAPE  then click on TEXT BOX and change the INTERNAL MARGIN values to 0.25.</a:t>
            </a:r>
          </a:p>
          <a:p>
            <a:pPr defTabSz="3765188"/>
            <a:endParaRPr lang="en-US" sz="3400" baseline="0" dirty="0">
              <a:latin typeface="Trebuchet MS" pitchFamily="34" charset="0"/>
            </a:endParaRPr>
          </a:p>
          <a:p>
            <a:pPr defTabSz="3765188"/>
            <a:endParaRPr lang="en-US" sz="3400" baseline="0" dirty="0">
              <a:latin typeface="Trebuchet MS" pitchFamily="34" charset="0"/>
            </a:endParaRPr>
          </a:p>
          <a:p>
            <a:pPr defTabSz="3765188"/>
            <a:r>
              <a:rPr lang="en-US" sz="3400" b="1" baseline="0" dirty="0">
                <a:solidFill>
                  <a:srgbClr val="FFFF00"/>
                </a:solidFill>
                <a:latin typeface="Trebuchet MS" pitchFamily="34" charset="0"/>
              </a:rPr>
              <a:t>Modifying the color scheme</a:t>
            </a:r>
          </a:p>
          <a:p>
            <a:pPr defTabSz="3765188"/>
            <a:r>
              <a:rPr lang="en-US" sz="3400" baseline="0" dirty="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42" name="Picture 2"/>
          <p:cNvPicPr>
            <a:picLocks noChangeAspect="1" noChangeArrowheads="1"/>
          </p:cNvPicPr>
          <p:nvPr userDrawn="1"/>
        </p:nvPicPr>
        <p:blipFill>
          <a:blip r:embed="rId6"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43" name="TextBox 42"/>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44" name="Straight Connector 43"/>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emf"/><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904187" y="6004406"/>
            <a:ext cx="13591277" cy="3477796"/>
          </a:xfrm>
        </p:spPr>
        <p:txBody>
          <a:bodyPr/>
          <a:lstStyle/>
          <a:p>
            <a:pPr algn="just"/>
            <a:r>
              <a:rPr lang="en-US" sz="2800" dirty="0"/>
              <a:t>	Industry is moving towards IVR services and voice based smart systems like virtual assistants. Voice input analysis  will contribute to make these systems more intelligent and help in formulating business policies. This project analyses the importance of different acoustic characteristics in prediction of gender. It employs various classification algorithms as a comparison study. It also investigates ways to analyze audio to predict the accent of the associated person.</a:t>
            </a:r>
          </a:p>
        </p:txBody>
      </p:sp>
      <p:sp>
        <p:nvSpPr>
          <p:cNvPr id="253" name="Text Placeholder 252"/>
          <p:cNvSpPr>
            <a:spLocks noGrp="1"/>
          </p:cNvSpPr>
          <p:nvPr>
            <p:ph type="body" sz="quarter" idx="11"/>
          </p:nvPr>
        </p:nvSpPr>
        <p:spPr/>
        <p:txBody>
          <a:bodyPr/>
          <a:lstStyle/>
          <a:p>
            <a:r>
              <a:rPr lang="en-US" dirty="0"/>
              <a:t>Abstract</a:t>
            </a:r>
          </a:p>
        </p:txBody>
      </p:sp>
      <p:sp>
        <p:nvSpPr>
          <p:cNvPr id="160" name="Text Placeholder 159"/>
          <p:cNvSpPr>
            <a:spLocks noGrp="1"/>
          </p:cNvSpPr>
          <p:nvPr>
            <p:ph type="body" sz="quarter" idx="19"/>
          </p:nvPr>
        </p:nvSpPr>
        <p:spPr>
          <a:xfrm>
            <a:off x="922340" y="10328179"/>
            <a:ext cx="6683806" cy="3219264"/>
          </a:xfrm>
        </p:spPr>
        <p:txBody>
          <a:bodyPr/>
          <a:lstStyle/>
          <a:p>
            <a:pPr algn="just"/>
            <a:r>
              <a:rPr lang="en-US" sz="2800" dirty="0"/>
              <a:t>	Given a random audio file with human voice, predict the gender and accent of the speaker associated with the voice.</a:t>
            </a:r>
          </a:p>
          <a:p>
            <a:pPr algn="just"/>
            <a:endParaRPr lang="en-US" sz="2800" dirty="0"/>
          </a:p>
          <a:p>
            <a:pPr algn="just"/>
            <a:endParaRPr lang="en-US" sz="2800" dirty="0"/>
          </a:p>
        </p:txBody>
      </p:sp>
      <p:sp>
        <p:nvSpPr>
          <p:cNvPr id="161" name="Text Placeholder 160"/>
          <p:cNvSpPr>
            <a:spLocks noGrp="1"/>
          </p:cNvSpPr>
          <p:nvPr>
            <p:ph type="body" sz="quarter" idx="20"/>
          </p:nvPr>
        </p:nvSpPr>
        <p:spPr>
          <a:xfrm>
            <a:off x="942080" y="9532918"/>
            <a:ext cx="13573125" cy="738635"/>
          </a:xfrm>
        </p:spPr>
        <p:txBody>
          <a:bodyPr/>
          <a:lstStyle/>
          <a:p>
            <a:r>
              <a:rPr lang="en-US" dirty="0"/>
              <a:t>Problem Description</a:t>
            </a:r>
          </a:p>
        </p:txBody>
      </p:sp>
      <p:sp>
        <p:nvSpPr>
          <p:cNvPr id="162" name="Text Placeholder 161"/>
          <p:cNvSpPr>
            <a:spLocks noGrp="1"/>
          </p:cNvSpPr>
          <p:nvPr>
            <p:ph type="body" sz="quarter" idx="21"/>
          </p:nvPr>
        </p:nvSpPr>
        <p:spPr>
          <a:xfrm>
            <a:off x="15154277" y="6049612"/>
            <a:ext cx="13571535" cy="2185135"/>
          </a:xfrm>
        </p:spPr>
        <p:txBody>
          <a:bodyPr/>
          <a:lstStyle/>
          <a:p>
            <a:pPr marL="514350" indent="-514350">
              <a:buFont typeface="+mj-lt"/>
              <a:buAutoNum type="alphaUcPeriod"/>
            </a:pPr>
            <a:r>
              <a:rPr lang="en-US" sz="2800" dirty="0"/>
              <a:t>The model can successfully predict the gender with a good accuracy. Gender classification based on voice characteristics is based primarily on Mean Fundamental Frequency and a value of 142 Hz forms a boundary between male and female voice.</a:t>
            </a:r>
          </a:p>
        </p:txBody>
      </p:sp>
      <p:sp>
        <p:nvSpPr>
          <p:cNvPr id="163" name="Text Placeholder 162"/>
          <p:cNvSpPr>
            <a:spLocks noGrp="1"/>
          </p:cNvSpPr>
          <p:nvPr>
            <p:ph type="body" sz="quarter" idx="22"/>
          </p:nvPr>
        </p:nvSpPr>
        <p:spPr>
          <a:xfrm>
            <a:off x="15154276" y="5351915"/>
            <a:ext cx="13571535" cy="738635"/>
          </a:xfrm>
        </p:spPr>
        <p:txBody>
          <a:bodyPr/>
          <a:lstStyle/>
          <a:p>
            <a:r>
              <a:rPr lang="en-US" dirty="0"/>
              <a:t>Results</a:t>
            </a:r>
          </a:p>
        </p:txBody>
      </p:sp>
      <p:sp>
        <p:nvSpPr>
          <p:cNvPr id="164" name="Text Placeholder 163"/>
          <p:cNvSpPr>
            <a:spLocks noGrp="1"/>
          </p:cNvSpPr>
          <p:nvPr>
            <p:ph type="body" sz="quarter" idx="23"/>
          </p:nvPr>
        </p:nvSpPr>
        <p:spPr>
          <a:xfrm>
            <a:off x="904187" y="16577649"/>
            <a:ext cx="13571535" cy="7441959"/>
          </a:xfrm>
        </p:spPr>
        <p:txBody>
          <a:bodyPr/>
          <a:lstStyle/>
          <a:p>
            <a:r>
              <a:rPr lang="en-US" sz="2800" dirty="0"/>
              <a:t>For solving the problem user will input an audio file to the recognizer:</a:t>
            </a:r>
          </a:p>
          <a:p>
            <a:pPr marL="342900" indent="-342900">
              <a:buFont typeface="Arial" panose="020B0604020202020204" pitchFamily="34" charset="0"/>
              <a:buChar char="•"/>
            </a:pPr>
            <a:r>
              <a:rPr lang="en-US" sz="2800" dirty="0"/>
              <a:t>Extract audio features from wav file to compute acoustic characteristics</a:t>
            </a:r>
          </a:p>
          <a:p>
            <a:pPr marL="342900" indent="-342900">
              <a:buFont typeface="Arial" panose="020B0604020202020204" pitchFamily="34" charset="0"/>
              <a:buChar char="•"/>
            </a:pPr>
            <a:r>
              <a:rPr lang="en-US" sz="2800" dirty="0"/>
              <a:t>Find importance of acoustic characteristics in prediction</a:t>
            </a:r>
          </a:p>
          <a:p>
            <a:pPr marL="342900" indent="-342900">
              <a:buFont typeface="Arial" panose="020B0604020202020204" pitchFamily="34" charset="0"/>
              <a:buChar char="•"/>
            </a:pPr>
            <a:r>
              <a:rPr lang="en-US" sz="2800" dirty="0"/>
              <a:t>Perform classification using different algorithms</a:t>
            </a:r>
          </a:p>
          <a:p>
            <a:pPr marL="342900" indent="-342900">
              <a:buFont typeface="Arial" panose="020B0604020202020204" pitchFamily="34" charset="0"/>
              <a:buChar char="•"/>
            </a:pPr>
            <a:r>
              <a:rPr lang="en-US" sz="2800" dirty="0"/>
              <a:t>Measure accuracy of algorithm using 10-fold cross validation</a:t>
            </a:r>
          </a:p>
          <a:p>
            <a:pPr marL="342900" indent="-342900">
              <a:buFont typeface="Arial" panose="020B0604020202020204" pitchFamily="34" charset="0"/>
              <a:buChar char="•"/>
            </a:pPr>
            <a:r>
              <a:rPr lang="en-US" sz="2800" dirty="0"/>
              <a:t>Extract scattering coefficient of audio</a:t>
            </a:r>
          </a:p>
          <a:p>
            <a:pPr marL="342900" indent="-342900">
              <a:buFont typeface="Arial" panose="020B0604020202020204" pitchFamily="34" charset="0"/>
              <a:buChar char="•"/>
            </a:pPr>
            <a:r>
              <a:rPr lang="en-US" sz="2800" dirty="0"/>
              <a:t>Predict the accent of speaker</a:t>
            </a:r>
          </a:p>
          <a:p>
            <a:pPr marL="342900" indent="-342900">
              <a:buFont typeface="Arial" panose="020B0604020202020204" pitchFamily="34" charset="0"/>
              <a:buChar char="•"/>
            </a:pPr>
            <a:endParaRPr lang="en-US" sz="2800" dirty="0"/>
          </a:p>
          <a:p>
            <a:pPr marL="0" indent="0"/>
            <a:r>
              <a:rPr lang="en-US" sz="2800" dirty="0"/>
              <a:t>Analysis of Importance of Acoustic Characteristics:</a:t>
            </a:r>
          </a:p>
          <a:p>
            <a:pPr marL="514350" indent="-514350">
              <a:buFont typeface="+mj-lt"/>
              <a:buAutoNum type="alphaUcPeriod"/>
            </a:pPr>
            <a:r>
              <a:rPr lang="en-US" sz="2800" dirty="0"/>
              <a:t>Hypothesis Test-  A proposition was tested with Welch Two Sample t-test and checked if </a:t>
            </a:r>
            <a:r>
              <a:rPr lang="en-US" sz="2800" i="1" dirty="0"/>
              <a:t>generally</a:t>
            </a:r>
            <a:r>
              <a:rPr lang="en-US" sz="2800" dirty="0"/>
              <a:t> a male voice feature is greater or lesser than the same female voice feature. The p-value obtained should be less than 5%.</a:t>
            </a:r>
          </a:p>
          <a:p>
            <a:pPr marL="514350" indent="-514350">
              <a:buFont typeface="+mj-lt"/>
              <a:buAutoNum type="alphaUcPeriod"/>
            </a:pPr>
            <a:endParaRPr lang="en-US" sz="2800" dirty="0"/>
          </a:p>
          <a:p>
            <a:pPr marL="514350" indent="-514350">
              <a:buFont typeface="+mj-lt"/>
              <a:buAutoNum type="alphaUcPeriod"/>
            </a:pPr>
            <a:r>
              <a:rPr lang="en-US" sz="2800" dirty="0"/>
              <a:t>Visual Representation through Boxplot</a:t>
            </a:r>
          </a:p>
        </p:txBody>
      </p:sp>
      <p:sp>
        <p:nvSpPr>
          <p:cNvPr id="165" name="Text Placeholder 164"/>
          <p:cNvSpPr>
            <a:spLocks noGrp="1"/>
          </p:cNvSpPr>
          <p:nvPr>
            <p:ph type="body" sz="quarter" idx="24"/>
          </p:nvPr>
        </p:nvSpPr>
        <p:spPr>
          <a:xfrm>
            <a:off x="897837" y="15964912"/>
            <a:ext cx="13579475" cy="738635"/>
          </a:xfrm>
        </p:spPr>
        <p:txBody>
          <a:bodyPr/>
          <a:lstStyle/>
          <a:p>
            <a:r>
              <a:rPr lang="en-US" dirty="0"/>
              <a:t>Methods</a:t>
            </a:r>
          </a:p>
        </p:txBody>
      </p:sp>
      <p:sp>
        <p:nvSpPr>
          <p:cNvPr id="166" name="Text Placeholder 165"/>
          <p:cNvSpPr>
            <a:spLocks noGrp="1"/>
          </p:cNvSpPr>
          <p:nvPr>
            <p:ph type="body" sz="quarter" idx="25"/>
          </p:nvPr>
        </p:nvSpPr>
        <p:spPr>
          <a:xfrm>
            <a:off x="29395742" y="13823823"/>
            <a:ext cx="13576029" cy="738635"/>
          </a:xfrm>
        </p:spPr>
        <p:txBody>
          <a:bodyPr/>
          <a:lstStyle/>
          <a:p>
            <a:r>
              <a:rPr lang="en-US" dirty="0"/>
              <a:t>Conclusion and Future Work</a:t>
            </a:r>
          </a:p>
        </p:txBody>
      </p:sp>
      <p:sp>
        <p:nvSpPr>
          <p:cNvPr id="167" name="Text Placeholder 166"/>
          <p:cNvSpPr>
            <a:spLocks noGrp="1"/>
          </p:cNvSpPr>
          <p:nvPr>
            <p:ph type="body" sz="quarter" idx="26"/>
          </p:nvPr>
        </p:nvSpPr>
        <p:spPr>
          <a:xfrm>
            <a:off x="29395742" y="14508756"/>
            <a:ext cx="13576029" cy="6580184"/>
          </a:xfrm>
        </p:spPr>
        <p:txBody>
          <a:bodyPr/>
          <a:lstStyle/>
          <a:p>
            <a:r>
              <a:rPr lang="en-US" sz="2800" dirty="0"/>
              <a:t>	The prediction of gender is possible using these 21 acoustic characteristics and the importance of each characteristic is also analyzed. The performance of various algorithms is also checked for such a data set.</a:t>
            </a:r>
          </a:p>
          <a:p>
            <a:endParaRPr lang="en-US" sz="2800" dirty="0"/>
          </a:p>
          <a:p>
            <a:r>
              <a:rPr lang="en-US" sz="2800" dirty="0"/>
              <a:t>Future Work includes-</a:t>
            </a:r>
          </a:p>
          <a:p>
            <a:pPr marL="514350" indent="-514350">
              <a:buFont typeface="Arial" panose="020B0604020202020204" pitchFamily="34" charset="0"/>
              <a:buChar char="•"/>
            </a:pPr>
            <a:r>
              <a:rPr lang="en-US" sz="2800" dirty="0"/>
              <a:t>Finding the scattering coefficients of the audio file to predict accent-</a:t>
            </a:r>
          </a:p>
          <a:p>
            <a:pPr marL="514350" indent="-514350">
              <a:buFont typeface="Arial" panose="020B0604020202020204" pitchFamily="34" charset="0"/>
              <a:buChar char="•"/>
            </a:pPr>
            <a:r>
              <a:rPr lang="en-US" sz="2800" dirty="0"/>
              <a:t>Scattering Coefficients are wavelet transforms with non-linear operators. For a given language, the scattering coefficients are considerably different for people from different area and different accents. This can be used to differentiate between accents from different audio.</a:t>
            </a:r>
          </a:p>
          <a:p>
            <a:pPr marL="514350" indent="-514350">
              <a:buFont typeface="Arial" panose="020B0604020202020204" pitchFamily="34" charset="0"/>
              <a:buChar char="•"/>
            </a:pPr>
            <a:r>
              <a:rPr lang="en-US" sz="2800" dirty="0"/>
              <a:t>Training machine learning models using Scattering coefficients of audio and predicting accent</a:t>
            </a:r>
          </a:p>
          <a:p>
            <a:pPr marL="514350" indent="-514350">
              <a:buFont typeface="Arial" panose="020B0604020202020204" pitchFamily="34" charset="0"/>
              <a:buChar char="•"/>
            </a:pPr>
            <a:r>
              <a:rPr lang="en-US" sz="2800" dirty="0"/>
              <a:t>Analyzing the results obtained as to how they contribute to accent prediction</a:t>
            </a:r>
          </a:p>
        </p:txBody>
      </p:sp>
      <p:sp>
        <p:nvSpPr>
          <p:cNvPr id="168" name="Text Placeholder 167"/>
          <p:cNvSpPr>
            <a:spLocks noGrp="1"/>
          </p:cNvSpPr>
          <p:nvPr>
            <p:ph type="body" sz="quarter" idx="27"/>
          </p:nvPr>
        </p:nvSpPr>
        <p:spPr>
          <a:xfrm>
            <a:off x="29395742" y="21530364"/>
            <a:ext cx="13576029" cy="738635"/>
          </a:xfrm>
        </p:spPr>
        <p:txBody>
          <a:bodyPr/>
          <a:lstStyle/>
          <a:p>
            <a:r>
              <a:rPr lang="en-US" dirty="0"/>
              <a:t>References</a:t>
            </a:r>
          </a:p>
        </p:txBody>
      </p:sp>
      <p:sp>
        <p:nvSpPr>
          <p:cNvPr id="169" name="Text Placeholder 168"/>
          <p:cNvSpPr>
            <a:spLocks noGrp="1"/>
          </p:cNvSpPr>
          <p:nvPr>
            <p:ph type="body" sz="quarter" idx="28"/>
          </p:nvPr>
        </p:nvSpPr>
        <p:spPr>
          <a:xfrm>
            <a:off x="29390711" y="22359668"/>
            <a:ext cx="13581061" cy="6580184"/>
          </a:xfrm>
        </p:spPr>
        <p:txBody>
          <a:bodyPr/>
          <a:lstStyle/>
          <a:p>
            <a:r>
              <a:rPr lang="en-US" sz="2800" dirty="0"/>
              <a:t>[1] Kory Becker, http://www.primaryobjects.com/2016/06/22/identifying-the-gender-of-a-voice-using-machine-learning/</a:t>
            </a:r>
          </a:p>
          <a:p>
            <a:r>
              <a:rPr lang="en-US" sz="2800" dirty="0"/>
              <a:t>[2] </a:t>
            </a:r>
            <a:r>
              <a:rPr lang="en-US" sz="2800" dirty="0" err="1"/>
              <a:t>Theodoros</a:t>
            </a:r>
            <a:r>
              <a:rPr lang="en-US" sz="2800" dirty="0"/>
              <a:t> Giannakopoulos, http://journals.plos.org/plosone/article?id=10.1371/journal.pone.0144610</a:t>
            </a:r>
          </a:p>
          <a:p>
            <a:r>
              <a:rPr lang="en-US" sz="2800" dirty="0"/>
              <a:t>[3] George Mason University, http://accent.gmu.edu/browse_language.php</a:t>
            </a:r>
          </a:p>
          <a:p>
            <a:r>
              <a:rPr lang="en-US" sz="2800" dirty="0"/>
              <a:t>[4] </a:t>
            </a:r>
            <a:r>
              <a:rPr lang="en-US" sz="2800" dirty="0" err="1"/>
              <a:t>Morganne</a:t>
            </a:r>
            <a:r>
              <a:rPr lang="en-US" sz="2800" dirty="0"/>
              <a:t> </a:t>
            </a:r>
            <a:r>
              <a:rPr lang="en-US" sz="2800" dirty="0" err="1"/>
              <a:t>Lerch</a:t>
            </a:r>
            <a:r>
              <a:rPr lang="en-US" sz="2800" dirty="0"/>
              <a:t>, http://cnx.org/content/col11938/1.1/</a:t>
            </a:r>
          </a:p>
          <a:p>
            <a:r>
              <a:rPr lang="en-US" sz="2800" dirty="0"/>
              <a:t>[5] </a:t>
            </a:r>
            <a:r>
              <a:rPr lang="en-US" sz="2800" dirty="0" err="1"/>
              <a:t>Kaggle</a:t>
            </a:r>
            <a:r>
              <a:rPr lang="en-US" sz="2800" dirty="0"/>
              <a:t>, https://www.kaggle.com/primaryobjects/voicegender</a:t>
            </a:r>
          </a:p>
          <a:p>
            <a:r>
              <a:rPr lang="en-US" sz="2800" dirty="0"/>
              <a:t>[6] </a:t>
            </a:r>
            <a:r>
              <a:rPr lang="en-US" sz="2800" dirty="0" err="1"/>
              <a:t>Buket</a:t>
            </a:r>
            <a:r>
              <a:rPr lang="en-US" sz="2800" dirty="0"/>
              <a:t> D. </a:t>
            </a:r>
            <a:r>
              <a:rPr lang="en-US" sz="2800" dirty="0" err="1"/>
              <a:t>Barkana</a:t>
            </a:r>
            <a:r>
              <a:rPr lang="en-US" sz="2800" dirty="0"/>
              <a:t>, </a:t>
            </a:r>
            <a:r>
              <a:rPr lang="en-US" sz="2800" dirty="0" err="1"/>
              <a:t>Jingcheng</a:t>
            </a:r>
            <a:r>
              <a:rPr lang="en-US" sz="2800" dirty="0"/>
              <a:t> Zhou, https://www.researchgate.net/publication/275949466_A_new_pitch_range-based_feature_set_for_speaker_age_and_gender_classification</a:t>
            </a:r>
          </a:p>
          <a:p>
            <a:r>
              <a:rPr lang="en-US" sz="2800" dirty="0"/>
              <a:t>[7] Michael Norris, Michael Wagner , http://staff.estem-uc.edu.au/mwagner/files/2014/04/NorrisWagner_AgeGenderThroughPhoneRecognition_SST_2010.pdf</a:t>
            </a:r>
          </a:p>
        </p:txBody>
      </p:sp>
      <p:pic>
        <p:nvPicPr>
          <p:cNvPr id="2" name="Picture Placeholder 1"/>
          <p:cNvPicPr>
            <a:picLocks noGrp="1" noChangeAspect="1"/>
          </p:cNvPicPr>
          <p:nvPr>
            <p:ph type="pic" sz="quarter" idx="15"/>
          </p:nvPr>
        </p:nvPicPr>
        <p:blipFill rotWithShape="1">
          <a:blip r:embed="rId3" cstate="print">
            <a:extLst>
              <a:ext uri="{28A0092B-C50C-407E-A947-70E740481C1C}">
                <a14:useLocalDpi xmlns:a14="http://schemas.microsoft.com/office/drawing/2010/main" val="0"/>
              </a:ext>
            </a:extLst>
          </a:blip>
          <a:srcRect l="9517" t="13901" r="14298" b="48167"/>
          <a:stretch/>
        </p:blipFill>
        <p:spPr>
          <a:xfrm>
            <a:off x="620486" y="548413"/>
            <a:ext cx="2689778" cy="3911998"/>
          </a:xfrm>
        </p:spPr>
      </p:pic>
      <p:pic>
        <p:nvPicPr>
          <p:cNvPr id="3" name="Picture Placeholder 2"/>
          <p:cNvPicPr>
            <a:picLocks noGrp="1" noChangeAspect="1"/>
          </p:cNvPicPr>
          <p:nvPr>
            <p:ph type="pic" sz="quarter" idx="18"/>
          </p:nvPr>
        </p:nvPicPr>
        <p:blipFill rotWithShape="1">
          <a:blip r:embed="rId4"/>
          <a:srcRect l="246" t="2442" b="257"/>
          <a:stretch/>
        </p:blipFill>
        <p:spPr>
          <a:xfrm>
            <a:off x="38568086" y="478893"/>
            <a:ext cx="4408718" cy="3931153"/>
          </a:xfrm>
          <a:prstGeom prst="rect">
            <a:avLst/>
          </a:prstGeom>
        </p:spPr>
      </p:pic>
      <p:sp>
        <p:nvSpPr>
          <p:cNvPr id="295" name="Text Placeholder 294"/>
          <p:cNvSpPr>
            <a:spLocks noGrp="1"/>
          </p:cNvSpPr>
          <p:nvPr>
            <p:ph type="body" sz="quarter" idx="150"/>
          </p:nvPr>
        </p:nvSpPr>
        <p:spPr/>
        <p:txBody>
          <a:bodyPr>
            <a:normAutofit/>
          </a:bodyPr>
          <a:lstStyle/>
          <a:p>
            <a:r>
              <a:rPr lang="en-US" dirty="0"/>
              <a:t>Anuj Khasgiwala, Bhagyashree Mandora</a:t>
            </a:r>
          </a:p>
        </p:txBody>
      </p:sp>
      <p:sp>
        <p:nvSpPr>
          <p:cNvPr id="296" name="Text Placeholder 295"/>
          <p:cNvSpPr>
            <a:spLocks noGrp="1"/>
          </p:cNvSpPr>
          <p:nvPr>
            <p:ph type="body" sz="quarter" idx="184"/>
          </p:nvPr>
        </p:nvSpPr>
        <p:spPr/>
        <p:txBody>
          <a:bodyPr>
            <a:normAutofit lnSpcReduction="10000"/>
          </a:bodyPr>
          <a:lstStyle/>
          <a:p>
            <a:r>
              <a:rPr lang="en-US" dirty="0"/>
              <a:t>CS 6600 Fall 2016</a:t>
            </a:r>
          </a:p>
        </p:txBody>
      </p:sp>
      <p:sp>
        <p:nvSpPr>
          <p:cNvPr id="297" name="Text Placeholder 296"/>
          <p:cNvSpPr>
            <a:spLocks noGrp="1"/>
          </p:cNvSpPr>
          <p:nvPr>
            <p:ph type="body" sz="quarter" idx="185"/>
          </p:nvPr>
        </p:nvSpPr>
        <p:spPr>
          <a:xfrm>
            <a:off x="6653807" y="478893"/>
            <a:ext cx="32216437" cy="1804509"/>
          </a:xfrm>
        </p:spPr>
        <p:txBody>
          <a:bodyPr/>
          <a:lstStyle/>
          <a:p>
            <a:r>
              <a:rPr lang="en-US" dirty="0"/>
              <a:t>Recognize gender &amp; accent of audio: A Study of Algorithms</a:t>
            </a:r>
          </a:p>
        </p:txBody>
      </p:sp>
      <p:sp>
        <p:nvSpPr>
          <p:cNvPr id="258" name="Text Placeholder 257"/>
          <p:cNvSpPr>
            <a:spLocks noGrp="1"/>
          </p:cNvSpPr>
          <p:nvPr>
            <p:ph type="body" sz="quarter" idx="95"/>
          </p:nvPr>
        </p:nvSpPr>
        <p:spPr/>
        <p:txBody>
          <a:bodyPr/>
          <a:lstStyle/>
          <a:p>
            <a:endParaRPr lang="en-US"/>
          </a:p>
        </p:txBody>
      </p:sp>
      <p:sp>
        <p:nvSpPr>
          <p:cNvPr id="259" name="Text Placeholder 258"/>
          <p:cNvSpPr>
            <a:spLocks noGrp="1"/>
          </p:cNvSpPr>
          <p:nvPr>
            <p:ph type="body" sz="quarter" idx="107"/>
          </p:nvPr>
        </p:nvSpPr>
        <p:spPr/>
        <p:txBody>
          <a:bodyPr/>
          <a:lstStyle/>
          <a:p>
            <a:endParaRPr lang="en-US"/>
          </a:p>
        </p:txBody>
      </p:sp>
      <p:sp>
        <p:nvSpPr>
          <p:cNvPr id="261" name="Text Placeholder 260"/>
          <p:cNvSpPr>
            <a:spLocks noGrp="1"/>
          </p:cNvSpPr>
          <p:nvPr>
            <p:ph type="body" sz="quarter" idx="116"/>
          </p:nvPr>
        </p:nvSpPr>
        <p:spPr/>
        <p:txBody>
          <a:bodyPr/>
          <a:lstStyle/>
          <a:p>
            <a:endParaRPr lang="en-US"/>
          </a:p>
        </p:txBody>
      </p:sp>
      <p:sp>
        <p:nvSpPr>
          <p:cNvPr id="262" name="Text Placeholder 261"/>
          <p:cNvSpPr>
            <a:spLocks noGrp="1"/>
          </p:cNvSpPr>
          <p:nvPr>
            <p:ph type="body" sz="quarter" idx="117"/>
          </p:nvPr>
        </p:nvSpPr>
        <p:spPr/>
        <p:txBody>
          <a:bodyPr/>
          <a:lstStyle/>
          <a:p>
            <a:endParaRPr lang="en-US"/>
          </a:p>
        </p:txBody>
      </p:sp>
      <p:sp>
        <p:nvSpPr>
          <p:cNvPr id="263" name="Text Placeholder 262"/>
          <p:cNvSpPr>
            <a:spLocks noGrp="1"/>
          </p:cNvSpPr>
          <p:nvPr>
            <p:ph type="body" sz="quarter" idx="118"/>
          </p:nvPr>
        </p:nvSpPr>
        <p:spPr/>
        <p:txBody>
          <a:bodyPr/>
          <a:lstStyle/>
          <a:p>
            <a:endParaRPr lang="en-US"/>
          </a:p>
        </p:txBody>
      </p:sp>
      <p:sp>
        <p:nvSpPr>
          <p:cNvPr id="264" name="Text Placeholder 263"/>
          <p:cNvSpPr>
            <a:spLocks noGrp="1"/>
          </p:cNvSpPr>
          <p:nvPr>
            <p:ph type="body" sz="quarter" idx="119"/>
          </p:nvPr>
        </p:nvSpPr>
        <p:spPr/>
        <p:txBody>
          <a:bodyPr/>
          <a:lstStyle/>
          <a:p>
            <a:endParaRPr lang="en-US"/>
          </a:p>
        </p:txBody>
      </p:sp>
      <p:sp>
        <p:nvSpPr>
          <p:cNvPr id="265" name="Text Placeholder 264"/>
          <p:cNvSpPr>
            <a:spLocks noGrp="1"/>
          </p:cNvSpPr>
          <p:nvPr>
            <p:ph type="body" sz="quarter" idx="120"/>
          </p:nvPr>
        </p:nvSpPr>
        <p:spPr/>
        <p:txBody>
          <a:bodyPr/>
          <a:lstStyle/>
          <a:p>
            <a:endParaRPr lang="en-US"/>
          </a:p>
        </p:txBody>
      </p:sp>
      <p:sp>
        <p:nvSpPr>
          <p:cNvPr id="266" name="Text Placeholder 265"/>
          <p:cNvSpPr>
            <a:spLocks noGrp="1"/>
          </p:cNvSpPr>
          <p:nvPr>
            <p:ph type="body" sz="quarter" idx="121"/>
          </p:nvPr>
        </p:nvSpPr>
        <p:spPr/>
        <p:txBody>
          <a:bodyPr/>
          <a:lstStyle/>
          <a:p>
            <a:endParaRPr lang="en-US"/>
          </a:p>
        </p:txBody>
      </p:sp>
      <p:sp>
        <p:nvSpPr>
          <p:cNvPr id="267" name="Text Placeholder 266"/>
          <p:cNvSpPr>
            <a:spLocks noGrp="1"/>
          </p:cNvSpPr>
          <p:nvPr>
            <p:ph type="body" sz="quarter" idx="122"/>
          </p:nvPr>
        </p:nvSpPr>
        <p:spPr/>
        <p:txBody>
          <a:bodyPr/>
          <a:lstStyle/>
          <a:p>
            <a:endParaRPr lang="en-US"/>
          </a:p>
        </p:txBody>
      </p:sp>
      <p:sp>
        <p:nvSpPr>
          <p:cNvPr id="268" name="Text Placeholder 267"/>
          <p:cNvSpPr>
            <a:spLocks noGrp="1"/>
          </p:cNvSpPr>
          <p:nvPr>
            <p:ph type="body" sz="quarter" idx="123"/>
          </p:nvPr>
        </p:nvSpPr>
        <p:spPr/>
        <p:txBody>
          <a:bodyPr/>
          <a:lstStyle/>
          <a:p>
            <a:endParaRPr lang="en-US"/>
          </a:p>
        </p:txBody>
      </p:sp>
      <p:sp>
        <p:nvSpPr>
          <p:cNvPr id="269" name="Text Placeholder 268"/>
          <p:cNvSpPr>
            <a:spLocks noGrp="1"/>
          </p:cNvSpPr>
          <p:nvPr>
            <p:ph type="body" sz="quarter" idx="124"/>
          </p:nvPr>
        </p:nvSpPr>
        <p:spPr/>
        <p:txBody>
          <a:bodyPr/>
          <a:lstStyle/>
          <a:p>
            <a:endParaRPr lang="en-US"/>
          </a:p>
        </p:txBody>
      </p:sp>
      <p:sp>
        <p:nvSpPr>
          <p:cNvPr id="270" name="Text Placeholder 269"/>
          <p:cNvSpPr>
            <a:spLocks noGrp="1"/>
          </p:cNvSpPr>
          <p:nvPr>
            <p:ph type="body" sz="quarter" idx="125"/>
          </p:nvPr>
        </p:nvSpPr>
        <p:spPr/>
        <p:txBody>
          <a:bodyPr/>
          <a:lstStyle/>
          <a:p>
            <a:endParaRPr lang="en-US" dirty="0"/>
          </a:p>
        </p:txBody>
      </p:sp>
      <p:pic>
        <p:nvPicPr>
          <p:cNvPr id="5" name="Picture Placeholder 4"/>
          <p:cNvPicPr>
            <a:picLocks noGrp="1" noChangeAspect="1"/>
          </p:cNvPicPr>
          <p:nvPr>
            <p:ph type="pic" sz="quarter" idx="115"/>
          </p:nvPr>
        </p:nvPicPr>
        <p:blipFill>
          <a:blip r:embed="rId5">
            <a:extLst>
              <a:ext uri="{28A0092B-C50C-407E-A947-70E740481C1C}">
                <a14:useLocalDpi xmlns:a14="http://schemas.microsoft.com/office/drawing/2010/main" val="0"/>
              </a:ext>
            </a:extLst>
          </a:blip>
          <a:srcRect t="10876" b="10876"/>
          <a:stretch>
            <a:fillRect/>
          </a:stretch>
        </p:blipFill>
        <p:spPr/>
      </p:pic>
      <p:pic>
        <p:nvPicPr>
          <p:cNvPr id="7" name="Picture Placeholder 6"/>
          <p:cNvPicPr>
            <a:picLocks noGrp="1" noChangeAspect="1"/>
          </p:cNvPicPr>
          <p:nvPr>
            <p:ph type="pic" sz="quarter" idx="126"/>
          </p:nvPr>
        </p:nvPicPr>
        <p:blipFill>
          <a:blip r:embed="rId6">
            <a:extLst>
              <a:ext uri="{28A0092B-C50C-407E-A947-70E740481C1C}">
                <a14:useLocalDpi xmlns:a14="http://schemas.microsoft.com/office/drawing/2010/main" val="0"/>
              </a:ext>
            </a:extLst>
          </a:blip>
          <a:srcRect l="18729" r="18729"/>
          <a:stretch>
            <a:fillRect/>
          </a:stretch>
        </p:blipFill>
        <p:spPr/>
      </p:pic>
      <p:sp>
        <p:nvSpPr>
          <p:cNvPr id="272" name="Picture Placeholder 271"/>
          <p:cNvSpPr>
            <a:spLocks noGrp="1"/>
          </p:cNvSpPr>
          <p:nvPr>
            <p:ph type="pic" sz="quarter" idx="127"/>
          </p:nvPr>
        </p:nvSpPr>
        <p:spPr/>
      </p:sp>
      <p:sp>
        <p:nvSpPr>
          <p:cNvPr id="273" name="Picture Placeholder 272"/>
          <p:cNvSpPr>
            <a:spLocks noGrp="1"/>
          </p:cNvSpPr>
          <p:nvPr>
            <p:ph type="pic" sz="quarter" idx="128"/>
          </p:nvPr>
        </p:nvSpPr>
        <p:spPr/>
      </p:sp>
      <p:sp>
        <p:nvSpPr>
          <p:cNvPr id="274" name="Picture Placeholder 273"/>
          <p:cNvSpPr>
            <a:spLocks noGrp="1"/>
          </p:cNvSpPr>
          <p:nvPr>
            <p:ph type="pic" sz="quarter" idx="129"/>
          </p:nvPr>
        </p:nvSpPr>
        <p:spPr/>
      </p:sp>
      <p:pic>
        <p:nvPicPr>
          <p:cNvPr id="245" name="Picture Placeholder 244"/>
          <p:cNvPicPr>
            <a:picLocks noGrp="1" noChangeAspect="1"/>
          </p:cNvPicPr>
          <p:nvPr>
            <p:ph type="pic" sz="quarter" idx="130"/>
          </p:nvPr>
        </p:nvPicPr>
        <p:blipFill>
          <a:blip r:embed="rId7">
            <a:extLst>
              <a:ext uri="{28A0092B-C50C-407E-A947-70E740481C1C}">
                <a14:useLocalDpi xmlns:a14="http://schemas.microsoft.com/office/drawing/2010/main" val="0"/>
              </a:ext>
            </a:extLst>
          </a:blip>
          <a:stretch>
            <a:fillRect/>
          </a:stretch>
        </p:blipFill>
        <p:spPr>
          <a:xfrm>
            <a:off x="21773083" y="26477348"/>
            <a:ext cx="6706667" cy="3896290"/>
          </a:xfrm>
        </p:spPr>
      </p:pic>
      <p:pic>
        <p:nvPicPr>
          <p:cNvPr id="11" name="Picture Placeholder 10"/>
          <p:cNvPicPr>
            <a:picLocks noGrp="1" noChangeAspect="1"/>
          </p:cNvPicPr>
          <p:nvPr>
            <p:ph type="pic" sz="quarter" idx="132"/>
          </p:nvPr>
        </p:nvPicPr>
        <p:blipFill>
          <a:blip r:embed="rId8">
            <a:extLst>
              <a:ext uri="{28A0092B-C50C-407E-A947-70E740481C1C}">
                <a14:useLocalDpi xmlns:a14="http://schemas.microsoft.com/office/drawing/2010/main" val="0"/>
              </a:ext>
            </a:extLst>
          </a:blip>
          <a:stretch>
            <a:fillRect/>
          </a:stretch>
        </p:blipFill>
        <p:spPr>
          <a:xfrm>
            <a:off x="15231979" y="18249174"/>
            <a:ext cx="13445706" cy="5195612"/>
          </a:xfrm>
        </p:spPr>
      </p:pic>
      <p:pic>
        <p:nvPicPr>
          <p:cNvPr id="10" name="Picture Placeholder 9"/>
          <p:cNvPicPr>
            <a:picLocks noGrp="1" noChangeAspect="1"/>
          </p:cNvPicPr>
          <p:nvPr>
            <p:ph type="pic" sz="quarter" idx="133"/>
          </p:nvPr>
        </p:nvPicPr>
        <p:blipFill rotWithShape="1">
          <a:blip r:embed="rId9"/>
          <a:srcRect t="146" b="3953"/>
          <a:stretch/>
        </p:blipFill>
        <p:spPr>
          <a:xfrm>
            <a:off x="29558259" y="5456079"/>
            <a:ext cx="13330437" cy="7230615"/>
          </a:xfrm>
          <a:prstGeom prst="rect">
            <a:avLst/>
          </a:prstGeom>
        </p:spPr>
      </p:pic>
      <p:pic>
        <p:nvPicPr>
          <p:cNvPr id="8" name="Picture Placeholder 7"/>
          <p:cNvPicPr>
            <a:picLocks noGrp="1" noChangeAspect="1"/>
          </p:cNvPicPr>
          <p:nvPr>
            <p:ph type="pic" sz="quarter" idx="134"/>
          </p:nvPr>
        </p:nvPicPr>
        <p:blipFill>
          <a:blip r:embed="rId10">
            <a:extLst>
              <a:ext uri="{28A0092B-C50C-407E-A947-70E740481C1C}">
                <a14:useLocalDpi xmlns:a14="http://schemas.microsoft.com/office/drawing/2010/main" val="0"/>
              </a:ext>
            </a:extLst>
          </a:blip>
          <a:stretch>
            <a:fillRect/>
          </a:stretch>
        </p:blipFill>
        <p:spPr>
          <a:xfrm>
            <a:off x="990207" y="23984572"/>
            <a:ext cx="13435657" cy="5116874"/>
          </a:xfrm>
        </p:spPr>
      </p:pic>
      <p:pic>
        <p:nvPicPr>
          <p:cNvPr id="6" name="Picture Placeholder 5"/>
          <p:cNvPicPr>
            <a:picLocks noGrp="1" noChangeAspect="1"/>
          </p:cNvPicPr>
          <p:nvPr>
            <p:ph type="pic" sz="quarter" idx="135"/>
          </p:nvPr>
        </p:nvPicPr>
        <p:blipFill rotWithShape="1">
          <a:blip r:embed="rId5">
            <a:extLst>
              <a:ext uri="{28A0092B-C50C-407E-A947-70E740481C1C}">
                <a14:useLocalDpi xmlns:a14="http://schemas.microsoft.com/office/drawing/2010/main" val="0"/>
              </a:ext>
            </a:extLst>
          </a:blip>
          <a:srcRect t="3270" b="3060"/>
          <a:stretch/>
        </p:blipFill>
        <p:spPr>
          <a:xfrm>
            <a:off x="7905062" y="10552266"/>
            <a:ext cx="6374718" cy="4495796"/>
          </a:xfrm>
        </p:spPr>
      </p:pic>
      <p:sp>
        <p:nvSpPr>
          <p:cNvPr id="281" name="Text Placeholder 280"/>
          <p:cNvSpPr>
            <a:spLocks noGrp="1"/>
          </p:cNvSpPr>
          <p:nvPr>
            <p:ph type="body" sz="quarter" idx="136"/>
          </p:nvPr>
        </p:nvSpPr>
        <p:spPr/>
        <p:txBody>
          <a:bodyPr/>
          <a:lstStyle/>
          <a:p>
            <a:endParaRPr lang="en-US"/>
          </a:p>
        </p:txBody>
      </p:sp>
      <p:sp>
        <p:nvSpPr>
          <p:cNvPr id="282" name="Text Placeholder 281"/>
          <p:cNvSpPr>
            <a:spLocks noGrp="1"/>
          </p:cNvSpPr>
          <p:nvPr>
            <p:ph type="body" sz="quarter" idx="137"/>
          </p:nvPr>
        </p:nvSpPr>
        <p:spPr/>
        <p:txBody>
          <a:bodyPr/>
          <a:lstStyle/>
          <a:p>
            <a:endParaRPr lang="en-US"/>
          </a:p>
        </p:txBody>
      </p:sp>
      <p:sp>
        <p:nvSpPr>
          <p:cNvPr id="283" name="Text Placeholder 282"/>
          <p:cNvSpPr>
            <a:spLocks noGrp="1"/>
          </p:cNvSpPr>
          <p:nvPr>
            <p:ph type="body" sz="quarter" idx="138"/>
          </p:nvPr>
        </p:nvSpPr>
        <p:spPr/>
        <p:txBody>
          <a:bodyPr/>
          <a:lstStyle/>
          <a:p>
            <a:endParaRPr lang="en-US"/>
          </a:p>
        </p:txBody>
      </p:sp>
      <p:sp>
        <p:nvSpPr>
          <p:cNvPr id="284" name="Text Placeholder 283"/>
          <p:cNvSpPr>
            <a:spLocks noGrp="1"/>
          </p:cNvSpPr>
          <p:nvPr>
            <p:ph type="body" sz="quarter" idx="139"/>
          </p:nvPr>
        </p:nvSpPr>
        <p:spPr/>
        <p:txBody>
          <a:bodyPr/>
          <a:lstStyle/>
          <a:p>
            <a:endParaRPr lang="en-US"/>
          </a:p>
        </p:txBody>
      </p:sp>
      <p:sp>
        <p:nvSpPr>
          <p:cNvPr id="285" name="Text Placeholder 284"/>
          <p:cNvSpPr>
            <a:spLocks noGrp="1"/>
          </p:cNvSpPr>
          <p:nvPr>
            <p:ph type="body" sz="quarter" idx="140"/>
          </p:nvPr>
        </p:nvSpPr>
        <p:spPr/>
        <p:txBody>
          <a:bodyPr/>
          <a:lstStyle/>
          <a:p>
            <a:endParaRPr lang="en-US"/>
          </a:p>
        </p:txBody>
      </p:sp>
      <p:sp>
        <p:nvSpPr>
          <p:cNvPr id="286" name="Text Placeholder 285"/>
          <p:cNvSpPr>
            <a:spLocks noGrp="1"/>
          </p:cNvSpPr>
          <p:nvPr>
            <p:ph type="body" sz="quarter" idx="141"/>
          </p:nvPr>
        </p:nvSpPr>
        <p:spPr/>
        <p:txBody>
          <a:bodyPr/>
          <a:lstStyle/>
          <a:p>
            <a:endParaRPr lang="en-US"/>
          </a:p>
        </p:txBody>
      </p:sp>
      <p:sp>
        <p:nvSpPr>
          <p:cNvPr id="287" name="Text Placeholder 286"/>
          <p:cNvSpPr>
            <a:spLocks noGrp="1"/>
          </p:cNvSpPr>
          <p:nvPr>
            <p:ph type="body" sz="quarter" idx="142"/>
          </p:nvPr>
        </p:nvSpPr>
        <p:spPr/>
        <p:txBody>
          <a:bodyPr/>
          <a:lstStyle/>
          <a:p>
            <a:endParaRPr lang="en-US"/>
          </a:p>
        </p:txBody>
      </p:sp>
      <p:sp>
        <p:nvSpPr>
          <p:cNvPr id="288" name="Text Placeholder 287"/>
          <p:cNvSpPr>
            <a:spLocks noGrp="1"/>
          </p:cNvSpPr>
          <p:nvPr>
            <p:ph type="body" sz="quarter" idx="143"/>
          </p:nvPr>
        </p:nvSpPr>
        <p:spPr/>
        <p:txBody>
          <a:bodyPr/>
          <a:lstStyle/>
          <a:p>
            <a:endParaRPr lang="en-US"/>
          </a:p>
        </p:txBody>
      </p:sp>
      <p:sp>
        <p:nvSpPr>
          <p:cNvPr id="289" name="Text Placeholder 288"/>
          <p:cNvSpPr>
            <a:spLocks noGrp="1"/>
          </p:cNvSpPr>
          <p:nvPr>
            <p:ph type="body" sz="quarter" idx="144"/>
          </p:nvPr>
        </p:nvSpPr>
        <p:spPr/>
        <p:txBody>
          <a:bodyPr/>
          <a:lstStyle/>
          <a:p>
            <a:endParaRPr lang="en-US"/>
          </a:p>
        </p:txBody>
      </p:sp>
      <p:sp>
        <p:nvSpPr>
          <p:cNvPr id="290" name="Text Placeholder 289"/>
          <p:cNvSpPr>
            <a:spLocks noGrp="1"/>
          </p:cNvSpPr>
          <p:nvPr>
            <p:ph type="body" sz="quarter" idx="145"/>
          </p:nvPr>
        </p:nvSpPr>
        <p:spPr/>
        <p:txBody>
          <a:bodyPr/>
          <a:lstStyle/>
          <a:p>
            <a:endParaRPr lang="en-US"/>
          </a:p>
        </p:txBody>
      </p:sp>
      <p:sp>
        <p:nvSpPr>
          <p:cNvPr id="291" name="Text Placeholder 290"/>
          <p:cNvSpPr>
            <a:spLocks noGrp="1"/>
          </p:cNvSpPr>
          <p:nvPr>
            <p:ph type="body" sz="quarter" idx="146"/>
          </p:nvPr>
        </p:nvSpPr>
        <p:spPr/>
        <p:txBody>
          <a:bodyPr/>
          <a:lstStyle/>
          <a:p>
            <a:endParaRPr lang="en-US"/>
          </a:p>
        </p:txBody>
      </p:sp>
      <p:sp>
        <p:nvSpPr>
          <p:cNvPr id="292" name="Text Placeholder 291"/>
          <p:cNvSpPr>
            <a:spLocks noGrp="1"/>
          </p:cNvSpPr>
          <p:nvPr>
            <p:ph type="body" sz="quarter" idx="147"/>
          </p:nvPr>
        </p:nvSpPr>
        <p:spPr/>
        <p:txBody>
          <a:bodyPr/>
          <a:lstStyle/>
          <a:p>
            <a:endParaRPr lang="en-US"/>
          </a:p>
        </p:txBody>
      </p:sp>
      <p:sp>
        <p:nvSpPr>
          <p:cNvPr id="293" name="Text Placeholder 292"/>
          <p:cNvSpPr>
            <a:spLocks noGrp="1"/>
          </p:cNvSpPr>
          <p:nvPr>
            <p:ph type="body" sz="quarter" idx="148"/>
          </p:nvPr>
        </p:nvSpPr>
        <p:spPr/>
        <p:txBody>
          <a:bodyPr/>
          <a:lstStyle/>
          <a:p>
            <a:endParaRPr lang="en-US"/>
          </a:p>
        </p:txBody>
      </p:sp>
      <p:sp>
        <p:nvSpPr>
          <p:cNvPr id="294" name="Text Placeholder 293"/>
          <p:cNvSpPr>
            <a:spLocks noGrp="1"/>
          </p:cNvSpPr>
          <p:nvPr>
            <p:ph type="body" sz="quarter" idx="149"/>
          </p:nvPr>
        </p:nvSpPr>
        <p:spPr/>
        <p:txBody>
          <a:bodyPr/>
          <a:lstStyle/>
          <a:p>
            <a:endParaRPr lang="en-US"/>
          </a:p>
        </p:txBody>
      </p:sp>
      <p:pic>
        <p:nvPicPr>
          <p:cNvPr id="59" name="Picture Placeholder 1"/>
          <p:cNvPicPr>
            <a:picLocks noChangeAspect="1"/>
          </p:cNvPicPr>
          <p:nvPr/>
        </p:nvPicPr>
        <p:blipFill rotWithShape="1">
          <a:blip r:embed="rId11">
            <a:extLst>
              <a:ext uri="{28A0092B-C50C-407E-A947-70E740481C1C}">
                <a14:useLocalDpi xmlns:a14="http://schemas.microsoft.com/office/drawing/2010/main" val="0"/>
              </a:ext>
            </a:extLst>
          </a:blip>
          <a:srcRect l="-594" r="33778"/>
          <a:stretch/>
        </p:blipFill>
        <p:spPr>
          <a:xfrm>
            <a:off x="3791873" y="531261"/>
            <a:ext cx="3262073" cy="3929149"/>
          </a:xfrm>
          <a:prstGeom prst="rect">
            <a:avLst/>
          </a:prstGeom>
        </p:spPr>
      </p:pic>
      <p:sp>
        <p:nvSpPr>
          <p:cNvPr id="9" name="TextBox 8"/>
          <p:cNvSpPr txBox="1"/>
          <p:nvPr/>
        </p:nvSpPr>
        <p:spPr>
          <a:xfrm>
            <a:off x="990208" y="29248201"/>
            <a:ext cx="13485514" cy="2308324"/>
          </a:xfrm>
          <a:prstGeom prst="rect">
            <a:avLst/>
          </a:prstGeom>
          <a:noFill/>
        </p:spPr>
        <p:txBody>
          <a:bodyPr wrap="square" rtlCol="0">
            <a:spAutoFit/>
          </a:bodyPr>
          <a:lstStyle/>
          <a:p>
            <a:r>
              <a:rPr lang="en-US" sz="2400" dirty="0"/>
              <a:t>Fig 2: Boxplot to compare importance of different acoustic characteristic for predicting gender. The chart considers four acoustic features used for differentiating between male and female voice. Since there is a greater difference in the median values of “Mean Fundamental Frequency” for male and female voice, this feature may be a good factor in the classification. Similarly, a smaller difference in the median values of “Modulation Index” for male and female in the boxplot shows the lesser importance of the feature in gender prediction.</a:t>
            </a:r>
          </a:p>
        </p:txBody>
      </p:sp>
      <p:sp>
        <p:nvSpPr>
          <p:cNvPr id="71" name="TextBox 70"/>
          <p:cNvSpPr txBox="1"/>
          <p:nvPr/>
        </p:nvSpPr>
        <p:spPr>
          <a:xfrm>
            <a:off x="7905061" y="15283226"/>
            <a:ext cx="6374719" cy="461665"/>
          </a:xfrm>
          <a:prstGeom prst="rect">
            <a:avLst/>
          </a:prstGeom>
          <a:noFill/>
        </p:spPr>
        <p:txBody>
          <a:bodyPr wrap="square" rtlCol="0">
            <a:spAutoFit/>
          </a:bodyPr>
          <a:lstStyle/>
          <a:p>
            <a:r>
              <a:rPr lang="en-US" sz="2400" dirty="0"/>
              <a:t>Fig 1: Problem description</a:t>
            </a:r>
          </a:p>
        </p:txBody>
      </p:sp>
      <p:pic>
        <p:nvPicPr>
          <p:cNvPr id="240" name="Picture Placeholder 239"/>
          <p:cNvPicPr>
            <a:picLocks noGrp="1" noChangeAspect="1"/>
          </p:cNvPicPr>
          <p:nvPr>
            <p:ph type="pic" sz="quarter" idx="131"/>
          </p:nvPr>
        </p:nvPicPr>
        <p:blipFill rotWithShape="1">
          <a:blip r:embed="rId12">
            <a:extLst>
              <a:ext uri="{28A0092B-C50C-407E-A947-70E740481C1C}">
                <a14:useLocalDpi xmlns:a14="http://schemas.microsoft.com/office/drawing/2010/main" val="0"/>
              </a:ext>
            </a:extLst>
          </a:blip>
          <a:srcRect/>
          <a:stretch/>
        </p:blipFill>
        <p:spPr>
          <a:xfrm>
            <a:off x="15241253" y="8210021"/>
            <a:ext cx="13397579" cy="5892967"/>
          </a:xfrm>
        </p:spPr>
      </p:pic>
      <p:sp>
        <p:nvSpPr>
          <p:cNvPr id="115" name="TextBox 114"/>
          <p:cNvSpPr txBox="1"/>
          <p:nvPr/>
        </p:nvSpPr>
        <p:spPr>
          <a:xfrm>
            <a:off x="15271397" y="14229327"/>
            <a:ext cx="13485514" cy="461665"/>
          </a:xfrm>
          <a:prstGeom prst="rect">
            <a:avLst/>
          </a:prstGeom>
          <a:noFill/>
        </p:spPr>
        <p:txBody>
          <a:bodyPr wrap="square" rtlCol="0">
            <a:spAutoFit/>
          </a:bodyPr>
          <a:lstStyle/>
          <a:p>
            <a:r>
              <a:rPr lang="en-US" sz="2400" dirty="0"/>
              <a:t>Fig 3: A tree showing the classification based on the features and the split value</a:t>
            </a:r>
          </a:p>
        </p:txBody>
      </p:sp>
      <p:sp>
        <p:nvSpPr>
          <p:cNvPr id="117" name="Text Placeholder 161"/>
          <p:cNvSpPr>
            <a:spLocks noGrp="1"/>
          </p:cNvSpPr>
          <p:nvPr>
            <p:ph type="body" sz="quarter" idx="21"/>
          </p:nvPr>
        </p:nvSpPr>
        <p:spPr>
          <a:xfrm>
            <a:off x="15186362" y="15033195"/>
            <a:ext cx="13571535" cy="3046909"/>
          </a:xfrm>
        </p:spPr>
        <p:txBody>
          <a:bodyPr/>
          <a:lstStyle/>
          <a:p>
            <a:pPr marL="514350" indent="-514350">
              <a:buFont typeface="+mj-lt"/>
              <a:buAutoNum type="alphaUcPeriod" startAt="2"/>
            </a:pPr>
            <a:r>
              <a:rPr lang="en-US" sz="2800" dirty="0"/>
              <a:t>Varying the Features used for Training and Prediction- Each voice feature was removed from the training and test set one by one and the accuracy was tested on 80% test split data using a Neural Network. A fall in accuracy was noticed when an important feature was removed. However, an increase in accuracy was also obtained when a less important feature was not considered. This may have been due to reduction in noise for prediction.</a:t>
            </a:r>
          </a:p>
        </p:txBody>
      </p:sp>
      <p:sp>
        <p:nvSpPr>
          <p:cNvPr id="118" name="TextBox 117"/>
          <p:cNvSpPr txBox="1"/>
          <p:nvPr/>
        </p:nvSpPr>
        <p:spPr>
          <a:xfrm>
            <a:off x="15231293" y="23670113"/>
            <a:ext cx="13485514" cy="1938992"/>
          </a:xfrm>
          <a:prstGeom prst="rect">
            <a:avLst/>
          </a:prstGeom>
          <a:noFill/>
        </p:spPr>
        <p:txBody>
          <a:bodyPr wrap="square" rtlCol="0">
            <a:spAutoFit/>
          </a:bodyPr>
          <a:lstStyle/>
          <a:p>
            <a:r>
              <a:rPr lang="en-US" sz="2400" dirty="0"/>
              <a:t>Fig 4: Impact on accuracy of Neural Network, by removing one acoustic characteristic at a time. The orange line in the Line chart is used to show the change in accuracy while the blue line is the best fit line (a generic single line to make up for all the points). The X-axis represents the feature removed where first value is accuracy using all features. The general trend shows a decrease in accuracy when an important feature is removed and an increase when a less important one is removed.</a:t>
            </a:r>
          </a:p>
        </p:txBody>
      </p:sp>
      <p:sp>
        <p:nvSpPr>
          <p:cNvPr id="119" name="Text Placeholder 161"/>
          <p:cNvSpPr>
            <a:spLocks noGrp="1"/>
          </p:cNvSpPr>
          <p:nvPr>
            <p:ph type="body" sz="quarter" idx="21"/>
          </p:nvPr>
        </p:nvSpPr>
        <p:spPr>
          <a:xfrm>
            <a:off x="15194384" y="25629013"/>
            <a:ext cx="13571535" cy="892473"/>
          </a:xfrm>
        </p:spPr>
        <p:txBody>
          <a:bodyPr/>
          <a:lstStyle/>
          <a:p>
            <a:pPr marL="514350" indent="-514350">
              <a:buFont typeface="+mj-lt"/>
              <a:buAutoNum type="alphaUcPeriod" startAt="3"/>
            </a:pPr>
            <a:r>
              <a:rPr lang="en-US" sz="2800" dirty="0"/>
              <a:t>Varying the Algorithm used for Prediction-</a:t>
            </a:r>
          </a:p>
        </p:txBody>
      </p:sp>
      <p:sp>
        <p:nvSpPr>
          <p:cNvPr id="122" name="TextBox 121"/>
          <p:cNvSpPr txBox="1"/>
          <p:nvPr/>
        </p:nvSpPr>
        <p:spPr>
          <a:xfrm>
            <a:off x="29491290" y="12794038"/>
            <a:ext cx="13485514" cy="830997"/>
          </a:xfrm>
          <a:prstGeom prst="rect">
            <a:avLst/>
          </a:prstGeom>
          <a:noFill/>
        </p:spPr>
        <p:txBody>
          <a:bodyPr wrap="square" rtlCol="0">
            <a:spAutoFit/>
          </a:bodyPr>
          <a:lstStyle/>
          <a:p>
            <a:r>
              <a:rPr lang="en-US" sz="2400" dirty="0"/>
              <a:t>Fig 6: Variation in accuracy with algorithm used for prediction of gender. The results are obtained through 10 fold-cross-validation over the training set. </a:t>
            </a:r>
          </a:p>
        </p:txBody>
      </p:sp>
      <p:sp>
        <p:nvSpPr>
          <p:cNvPr id="123" name="Text Placeholder 161"/>
          <p:cNvSpPr>
            <a:spLocks noGrp="1"/>
          </p:cNvSpPr>
          <p:nvPr>
            <p:ph type="body" sz="quarter" idx="21"/>
          </p:nvPr>
        </p:nvSpPr>
        <p:spPr>
          <a:xfrm>
            <a:off x="15317006" y="26386879"/>
            <a:ext cx="6628593" cy="5201345"/>
          </a:xfrm>
        </p:spPr>
        <p:txBody>
          <a:bodyPr/>
          <a:lstStyle/>
          <a:p>
            <a:pPr marL="0" indent="0"/>
            <a:r>
              <a:rPr lang="en-US" sz="2800" dirty="0"/>
              <a:t>Five algorithms were used to predict gender and the accuracy obtained is as shown in the chart. SVM showed a comparatively low accuracy. This may have been due to error introduced due to a large number of support vectors found near the separating hyper-plane between male and female values for the feature. Any noisy data leads to a wrong prediction.</a:t>
            </a:r>
          </a:p>
        </p:txBody>
      </p:sp>
      <p:sp>
        <p:nvSpPr>
          <p:cNvPr id="125" name="TextBox 124"/>
          <p:cNvSpPr txBox="1"/>
          <p:nvPr/>
        </p:nvSpPr>
        <p:spPr>
          <a:xfrm>
            <a:off x="21773083" y="30455353"/>
            <a:ext cx="6937938" cy="1569660"/>
          </a:xfrm>
          <a:prstGeom prst="rect">
            <a:avLst/>
          </a:prstGeom>
          <a:noFill/>
        </p:spPr>
        <p:txBody>
          <a:bodyPr wrap="square" rtlCol="0">
            <a:spAutoFit/>
          </a:bodyPr>
          <a:lstStyle/>
          <a:p>
            <a:r>
              <a:rPr lang="en-US" sz="2400" dirty="0"/>
              <a:t>Fig 5: The red dots are the support vectors for the SVM model. Support vectors are the data points lying close to the separating hyper-plane between male and female voice.</a:t>
            </a:r>
          </a:p>
        </p:txBody>
      </p:sp>
      <p:sp>
        <p:nvSpPr>
          <p:cNvPr id="126" name="Text Placeholder 167"/>
          <p:cNvSpPr>
            <a:spLocks noGrp="1"/>
          </p:cNvSpPr>
          <p:nvPr>
            <p:ph type="body" sz="quarter" idx="27"/>
          </p:nvPr>
        </p:nvSpPr>
        <p:spPr>
          <a:xfrm>
            <a:off x="29403764" y="29097780"/>
            <a:ext cx="13576029" cy="738635"/>
          </a:xfrm>
        </p:spPr>
        <p:txBody>
          <a:bodyPr/>
          <a:lstStyle/>
          <a:p>
            <a:r>
              <a:rPr lang="en-US" dirty="0"/>
              <a:t>Acknowledgement</a:t>
            </a:r>
          </a:p>
        </p:txBody>
      </p:sp>
      <p:sp>
        <p:nvSpPr>
          <p:cNvPr id="130" name="Text Placeholder 168"/>
          <p:cNvSpPr>
            <a:spLocks noGrp="1"/>
          </p:cNvSpPr>
          <p:nvPr>
            <p:ph type="body" sz="quarter" idx="28"/>
          </p:nvPr>
        </p:nvSpPr>
        <p:spPr>
          <a:xfrm>
            <a:off x="29405859" y="29855708"/>
            <a:ext cx="13581061" cy="892473"/>
          </a:xfrm>
        </p:spPr>
        <p:txBody>
          <a:bodyPr/>
          <a:lstStyle/>
          <a:p>
            <a:r>
              <a:rPr lang="en-US" sz="2800" dirty="0"/>
              <a:t>Thank you Dr. Nicholas Flann for guiding </a:t>
            </a:r>
            <a:r>
              <a:rPr lang="en-US" sz="2800"/>
              <a:t>us throughout </a:t>
            </a:r>
            <a:r>
              <a:rPr lang="en-US" sz="2800" dirty="0"/>
              <a:t>this project.</a:t>
            </a:r>
          </a:p>
        </p:txBody>
      </p:sp>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2187</TotalTime>
  <Words>788</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Anuj Khasgiwala</cp:lastModifiedBy>
  <cp:revision>71</cp:revision>
  <dcterms:created xsi:type="dcterms:W3CDTF">2012-02-09T21:09:21Z</dcterms:created>
  <dcterms:modified xsi:type="dcterms:W3CDTF">2016-12-06T21:05:26Z</dcterms:modified>
</cp:coreProperties>
</file>