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</p:sldMasterIdLst>
  <p:notesMasterIdLst>
    <p:notesMasterId r:id="rId47"/>
  </p:notesMasterIdLst>
  <p:handoutMasterIdLst>
    <p:handoutMasterId r:id="rId48"/>
  </p:handoutMasterIdLst>
  <p:sldIdLst>
    <p:sldId id="304" r:id="rId3"/>
    <p:sldId id="258" r:id="rId4"/>
    <p:sldId id="3524" r:id="rId5"/>
    <p:sldId id="3526" r:id="rId6"/>
    <p:sldId id="3527" r:id="rId7"/>
    <p:sldId id="3528" r:id="rId8"/>
    <p:sldId id="3529" r:id="rId9"/>
    <p:sldId id="3530" r:id="rId10"/>
    <p:sldId id="3525" r:id="rId11"/>
    <p:sldId id="3531" r:id="rId12"/>
    <p:sldId id="3532" r:id="rId13"/>
    <p:sldId id="3533" r:id="rId14"/>
    <p:sldId id="3534" r:id="rId15"/>
    <p:sldId id="3535" r:id="rId16"/>
    <p:sldId id="3536" r:id="rId17"/>
    <p:sldId id="3537" r:id="rId18"/>
    <p:sldId id="3538" r:id="rId19"/>
    <p:sldId id="3539" r:id="rId20"/>
    <p:sldId id="3540" r:id="rId21"/>
    <p:sldId id="3541" r:id="rId22"/>
    <p:sldId id="3546" r:id="rId23"/>
    <p:sldId id="3542" r:id="rId24"/>
    <p:sldId id="3547" r:id="rId25"/>
    <p:sldId id="3548" r:id="rId26"/>
    <p:sldId id="3550" r:id="rId27"/>
    <p:sldId id="3552" r:id="rId28"/>
    <p:sldId id="3553" r:id="rId29"/>
    <p:sldId id="3554" r:id="rId30"/>
    <p:sldId id="3549" r:id="rId31"/>
    <p:sldId id="3543" r:id="rId32"/>
    <p:sldId id="3545" r:id="rId33"/>
    <p:sldId id="3544" r:id="rId34"/>
    <p:sldId id="3551" r:id="rId35"/>
    <p:sldId id="3555" r:id="rId36"/>
    <p:sldId id="567" r:id="rId37"/>
    <p:sldId id="568" r:id="rId38"/>
    <p:sldId id="569" r:id="rId39"/>
    <p:sldId id="570" r:id="rId40"/>
    <p:sldId id="571" r:id="rId41"/>
    <p:sldId id="572" r:id="rId42"/>
    <p:sldId id="573" r:id="rId43"/>
    <p:sldId id="574" r:id="rId44"/>
    <p:sldId id="575" r:id="rId45"/>
    <p:sldId id="576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0432FF"/>
    <a:srgbClr val="333399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256" autoAdjust="0"/>
    <p:restoredTop sz="81611" autoAdjust="0"/>
  </p:normalViewPr>
  <p:slideViewPr>
    <p:cSldViewPr snapToGrid="0">
      <p:cViewPr varScale="1">
        <p:scale>
          <a:sx n="80" d="100"/>
          <a:sy n="80" d="100"/>
        </p:scale>
        <p:origin x="19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950"/>
    </p:cViewPr>
  </p:sorterViewPr>
  <p:notesViewPr>
    <p:cSldViewPr snapToGrid="0">
      <p:cViewPr varScale="1">
        <p:scale>
          <a:sx n="93" d="100"/>
          <a:sy n="93" d="100"/>
        </p:scale>
        <p:origin x="333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1318C6C-5C2C-498E-9422-461CAE98527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098CB0-742A-4E78-B7F5-923C5AF272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9CCC5-CA67-472B-8011-570E661FE4F0}" type="datetimeFigureOut">
              <a:rPr lang="en-US" smtClean="0"/>
              <a:t>1/15/24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14781C-8867-463A-8187-D4AFD5ED63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D590D-0C78-4685-8D0A-32316FD92D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9C64A0-7605-4E45-8685-904B041AA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848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CFCE0-D5B8-4D3C-BB01-E162B773039F}" type="datetimeFigureOut">
              <a:rPr lang="en-US" smtClean="0"/>
              <a:t>1/15/24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D6922-DE25-4B76-A824-6E27E4F92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6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CD6922-DE25-4B76-A824-6E27E4F923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3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CD6922-DE25-4B76-A824-6E27E4F9230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4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CD6922-DE25-4B76-A824-6E27E4F9230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54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CD6922-DE25-4B76-A824-6E27E4F9230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15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CD6922-DE25-4B76-A824-6E27E4F923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97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CD6922-DE25-4B76-A824-6E27E4F9230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12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CD6922-DE25-4B76-A824-6E27E4F9230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60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CD6922-DE25-4B76-A824-6E27E4F9230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74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CD6922-DE25-4B76-A824-6E27E4F9230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99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CD6922-DE25-4B76-A824-6E27E4F9230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17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CD6922-DE25-4B76-A824-6E27E4F9230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0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CD6922-DE25-4B76-A824-6E27E4F9230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57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C7EE-1487-491C-BB41-FFD8BA3F6D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9809" y="208993"/>
            <a:ext cx="9594976" cy="1685521"/>
          </a:xfrm>
        </p:spPr>
        <p:txBody>
          <a:bodyPr anchor="ctr" anchorCtr="0"/>
          <a:lstStyle>
            <a:lvl1pPr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C7259-7177-49F2-AAAB-8F6B5CEC7CF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06683" y="2453820"/>
            <a:ext cx="4176378" cy="1500187"/>
          </a:xfrm>
        </p:spPr>
        <p:txBody>
          <a:bodyPr anchor="ctr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Line">
            <a:extLst>
              <a:ext uri="{FF2B5EF4-FFF2-40B4-BE49-F238E27FC236}">
                <a16:creationId xmlns:a16="http://schemas.microsoft.com/office/drawing/2014/main" id="{8AEAADBC-0B2D-4338-9A89-5D8B4D28E217}"/>
              </a:ext>
            </a:extLst>
          </p:cNvPr>
          <p:cNvSpPr/>
          <p:nvPr userDrawn="1"/>
        </p:nvSpPr>
        <p:spPr>
          <a:xfrm>
            <a:off x="-1" y="2174516"/>
            <a:ext cx="12192001" cy="1"/>
          </a:xfrm>
          <a:prstGeom prst="line">
            <a:avLst/>
          </a:prstGeom>
          <a:ln w="57150">
            <a:solidFill>
              <a:srgbClr val="C00000"/>
            </a:solidFill>
            <a:miter/>
          </a:ln>
        </p:spPr>
        <p:txBody>
          <a:bodyPr lIns="45719" rIns="45719"/>
          <a:lstStyle/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F328E6-C75A-4C02-B42E-BD7F034F52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5706" y="6010852"/>
            <a:ext cx="6919560" cy="12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909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698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EFD00F0-AD87-604A-87A3-619DDBD3E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409267"/>
            <a:ext cx="12206817" cy="4572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6" name="Picture 14" title="Stanford University">
            <a:extLst>
              <a:ext uri="{FF2B5EF4-FFF2-40B4-BE49-F238E27FC236}">
                <a16:creationId xmlns:a16="http://schemas.microsoft.com/office/drawing/2014/main" id="{6A63DB78-9B9A-C742-AE3A-573FC066C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1934" y="6510867"/>
            <a:ext cx="2061633" cy="25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390023"/>
            <a:ext cx="10972800" cy="824631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2137834" y="4798696"/>
            <a:ext cx="8079317" cy="27432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24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609600" y="3214654"/>
            <a:ext cx="10972800" cy="6158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800" cap="small" spc="400">
                <a:solidFill>
                  <a:srgbClr val="A4001D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1796765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007219-E5A2-F24F-99F4-6DB96C2F3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409267"/>
            <a:ext cx="12206817" cy="4572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6" name="Picture 14" title="Stanford University">
            <a:extLst>
              <a:ext uri="{FF2B5EF4-FFF2-40B4-BE49-F238E27FC236}">
                <a16:creationId xmlns:a16="http://schemas.microsoft.com/office/drawing/2014/main" id="{D28785D2-4A06-F241-B654-E8A94CD0C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1934" y="6510867"/>
            <a:ext cx="2061633" cy="25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837" y="2051687"/>
            <a:ext cx="3939116" cy="1234440"/>
          </a:xfrm>
          <a:prstGeom prst="rect">
            <a:avLst/>
          </a:prstGeom>
        </p:spPr>
        <p:txBody>
          <a:bodyPr/>
          <a:lstStyle>
            <a:lvl1pPr algn="r">
              <a:defRPr sz="2667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7837" y="3429000"/>
            <a:ext cx="3939116" cy="124396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cap="all" spc="400">
                <a:solidFill>
                  <a:srgbClr val="A4001D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6220883" y="2046816"/>
            <a:ext cx="2601384" cy="2601384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buNone/>
              <a:defRPr sz="16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98298660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035" y="479388"/>
            <a:ext cx="10277149" cy="6506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1274237" y="1211580"/>
            <a:ext cx="10267951" cy="5012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4443742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035" y="479388"/>
            <a:ext cx="10277149" cy="6506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1274237" y="1211580"/>
            <a:ext cx="10267951" cy="5012056"/>
          </a:xfrm>
        </p:spPr>
        <p:txBody>
          <a:bodyPr/>
          <a:lstStyle>
            <a:lvl2pPr marL="0" indent="0">
              <a:buFont typeface="Arial"/>
              <a:buNone/>
              <a:defRPr baseline="0"/>
            </a:lvl2pPr>
            <a:lvl3pPr marL="459306" indent="0">
              <a:buNone/>
              <a:defRPr/>
            </a:lvl3pPr>
            <a:lvl4pPr marL="916493" indent="0">
              <a:buNone/>
              <a:defRPr/>
            </a:lvl4pPr>
            <a:lvl5pPr marL="1375799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8670721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A2654F41-F911-FE43-90FD-C09FAFC25671}"/>
              </a:ext>
            </a:extLst>
          </p:cNvPr>
          <p:cNvSpPr txBox="1">
            <a:spLocks/>
          </p:cNvSpPr>
          <p:nvPr/>
        </p:nvSpPr>
        <p:spPr>
          <a:xfrm>
            <a:off x="80433" y="10584"/>
            <a:ext cx="609600" cy="609600"/>
          </a:xfrm>
          <a:prstGeom prst="rect">
            <a:avLst/>
          </a:prstGeom>
        </p:spPr>
        <p:txBody>
          <a:bodyPr wrap="none" lIns="60960" tIns="0" rIns="6096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fld id="{C65CAE71-9A05-EF48-985A-9CD20097CDF4}" type="slidenum">
              <a:rPr lang="en-US" altLang="en-US" sz="1333">
                <a:solidFill>
                  <a:srgbClr val="7F7F7F"/>
                </a:solidFill>
                <a:latin typeface="Arial" panose="020B0604020202020204" pitchFamily="34" charset="0"/>
              </a:rPr>
              <a:pPr algn="ctr" eaLnBrk="1" hangingPunct="1"/>
              <a:t>‹#›</a:t>
            </a:fld>
            <a:endParaRPr lang="en-US" altLang="en-US" sz="1333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65035" y="479388"/>
            <a:ext cx="10277149" cy="6506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1265770" y="1211580"/>
            <a:ext cx="5050367" cy="5012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6502400" y="1211580"/>
            <a:ext cx="5039784" cy="5012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9624285"/>
      </p:ext>
    </p:extLst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65035" y="479388"/>
            <a:ext cx="10277149" cy="6506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1265036" y="1211581"/>
            <a:ext cx="10277149" cy="24221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1265770" y="3788418"/>
            <a:ext cx="10276417" cy="24221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1638699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65035" y="479388"/>
            <a:ext cx="10277149" cy="6506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265770" y="1211580"/>
            <a:ext cx="5050367" cy="5012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6502400" y="1211582"/>
            <a:ext cx="5039784" cy="24307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6502400" y="3783329"/>
            <a:ext cx="5039784" cy="24403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6148043"/>
      </p:ext>
    </p:extLst>
  </p:cSld>
  <p:clrMapOvr>
    <a:masterClrMapping/>
  </p:clrMapOvr>
  <p:transition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65035" y="479388"/>
            <a:ext cx="10277149" cy="650699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265770" y="1211582"/>
            <a:ext cx="5050367" cy="24307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1274237" y="3787484"/>
            <a:ext cx="5041900" cy="2436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6502400" y="1211582"/>
            <a:ext cx="5039784" cy="24307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502400" y="3787484"/>
            <a:ext cx="5039784" cy="2436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4997441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F5C74-847B-406E-B305-620FEBBF6A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319981"/>
            <a:ext cx="9144000" cy="2455606"/>
          </a:xfr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txBody>
          <a:bodyPr anchor="ctr" anchorCtr="0"/>
          <a:lstStyle>
            <a:lvl1pPr algn="ctr">
              <a:defRPr sz="60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A7981-F45C-4242-90DA-C7B1636CD6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07619"/>
            <a:ext cx="9144000" cy="630749"/>
          </a:xfrm>
        </p:spPr>
        <p:txBody>
          <a:bodyPr anchor="ctr" anchorCtr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2351A-B91C-455E-AE66-9B7E1D999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DF93-1079-477D-869F-8AC6E3340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4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7A363-68B7-406B-9529-48BFB92F1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073"/>
            <a:ext cx="10515600" cy="48234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36A4A-4EA7-4EA7-9EBA-6A0E588C6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DF93-1079-477D-869F-8AC6E33409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">
            <a:extLst>
              <a:ext uri="{FF2B5EF4-FFF2-40B4-BE49-F238E27FC236}">
                <a16:creationId xmlns:a16="http://schemas.microsoft.com/office/drawing/2014/main" id="{DB75374B-FE77-447C-AB1C-C8A35241D2B8}"/>
              </a:ext>
            </a:extLst>
          </p:cNvPr>
          <p:cNvSpPr/>
          <p:nvPr userDrawn="1"/>
        </p:nvSpPr>
        <p:spPr>
          <a:xfrm>
            <a:off x="0" y="6098"/>
            <a:ext cx="12192000" cy="877823"/>
          </a:xfrm>
          <a:prstGeom prst="rect">
            <a:avLst/>
          </a:prstGeom>
          <a:gradFill>
            <a:gsLst>
              <a:gs pos="0">
                <a:srgbClr val="6F0000"/>
              </a:gs>
              <a:gs pos="50000">
                <a:srgbClr val="A10000"/>
              </a:gs>
              <a:gs pos="100000">
                <a:srgbClr val="C00000"/>
              </a:gs>
            </a:gsLst>
          </a:gradFill>
          <a:ln w="12700">
            <a:solidFill>
              <a:srgbClr val="C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2F2F2"/>
                </a:solidFill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AE7585-E086-4C43-818E-FB7F214327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92279"/>
            <a:ext cx="10515600" cy="70477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04601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12E40-C411-4DE9-8FBE-D12098C0B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17072"/>
            <a:ext cx="5181600" cy="48598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BFED0-4570-453D-BBE0-833C0582D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17072"/>
            <a:ext cx="5181600" cy="48598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4E03E-A598-45AE-801E-3F3842D3E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DF93-1079-477D-869F-8AC6E33409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96DF9AF5-6413-4F46-978F-0415792E8342}"/>
              </a:ext>
            </a:extLst>
          </p:cNvPr>
          <p:cNvSpPr/>
          <p:nvPr userDrawn="1"/>
        </p:nvSpPr>
        <p:spPr>
          <a:xfrm>
            <a:off x="0" y="6098"/>
            <a:ext cx="12192000" cy="877823"/>
          </a:xfrm>
          <a:prstGeom prst="rect">
            <a:avLst/>
          </a:prstGeom>
          <a:gradFill>
            <a:gsLst>
              <a:gs pos="0">
                <a:srgbClr val="6F0000"/>
              </a:gs>
              <a:gs pos="50000">
                <a:srgbClr val="A10000"/>
              </a:gs>
              <a:gs pos="100000">
                <a:srgbClr val="C00000"/>
              </a:gs>
            </a:gsLst>
          </a:gradFill>
          <a:ln w="12700">
            <a:solidFill>
              <a:srgbClr val="C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2F2F2"/>
                </a:solidFill>
              </a:defRPr>
            </a:pPr>
            <a:endParaRPr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E40F3B4-3FB4-44EB-B008-DD231C0C4A2B}"/>
              </a:ext>
            </a:extLst>
          </p:cNvPr>
          <p:cNvSpPr txBox="1">
            <a:spLocks/>
          </p:cNvSpPr>
          <p:nvPr userDrawn="1"/>
        </p:nvSpPr>
        <p:spPr>
          <a:xfrm>
            <a:off x="838200" y="92279"/>
            <a:ext cx="10515600" cy="704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062798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12E40-C411-4DE9-8FBE-D12098C0B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5587" y="1342239"/>
            <a:ext cx="5181600" cy="4826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4E03E-A598-45AE-801E-3F3842D3E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DF93-1079-477D-869F-8AC6E33409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4A26C8C4-5A18-4055-ABC8-4D50CF4CEA9D}"/>
              </a:ext>
            </a:extLst>
          </p:cNvPr>
          <p:cNvSpPr/>
          <p:nvPr userDrawn="1"/>
        </p:nvSpPr>
        <p:spPr>
          <a:xfrm>
            <a:off x="0" y="0"/>
            <a:ext cx="12192000" cy="877823"/>
          </a:xfrm>
          <a:prstGeom prst="rect">
            <a:avLst/>
          </a:prstGeom>
          <a:gradFill>
            <a:gsLst>
              <a:gs pos="0">
                <a:srgbClr val="6F0000"/>
              </a:gs>
              <a:gs pos="50000">
                <a:srgbClr val="A10000"/>
              </a:gs>
              <a:gs pos="100000">
                <a:srgbClr val="C00000"/>
              </a:gs>
            </a:gsLst>
          </a:gradFill>
          <a:ln w="12700">
            <a:solidFill>
              <a:srgbClr val="C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2F2F2"/>
                </a:solidFill>
              </a:defRPr>
            </a:pPr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AC7B0F-ADD7-4383-8A8F-B01FB3E93F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587" y="44628"/>
            <a:ext cx="10577513" cy="788566"/>
          </a:xfrm>
        </p:spPr>
        <p:txBody>
          <a:bodyPr>
            <a:normAutofit/>
          </a:bodyPr>
          <a:lstStyle>
            <a:lvl1pPr marL="0" indent="0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1803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2E50F-FF9A-4165-A1B6-3DF8C719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DF93-1079-477D-869F-8AC6E33409B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B0D281C8-DD2D-4C0B-95F3-748DA972A6C6}"/>
              </a:ext>
            </a:extLst>
          </p:cNvPr>
          <p:cNvSpPr/>
          <p:nvPr userDrawn="1"/>
        </p:nvSpPr>
        <p:spPr>
          <a:xfrm>
            <a:off x="-7685" y="6096"/>
            <a:ext cx="12192000" cy="877823"/>
          </a:xfrm>
          <a:prstGeom prst="rect">
            <a:avLst/>
          </a:prstGeom>
          <a:gradFill>
            <a:gsLst>
              <a:gs pos="0">
                <a:srgbClr val="6F0000"/>
              </a:gs>
              <a:gs pos="50000">
                <a:srgbClr val="A10000"/>
              </a:gs>
              <a:gs pos="100000">
                <a:srgbClr val="C00000"/>
              </a:gs>
            </a:gsLst>
          </a:gradFill>
          <a:ln w="12700">
            <a:solidFill>
              <a:srgbClr val="C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2F2F2"/>
                </a:solidFill>
              </a:defRPr>
            </a:pP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94EAA-4799-43C3-9A78-1133773378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327" y="103415"/>
            <a:ext cx="11307718" cy="683187"/>
          </a:xfrm>
        </p:spPr>
        <p:txBody>
          <a:bodyPr anchor="ctr" anchorCtr="0">
            <a:noAutofit/>
          </a:bodyPr>
          <a:lstStyle>
            <a:lvl1pPr marL="0" indent="0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790728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E7B4C1-DDCB-4CD5-9B00-A90BAE123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DF93-1079-477D-869F-8AC6E3340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6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52832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2133600"/>
            <a:ext cx="52832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2A8917-84C2-4EE4-951F-53809740A3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65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208202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075C3A-F7EE-41A8-83D4-15823CB3B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FB1D6-1083-49C8-8806-148899FB5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412C7-A89B-4838-9D03-9D34C91EC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5252" y="6415343"/>
            <a:ext cx="6907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3DF93-1079-477D-869F-8AC6E3340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64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5" r:id="rId2"/>
    <p:sldLayoutId id="2147483664" r:id="rId3"/>
    <p:sldLayoutId id="2147483652" r:id="rId4"/>
    <p:sldLayoutId id="2147483660" r:id="rId5"/>
    <p:sldLayoutId id="2147483663" r:id="rId6"/>
    <p:sldLayoutId id="2147483655" r:id="rId7"/>
    <p:sldLayoutId id="2147483668" r:id="rId8"/>
    <p:sldLayoutId id="2147483670" r:id="rId9"/>
    <p:sldLayoutId id="2147483680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">
            <a:extLst>
              <a:ext uri="{FF2B5EF4-FFF2-40B4-BE49-F238E27FC236}">
                <a16:creationId xmlns:a16="http://schemas.microsoft.com/office/drawing/2014/main" id="{6BC9138D-D086-4548-90BE-2E59CFB1602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65767" y="478367"/>
            <a:ext cx="10276417" cy="651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DC238-7F45-904E-B2EF-7325D3B3A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5767" y="1204384"/>
            <a:ext cx="10276417" cy="501861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74E69EE-F60E-E94D-81FF-DB1F761CE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6051" y="6415618"/>
            <a:ext cx="1128183" cy="36194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333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fld id="{8DA5143F-CFF9-8542-A0DB-E4575BB6E95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5A2C7-48BF-D441-9D88-0110C49A4B1D}"/>
              </a:ext>
            </a:extLst>
          </p:cNvPr>
          <p:cNvSpPr/>
          <p:nvPr/>
        </p:nvSpPr>
        <p:spPr>
          <a:xfrm>
            <a:off x="0" y="0"/>
            <a:ext cx="609600" cy="6866467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Arial"/>
            </a:endParaRPr>
          </a:p>
        </p:txBody>
      </p:sp>
      <p:pic>
        <p:nvPicPr>
          <p:cNvPr id="1030" name="Picture 10" title="Stanford University">
            <a:extLst>
              <a:ext uri="{FF2B5EF4-FFF2-40B4-BE49-F238E27FC236}">
                <a16:creationId xmlns:a16="http://schemas.microsoft.com/office/drawing/2014/main" id="{43C7EC06-35D3-AC45-912A-7309D78C18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5368" y="6474884"/>
            <a:ext cx="206163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0343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</p:sldLayoutIdLst>
  <p:transition spd="slow">
    <p:fade/>
  </p:transition>
  <p:hf hdr="0" ftr="0" dt="0"/>
  <p:txStyles>
    <p:titleStyle>
      <a:lvl1pPr algn="l" defTabSz="609585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kern="1200">
          <a:solidFill>
            <a:schemeClr val="bg2"/>
          </a:solidFill>
          <a:latin typeface="Arial"/>
          <a:ea typeface="ＭＳ Ｐゴシック" charset="0"/>
          <a:cs typeface="ＭＳ Ｐゴシック" charset="0"/>
        </a:defRPr>
      </a:lvl1pPr>
      <a:lvl2pPr algn="l" defTabSz="609585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609585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609585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609585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5pPr>
      <a:lvl6pPr marL="609585" algn="l" defTabSz="609585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1219170" algn="l" defTabSz="609585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828754" algn="l" defTabSz="609585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2438339" algn="l" defTabSz="609585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457189" indent="-457189" algn="l" defTabSz="609585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defRPr kern="1200" spc="27">
          <a:solidFill>
            <a:schemeClr val="tx1"/>
          </a:solidFill>
          <a:latin typeface="Arial"/>
          <a:ea typeface="ＭＳ Ｐゴシック" charset="0"/>
          <a:cs typeface="ＭＳ Ｐゴシック" charset="0"/>
        </a:defRPr>
      </a:lvl1pPr>
      <a:lvl2pPr marL="385224" indent="-385224" algn="l" defTabSz="609585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2pPr>
      <a:lvl3pPr marL="759865" indent="-300559" algn="l" defTabSz="609585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panose="020F0502020204030204" pitchFamily="34" charset="0"/>
        <a:buChar char="›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3pPr>
      <a:lvl4pPr marL="1219170" indent="-302676" algn="l" defTabSz="609585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4pPr>
      <a:lvl5pPr marL="1678475" indent="-302676" algn="l" defTabSz="609585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ource Sans Pro" panose="020F0502020204030204" pitchFamily="34" charset="0"/>
        <a:buChar char="–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AA6120E0-AD06-7C4A-8CDD-BFFCACA6A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343" y="2626817"/>
            <a:ext cx="10722112" cy="975366"/>
          </a:xfrm>
        </p:spPr>
        <p:txBody>
          <a:bodyPr/>
          <a:lstStyle/>
          <a:p>
            <a:r>
              <a:rPr lang="en-US" sz="3200" b="1" dirty="0">
                <a:solidFill>
                  <a:srgbClr val="00B05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GRAPH LAPLACIAN: SPECTRAL ANALYIS​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9D3D0C-4391-1A49-AA07-CBCCE9B00B4F}"/>
              </a:ext>
            </a:extLst>
          </p:cNvPr>
          <p:cNvSpPr/>
          <p:nvPr/>
        </p:nvSpPr>
        <p:spPr>
          <a:xfrm>
            <a:off x="2485017" y="202666"/>
            <a:ext cx="6907660" cy="6667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3733" dirty="0">
                <a:solidFill>
                  <a:srgbClr val="000000"/>
                </a:solidFill>
                <a:latin typeface="Georgia" panose="02040502050405020303" pitchFamily="18" charset="0"/>
                <a:ea typeface="ＭＳ Ｐゴシック" panose="020B0600070205080204" pitchFamily="34" charset="-128"/>
              </a:rPr>
              <a:t>AIL723/ELL888 – Lecture 00X</a:t>
            </a:r>
            <a:endParaRPr lang="en-US" sz="2400" dirty="0">
              <a:solidFill>
                <a:srgbClr val="000000"/>
              </a:solidFill>
              <a:latin typeface="Georgia" panose="02040502050405020303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1DA54AF-D95E-D9F9-97CC-4211EEE817A2}"/>
              </a:ext>
            </a:extLst>
          </p:cNvPr>
          <p:cNvSpPr txBox="1">
            <a:spLocks/>
          </p:cNvSpPr>
          <p:nvPr/>
        </p:nvSpPr>
        <p:spPr bwMode="auto">
          <a:xfrm>
            <a:off x="2028830" y="1184036"/>
            <a:ext cx="7820034" cy="87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ctr" defTabSz="609585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>
                <a:solidFill>
                  <a:schemeClr val="tx1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algn="l" defTabSz="609585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defTabSz="609585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defTabSz="609585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defTabSz="609585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609585" algn="l" defTabSz="609585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6pPr>
            <a:lvl7pPr marL="1219170" algn="l" defTabSz="609585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7pPr>
            <a:lvl8pPr marL="1828754" algn="l" defTabSz="609585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8pPr>
            <a:lvl9pPr marL="2438339" algn="l" defTabSz="609585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5400" dirty="0">
                <a:solidFill>
                  <a:srgbClr val="C00000"/>
                </a:solidFill>
                <a:latin typeface="Georgia" panose="02040502050405020303" pitchFamily="18" charset="0"/>
              </a:rPr>
              <a:t>Graph</a:t>
            </a:r>
            <a:r>
              <a:rPr lang="en-US" sz="5400" dirty="0">
                <a:latin typeface="Georgia" panose="02040502050405020303" pitchFamily="18" charset="0"/>
              </a:rPr>
              <a:t> </a:t>
            </a:r>
            <a:r>
              <a:rPr lang="en-US" sz="5400" dirty="0">
                <a:solidFill>
                  <a:schemeClr val="accent2"/>
                </a:solidFill>
                <a:latin typeface="Georgia" panose="02040502050405020303" pitchFamily="18" charset="0"/>
              </a:rPr>
              <a:t>Machine Learning​</a:t>
            </a:r>
            <a:endParaRPr lang="en-US" altLang="en-US" sz="5400" b="1" dirty="0">
              <a:solidFill>
                <a:schemeClr val="accent2"/>
              </a:solidFill>
              <a:latin typeface="Georgia" panose="02040502050405020303" pitchFamily="18" charset="0"/>
              <a:ea typeface="ＭＳ Ｐゴシック" panose="020B0600070205080204" pitchFamily="34" charset="-128"/>
            </a:endParaRPr>
          </a:p>
        </p:txBody>
      </p:sp>
      <p:pic>
        <p:nvPicPr>
          <p:cNvPr id="8" name="object 4">
            <a:extLst>
              <a:ext uri="{FF2B5EF4-FFF2-40B4-BE49-F238E27FC236}">
                <a16:creationId xmlns:a16="http://schemas.microsoft.com/office/drawing/2014/main" id="{EA0A39CC-2A44-E93E-AEBE-2400FB48E17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24385" y="3900487"/>
            <a:ext cx="2527580" cy="21145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EEC741-69B1-9D11-EB93-390A1D3EE41E}"/>
              </a:ext>
            </a:extLst>
          </p:cNvPr>
          <p:cNvSpPr txBox="1"/>
          <p:nvPr/>
        </p:nvSpPr>
        <p:spPr>
          <a:xfrm>
            <a:off x="-1" y="6413104"/>
            <a:ext cx="1219200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A72E04A6-76C6-F8A4-1CBB-F73571033865}"/>
              </a:ext>
            </a:extLst>
          </p:cNvPr>
          <p:cNvSpPr txBox="1"/>
          <p:nvPr/>
        </p:nvSpPr>
        <p:spPr>
          <a:xfrm>
            <a:off x="4666609" y="6031589"/>
            <a:ext cx="252758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January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</a:t>
            </a:r>
            <a:r>
              <a:rPr lang="en-US"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579FE-D36B-3AD3-FCE1-E727DD155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DF93-1079-477D-869F-8AC6E33409B3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FAE6D5-8585-C5EF-6DD3-8753F316B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51" y="124690"/>
            <a:ext cx="10909249" cy="659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347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0D947-A8A2-E933-CE39-388152228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DF93-1079-477D-869F-8AC6E33409B3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E22DAC-D0C0-0F32-D341-62AD85172C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3" y="0"/>
            <a:ext cx="9615054" cy="648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95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7C8CA-9C54-C4E6-FD47-53DBE36E3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DF93-1079-477D-869F-8AC6E33409B3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3515A9-F14D-CDB2-BAD5-02D501167AA7}"/>
              </a:ext>
            </a:extLst>
          </p:cNvPr>
          <p:cNvSpPr txBox="1"/>
          <p:nvPr/>
        </p:nvSpPr>
        <p:spPr>
          <a:xfrm>
            <a:off x="1164918" y="4003141"/>
            <a:ext cx="1040476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any two vertices are connected by a path, then</a:t>
            </a:r>
            <a:br>
              <a:rPr lang="en-IN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 = (u(1), . . . , u(n)) needs to be constant at all vertices such that the quadratic form vanishes. </a:t>
            </a:r>
            <a:r>
              <a:rPr lang="en-IN" sz="2800" dirty="0">
                <a:solidFill>
                  <a:srgbClr val="FF4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Therefore, a graph with one connected component has the constant vector u</a:t>
            </a:r>
            <a:r>
              <a:rPr lang="en-IN" sz="2800" baseline="-25000" dirty="0">
                <a:solidFill>
                  <a:srgbClr val="FF4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800" dirty="0">
                <a:solidFill>
                  <a:srgbClr val="FF4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  <a:r>
              <a:rPr lang="en-IN" sz="2800" baseline="-25000" dirty="0">
                <a:solidFill>
                  <a:srgbClr val="FF4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800" dirty="0">
                <a:solidFill>
                  <a:srgbClr val="FF4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the only eigenvector with eigenvalue 0.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C428E6-5134-0DE0-7204-F646A19FDE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91" y="107373"/>
            <a:ext cx="11405754" cy="373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460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01560-010F-D4FD-FB36-7FCD05436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DF93-1079-477D-869F-8AC6E33409B3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E3E0EC-0328-ED4C-1785-9FA3F2D968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56" y="194872"/>
            <a:ext cx="11365893" cy="645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070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03808-313F-1500-9CDF-DEE4848CA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DF93-1079-477D-869F-8AC6E33409B3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64BCE0-3EC7-55B6-7164-C98046E3B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72" y="224852"/>
            <a:ext cx="10611580" cy="659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514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19AEE-04E9-5FB0-4DE9-2BDA6DF05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DF93-1079-477D-869F-8AC6E33409B3}" type="slidenum">
              <a:rPr lang="en-US" smtClean="0"/>
              <a:t>15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5F84FC-4122-B833-ED56-2BE19BF7FBB0}"/>
              </a:ext>
            </a:extLst>
          </p:cNvPr>
          <p:cNvSpPr txBox="1"/>
          <p:nvPr/>
        </p:nvSpPr>
        <p:spPr>
          <a:xfrm>
            <a:off x="1603947" y="167602"/>
            <a:ext cx="95637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>
                <a:solidFill>
                  <a:srgbClr val="C00000"/>
                </a:solidFill>
                <a:effectLst/>
                <a:latin typeface="Georgia" panose="02040502050405020303" pitchFamily="18" charset="0"/>
              </a:rPr>
              <a:t>The Fiedler vector of the graph Laplacian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E86E79-E936-9ABE-ECA5-E4ACF49FA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630" y="1483974"/>
            <a:ext cx="10316980" cy="389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932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19AEE-04E9-5FB0-4DE9-2BDA6DF05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DF93-1079-477D-869F-8AC6E33409B3}" type="slidenum">
              <a:rPr lang="en-US" smtClean="0"/>
              <a:t>16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5F84FC-4122-B833-ED56-2BE19BF7FBB0}"/>
              </a:ext>
            </a:extLst>
          </p:cNvPr>
          <p:cNvSpPr txBox="1"/>
          <p:nvPr/>
        </p:nvSpPr>
        <p:spPr>
          <a:xfrm>
            <a:off x="294807" y="77532"/>
            <a:ext cx="116023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>
                <a:solidFill>
                  <a:srgbClr val="C00000"/>
                </a:solidFill>
                <a:effectLst/>
                <a:latin typeface="Georgia" panose="02040502050405020303" pitchFamily="18" charset="0"/>
              </a:rPr>
              <a:t>Eigenvectors of the Laplacian of connected graphs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36B113-F06D-D468-8E69-DBEEC56AE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957" y="790451"/>
            <a:ext cx="10023422" cy="562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695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97BF3-AD0E-D24A-70AB-8B37E677D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DF93-1079-477D-869F-8AC6E33409B3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937896-0558-089A-0C4D-6432529BE663}"/>
              </a:ext>
            </a:extLst>
          </p:cNvPr>
          <p:cNvSpPr txBox="1"/>
          <p:nvPr/>
        </p:nvSpPr>
        <p:spPr>
          <a:xfrm>
            <a:off x="294807" y="77532"/>
            <a:ext cx="116023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>
                <a:solidFill>
                  <a:srgbClr val="C00000"/>
                </a:solidFill>
                <a:effectLst/>
                <a:latin typeface="Georgia" panose="02040502050405020303" pitchFamily="18" charset="0"/>
              </a:rPr>
              <a:t>Examples: </a:t>
            </a:r>
            <a:r>
              <a:rPr lang="en-IN" sz="4000" dirty="0">
                <a:solidFill>
                  <a:srgbClr val="3363FF"/>
                </a:solidFill>
                <a:effectLst/>
                <a:latin typeface="Georgia" panose="02040502050405020303" pitchFamily="18" charset="0"/>
              </a:rPr>
              <a:t>Properties of the Laplacian Matrix </a:t>
            </a:r>
            <a:r>
              <a:rPr lang="en-IN" sz="4000" dirty="0">
                <a:solidFill>
                  <a:srgbClr val="C00000"/>
                </a:solidFill>
                <a:effectLst/>
                <a:latin typeface="Georgia" panose="02040502050405020303" pitchFamily="18" charset="0"/>
              </a:rPr>
              <a:t>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261A0A-28B2-E029-1DEC-5C077D15B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771" y="950310"/>
            <a:ext cx="8153400" cy="34954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25C4E6-B444-334C-1B3D-F991B4CDC420}"/>
              </a:ext>
            </a:extLst>
          </p:cNvPr>
          <p:cNvSpPr txBox="1"/>
          <p:nvPr/>
        </p:nvSpPr>
        <p:spPr>
          <a:xfrm>
            <a:off x="294807" y="4953489"/>
            <a:ext cx="116023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7030A0"/>
                </a:solidFill>
                <a:effectLst/>
                <a:latin typeface="TimesNewRoman"/>
              </a:rPr>
              <a:t>Symmetric</a:t>
            </a:r>
            <a:r>
              <a:rPr lang="en-IN" sz="3200" dirty="0">
                <a:effectLst/>
                <a:latin typeface="TimesNewRoman"/>
              </a:rPr>
              <a:t>      real eigenvalues; eigenspaces are mutually orthogonal </a:t>
            </a:r>
            <a:endParaRPr lang="en-IN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B26480-DA39-EAB4-7F35-4209EFC216DC}"/>
              </a:ext>
            </a:extLst>
          </p:cNvPr>
          <p:cNvSpPr txBox="1"/>
          <p:nvPr/>
        </p:nvSpPr>
        <p:spPr>
          <a:xfrm>
            <a:off x="404734" y="5672810"/>
            <a:ext cx="1131757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7030A0"/>
                </a:solidFill>
                <a:effectLst/>
                <a:latin typeface="TimesNewRoman"/>
              </a:rPr>
              <a:t>Orthogonally diagonalizable      </a:t>
            </a:r>
            <a:r>
              <a:rPr lang="en-IN" sz="3200" dirty="0">
                <a:effectLst/>
                <a:latin typeface="TimesNewRoman"/>
              </a:rPr>
              <a:t>an eigenvalue with multiplicity k 							has k-dimensional eigenspace </a:t>
            </a:r>
            <a:endParaRPr lang="en-IN" sz="3200" dirty="0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AD961BCA-509E-4EBD-D42C-382BEA9244DA}"/>
              </a:ext>
            </a:extLst>
          </p:cNvPr>
          <p:cNvSpPr/>
          <p:nvPr/>
        </p:nvSpPr>
        <p:spPr>
          <a:xfrm>
            <a:off x="2263513" y="5156613"/>
            <a:ext cx="449705" cy="3130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CE0EED64-2499-731E-73BD-C45C153E0190}"/>
              </a:ext>
            </a:extLst>
          </p:cNvPr>
          <p:cNvSpPr/>
          <p:nvPr/>
        </p:nvSpPr>
        <p:spPr>
          <a:xfrm>
            <a:off x="5189085" y="5833665"/>
            <a:ext cx="449705" cy="3130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92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97BF3-AD0E-D24A-70AB-8B37E677D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DF93-1079-477D-869F-8AC6E33409B3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937896-0558-089A-0C4D-6432529BE663}"/>
              </a:ext>
            </a:extLst>
          </p:cNvPr>
          <p:cNvSpPr txBox="1"/>
          <p:nvPr/>
        </p:nvSpPr>
        <p:spPr>
          <a:xfrm>
            <a:off x="294806" y="77532"/>
            <a:ext cx="118111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>
                <a:solidFill>
                  <a:srgbClr val="C00000"/>
                </a:solidFill>
                <a:effectLst/>
                <a:latin typeface="Georgia" panose="02040502050405020303" pitchFamily="18" charset="0"/>
              </a:rPr>
              <a:t>Examples: </a:t>
            </a:r>
            <a:r>
              <a:rPr lang="en-IN" sz="3600" dirty="0">
                <a:solidFill>
                  <a:srgbClr val="3363FF"/>
                </a:solidFill>
                <a:effectLst/>
                <a:latin typeface="Georgia" panose="02040502050405020303" pitchFamily="18" charset="0"/>
              </a:rPr>
              <a:t>Properties of the Laplacian Matrix (cont.) </a:t>
            </a:r>
            <a:r>
              <a:rPr lang="en-IN" sz="4000" dirty="0">
                <a:solidFill>
                  <a:srgbClr val="C00000"/>
                </a:solidFill>
                <a:effectLst/>
                <a:latin typeface="Georgia" panose="02040502050405020303" pitchFamily="18" charset="0"/>
              </a:rPr>
              <a:t>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13568D-BF60-AD9F-6BD8-6E61FAE91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32" y="828647"/>
            <a:ext cx="9330267" cy="558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572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97BF3-AD0E-D24A-70AB-8B37E677D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DF93-1079-477D-869F-8AC6E33409B3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937896-0558-089A-0C4D-6432529BE663}"/>
              </a:ext>
            </a:extLst>
          </p:cNvPr>
          <p:cNvSpPr txBox="1"/>
          <p:nvPr/>
        </p:nvSpPr>
        <p:spPr>
          <a:xfrm>
            <a:off x="294806" y="77532"/>
            <a:ext cx="118111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>
                <a:solidFill>
                  <a:srgbClr val="C00000"/>
                </a:solidFill>
                <a:effectLst/>
                <a:latin typeface="Georgia" panose="02040502050405020303" pitchFamily="18" charset="0"/>
              </a:rPr>
              <a:t>Examples: </a:t>
            </a:r>
            <a:r>
              <a:rPr lang="en-IN" sz="3600" dirty="0">
                <a:solidFill>
                  <a:srgbClr val="3363FF"/>
                </a:solidFill>
                <a:effectLst/>
                <a:latin typeface="Georgia" panose="02040502050405020303" pitchFamily="18" charset="0"/>
              </a:rPr>
              <a:t>Properties of the Laplacian Matrix (cont.) </a:t>
            </a:r>
            <a:r>
              <a:rPr lang="en-IN" sz="4000" dirty="0">
                <a:solidFill>
                  <a:srgbClr val="C00000"/>
                </a:solidFill>
                <a:effectLst/>
                <a:latin typeface="Georgia" panose="02040502050405020303" pitchFamily="18" charset="0"/>
              </a:rPr>
              <a:t>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269EBE-010B-39E8-576A-A63406EE7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67" y="785418"/>
            <a:ext cx="9228666" cy="58941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CA98A1-00FA-C6FB-421B-2F3730F8DB89}"/>
              </a:ext>
            </a:extLst>
          </p:cNvPr>
          <p:cNvSpPr txBox="1"/>
          <p:nvPr/>
        </p:nvSpPr>
        <p:spPr>
          <a:xfrm>
            <a:off x="9906000" y="6096000"/>
            <a:ext cx="491067" cy="58356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681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DF5DCE8E-D861-A662-808F-2851C3BF8499}"/>
              </a:ext>
            </a:extLst>
          </p:cNvPr>
          <p:cNvSpPr txBox="1">
            <a:spLocks/>
          </p:cNvSpPr>
          <p:nvPr/>
        </p:nvSpPr>
        <p:spPr>
          <a:xfrm>
            <a:off x="3087722" y="0"/>
            <a:ext cx="5749648" cy="704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spc="-50" dirty="0">
                <a:solidFill>
                  <a:srgbClr val="C00000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OVERVIEW</a:t>
            </a:r>
            <a:endParaRPr lang="en-US" altLang="en-US" sz="4000" b="1" dirty="0">
              <a:solidFill>
                <a:srgbClr val="C00000"/>
              </a:solidFill>
              <a:latin typeface="Georgia" panose="02040502050405020303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68BE28DA-DD82-487F-4832-35FEE2031702}"/>
              </a:ext>
            </a:extLst>
          </p:cNvPr>
          <p:cNvSpPr txBox="1"/>
          <p:nvPr/>
        </p:nvSpPr>
        <p:spPr>
          <a:xfrm>
            <a:off x="896619" y="1180046"/>
            <a:ext cx="10398762" cy="34721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7200">
              <a:spcBef>
                <a:spcPts val="95"/>
              </a:spcBef>
              <a:buFont typeface="Wingdings" pitchFamily="2" charset="2"/>
              <a:buChar char="q"/>
              <a:tabLst>
                <a:tab pos="652780" algn="l"/>
                <a:tab pos="653415" algn="l"/>
              </a:tabLst>
            </a:pPr>
            <a:r>
              <a:rPr lang="en-IN" sz="3200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Laplacian: Spectral Analysis</a:t>
            </a:r>
            <a:endParaRPr lang="en-IN" sz="3200" spc="-15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09980" lvl="1" indent="-640715">
              <a:spcBef>
                <a:spcPts val="95"/>
              </a:spcBef>
              <a:buFont typeface="Wingdings"/>
              <a:buChar char=""/>
              <a:tabLst>
                <a:tab pos="652780" algn="l"/>
                <a:tab pos="653415" algn="l"/>
              </a:tabLst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Fidler vector analysis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09980" lvl="1" indent="-640715">
              <a:spcBef>
                <a:spcPts val="5"/>
              </a:spcBef>
              <a:buFont typeface="Wingdings"/>
              <a:buChar char=""/>
              <a:tabLst>
                <a:tab pos="652780" algn="l"/>
                <a:tab pos="653415" algn="l"/>
              </a:tabLst>
            </a:pPr>
            <a:r>
              <a:rPr lang="en-IN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Eigenvector of Graph Laplacian</a:t>
            </a:r>
            <a:r>
              <a:rPr lang="en-IN"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Spectral Graph Theory 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09980" lvl="1" indent="-640715">
              <a:buFont typeface="Wingdings"/>
              <a:buChar char=""/>
              <a:tabLst>
                <a:tab pos="652780" algn="l"/>
                <a:tab pos="653415" algn="l"/>
              </a:tabLst>
            </a:pPr>
            <a:r>
              <a:rPr lang="en-IN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Spectral Graph Theory</a:t>
            </a:r>
          </a:p>
          <a:p>
            <a:pPr marL="1383665" lvl="2" indent="-457200">
              <a:buFont typeface="Wingdings" pitchFamily="2" charset="2"/>
              <a:buChar char="§"/>
              <a:tabLst>
                <a:tab pos="652780" algn="l"/>
                <a:tab pos="653415" algn="l"/>
              </a:tabLst>
            </a:pPr>
            <a:r>
              <a:rPr lang="en-IN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Spectral </a:t>
            </a:r>
            <a:r>
              <a:rPr lang="en-IN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</a:p>
          <a:p>
            <a:pPr marL="1383665" lvl="2" indent="-457200">
              <a:buFont typeface="Wingdings" pitchFamily="2" charset="2"/>
              <a:buChar char="§"/>
              <a:tabLst>
                <a:tab pos="652780" algn="l"/>
                <a:tab pos="653415" algn="l"/>
              </a:tabLst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Partitioning : Ratio cut Normalized Cut</a:t>
            </a:r>
            <a:r>
              <a:rPr lang="en-IN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383665" lvl="2" indent="-457200">
              <a:buFont typeface="Wingdings" pitchFamily="2" charset="2"/>
              <a:buChar char="§"/>
              <a:tabLst>
                <a:tab pos="652780" algn="l"/>
                <a:tab pos="653415" algn="l"/>
              </a:tabLst>
            </a:pPr>
            <a:r>
              <a:rPr lang="en-IN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Spectral </a:t>
            </a:r>
            <a:r>
              <a:rPr lang="en-IN" sz="32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Clustering </a:t>
            </a:r>
            <a:endParaRPr lang="en-IN" sz="3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EB30F7-BCE7-BF8E-E0A3-7ED75825EBEE}"/>
              </a:ext>
            </a:extLst>
          </p:cNvPr>
          <p:cNvSpPr txBox="1"/>
          <p:nvPr/>
        </p:nvSpPr>
        <p:spPr>
          <a:xfrm>
            <a:off x="717176" y="18108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522D3894-8461-D6CB-DAA8-A6B534263946}"/>
              </a:ext>
            </a:extLst>
          </p:cNvPr>
          <p:cNvSpPr txBox="1">
            <a:spLocks/>
          </p:cNvSpPr>
          <p:nvPr/>
        </p:nvSpPr>
        <p:spPr>
          <a:xfrm>
            <a:off x="11940142" y="6611430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pPr marL="38100">
                <a:lnSpc>
                  <a:spcPts val="1240"/>
                </a:lnSpc>
              </a:pPr>
              <a:t>2</a:t>
            </a:fld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2D6B9-36A7-2D69-3CD6-6ED2DA76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DF93-1079-477D-869F-8AC6E33409B3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0E69CD-F3E4-A7DA-50B6-78739C8F9790}"/>
              </a:ext>
            </a:extLst>
          </p:cNvPr>
          <p:cNvSpPr txBox="1"/>
          <p:nvPr/>
        </p:nvSpPr>
        <p:spPr>
          <a:xfrm>
            <a:off x="0" y="77532"/>
            <a:ext cx="1198811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9265" lvl="1">
              <a:tabLst>
                <a:tab pos="652780" algn="l"/>
                <a:tab pos="653415" algn="l"/>
              </a:tabLst>
            </a:pPr>
            <a:r>
              <a:rPr lang="en-IN" sz="4000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en-IN" sz="3600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plication of Spectral Graph Theory: </a:t>
            </a:r>
            <a:r>
              <a:rPr lang="en-IN" sz="3600" dirty="0">
                <a:solidFill>
                  <a:srgbClr val="3333B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Laplacian Embedding </a:t>
            </a:r>
            <a:endParaRPr lang="en-IN" sz="3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1D5880-2495-0D93-4402-4A6D5D65796F}"/>
              </a:ext>
            </a:extLst>
          </p:cNvPr>
          <p:cNvSpPr txBox="1"/>
          <p:nvPr/>
        </p:nvSpPr>
        <p:spPr>
          <a:xfrm>
            <a:off x="3327058" y="1004054"/>
            <a:ext cx="5334000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Mapping a graph on a line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73EC65-6037-87E7-5D48-46B1F399CF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" y="1869021"/>
            <a:ext cx="10165080" cy="410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172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2D6B9-36A7-2D69-3CD6-6ED2DA76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DF93-1079-477D-869F-8AC6E33409B3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0E69CD-F3E4-A7DA-50B6-78739C8F9790}"/>
              </a:ext>
            </a:extLst>
          </p:cNvPr>
          <p:cNvSpPr txBox="1"/>
          <p:nvPr/>
        </p:nvSpPr>
        <p:spPr>
          <a:xfrm>
            <a:off x="0" y="77532"/>
            <a:ext cx="1198811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9265" lvl="1">
              <a:tabLst>
                <a:tab pos="652780" algn="l"/>
                <a:tab pos="653415" algn="l"/>
              </a:tabLst>
            </a:pPr>
            <a:r>
              <a:rPr lang="en-IN" sz="4000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en-IN" sz="3600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plication of Spectral Graph Theory: </a:t>
            </a:r>
            <a:r>
              <a:rPr lang="en-IN" sz="3600" dirty="0">
                <a:solidFill>
                  <a:srgbClr val="3333B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Laplacian Embedding </a:t>
            </a:r>
            <a:endParaRPr lang="en-IN" sz="3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1D5880-2495-0D93-4402-4A6D5D65796F}"/>
              </a:ext>
            </a:extLst>
          </p:cNvPr>
          <p:cNvSpPr txBox="1"/>
          <p:nvPr/>
        </p:nvSpPr>
        <p:spPr>
          <a:xfrm>
            <a:off x="3520440" y="1205069"/>
            <a:ext cx="4358640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Mapping a graph </a:t>
            </a:r>
            <a:r>
              <a:rPr lang="en-IN" sz="3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36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3600" baseline="300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IN" sz="3600" dirty="0">
              <a:solidFill>
                <a:srgbClr val="FFFF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1E00FE-C2A9-7C15-6ADA-F1EC7CF55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58" y="1869021"/>
            <a:ext cx="9982200" cy="464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085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2D6B9-36A7-2D69-3CD6-6ED2DA76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DF93-1079-477D-869F-8AC6E33409B3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0E69CD-F3E4-A7DA-50B6-78739C8F9790}"/>
              </a:ext>
            </a:extLst>
          </p:cNvPr>
          <p:cNvSpPr txBox="1"/>
          <p:nvPr/>
        </p:nvSpPr>
        <p:spPr>
          <a:xfrm>
            <a:off x="0" y="77532"/>
            <a:ext cx="1198811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9265" lvl="1">
              <a:tabLst>
                <a:tab pos="652780" algn="l"/>
                <a:tab pos="653415" algn="l"/>
              </a:tabLst>
            </a:pPr>
            <a:r>
              <a:rPr lang="en-IN" sz="4000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en-IN" sz="3600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plication of Spectral Graph Theory: </a:t>
            </a:r>
            <a:r>
              <a:rPr lang="en-IN" sz="3600" spc="-1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Spectral</a:t>
            </a:r>
            <a:r>
              <a:rPr lang="en-IN" sz="3600" dirty="0">
                <a:solidFill>
                  <a:srgbClr val="3333B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Embedding </a:t>
            </a:r>
            <a:endParaRPr lang="en-IN" sz="3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899E01-ABF0-48A0-1519-FAAB39BF2C5B}"/>
              </a:ext>
            </a:extLst>
          </p:cNvPr>
          <p:cNvSpPr txBox="1"/>
          <p:nvPr/>
        </p:nvSpPr>
        <p:spPr>
          <a:xfrm>
            <a:off x="2240280" y="1004054"/>
            <a:ext cx="6842760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</a:t>
            </a:r>
            <a:r>
              <a:rPr lang="en-IN" sz="36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sing the Unnormalized Laplacian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DB56DA-2D27-5852-1665-86D032AAD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988" y="1823196"/>
            <a:ext cx="8982636" cy="481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623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72981-C425-ABFB-C98B-F68AAFBCD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DF93-1079-477D-869F-8AC6E33409B3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7E0C12-0205-B923-9539-9BEC2CD1EA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17" y="1102829"/>
            <a:ext cx="9771529" cy="5495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6710BE-2757-33C8-B34A-231008C504CE}"/>
              </a:ext>
            </a:extLst>
          </p:cNvPr>
          <p:cNvSpPr txBox="1"/>
          <p:nvPr/>
        </p:nvSpPr>
        <p:spPr>
          <a:xfrm>
            <a:off x="1434354" y="260096"/>
            <a:ext cx="99808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9265" lvl="1">
              <a:tabLst>
                <a:tab pos="652780" algn="l"/>
                <a:tab pos="653415" algn="l"/>
              </a:tabLst>
            </a:pPr>
            <a:r>
              <a:rPr lang="en-IN" sz="3600" spc="-1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Normalized</a:t>
            </a:r>
            <a:r>
              <a:rPr lang="en-IN" sz="3600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3600" spc="-1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Walk </a:t>
            </a:r>
            <a:r>
              <a:rPr lang="en-IN" sz="3600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Laplacian Matrices </a:t>
            </a:r>
            <a:endParaRPr lang="en-IN" sz="3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166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FED5F-0DD3-A704-D61E-4D815DE73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DF93-1079-477D-869F-8AC6E33409B3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2B58E4-4F6E-C5C2-0F37-46B55F169D5C}"/>
              </a:ext>
            </a:extLst>
          </p:cNvPr>
          <p:cNvSpPr txBox="1"/>
          <p:nvPr/>
        </p:nvSpPr>
        <p:spPr>
          <a:xfrm>
            <a:off x="139268" y="77532"/>
            <a:ext cx="119134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9265" lvl="1" algn="just">
              <a:tabLst>
                <a:tab pos="652780" algn="l"/>
                <a:tab pos="653415" algn="l"/>
              </a:tabLst>
            </a:pPr>
            <a:r>
              <a:rPr lang="en-IN" sz="40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Eigen-spectrum</a:t>
            </a:r>
            <a:r>
              <a:rPr lang="en-IN" sz="3600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spc="-1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 Normalized</a:t>
            </a:r>
            <a:r>
              <a:rPr lang="en-IN" sz="2800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800" spc="-1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Walk </a:t>
            </a:r>
            <a:r>
              <a:rPr lang="en-IN" sz="2800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Laplacian Matrices </a:t>
            </a:r>
            <a:endParaRPr lang="en-IN" sz="2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FC5497-5F22-AAD2-6187-497717D13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8" y="1135438"/>
            <a:ext cx="9721516" cy="564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261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346D3-D5FD-9028-2AC9-984C146CB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DF93-1079-477D-869F-8AC6E33409B3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2CD557-671D-0322-E2D0-D7981D8D47F1}"/>
              </a:ext>
            </a:extLst>
          </p:cNvPr>
          <p:cNvSpPr txBox="1"/>
          <p:nvPr/>
        </p:nvSpPr>
        <p:spPr>
          <a:xfrm>
            <a:off x="625643" y="79514"/>
            <a:ext cx="11261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>
                <a:solidFill>
                  <a:srgbClr val="0432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Spectral embedding using the random-walk Laplacian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42992D-518F-92BC-9765-4F493AD230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067" y="787400"/>
            <a:ext cx="9853865" cy="607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736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CF015-3B2C-6FEF-9AC5-6A50AB9B6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DF93-1079-477D-869F-8AC6E33409B3}" type="slidenum">
              <a:rPr lang="en-US" smtClean="0"/>
              <a:t>26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1F85C4-7A32-1243-E31D-1DFF48B079D7}"/>
              </a:ext>
            </a:extLst>
          </p:cNvPr>
          <p:cNvSpPr/>
          <p:nvPr/>
        </p:nvSpPr>
        <p:spPr>
          <a:xfrm>
            <a:off x="1617240" y="1879205"/>
            <a:ext cx="9498995" cy="265303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solidFill>
                  <a:srgbClr val="3333B2"/>
                </a:solidFill>
                <a:effectLst/>
                <a:latin typeface="CMSS12"/>
              </a:rPr>
              <a:t> </a:t>
            </a:r>
            <a:r>
              <a:rPr lang="en-IN" sz="4400" dirty="0">
                <a:solidFill>
                  <a:srgbClr val="FFFF00"/>
                </a:solidFill>
                <a:effectLst/>
                <a:latin typeface="Georgia" panose="02040502050405020303" pitchFamily="18" charset="0"/>
              </a:rPr>
              <a:t>Summary  </a:t>
            </a:r>
          </a:p>
        </p:txBody>
      </p:sp>
    </p:spTree>
    <p:extLst>
      <p:ext uri="{BB962C8B-B14F-4D97-AF65-F5344CB8AC3E}">
        <p14:creationId xmlns:p14="http://schemas.microsoft.com/office/powerpoint/2010/main" val="14176972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6A57E-82C5-0F84-D322-369A16211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DF93-1079-477D-869F-8AC6E33409B3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65DF66-5418-EF18-AA96-4EA7B9CFF3BD}"/>
              </a:ext>
            </a:extLst>
          </p:cNvPr>
          <p:cNvSpPr txBox="1"/>
          <p:nvPr/>
        </p:nvSpPr>
        <p:spPr>
          <a:xfrm>
            <a:off x="1203157" y="0"/>
            <a:ext cx="968141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>
                <a:solidFill>
                  <a:srgbClr val="3333B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Spectral properties of Adjacency Matrices </a:t>
            </a:r>
            <a:endParaRPr lang="en-IN" sz="4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0B344D-C06D-3104-A57A-08708DF87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45" y="902644"/>
            <a:ext cx="10855310" cy="551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243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6A57E-82C5-0F84-D322-369A16211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DF93-1079-477D-869F-8AC6E33409B3}" type="slidenum">
              <a:rPr lang="en-US" smtClean="0"/>
              <a:t>28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E04127-1D85-98C2-A158-E0126B8E2C54}"/>
              </a:ext>
            </a:extLst>
          </p:cNvPr>
          <p:cNvSpPr txBox="1"/>
          <p:nvPr/>
        </p:nvSpPr>
        <p:spPr>
          <a:xfrm>
            <a:off x="2069432" y="0"/>
            <a:ext cx="839002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4400" dirty="0">
                <a:solidFill>
                  <a:srgbClr val="3333B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pectral properties of the Laplacians </a:t>
            </a:r>
            <a:endParaRPr lang="en-IN" sz="4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89AAE3-488F-B388-4FA1-837869770B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916" y="769441"/>
            <a:ext cx="9923336" cy="601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767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7EFEF-31DA-133C-B5AA-6AE415CC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DF93-1079-477D-869F-8AC6E33409B3}" type="slidenum">
              <a:rPr lang="en-US" smtClean="0"/>
              <a:t>29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D2B4F5-CF0A-7951-92BC-CBD2C27ADE0A}"/>
              </a:ext>
            </a:extLst>
          </p:cNvPr>
          <p:cNvSpPr/>
          <p:nvPr/>
        </p:nvSpPr>
        <p:spPr>
          <a:xfrm>
            <a:off x="1617240" y="1879205"/>
            <a:ext cx="9498995" cy="265303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solidFill>
                  <a:srgbClr val="3333B2"/>
                </a:solidFill>
                <a:effectLst/>
                <a:latin typeface="CMSS12"/>
              </a:rPr>
              <a:t> </a:t>
            </a:r>
            <a:r>
              <a:rPr lang="en-IN" sz="4400" dirty="0">
                <a:solidFill>
                  <a:srgbClr val="FFFF00"/>
                </a:solidFill>
                <a:effectLst/>
                <a:latin typeface="Georgia" panose="02040502050405020303" pitchFamily="18" charset="0"/>
              </a:rPr>
              <a:t>Spectral </a:t>
            </a:r>
            <a:r>
              <a:rPr lang="en-IN" sz="4400" dirty="0">
                <a:solidFill>
                  <a:srgbClr val="FFFF00"/>
                </a:solidFill>
                <a:latin typeface="Georgia" panose="02040502050405020303" pitchFamily="18" charset="0"/>
              </a:rPr>
              <a:t>Clu</a:t>
            </a:r>
            <a:r>
              <a:rPr lang="en-IN" sz="4400" dirty="0">
                <a:solidFill>
                  <a:srgbClr val="FFFF00"/>
                </a:solidFill>
                <a:effectLst/>
                <a:latin typeface="Georgia" panose="02040502050405020303" pitchFamily="18" charset="0"/>
              </a:rPr>
              <a:t>stering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AD93D1-6A7C-BB26-E7E0-C1586F447EBE}"/>
              </a:ext>
            </a:extLst>
          </p:cNvPr>
          <p:cNvSpPr txBox="1"/>
          <p:nvPr/>
        </p:nvSpPr>
        <p:spPr>
          <a:xfrm>
            <a:off x="194253" y="6199899"/>
            <a:ext cx="1156635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U. von </a:t>
            </a:r>
            <a:r>
              <a:rPr lang="en-IN" sz="2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Luxburg</a:t>
            </a:r>
            <a:r>
              <a:rPr lang="en-IN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A Tutorial on Spectral Clustering. Statistics and Computing, 17(4), 395–416 (2007). </a:t>
            </a:r>
          </a:p>
        </p:txBody>
      </p:sp>
    </p:spTree>
    <p:extLst>
      <p:ext uri="{BB962C8B-B14F-4D97-AF65-F5344CB8AC3E}">
        <p14:creationId xmlns:p14="http://schemas.microsoft.com/office/powerpoint/2010/main" val="3606535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58859C-1523-8C8F-EE31-57B56B2C5D10}"/>
              </a:ext>
            </a:extLst>
          </p:cNvPr>
          <p:cNvSpPr/>
          <p:nvPr/>
        </p:nvSpPr>
        <p:spPr>
          <a:xfrm>
            <a:off x="4244547" y="2447241"/>
            <a:ext cx="3702905" cy="154979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solidFill>
                  <a:srgbClr val="3333B2"/>
                </a:solidFill>
                <a:effectLst/>
                <a:latin typeface="CMSS12"/>
              </a:rPr>
              <a:t> </a:t>
            </a:r>
            <a:r>
              <a:rPr lang="en-IN" sz="4400" dirty="0">
                <a:solidFill>
                  <a:srgbClr val="FFFF00"/>
                </a:solidFill>
                <a:effectLst/>
                <a:latin typeface="Georgia" panose="02040502050405020303" pitchFamily="18" charset="0"/>
              </a:rPr>
              <a:t>Recap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4F069BB2-6916-CEEC-686F-F70C774AE208}"/>
              </a:ext>
            </a:extLst>
          </p:cNvPr>
          <p:cNvSpPr txBox="1">
            <a:spLocks/>
          </p:cNvSpPr>
          <p:nvPr/>
        </p:nvSpPr>
        <p:spPr>
          <a:xfrm>
            <a:off x="11940142" y="6611430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pPr marL="38100">
                <a:lnSpc>
                  <a:spcPts val="1240"/>
                </a:lnSpc>
              </a:pPr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6484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2D6B9-36A7-2D69-3CD6-6ED2DA76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DF93-1079-477D-869F-8AC6E33409B3}" type="slidenum">
              <a:rPr lang="en-US" smtClean="0"/>
              <a:t>30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0E69CD-F3E4-A7DA-50B6-78739C8F9790}"/>
              </a:ext>
            </a:extLst>
          </p:cNvPr>
          <p:cNvSpPr txBox="1"/>
          <p:nvPr/>
        </p:nvSpPr>
        <p:spPr>
          <a:xfrm>
            <a:off x="1" y="77532"/>
            <a:ext cx="115663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9265" lvl="1">
              <a:tabLst>
                <a:tab pos="652780" algn="l"/>
                <a:tab pos="653415" algn="l"/>
              </a:tabLst>
            </a:pPr>
            <a:r>
              <a:rPr lang="en-IN" sz="4000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en-IN" sz="3600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plication of Spectral Graph Theory: </a:t>
            </a:r>
            <a:r>
              <a:rPr lang="en-IN" sz="36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Partitioning</a:t>
            </a:r>
            <a:r>
              <a:rPr lang="en-IN" sz="3600" dirty="0">
                <a:solidFill>
                  <a:srgbClr val="0432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2C06CE-7EA7-4E93-DCC2-BD3B00AB1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65" y="963928"/>
            <a:ext cx="8644302" cy="586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820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E86FE-01F6-CF7E-3A80-D3585EA74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DF93-1079-477D-869F-8AC6E33409B3}" type="slidenum">
              <a:rPr lang="en-US" smtClean="0"/>
              <a:t>31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F3A652-058F-6516-8985-B27DB9699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471" y="965199"/>
            <a:ext cx="8150395" cy="56970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A78C92-79A9-F3E7-9357-A025E73F6A7C}"/>
              </a:ext>
            </a:extLst>
          </p:cNvPr>
          <p:cNvSpPr txBox="1"/>
          <p:nvPr/>
        </p:nvSpPr>
        <p:spPr>
          <a:xfrm>
            <a:off x="372533" y="195759"/>
            <a:ext cx="797559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graph partitioning problem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C4FE90-1A34-AE7F-CCB7-130AD442DED6}"/>
              </a:ext>
            </a:extLst>
          </p:cNvPr>
          <p:cNvSpPr txBox="1"/>
          <p:nvPr/>
        </p:nvSpPr>
        <p:spPr>
          <a:xfrm>
            <a:off x="9196302" y="4206904"/>
            <a:ext cx="256430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>
                <a:solidFill>
                  <a:srgbClr val="FF4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NP-hard problems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9C524D6-6F53-7433-99EC-B81FD807B295}"/>
              </a:ext>
            </a:extLst>
          </p:cNvPr>
          <p:cNvCxnSpPr/>
          <p:nvPr/>
        </p:nvCxnSpPr>
        <p:spPr>
          <a:xfrm flipH="1" flipV="1">
            <a:off x="8077200" y="4521200"/>
            <a:ext cx="1119102" cy="408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4173314-D51A-CC1C-14EF-26DC2AF8D9EE}"/>
              </a:ext>
            </a:extLst>
          </p:cNvPr>
          <p:cNvCxnSpPr>
            <a:stCxn id="3" idx="1"/>
          </p:cNvCxnSpPr>
          <p:nvPr/>
        </p:nvCxnSpPr>
        <p:spPr>
          <a:xfrm flipH="1">
            <a:off x="8077200" y="4930179"/>
            <a:ext cx="1119102" cy="505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6870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22614F-2120-0A05-D4D3-4617B76F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DF93-1079-477D-869F-8AC6E33409B3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2FCC3B-8A76-D7BF-45B1-81CA5834330B}"/>
              </a:ext>
            </a:extLst>
          </p:cNvPr>
          <p:cNvSpPr txBox="1"/>
          <p:nvPr/>
        </p:nvSpPr>
        <p:spPr>
          <a:xfrm>
            <a:off x="135467" y="179133"/>
            <a:ext cx="81110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9265" lvl="1">
              <a:tabLst>
                <a:tab pos="652780" algn="l"/>
                <a:tab pos="653415" algn="l"/>
              </a:tabLst>
            </a:pPr>
            <a:r>
              <a:rPr lang="en-IN" sz="4400" spc="-1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Spectral Clustering/</a:t>
            </a:r>
            <a:r>
              <a:rPr lang="en-IN" sz="4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Partitioning</a:t>
            </a:r>
            <a:r>
              <a:rPr lang="en-IN" sz="44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C27274-CE3D-5BE2-59C3-1AD5A66FB042}"/>
              </a:ext>
            </a:extLst>
          </p:cNvPr>
          <p:cNvSpPr txBox="1"/>
          <p:nvPr/>
        </p:nvSpPr>
        <p:spPr>
          <a:xfrm>
            <a:off x="550333" y="1719792"/>
            <a:ext cx="1109133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3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Spectral clustering </a:t>
            </a:r>
            <a:r>
              <a:rPr lang="en-IN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 way to solve </a:t>
            </a:r>
            <a:r>
              <a:rPr lang="en-IN" sz="3200" dirty="0">
                <a:solidFill>
                  <a:srgbClr val="FF4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relaxed versions</a:t>
            </a:r>
            <a:r>
              <a:rPr lang="en-IN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these problems: </a:t>
            </a:r>
          </a:p>
          <a:p>
            <a:pPr lvl="1" algn="just">
              <a:buFont typeface="+mj-lt"/>
              <a:buAutoNum type="arabicPeriod"/>
            </a:pPr>
            <a:r>
              <a:rPr lang="en-IN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smallest non-null eigenvectors of the </a:t>
            </a:r>
            <a:r>
              <a:rPr lang="en-IN" sz="3200" dirty="0">
                <a:solidFill>
                  <a:srgbClr val="00B05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unnormalized Laplacian</a:t>
            </a:r>
            <a:r>
              <a:rPr lang="en-IN" sz="32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approximate the </a:t>
            </a:r>
            <a:r>
              <a:rPr lang="en-IN" sz="32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RatioCut</a:t>
            </a:r>
            <a:r>
              <a:rPr lang="en-IN" sz="32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minimization criterion.</a:t>
            </a:r>
          </a:p>
          <a:p>
            <a:pPr lvl="1" algn="just">
              <a:buFont typeface="+mj-lt"/>
              <a:buAutoNum type="arabicPeriod"/>
            </a:pPr>
            <a:endParaRPr lang="en-IN" sz="3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+mj-lt"/>
              <a:buAutoNum type="arabicPeriod"/>
            </a:pPr>
            <a:r>
              <a:rPr lang="en-IN" sz="3200" dirty="0">
                <a:solidFill>
                  <a:srgbClr val="0432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smallest non-null eigenvectors of the </a:t>
            </a:r>
            <a:r>
              <a:rPr lang="en-IN" sz="3200" dirty="0">
                <a:solidFill>
                  <a:srgbClr val="0432FF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random-walk Laplacian</a:t>
            </a:r>
            <a:r>
              <a:rPr lang="en-IN" sz="3200" dirty="0">
                <a:solidFill>
                  <a:srgbClr val="0432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approximate the </a:t>
            </a:r>
            <a:r>
              <a:rPr lang="en-IN" sz="3200" dirty="0" err="1">
                <a:solidFill>
                  <a:srgbClr val="0432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NCut</a:t>
            </a:r>
            <a:r>
              <a:rPr lang="en-IN" sz="3200" dirty="0">
                <a:solidFill>
                  <a:srgbClr val="0432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criterion. </a:t>
            </a:r>
          </a:p>
        </p:txBody>
      </p:sp>
    </p:spTree>
    <p:extLst>
      <p:ext uri="{BB962C8B-B14F-4D97-AF65-F5344CB8AC3E}">
        <p14:creationId xmlns:p14="http://schemas.microsoft.com/office/powerpoint/2010/main" val="12864552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08981-B099-643A-3D8C-99AFF9062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DF93-1079-477D-869F-8AC6E33409B3}" type="slidenum">
              <a:rPr lang="en-US" smtClean="0"/>
              <a:t>33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148C29-3B66-7F8C-9EBB-AD7C11597B7E}"/>
              </a:ext>
            </a:extLst>
          </p:cNvPr>
          <p:cNvSpPr txBox="1"/>
          <p:nvPr/>
        </p:nvSpPr>
        <p:spPr>
          <a:xfrm>
            <a:off x="288758" y="77532"/>
            <a:ext cx="116144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dirty="0">
                <a:solidFill>
                  <a:srgbClr val="3333B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Spectral clustering using the random-walk Laplacian </a:t>
            </a:r>
            <a:endParaRPr lang="en-IN" sz="4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A7692D-F2CE-A723-051C-55D3ECCA5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674" y="1250111"/>
            <a:ext cx="8855242" cy="46694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AD1540F-B1AC-71EA-71EE-428130733144}"/>
              </a:ext>
            </a:extLst>
          </p:cNvPr>
          <p:cNvSpPr txBox="1"/>
          <p:nvPr/>
        </p:nvSpPr>
        <p:spPr>
          <a:xfrm>
            <a:off x="288759" y="6211669"/>
            <a:ext cx="54703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details see (von </a:t>
            </a:r>
            <a:r>
              <a:rPr lang="en-IN" sz="2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Luxburg</a:t>
            </a:r>
            <a:r>
              <a:rPr lang="en-IN" sz="2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’07)</a:t>
            </a:r>
          </a:p>
        </p:txBody>
      </p:sp>
    </p:spTree>
    <p:extLst>
      <p:ext uri="{BB962C8B-B14F-4D97-AF65-F5344CB8AC3E}">
        <p14:creationId xmlns:p14="http://schemas.microsoft.com/office/powerpoint/2010/main" val="34342499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B0451-4189-2A2C-9B23-24BD23410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DF93-1079-477D-869F-8AC6E33409B3}" type="slidenum">
              <a:rPr lang="en-US" smtClean="0"/>
              <a:t>34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0ACB43-31B6-0EFC-F0A6-6889092E6C84}"/>
              </a:ext>
            </a:extLst>
          </p:cNvPr>
          <p:cNvSpPr txBox="1"/>
          <p:nvPr/>
        </p:nvSpPr>
        <p:spPr>
          <a:xfrm>
            <a:off x="753979" y="120133"/>
            <a:ext cx="1039528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>
                <a:solidFill>
                  <a:srgbClr val="3333B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Spectral Clustering Analysis : The Ideal Case </a:t>
            </a:r>
            <a:endParaRPr lang="en-IN" sz="4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225ECA-49AA-8A99-C9C1-079E297742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79" y="1363578"/>
            <a:ext cx="9849853" cy="532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7059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895600"/>
            <a:ext cx="7403796" cy="320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36648" y="1600200"/>
            <a:ext cx="8153400" cy="48006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Now let’s go through an example.</a:t>
            </a:r>
          </a:p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6,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=2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14D48861-8B93-4B0C-B0F9-429978FEE733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019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76" y="3643314"/>
            <a:ext cx="3143272" cy="28328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20" y="1928802"/>
            <a:ext cx="4407022" cy="190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36648" y="1600200"/>
            <a:ext cx="8153400" cy="48006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Step 1: Weighted adjacency matrix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degree matrix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24" y="3579690"/>
            <a:ext cx="3000396" cy="29925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60545" y="6324922"/>
            <a:ext cx="2698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</a:rPr>
              <a:t>Adjacency Matrix </a:t>
            </a:r>
            <a:r>
              <a:rPr lang="en-US" altLang="zh-CN" sz="2400" b="1" i="1" dirty="0">
                <a:solidFill>
                  <a:srgbClr val="002060"/>
                </a:solidFill>
              </a:rPr>
              <a:t>W</a:t>
            </a:r>
            <a:endParaRPr lang="zh-CN" altLang="en-US" sz="2400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6637975" y="6286521"/>
            <a:ext cx="2235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</a:rPr>
              <a:t>Degree Matrix </a:t>
            </a:r>
            <a:r>
              <a:rPr lang="en-US" altLang="zh-CN" sz="2400" b="1" i="1" dirty="0">
                <a:solidFill>
                  <a:srgbClr val="002060"/>
                </a:solidFill>
              </a:rPr>
              <a:t>D</a:t>
            </a:r>
            <a:endParaRPr lang="zh-CN" altLang="en-US" sz="2400" b="1" i="1" dirty="0"/>
          </a:p>
        </p:txBody>
      </p:sp>
      <p:sp>
        <p:nvSpPr>
          <p:cNvPr id="10" name="矩形 9"/>
          <p:cNvSpPr/>
          <p:nvPr/>
        </p:nvSpPr>
        <p:spPr>
          <a:xfrm>
            <a:off x="7310446" y="4221088"/>
            <a:ext cx="285752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667636" y="4221088"/>
            <a:ext cx="285752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24826" y="4221088"/>
            <a:ext cx="285752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667636" y="4572008"/>
            <a:ext cx="285752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953256" y="4581128"/>
            <a:ext cx="285752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310446" y="4929198"/>
            <a:ext cx="285752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881818" y="4929198"/>
            <a:ext cx="285752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096264" y="5643578"/>
            <a:ext cx="285752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024826" y="6000768"/>
            <a:ext cx="285752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453454" y="6000768"/>
            <a:ext cx="285752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024826" y="4857760"/>
            <a:ext cx="35719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596198" y="5214950"/>
            <a:ext cx="428628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881818" y="5572140"/>
            <a:ext cx="35719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矩形 27"/>
          <p:cNvSpPr/>
          <p:nvPr/>
        </p:nvSpPr>
        <p:spPr>
          <a:xfrm>
            <a:off x="8403676" y="4181949"/>
            <a:ext cx="35719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矩形 12"/>
          <p:cNvSpPr/>
          <p:nvPr/>
        </p:nvSpPr>
        <p:spPr>
          <a:xfrm>
            <a:off x="8462978" y="5286388"/>
            <a:ext cx="285752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矩形 12"/>
          <p:cNvSpPr/>
          <p:nvPr/>
        </p:nvSpPr>
        <p:spPr>
          <a:xfrm>
            <a:off x="8834584" y="5301208"/>
            <a:ext cx="285752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矩形 12"/>
          <p:cNvSpPr/>
          <p:nvPr/>
        </p:nvSpPr>
        <p:spPr>
          <a:xfrm>
            <a:off x="8834584" y="5589240"/>
            <a:ext cx="285752" cy="21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14D48861-8B93-4B0C-B0F9-429978FEE733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50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36648" y="1600200"/>
            <a:ext cx="8153400" cy="48006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Step 2: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Laplacian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matrix</a:t>
            </a:r>
          </a:p>
          <a:p>
            <a:pPr lvl="1"/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786" y="2209800"/>
            <a:ext cx="4407022" cy="1905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1" y="2872596"/>
            <a:ext cx="3914765" cy="35282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60545" y="6324922"/>
            <a:ext cx="2440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rgbClr val="002060"/>
                </a:solidFill>
              </a:rPr>
              <a:t>Laplacian</a:t>
            </a:r>
            <a:r>
              <a:rPr lang="en-US" altLang="zh-CN" sz="2400" dirty="0">
                <a:solidFill>
                  <a:srgbClr val="002060"/>
                </a:solidFill>
              </a:rPr>
              <a:t> Matrix </a:t>
            </a:r>
            <a:r>
              <a:rPr lang="en-US" altLang="zh-CN" sz="2400" b="1" i="1" dirty="0">
                <a:solidFill>
                  <a:srgbClr val="002060"/>
                </a:solidFill>
              </a:rPr>
              <a:t>L</a:t>
            </a:r>
            <a:endParaRPr lang="zh-CN" altLang="en-US" sz="2400" b="1" i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14D48861-8B93-4B0C-B0F9-429978FEE733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545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36648" y="1600200"/>
            <a:ext cx="8153400" cy="48006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Step 3: Eigen-decomposition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Eigenvalues</a:t>
            </a:r>
            <a:r>
              <a:rPr lang="en-US" dirty="0"/>
              <a:t> =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Eigenvectors=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524000"/>
            <a:ext cx="2743200" cy="24723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034540"/>
            <a:ext cx="685800" cy="25374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300" y="4572001"/>
            <a:ext cx="3753928" cy="21747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5715001"/>
            <a:ext cx="323850" cy="295275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14D48861-8B93-4B0C-B0F9-429978FEE733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752337" y="3786191"/>
            <a:ext cx="2440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rgbClr val="002060"/>
                </a:solidFill>
              </a:rPr>
              <a:t>Laplacian</a:t>
            </a:r>
            <a:r>
              <a:rPr lang="en-US" altLang="zh-CN" sz="2400" dirty="0">
                <a:solidFill>
                  <a:srgbClr val="002060"/>
                </a:solidFill>
              </a:rPr>
              <a:t> Matrix </a:t>
            </a:r>
            <a:r>
              <a:rPr lang="en-US" altLang="zh-CN" sz="2400" b="1" i="1" dirty="0">
                <a:solidFill>
                  <a:srgbClr val="002060"/>
                </a:solidFill>
              </a:rPr>
              <a:t>L</a:t>
            </a:r>
            <a:endParaRPr lang="zh-CN" alt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37118889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Example(5)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36648" y="1600200"/>
            <a:ext cx="8153400" cy="48006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Step 3: Eigen-decomposition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Eigenvalues = 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Eigenvectors=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524000"/>
            <a:ext cx="2743200" cy="24723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034540"/>
            <a:ext cx="685800" cy="25374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300" y="4572001"/>
            <a:ext cx="3753928" cy="21747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5715001"/>
            <a:ext cx="323850" cy="29527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4419600" y="5486400"/>
            <a:ext cx="7620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68222" y="5600700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14D48861-8B93-4B0C-B0F9-429978FEE733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33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EB4C-5AF4-4A8D-F26B-035CD3F6C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DF93-1079-477D-869F-8AC6E33409B3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AD2ECE-5B3D-5CCB-0AC8-CDB662E34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81" y="176064"/>
            <a:ext cx="10931237" cy="650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4057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Example(6)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36648" y="1600200"/>
            <a:ext cx="8153400" cy="48006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Step 4: Embedding</a:t>
            </a:r>
          </a:p>
          <a:p>
            <a:pPr lvl="1"/>
            <a:r>
              <a:rPr lang="en-US" b="1" i="1" dirty="0"/>
              <a:t>U</a:t>
            </a:r>
            <a:r>
              <a:rPr lang="en-US" dirty="0"/>
              <a:t>=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057400"/>
            <a:ext cx="2395316" cy="2338388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14D48861-8B93-4B0C-B0F9-429978FEE733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324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Example(6)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36648" y="1600200"/>
            <a:ext cx="8153400" cy="48006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Step 4: Embedding</a:t>
            </a:r>
          </a:p>
          <a:p>
            <a:pPr lvl="1"/>
            <a:r>
              <a:rPr lang="en-US" b="1" i="1" dirty="0"/>
              <a:t>U</a:t>
            </a:r>
            <a:r>
              <a:rPr lang="en-US" dirty="0"/>
              <a:t>=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057400"/>
            <a:ext cx="2395316" cy="233838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429000" y="2133600"/>
            <a:ext cx="2395316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824316" y="2324100"/>
            <a:ext cx="685800" cy="114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29400" y="2364921"/>
            <a:ext cx="3267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row represents a data point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14D48861-8B93-4B0C-B0F9-429978FEE733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257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Example(7)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331495" y="1600200"/>
            <a:ext cx="8958553" cy="48006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Step 4: Embedding</a:t>
            </a:r>
          </a:p>
          <a:p>
            <a:pPr lvl="1"/>
            <a:r>
              <a:rPr lang="en-US" b="1" i="1" dirty="0"/>
              <a:t>U</a:t>
            </a:r>
            <a:r>
              <a:rPr lang="en-US" dirty="0"/>
              <a:t>=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Map it to a two-dimensional space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057400"/>
            <a:ext cx="2395316" cy="2338388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7391400" y="2501444"/>
            <a:ext cx="0" cy="1894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391400" y="44196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391400" y="3490914"/>
            <a:ext cx="7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391400" y="3124200"/>
            <a:ext cx="7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391400" y="2786058"/>
            <a:ext cx="7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391400" y="3886200"/>
            <a:ext cx="7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391400" y="4267200"/>
            <a:ext cx="7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090496" y="3397478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086600" y="3048000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0.25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086600" y="2680156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010400" y="3823156"/>
            <a:ext cx="3962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-0.25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086600" y="4191000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-0.5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7620000" y="4332066"/>
            <a:ext cx="0" cy="97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001000" y="4325265"/>
            <a:ext cx="0" cy="97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382000" y="4322534"/>
            <a:ext cx="0" cy="97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8763000" y="4322534"/>
            <a:ext cx="0" cy="97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144000" y="4322534"/>
            <a:ext cx="0" cy="97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260813" y="4419600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569678" y="4419600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0.25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979532" y="441960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0.5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809292" y="4419600"/>
            <a:ext cx="3962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-0.25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486000" y="4419600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-0.5</a:t>
            </a:r>
          </a:p>
        </p:txBody>
      </p:sp>
      <p:sp>
        <p:nvSpPr>
          <p:cNvPr id="52" name="Flowchart: Connector 51"/>
          <p:cNvSpPr/>
          <p:nvPr/>
        </p:nvSpPr>
        <p:spPr>
          <a:xfrm>
            <a:off x="7696200" y="2883216"/>
            <a:ext cx="76200" cy="45719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Connector 53"/>
          <p:cNvSpPr/>
          <p:nvPr/>
        </p:nvSpPr>
        <p:spPr>
          <a:xfrm>
            <a:off x="7699794" y="2807016"/>
            <a:ext cx="76200" cy="45719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Connector 54"/>
          <p:cNvSpPr/>
          <p:nvPr/>
        </p:nvSpPr>
        <p:spPr>
          <a:xfrm>
            <a:off x="7696200" y="2852735"/>
            <a:ext cx="76200" cy="45719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Connector 55"/>
          <p:cNvSpPr/>
          <p:nvPr/>
        </p:nvSpPr>
        <p:spPr>
          <a:xfrm>
            <a:off x="7696200" y="4021462"/>
            <a:ext cx="76200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92D050"/>
                </a:solidFill>
              </a:ln>
              <a:solidFill>
                <a:srgbClr val="92D050"/>
              </a:solidFill>
            </a:endParaRPr>
          </a:p>
        </p:txBody>
      </p:sp>
      <p:sp>
        <p:nvSpPr>
          <p:cNvPr id="57" name="Flowchart: Connector 56"/>
          <p:cNvSpPr/>
          <p:nvPr/>
        </p:nvSpPr>
        <p:spPr>
          <a:xfrm>
            <a:off x="7696200" y="4067181"/>
            <a:ext cx="76200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92D050"/>
                </a:solidFill>
              </a:ln>
              <a:solidFill>
                <a:srgbClr val="92D050"/>
              </a:solidFill>
            </a:endParaRPr>
          </a:p>
        </p:txBody>
      </p:sp>
      <p:sp>
        <p:nvSpPr>
          <p:cNvPr id="58" name="Flowchart: Connector 57"/>
          <p:cNvSpPr/>
          <p:nvPr/>
        </p:nvSpPr>
        <p:spPr>
          <a:xfrm>
            <a:off x="7696200" y="4097662"/>
            <a:ext cx="76200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92D050"/>
                </a:solidFill>
              </a:ln>
              <a:solidFill>
                <a:srgbClr val="92D05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352800" y="2057400"/>
            <a:ext cx="2471516" cy="10668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352800" y="3263444"/>
            <a:ext cx="2471516" cy="1100822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>
            <a:stCxn id="62" idx="3"/>
          </p:cNvCxnSpPr>
          <p:nvPr/>
        </p:nvCxnSpPr>
        <p:spPr>
          <a:xfrm>
            <a:off x="5824316" y="2590800"/>
            <a:ext cx="1795684" cy="2286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3" idx="3"/>
          </p:cNvCxnSpPr>
          <p:nvPr/>
        </p:nvCxnSpPr>
        <p:spPr>
          <a:xfrm>
            <a:off x="5824316" y="3813856"/>
            <a:ext cx="1700444" cy="329525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14D48861-8B93-4B0C-B0F9-429978FEE733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839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Example(8)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36648" y="1600200"/>
            <a:ext cx="8153400" cy="48006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Step 5: Clustering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K-means clustering</a:t>
            </a:r>
          </a:p>
          <a:p>
            <a:pPr marL="365760" lvl="1" indent="0">
              <a:buNone/>
            </a:pP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124200" y="2514600"/>
            <a:ext cx="0" cy="1894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124200" y="4432756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124200" y="2756356"/>
            <a:ext cx="7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124200" y="3137356"/>
            <a:ext cx="7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124200" y="3518356"/>
            <a:ext cx="7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124200" y="3899356"/>
            <a:ext cx="7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124200" y="4280356"/>
            <a:ext cx="7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823296" y="3410634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19400" y="3061156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0.25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19400" y="2693312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43200" y="3836312"/>
            <a:ext cx="3962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-0.25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819400" y="4204156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-0.5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3352800" y="4335690"/>
            <a:ext cx="0" cy="97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733800" y="4328889"/>
            <a:ext cx="0" cy="97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114800" y="4335690"/>
            <a:ext cx="0" cy="97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495800" y="4335690"/>
            <a:ext cx="0" cy="97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876800" y="4335690"/>
            <a:ext cx="0" cy="97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993613" y="4432756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302478" y="4432756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0.25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712332" y="4432756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0.5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542092" y="4432756"/>
            <a:ext cx="3962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-0.25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218800" y="4432756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-0.5</a:t>
            </a:r>
          </a:p>
        </p:txBody>
      </p:sp>
      <p:sp>
        <p:nvSpPr>
          <p:cNvPr id="52" name="Flowchart: Connector 51"/>
          <p:cNvSpPr/>
          <p:nvPr/>
        </p:nvSpPr>
        <p:spPr>
          <a:xfrm>
            <a:off x="3429000" y="2863038"/>
            <a:ext cx="76200" cy="45719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Connector 53"/>
          <p:cNvSpPr/>
          <p:nvPr/>
        </p:nvSpPr>
        <p:spPr>
          <a:xfrm>
            <a:off x="3432594" y="2786838"/>
            <a:ext cx="76200" cy="45719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Connector 54"/>
          <p:cNvSpPr/>
          <p:nvPr/>
        </p:nvSpPr>
        <p:spPr>
          <a:xfrm>
            <a:off x="3429000" y="2832557"/>
            <a:ext cx="76200" cy="45719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Connector 55"/>
          <p:cNvSpPr/>
          <p:nvPr/>
        </p:nvSpPr>
        <p:spPr>
          <a:xfrm>
            <a:off x="3429000" y="4158438"/>
            <a:ext cx="76200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92D050"/>
                </a:solidFill>
              </a:ln>
              <a:solidFill>
                <a:srgbClr val="92D050"/>
              </a:solidFill>
            </a:endParaRPr>
          </a:p>
        </p:txBody>
      </p:sp>
      <p:sp>
        <p:nvSpPr>
          <p:cNvPr id="57" name="Flowchart: Connector 56"/>
          <p:cNvSpPr/>
          <p:nvPr/>
        </p:nvSpPr>
        <p:spPr>
          <a:xfrm>
            <a:off x="3429000" y="4204157"/>
            <a:ext cx="76200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92D050"/>
                </a:solidFill>
              </a:ln>
              <a:solidFill>
                <a:srgbClr val="92D050"/>
              </a:solidFill>
            </a:endParaRPr>
          </a:p>
        </p:txBody>
      </p:sp>
      <p:sp>
        <p:nvSpPr>
          <p:cNvPr id="58" name="Flowchart: Connector 57"/>
          <p:cNvSpPr/>
          <p:nvPr/>
        </p:nvSpPr>
        <p:spPr>
          <a:xfrm>
            <a:off x="3429000" y="4234638"/>
            <a:ext cx="76200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92D050"/>
                </a:solidFill>
              </a:ln>
              <a:solidFill>
                <a:srgbClr val="92D050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5715000" y="3352800"/>
            <a:ext cx="914400" cy="2732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7772400" y="2514600"/>
            <a:ext cx="0" cy="1894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772400" y="4432756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72400" y="2756356"/>
            <a:ext cx="7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772400" y="3137356"/>
            <a:ext cx="7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772400" y="3518356"/>
            <a:ext cx="7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7772400" y="3899356"/>
            <a:ext cx="7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772400" y="4280356"/>
            <a:ext cx="7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471496" y="3410634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467600" y="3061156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0.25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467600" y="2693312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0.5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391400" y="3836312"/>
            <a:ext cx="3962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-0.25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467600" y="4204156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-0.5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8001000" y="4335690"/>
            <a:ext cx="0" cy="97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8382000" y="4328889"/>
            <a:ext cx="0" cy="97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8763000" y="4335690"/>
            <a:ext cx="0" cy="97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9144000" y="4335690"/>
            <a:ext cx="0" cy="97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9525000" y="4335690"/>
            <a:ext cx="0" cy="97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641813" y="4432756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950678" y="4432756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0.25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9360532" y="4432756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0.5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8190292" y="4432756"/>
            <a:ext cx="3962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-0.25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867000" y="4432756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-0.5</a:t>
            </a:r>
          </a:p>
        </p:txBody>
      </p:sp>
      <p:sp>
        <p:nvSpPr>
          <p:cNvPr id="81" name="Flowchart: Connector 80"/>
          <p:cNvSpPr/>
          <p:nvPr/>
        </p:nvSpPr>
        <p:spPr>
          <a:xfrm>
            <a:off x="8077200" y="2863038"/>
            <a:ext cx="76200" cy="45719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lowchart: Connector 81"/>
          <p:cNvSpPr/>
          <p:nvPr/>
        </p:nvSpPr>
        <p:spPr>
          <a:xfrm>
            <a:off x="8080794" y="2786838"/>
            <a:ext cx="76200" cy="45719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lowchart: Connector 82"/>
          <p:cNvSpPr/>
          <p:nvPr/>
        </p:nvSpPr>
        <p:spPr>
          <a:xfrm>
            <a:off x="8077200" y="2832557"/>
            <a:ext cx="76200" cy="45719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lowchart: Connector 83"/>
          <p:cNvSpPr/>
          <p:nvPr/>
        </p:nvSpPr>
        <p:spPr>
          <a:xfrm>
            <a:off x="8077200" y="4158438"/>
            <a:ext cx="76200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92D050"/>
                </a:solidFill>
              </a:ln>
              <a:solidFill>
                <a:srgbClr val="92D050"/>
              </a:solidFill>
            </a:endParaRPr>
          </a:p>
        </p:txBody>
      </p:sp>
      <p:sp>
        <p:nvSpPr>
          <p:cNvPr id="85" name="Flowchart: Connector 84"/>
          <p:cNvSpPr/>
          <p:nvPr/>
        </p:nvSpPr>
        <p:spPr>
          <a:xfrm>
            <a:off x="8077200" y="4204157"/>
            <a:ext cx="76200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92D050"/>
                </a:solidFill>
              </a:ln>
              <a:solidFill>
                <a:srgbClr val="92D050"/>
              </a:solidFill>
            </a:endParaRPr>
          </a:p>
        </p:txBody>
      </p:sp>
      <p:sp>
        <p:nvSpPr>
          <p:cNvPr id="86" name="Flowchart: Connector 85"/>
          <p:cNvSpPr/>
          <p:nvPr/>
        </p:nvSpPr>
        <p:spPr>
          <a:xfrm>
            <a:off x="8077200" y="4234638"/>
            <a:ext cx="76200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92D050"/>
                </a:solidFill>
              </a:ln>
              <a:solidFill>
                <a:srgbClr val="92D05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229601" y="2625030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 A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229601" y="3942546"/>
            <a:ext cx="101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 B</a:t>
            </a:r>
          </a:p>
        </p:txBody>
      </p:sp>
      <p:sp>
        <p:nvSpPr>
          <p:cNvPr id="63" name="椭圆 62"/>
          <p:cNvSpPr/>
          <p:nvPr/>
        </p:nvSpPr>
        <p:spPr>
          <a:xfrm>
            <a:off x="7953388" y="2643182"/>
            <a:ext cx="357190" cy="428628"/>
          </a:xfrm>
          <a:prstGeom prst="ellips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7953388" y="4000504"/>
            <a:ext cx="357190" cy="357190"/>
          </a:xfrm>
          <a:prstGeom prst="ellips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14D48861-8B93-4B0C-B0F9-429978FEE733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359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Example(8)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36648" y="1600200"/>
            <a:ext cx="8153400" cy="48006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Step 5: Clustering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K-means clustering</a:t>
            </a:r>
          </a:p>
          <a:p>
            <a:pPr marL="365760" lvl="1" indent="0">
              <a:buNone/>
            </a:pP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124200" y="2514600"/>
            <a:ext cx="0" cy="1894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124200" y="4432756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124200" y="2756356"/>
            <a:ext cx="7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124200" y="3137356"/>
            <a:ext cx="7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124200" y="3518356"/>
            <a:ext cx="7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124200" y="3899356"/>
            <a:ext cx="7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124200" y="4280356"/>
            <a:ext cx="7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823296" y="3410634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19400" y="3061156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0.25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19400" y="2693312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43200" y="3836312"/>
            <a:ext cx="3962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-0.25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819400" y="4204156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-0.5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3352800" y="4335690"/>
            <a:ext cx="0" cy="97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733800" y="4328889"/>
            <a:ext cx="0" cy="97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114800" y="4335690"/>
            <a:ext cx="0" cy="97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495800" y="4335690"/>
            <a:ext cx="0" cy="97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876800" y="4335690"/>
            <a:ext cx="0" cy="97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993613" y="4432756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302478" y="4432756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0.25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712332" y="4432756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0.5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542092" y="4432756"/>
            <a:ext cx="3962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-0.25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218800" y="4432756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-0.5</a:t>
            </a:r>
          </a:p>
        </p:txBody>
      </p:sp>
      <p:sp>
        <p:nvSpPr>
          <p:cNvPr id="52" name="Flowchart: Connector 51"/>
          <p:cNvSpPr/>
          <p:nvPr/>
        </p:nvSpPr>
        <p:spPr>
          <a:xfrm>
            <a:off x="3429000" y="2863038"/>
            <a:ext cx="76200" cy="45719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Connector 53"/>
          <p:cNvSpPr/>
          <p:nvPr/>
        </p:nvSpPr>
        <p:spPr>
          <a:xfrm>
            <a:off x="3432594" y="2786838"/>
            <a:ext cx="76200" cy="45719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Connector 54"/>
          <p:cNvSpPr/>
          <p:nvPr/>
        </p:nvSpPr>
        <p:spPr>
          <a:xfrm>
            <a:off x="3429000" y="2832557"/>
            <a:ext cx="76200" cy="45719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Connector 55"/>
          <p:cNvSpPr/>
          <p:nvPr/>
        </p:nvSpPr>
        <p:spPr>
          <a:xfrm>
            <a:off x="3429000" y="4158438"/>
            <a:ext cx="76200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92D050"/>
                </a:solidFill>
              </a:ln>
              <a:solidFill>
                <a:srgbClr val="92D050"/>
              </a:solidFill>
            </a:endParaRPr>
          </a:p>
        </p:txBody>
      </p:sp>
      <p:sp>
        <p:nvSpPr>
          <p:cNvPr id="57" name="Flowchart: Connector 56"/>
          <p:cNvSpPr/>
          <p:nvPr/>
        </p:nvSpPr>
        <p:spPr>
          <a:xfrm>
            <a:off x="3429000" y="4204157"/>
            <a:ext cx="76200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92D050"/>
                </a:solidFill>
              </a:ln>
              <a:solidFill>
                <a:srgbClr val="92D050"/>
              </a:solidFill>
            </a:endParaRPr>
          </a:p>
        </p:txBody>
      </p:sp>
      <p:sp>
        <p:nvSpPr>
          <p:cNvPr id="58" name="Flowchart: Connector 57"/>
          <p:cNvSpPr/>
          <p:nvPr/>
        </p:nvSpPr>
        <p:spPr>
          <a:xfrm>
            <a:off x="3429000" y="4234638"/>
            <a:ext cx="76200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92D050"/>
                </a:solidFill>
              </a:ln>
              <a:solidFill>
                <a:srgbClr val="92D050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5715000" y="3352800"/>
            <a:ext cx="914400" cy="2732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7772400" y="2514600"/>
            <a:ext cx="0" cy="1894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772400" y="4432756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72400" y="2756356"/>
            <a:ext cx="7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772400" y="3137356"/>
            <a:ext cx="7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772400" y="3518356"/>
            <a:ext cx="7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7772400" y="3899356"/>
            <a:ext cx="7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772400" y="4280356"/>
            <a:ext cx="7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471496" y="3410634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467600" y="3061156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0.25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467600" y="2693312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0.5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391400" y="3836312"/>
            <a:ext cx="3962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-0.25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467600" y="4204156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-0.5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8001000" y="4335690"/>
            <a:ext cx="0" cy="97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8382000" y="4328889"/>
            <a:ext cx="0" cy="97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8763000" y="4335690"/>
            <a:ext cx="0" cy="97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9144000" y="4335690"/>
            <a:ext cx="0" cy="97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9525000" y="4335690"/>
            <a:ext cx="0" cy="97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641813" y="4432756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950678" y="4432756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0.25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9360532" y="4432756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0.5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8190292" y="4432756"/>
            <a:ext cx="3962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-0.25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867000" y="4432756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-0.5</a:t>
            </a:r>
          </a:p>
        </p:txBody>
      </p:sp>
      <p:sp>
        <p:nvSpPr>
          <p:cNvPr id="81" name="Flowchart: Connector 80"/>
          <p:cNvSpPr/>
          <p:nvPr/>
        </p:nvSpPr>
        <p:spPr>
          <a:xfrm>
            <a:off x="8077200" y="2863038"/>
            <a:ext cx="76200" cy="45719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lowchart: Connector 81"/>
          <p:cNvSpPr/>
          <p:nvPr/>
        </p:nvSpPr>
        <p:spPr>
          <a:xfrm>
            <a:off x="8080794" y="2786838"/>
            <a:ext cx="76200" cy="45719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lowchart: Connector 82"/>
          <p:cNvSpPr/>
          <p:nvPr/>
        </p:nvSpPr>
        <p:spPr>
          <a:xfrm>
            <a:off x="8077200" y="2832557"/>
            <a:ext cx="76200" cy="45719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lowchart: Connector 83"/>
          <p:cNvSpPr/>
          <p:nvPr/>
        </p:nvSpPr>
        <p:spPr>
          <a:xfrm>
            <a:off x="8077200" y="4158438"/>
            <a:ext cx="76200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92D050"/>
                </a:solidFill>
              </a:ln>
              <a:solidFill>
                <a:srgbClr val="92D050"/>
              </a:solidFill>
            </a:endParaRPr>
          </a:p>
        </p:txBody>
      </p:sp>
      <p:sp>
        <p:nvSpPr>
          <p:cNvPr id="85" name="Flowchart: Connector 84"/>
          <p:cNvSpPr/>
          <p:nvPr/>
        </p:nvSpPr>
        <p:spPr>
          <a:xfrm>
            <a:off x="8077200" y="4204157"/>
            <a:ext cx="76200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92D050"/>
                </a:solidFill>
              </a:ln>
              <a:solidFill>
                <a:srgbClr val="92D050"/>
              </a:solidFill>
            </a:endParaRPr>
          </a:p>
        </p:txBody>
      </p:sp>
      <p:sp>
        <p:nvSpPr>
          <p:cNvPr id="86" name="Flowchart: Connector 85"/>
          <p:cNvSpPr/>
          <p:nvPr/>
        </p:nvSpPr>
        <p:spPr>
          <a:xfrm>
            <a:off x="8077200" y="4234638"/>
            <a:ext cx="76200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92D050"/>
                </a:solidFill>
              </a:ln>
              <a:solidFill>
                <a:srgbClr val="92D05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229601" y="2625030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 A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229601" y="3942546"/>
            <a:ext cx="101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 B</a:t>
            </a:r>
          </a:p>
        </p:txBody>
      </p:sp>
      <p:sp>
        <p:nvSpPr>
          <p:cNvPr id="89" name="Right Arrow 88"/>
          <p:cNvSpPr/>
          <p:nvPr/>
        </p:nvSpPr>
        <p:spPr>
          <a:xfrm rot="8484957">
            <a:off x="8017319" y="4942382"/>
            <a:ext cx="914400" cy="2732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423" y="4800600"/>
            <a:ext cx="3545457" cy="1882060"/>
          </a:xfrm>
          <a:prstGeom prst="rect">
            <a:avLst/>
          </a:prstGeom>
        </p:spPr>
      </p:pic>
      <p:sp>
        <p:nvSpPr>
          <p:cNvPr id="66" name="椭圆 65"/>
          <p:cNvSpPr/>
          <p:nvPr/>
        </p:nvSpPr>
        <p:spPr>
          <a:xfrm>
            <a:off x="7953388" y="2643182"/>
            <a:ext cx="357190" cy="428628"/>
          </a:xfrm>
          <a:prstGeom prst="ellips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7953388" y="4000504"/>
            <a:ext cx="357190" cy="357190"/>
          </a:xfrm>
          <a:prstGeom prst="ellips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14D48861-8B93-4B0C-B0F9-429978FEE733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0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E56FD5-D5C2-4EAB-ECDB-A7603DFD1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DF93-1079-477D-869F-8AC6E33409B3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A0665B-9D8B-FB99-3842-B3594E2E8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29" y="77532"/>
            <a:ext cx="11193162" cy="624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02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69D9E-9455-84D1-314B-3FD649105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DF93-1079-477D-869F-8AC6E33409B3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24383A-0EEC-6567-76E4-78C6CE537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49" y="69849"/>
            <a:ext cx="11539106" cy="671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836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A561E-55D5-5A53-C67A-17901F92C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DF93-1079-477D-869F-8AC6E33409B3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C5E45A-0321-6054-43B3-2B5E22D15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70" y="0"/>
            <a:ext cx="10641493" cy="678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214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1D225-CCCE-8B97-1A6C-D7F1D859C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3DF93-1079-477D-869F-8AC6E33409B3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5CD774-CE77-5849-1D1C-EB87FC7BF6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93" y="-1"/>
            <a:ext cx="10403307" cy="681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748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58859C-1523-8C8F-EE31-57B56B2C5D10}"/>
              </a:ext>
            </a:extLst>
          </p:cNvPr>
          <p:cNvSpPr/>
          <p:nvPr/>
        </p:nvSpPr>
        <p:spPr>
          <a:xfrm>
            <a:off x="1617240" y="1879205"/>
            <a:ext cx="9498995" cy="265303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solidFill>
                  <a:srgbClr val="3333B2"/>
                </a:solidFill>
                <a:effectLst/>
                <a:latin typeface="CMSS12"/>
              </a:rPr>
              <a:t> </a:t>
            </a:r>
            <a:r>
              <a:rPr lang="en-IN" sz="4400" dirty="0">
                <a:solidFill>
                  <a:srgbClr val="FFFF00"/>
                </a:solidFill>
                <a:effectLst/>
                <a:latin typeface="Georgia" panose="02040502050405020303" pitchFamily="18" charset="0"/>
              </a:rPr>
              <a:t>The Laplacian matrix of a graph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4F069BB2-6916-CEEC-686F-F70C774AE208}"/>
              </a:ext>
            </a:extLst>
          </p:cNvPr>
          <p:cNvSpPr txBox="1">
            <a:spLocks/>
          </p:cNvSpPr>
          <p:nvPr/>
        </p:nvSpPr>
        <p:spPr>
          <a:xfrm>
            <a:off x="11940142" y="6611430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pPr marL="38100">
                <a:lnSpc>
                  <a:spcPts val="1240"/>
                </a:lnSpc>
              </a:pPr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326161"/>
      </p:ext>
    </p:extLst>
  </p:cSld>
  <p:clrMapOvr>
    <a:masterClrMapping/>
  </p:clrMapOvr>
</p:sld>
</file>

<file path=ppt/theme/theme1.xml><?xml version="1.0" encoding="utf-8"?>
<a:theme xmlns:a="http://schemas.openxmlformats.org/drawingml/2006/main" name="Guibas Moder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uibas Modern New.potx" id="{5D8A4D1B-F672-4C66-8D50-9DB48A640073}" vid="{497F917C-2C8A-4530-A98C-77BC753BA00D}"/>
    </a:ext>
  </a:extLst>
</a:theme>
</file>

<file path=ppt/theme/theme2.xml><?xml version="1.0" encoding="utf-8"?>
<a:theme xmlns:a="http://schemas.openxmlformats.org/drawingml/2006/main" name="SU_Preso_16x9_v6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4605</TotalTime>
  <Words>662</Words>
  <Application>Microsoft Macintosh PowerPoint</Application>
  <PresentationFormat>Widescreen</PresentationFormat>
  <Paragraphs>230</Paragraphs>
  <Slides>44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5" baseType="lpstr">
      <vt:lpstr>Arial</vt:lpstr>
      <vt:lpstr>Calibri</vt:lpstr>
      <vt:lpstr>CMSS12</vt:lpstr>
      <vt:lpstr>Georgia</vt:lpstr>
      <vt:lpstr>Source Sans Pro</vt:lpstr>
      <vt:lpstr>Source Sans Pro Semibold</vt:lpstr>
      <vt:lpstr>Times New Roman</vt:lpstr>
      <vt:lpstr>TimesNewRoman</vt:lpstr>
      <vt:lpstr>Wingdings</vt:lpstr>
      <vt:lpstr>Guibas Modern</vt:lpstr>
      <vt:lpstr>SU_Preso_16x9_v6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Example(1)</vt:lpstr>
      <vt:lpstr>Example(2)</vt:lpstr>
      <vt:lpstr>Example(3)</vt:lpstr>
      <vt:lpstr>Example(4)</vt:lpstr>
      <vt:lpstr>Example(5)</vt:lpstr>
      <vt:lpstr>Example(6)</vt:lpstr>
      <vt:lpstr>Example(6)</vt:lpstr>
      <vt:lpstr>Example(7)</vt:lpstr>
      <vt:lpstr>Example(8)</vt:lpstr>
      <vt:lpstr>Example(8)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in Object-Centric Machine Learning</dc:title>
  <dc:creator>Leonidas Guibas</dc:creator>
  <cp:lastModifiedBy>ANUJ</cp:lastModifiedBy>
  <cp:revision>727</cp:revision>
  <dcterms:created xsi:type="dcterms:W3CDTF">2019-09-29T02:39:09Z</dcterms:created>
  <dcterms:modified xsi:type="dcterms:W3CDTF">2024-01-15T18:51:57Z</dcterms:modified>
</cp:coreProperties>
</file>