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D703C-947B-445B-865B-4393B8BB01FF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FC9F-6CAE-44E2-83E4-9A3D8743D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4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6484-51B3-8D91-B817-CBE4AF35B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895F9-E504-C6EE-C533-35684E7AA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1753-77DC-F42A-FA5E-F441F0A1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4852-6964-466F-B36B-50A8134B0BE6}" type="datetime1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816F-8493-8B65-C443-F7422762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4E152-2377-D59B-DB75-1A262158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0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F2AF-B74F-BCE5-685E-6CFE55A2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85953-5C7C-9AF2-21C5-BFA6047F3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7735-58FE-6553-AEBD-20019F80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7C94-58AE-4427-9F3E-B92B2B258048}" type="datetime1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85A2-0929-7E68-2CD8-B50275EE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FA96-E907-B3E3-C2FA-AB8EBC6E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8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BF2FC-6221-E47D-9DD1-9D2F41EE7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529D0-AB91-8961-4A24-3165B0F00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AA18-7D92-4890-1F0C-AB08AE0E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3ECB-EF0C-4F27-9FB2-04B2CB6F9B4B}" type="datetime1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08890-65B2-4B71-ACCF-D1F2B441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BED7-BC6A-3FE7-ABCE-230773EC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8466-DCD1-722D-72B3-74299110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0A0D-7948-F55E-FF09-7A26AA88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5D283-9A83-CA3E-B03F-472145A0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82E0-FF8F-4E6C-BB6C-49C191184B0C}" type="datetime1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2D15-B33C-3893-69FE-C4E3BA68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6C59-65C8-BABA-950D-0C2B8CE6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8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22E7-40A9-677B-8FCD-AF5AD7BD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216E-5A7C-D188-5A63-28885148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4FA9-4651-31F2-1D04-513C289C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C027-299B-4306-9192-31CBE6694D6D}" type="datetime1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E8F2-9A2C-E072-BF6F-455CDAD8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C1631-71CA-DB57-F354-99664611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7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C9C3-62C0-B5CC-97A9-2C871D95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4308-25B5-5418-C8A4-8DA46B29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C6D29-990D-83F0-D49C-C489E5C09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7D754-1363-F61A-F3D6-D653CD1C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83C5-578D-4D7B-83A6-6E9CC5FEFD9D}" type="datetime1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A247-BAB7-1AC5-BD15-D23B3DAD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EBA77-1C21-05C9-9564-97DEDF6D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7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DB56-DE23-52BF-8D30-BC2C823D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F327-1E44-841B-97A4-743FCE7AB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2C8A-808E-4CBF-BE8E-0348DC940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67A11-760B-5B9E-F95E-475A2A2BD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F730E-82C3-27F8-68AC-925A3E576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8D7F5-9D79-C3E9-8C70-0D01DBCD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2ECD-E020-480A-A259-DDE2E6629ECF}" type="datetime1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D127C-01DE-C59F-6E98-38944D5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AF06B-1326-817D-FBF2-41C89052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3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4012-1A72-4F9D-82F8-F63B3449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9D39C-348B-1C2C-74EA-C3FBDD8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231A-FC03-4C3A-A486-606A73E77303}" type="datetime1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0B687-F172-16A8-E363-182D46C1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62626-8527-0F02-5AFD-7E45BD95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2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72646-9484-5F80-98DD-E15A540D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80B8-C48A-487E-8C56-80BC867B51A8}" type="datetime1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F4C47-D39C-E680-F822-3151B6D8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4542-6846-7BF5-D681-BD8DABEE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9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F3A4-7D4E-10F3-37FC-E5D2F163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C3E1-B624-F2C9-E99F-DCA5D720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0CE9F-799B-A649-18DA-7B2DD71F9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1EEB-2CB7-84BA-98D1-A40A990B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FA6C-E560-4B4D-88B4-F111DC2B8E24}" type="datetime1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42648-DD9E-06FD-B785-4C416BDF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55C46-05EF-ADAA-E5F6-E0AFF941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E62C-01F4-3912-BB7F-BB1D81B0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B1B29-65FB-B3BE-E768-8362DBDFA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599A5-57A6-D8B3-7A26-381E39FEE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101C-FC28-5C90-6EC0-EF8DC93B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D94C-EE51-47EA-A7E7-31FDA94B2C54}" type="datetime1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74B6-D8D4-D88E-364A-09391C2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FD3E-13A2-D582-7984-C9128ECD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0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462F-6AF5-3E77-7D83-A4AC2934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F848C-E531-4931-504D-B9601A24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406F-70B0-6329-5929-26604D8BC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725A-769E-4A82-B9CA-9AD90E7ADC8A}" type="datetime1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9D032-2C66-F98F-9D5D-EABE2AC60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BFAE-B46D-7D93-C54E-1BC70EBB1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8A0B-D4DB-4286-87B1-742803F97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6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AADA-42E9-536C-2320-EE2A2C695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6296" y="20306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Generative Adversarial Network for Data Augmentation in Diabetic Retinopathy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03BC1-0827-4CA0-D8EE-8C29DE9E4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8360" y="4827334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Anuj Kumar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Rimjhim Padam Singh</a:t>
            </a: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Amrita School of Computing, Bengaluru 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Amrita Vishwa Vidyapeetham, India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A511F-337E-B8F3-FE1B-BCF9096B0444}"/>
              </a:ext>
            </a:extLst>
          </p:cNvPr>
          <p:cNvSpPr txBox="1"/>
          <p:nvPr/>
        </p:nvSpPr>
        <p:spPr>
          <a:xfrm>
            <a:off x="4864608" y="612648"/>
            <a:ext cx="20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ICCCNT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C7579-5FC4-F2C7-0DE1-E8650E623930}"/>
              </a:ext>
            </a:extLst>
          </p:cNvPr>
          <p:cNvSpPr txBox="1"/>
          <p:nvPr/>
        </p:nvSpPr>
        <p:spPr>
          <a:xfrm>
            <a:off x="5330952" y="4727448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Paper ID: 507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71D7-E43F-3FE5-8600-8E40EC78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9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4BCE-9029-2AAE-D171-90920266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974E-808B-B544-CF06-D2FA07E6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performance: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8F6A59-4BC4-90F1-A84D-9A94CC1D4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00115"/>
              </p:ext>
            </p:extLst>
          </p:nvPr>
        </p:nvGraphicFramePr>
        <p:xfrm>
          <a:off x="941833" y="2326050"/>
          <a:ext cx="6665200" cy="419550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89337">
                  <a:extLst>
                    <a:ext uri="{9D8B030D-6E8A-4147-A177-3AD203B41FA5}">
                      <a16:colId xmlns:a16="http://schemas.microsoft.com/office/drawing/2014/main" val="807328506"/>
                    </a:ext>
                  </a:extLst>
                </a:gridCol>
                <a:gridCol w="1018828">
                  <a:extLst>
                    <a:ext uri="{9D8B030D-6E8A-4147-A177-3AD203B41FA5}">
                      <a16:colId xmlns:a16="http://schemas.microsoft.com/office/drawing/2014/main" val="3872820852"/>
                    </a:ext>
                  </a:extLst>
                </a:gridCol>
                <a:gridCol w="825767">
                  <a:extLst>
                    <a:ext uri="{9D8B030D-6E8A-4147-A177-3AD203B41FA5}">
                      <a16:colId xmlns:a16="http://schemas.microsoft.com/office/drawing/2014/main" val="158284128"/>
                    </a:ext>
                  </a:extLst>
                </a:gridCol>
                <a:gridCol w="789337">
                  <a:extLst>
                    <a:ext uri="{9D8B030D-6E8A-4147-A177-3AD203B41FA5}">
                      <a16:colId xmlns:a16="http://schemas.microsoft.com/office/drawing/2014/main" val="1393117897"/>
                    </a:ext>
                  </a:extLst>
                </a:gridCol>
                <a:gridCol w="817931">
                  <a:extLst>
                    <a:ext uri="{9D8B030D-6E8A-4147-A177-3AD203B41FA5}">
                      <a16:colId xmlns:a16="http://schemas.microsoft.com/office/drawing/2014/main" val="1859408476"/>
                    </a:ext>
                  </a:extLst>
                </a:gridCol>
                <a:gridCol w="789337">
                  <a:extLst>
                    <a:ext uri="{9D8B030D-6E8A-4147-A177-3AD203B41FA5}">
                      <a16:colId xmlns:a16="http://schemas.microsoft.com/office/drawing/2014/main" val="975933848"/>
                    </a:ext>
                  </a:extLst>
                </a:gridCol>
                <a:gridCol w="789337">
                  <a:extLst>
                    <a:ext uri="{9D8B030D-6E8A-4147-A177-3AD203B41FA5}">
                      <a16:colId xmlns:a16="http://schemas.microsoft.com/office/drawing/2014/main" val="533840230"/>
                    </a:ext>
                  </a:extLst>
                </a:gridCol>
                <a:gridCol w="845326">
                  <a:extLst>
                    <a:ext uri="{9D8B030D-6E8A-4147-A177-3AD203B41FA5}">
                      <a16:colId xmlns:a16="http://schemas.microsoft.com/office/drawing/2014/main" val="3448047209"/>
                    </a:ext>
                  </a:extLst>
                </a:gridCol>
              </a:tblGrid>
              <a:tr h="465788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gen. image 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Sampling 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# fake images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# real images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F1 Score (%)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Acc. (%)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Pre. (%)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recall (%)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1475843901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uniform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1200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96.85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96.28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98.4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99.45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1119134684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uniform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120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1080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95.08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95.86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97.3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99.33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2833167857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uniform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240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960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95.58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94.91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98.9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98.11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1406761714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uniform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600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600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92.33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93.44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98.4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96.33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2716934372"/>
                  </a:ext>
                </a:extLst>
              </a:tr>
              <a:tr h="339065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70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uniform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840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360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89.06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92..99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95.2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97.22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4214073359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uniform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1080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120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81.10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89.21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94.2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92.32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1457368934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uniform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1200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77.40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84.46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90.2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93.45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172222189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pro.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120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1080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98.51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97.34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99.2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99.8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822365007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pro.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240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97.03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96.44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98.6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3175135465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50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pro.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600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600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93.54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95.6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97.5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98.1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3300622986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effectLst/>
                        </a:rPr>
                        <a:t>pro.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effectLst/>
                        </a:rPr>
                        <a:t>840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effectLst/>
                        </a:rPr>
                        <a:t>360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effectLst/>
                        </a:rPr>
                        <a:t>92.25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effectLst/>
                        </a:rPr>
                        <a:t>94.3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effectLst/>
                        </a:rPr>
                        <a:t>96.5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effectLst/>
                        </a:rPr>
                        <a:t>98.2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1648736340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pro.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1080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120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90.28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91.2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95.8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97.5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1340311810"/>
                  </a:ext>
                </a:extLst>
              </a:tr>
              <a:tr h="282554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100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pro.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1200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effectLst/>
                        </a:rPr>
                        <a:t>81.64</a:t>
                      </a:r>
                      <a:endParaRPr lang="en-IN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effectLst/>
                        </a:rPr>
                        <a:t>86.5</a:t>
                      </a:r>
                      <a:endParaRPr lang="en-IN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effectLst/>
                        </a:rPr>
                        <a:t>90.2</a:t>
                      </a:r>
                      <a:endParaRPr lang="en-IN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effectLst/>
                        </a:rPr>
                        <a:t>96.8</a:t>
                      </a:r>
                      <a:endParaRPr lang="en-IN" sz="12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1787" marR="31787" marT="0" marB="0" anchor="b"/>
                </a:tc>
                <a:extLst>
                  <a:ext uri="{0D108BD9-81ED-4DB2-BD59-A6C34878D82A}">
                    <a16:rowId xmlns:a16="http://schemas.microsoft.com/office/drawing/2014/main" val="12038836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FDD4A0-BE2C-22B2-3D32-EB3DB002F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40409"/>
              </p:ext>
            </p:extLst>
          </p:nvPr>
        </p:nvGraphicFramePr>
        <p:xfrm>
          <a:off x="8011923" y="1758036"/>
          <a:ext cx="3576320" cy="145767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91616">
                  <a:extLst>
                    <a:ext uri="{9D8B030D-6E8A-4147-A177-3AD203B41FA5}">
                      <a16:colId xmlns:a16="http://schemas.microsoft.com/office/drawing/2014/main" val="101650035"/>
                    </a:ext>
                  </a:extLst>
                </a:gridCol>
                <a:gridCol w="1192352">
                  <a:extLst>
                    <a:ext uri="{9D8B030D-6E8A-4147-A177-3AD203B41FA5}">
                      <a16:colId xmlns:a16="http://schemas.microsoft.com/office/drawing/2014/main" val="276456715"/>
                    </a:ext>
                  </a:extLst>
                </a:gridCol>
                <a:gridCol w="1192352">
                  <a:extLst>
                    <a:ext uri="{9D8B030D-6E8A-4147-A177-3AD203B41FA5}">
                      <a16:colId xmlns:a16="http://schemas.microsoft.com/office/drawing/2014/main" val="1448981990"/>
                    </a:ext>
                  </a:extLst>
                </a:gridCol>
              </a:tblGrid>
              <a:tr h="29153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Model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Accuracy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F1-Score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556808"/>
                  </a:ext>
                </a:extLst>
              </a:tr>
              <a:tr h="29153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VSG-GAN [19]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67%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79%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152323"/>
                  </a:ext>
                </a:extLst>
              </a:tr>
              <a:tr h="29153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DR-LL GAN [20]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94.2%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Not reported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945942"/>
                  </a:ext>
                </a:extLst>
              </a:tr>
              <a:tr h="29153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Deepfakes [21]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98.19%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60.1%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481127"/>
                  </a:ext>
                </a:extLst>
              </a:tr>
              <a:tr h="291535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</a:rPr>
                        <a:t>Our Model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>
                          <a:effectLst/>
                        </a:rPr>
                        <a:t>94.3%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>
                          <a:effectLst/>
                        </a:rPr>
                        <a:t>92.25%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1937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242FFD-75F4-0B8C-4999-B20981102D68}"/>
              </a:ext>
            </a:extLst>
          </p:cNvPr>
          <p:cNvSpPr txBox="1"/>
          <p:nvPr/>
        </p:nvSpPr>
        <p:spPr>
          <a:xfrm>
            <a:off x="8729981" y="1481037"/>
            <a:ext cx="272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literature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E8C32-418D-C4D0-C146-F3CF470A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A9AE-3721-8951-F933-1729B8AD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BC54-AD0D-FE65-AE1C-DCE4C0BA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2930525"/>
            <a:ext cx="10515600" cy="173672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image resolution may further improve classification performance but it may require more compute and inference may become slower.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9102-B7D9-CEEE-B817-CEEED411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1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D43A-924D-013D-37B9-B4CF7C19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0EC2-B80E-13F3-D796-6C075148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Abbood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S. H.,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Abdull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Hamed, H. N., Mohd Rahim, M. S.,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Alaidi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A. H. M., &amp; Salim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ALRikabi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H. T. (2022). DR-LL Gan: Diabetic Retinopathy Lesions Synthesis using Generative Adversarial Network. International Journal of Online &amp; Biomedical Engineering, 18(3).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Reddy, G. T., Bhattacharya, S., Ramakrishnan, S. S., Chowdhary, C. L., </a:t>
            </a:r>
            <a:r>
              <a:rPr lang="en-US" sz="1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Hakak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, S., </a:t>
            </a:r>
            <a:r>
              <a:rPr lang="en-US" sz="1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Kaluri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, R., &amp; Reddy, M. P. K. (2020, February). An ensemble based machine learning model for diabetic retinopathy classification. In </a:t>
            </a:r>
            <a:r>
              <a:rPr lang="en-US" sz="1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2020 international conference on emerging trends in information technology and engineering (</a:t>
            </a:r>
            <a:r>
              <a:rPr lang="en-US" sz="100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ic</a:t>
            </a:r>
            <a:r>
              <a:rPr lang="en-US" sz="1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-ETITE)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 (pp. 1-6). IEEE.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Chetoui, M.,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Akhloufi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M. A., &amp;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Kardouchi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M. (2018, May). Diabetic retinopathy detection using machine learning and texture features. In 2018 IEEE Canadian conference on electrical &amp; computer engineering (CCECE) (pp. 1-4). IEEE.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Goodfellow, I.,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Pouget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-Abadie, J., Mirza, M., Xu, B.,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Warde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-Farley, D.,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Ozair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S., ... &amp; Bengio, Y. (2020). Generative adversarial networks. Communications of the ACM, 63(11), 139-144.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Wang, S., Wang, X., Hu, Y., Shen, Y., Yang, Z., Gan, M., &amp; Lei, B. (2020). Diabetic retinopathy diagnosis using multichannel generative adversarial network with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semisupervision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IEEE Transactions on Automation Science and Engineering, 18(2), 574-585.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Bhatia, K., Arora, S., &amp; Tomar, R. (2016, October). Diagnosis of diabetic retinopathy using machine learning classification algorithm. In 2016 2nd international conference on next generation computing technologies (NGCT) (pp. 347-351). IEEE.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Priya, R., &amp; Aruna, P. (2013). Diagnosis of diabetic retinopathy using machine learning techniques. ICTACT Journal on soft computing, 3(4), 563-575.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Roychowdhury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S.,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Koozekanani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D. D., &amp;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Parhi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K. K. (2013). DREAM: diabetic retinopathy analysis using machine learning. IEEE journal of biomedical and health informatics, 18(5), 1717-1728.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Zhou, Y., Wang, B., He, X., Cui, S., &amp; Shao, L. (2020). DR-GAN: conditional generative adversarial network for fine-grained lesion synthesis on diabetic retinopathy images. IEEE Journal of Biomedical and Health Informatics, 26(1), 56-66.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Niu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Y., Gu, L., Zhao, Y., &amp; Lu, F. (2021). Explainable diabetic retinopathy detection and retinal image generation. IEEE journal of biomedical and health informatics, 26(1), 44-55.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Xiao, Q., Zou, J., Yang, M.,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Gaudio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A.,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Kitani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K., Smailagic, A., ... &amp; Xu, M. (2019, August). Improving lesion segmentation for diabetic retinopathy using adversarial learning. In International Conference on Image Analysis and Recognition (pp. 333-344). Cham: Springer International Publishing.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J.-Y. Zhu, T. Park, P. Isola, and A. A.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Efros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“Unpaired image-to-image translation using cycle-consistent adversarial networks,” in Proc. IEEE Int. Conf.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Comput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Vis., 2017, pp. 2223–2232.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A. Brock, J. Donahue, and K. Simonyan, “Large scale GAN training for high fidelity natural image synthesis,” in Proc. Int. Conf. Learn. Representations, 2019.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Chong, M. J., &amp; Forsyth, D. (2020). Effectively unbiased fid and inception score and where to find them. In Proceedings of the IEEE/CVF conference on computer vision and pattern recognition (pp. 6070-6079).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Shmelkov, K., Schmid, C., &amp; </a:t>
            </a:r>
            <a:r>
              <a:rPr lang="en-US" sz="1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Alahari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, K. (2018). How good is my GAN?. In </a:t>
            </a:r>
            <a:r>
              <a:rPr lang="en-US" sz="1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Proceedings of the European conference on computer vision (ECCV)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 (pp. 213-229).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E. Decencière, X. Zhang, G.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Cazuguel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B. Lay, B.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Cochener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C.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Trone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P. Gain, R. Ordonez, P.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Massin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A.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Erginay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B.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Charton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and J-C. Klein. "Feedback on a publicly distributed database: the Messidor database," Image Analysis &amp; Stereology, v. 33, n. 3, p. 231-234, 2014.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Singh RP, Sharma P. “A light-weight change detection method using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ycbcr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-based texture consensus model”. </a:t>
            </a:r>
            <a:r>
              <a:rPr lang="en-US" sz="10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International Journal of Pattern Recognition and Artificial Intelligence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2020 Aug 6;34(09):2050023.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Vasista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T. Sai, </a:t>
            </a:r>
            <a:r>
              <a:rPr lang="en-US" sz="1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Rimjhim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Padam Singh, and Priyanka Kumar. "Advancing Healthcare: Unleashing the Potential of Cryptography, Blockchain, and Machine Learning." In </a:t>
            </a:r>
            <a:r>
              <a:rPr lang="en-US" sz="10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2023 14th International Conference on Computing Communication and Networking Technologies (ICCCNT)</a:t>
            </a:r>
            <a:r>
              <a:rPr lang="en-US" sz="1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pp. 1-6. IEEE, 2023.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Liu, J., Xu, S., He, P., Wu, S., Luo, X., Deng, Y., &amp; Huang, H. (2024). VSG-GAN: A High Fidelity Image Synthesis Method with Semantic Manipulation in Retinal Fundus Image. </a:t>
            </a:r>
            <a:r>
              <a:rPr lang="en-US" sz="1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Biophysical Journal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Abbood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, S. H., </a:t>
            </a:r>
            <a:r>
              <a:rPr lang="en-US" sz="1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Abdull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 Hamed, H. N., Mohd Rahim, M. S., </a:t>
            </a:r>
            <a:r>
              <a:rPr lang="en-US" sz="1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Alaidi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, A. H. M., &amp; Salim </a:t>
            </a:r>
            <a:r>
              <a:rPr lang="en-US" sz="1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ALRikabi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, H. T. (2022). DR-LL Gan: Diabetic Retinopathy Lesions Synthesis using Generative Adversarial Network. </a:t>
            </a:r>
            <a:r>
              <a:rPr lang="en-US" sz="1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International Journal of Online &amp; Biomedical Engineering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, </a:t>
            </a:r>
            <a:r>
              <a:rPr lang="en-US" sz="1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18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(3).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lvl="0" indent="-252000" algn="just">
              <a:lnSpc>
                <a:spcPts val="900"/>
              </a:lnSpc>
              <a:spcBef>
                <a:spcPts val="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228600" algn="l"/>
              </a:tabLst>
            </a:pP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Salini, Y., &amp; </a:t>
            </a:r>
            <a:r>
              <a:rPr lang="en-US" sz="1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HariKiran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, J. (2022). Deepfakes on retinal images using GAN. </a:t>
            </a:r>
            <a:r>
              <a:rPr lang="en-US" sz="1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International Journal of Advanced Computer Science and Applications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, </a:t>
            </a:r>
            <a:r>
              <a:rPr lang="en-US" sz="1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13</a:t>
            </a:r>
            <a:r>
              <a:rPr lang="en-US" sz="1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(8).</a:t>
            </a:r>
            <a:endParaRPr lang="en-IN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16000" indent="-252000">
              <a:spcBef>
                <a:spcPts val="0"/>
              </a:spcBef>
            </a:pPr>
            <a:endParaRPr lang="en-IN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437B4-7503-4A19-632C-26F46EA8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0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2899-4156-163A-3D06-F955249E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2D81-12FE-9EAD-995E-F0A1A9C9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AA58B-B760-C6BA-6F72-7681A942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949F-8A3E-3999-89EA-220273E4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D037-7884-5B61-71DF-4B6E2C80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GAN on generation of eye fundus images for the disease diabetic retinopathy (DR) has not been explored in depth.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shows a novel approach to generate low resolution eye fundus images for DR using GAN and validate it though a CNN classifier using samplers and schedulers module.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approach beats the current benchmark in terms of generated image quality as well as classification accuracy.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low-quality generated images of 224*224 pixels manages to retain the key aspects of DR which aids in identifying the DR grade during classification predominantly from generated images only.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43F5C-4D52-2A98-AA0A-76510E4F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0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FE06-BCEF-ED6A-79CF-FE3D2404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C794-3D2A-910F-CD00-5F080C37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efficient technique DCGAN implemented in this paper, expands the idea of GAN by concatenating several layers of convolution operations which upscale the images for low resolution pictures.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quantitative validation and authentication of GAN generated images, first a classification model is trained to grade DR images using real data and then gradually real data are removed and replaced with fake images and classification models are again trained.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models are compared to show how fake images affect the classification accuracy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5286B-58AC-26FC-D327-0FA553D1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43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C2C-F651-41F1-BBB6-C58905AF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2A079-C6DD-2D85-919C-2C731EF97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02752" y="1683243"/>
            <a:ext cx="2955929" cy="277902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DAC127-68B2-E8C6-AE72-F4EEEDC7F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35183"/>
              </p:ext>
            </p:extLst>
          </p:nvPr>
        </p:nvGraphicFramePr>
        <p:xfrm>
          <a:off x="4782943" y="1797844"/>
          <a:ext cx="3083560" cy="110642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3997991863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2190726221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1809550465"/>
                    </a:ext>
                  </a:extLst>
                </a:gridCol>
              </a:tblGrid>
              <a:tr h="221285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Grade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Severity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No. of images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178426"/>
                  </a:ext>
                </a:extLst>
              </a:tr>
              <a:tr h="221285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R0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Normal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540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246446"/>
                  </a:ext>
                </a:extLst>
              </a:tr>
              <a:tr h="221285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R1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Mild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153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772452"/>
                  </a:ext>
                </a:extLst>
              </a:tr>
              <a:tr h="221285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R2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Moderate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247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608981"/>
                  </a:ext>
                </a:extLst>
              </a:tr>
              <a:tr h="221285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R3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Severe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260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9167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AEB277-A018-8948-A4F6-CB3DBC19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20698"/>
              </p:ext>
            </p:extLst>
          </p:nvPr>
        </p:nvGraphicFramePr>
        <p:xfrm>
          <a:off x="4782943" y="4047559"/>
          <a:ext cx="3083560" cy="11064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844180057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925194876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1101167474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Class labels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Descriptions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No. of images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861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DR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R0/R1/R2/R3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546/153/247/254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2693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Normal/Abnormal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R0/R1, R2, R3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546/654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48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Non -referable / referable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R0, R1/R2, R3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699/501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974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D3C14C-B661-B5BA-3225-3DE8E33381EE}"/>
              </a:ext>
            </a:extLst>
          </p:cNvPr>
          <p:cNvSpPr txBox="1"/>
          <p:nvPr/>
        </p:nvSpPr>
        <p:spPr>
          <a:xfrm>
            <a:off x="950976" y="1797844"/>
            <a:ext cx="33957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MESSIDOR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1200 total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image size 1440*960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Preprocessing: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Resized to 224*224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Pixels are normalized between (0,1).</a:t>
            </a:r>
          </a:p>
          <a:p>
            <a:pPr lvl="1"/>
            <a:endParaRPr lang="en-IN" sz="2000" dirty="0"/>
          </a:p>
          <a:p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45350-8F93-EA16-3388-F725712AD092}"/>
              </a:ext>
            </a:extLst>
          </p:cNvPr>
          <p:cNvSpPr txBox="1"/>
          <p:nvPr/>
        </p:nvSpPr>
        <p:spPr>
          <a:xfrm>
            <a:off x="8405753" y="4462272"/>
            <a:ext cx="28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 from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DDD74-134B-F87D-EF5C-F4B2D52E070E}"/>
              </a:ext>
            </a:extLst>
          </p:cNvPr>
          <p:cNvSpPr txBox="1"/>
          <p:nvPr/>
        </p:nvSpPr>
        <p:spPr>
          <a:xfrm>
            <a:off x="5122287" y="3676733"/>
            <a:ext cx="240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Grading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81A93-D358-57B1-D761-ADC0693EB48F}"/>
              </a:ext>
            </a:extLst>
          </p:cNvPr>
          <p:cNvSpPr txBox="1"/>
          <p:nvPr/>
        </p:nvSpPr>
        <p:spPr>
          <a:xfrm>
            <a:off x="4882896" y="1464365"/>
            <a:ext cx="2715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images in DR category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143723-EBC9-9115-9E0D-F09AEE4C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5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C2C-F651-41F1-BBB6-C58905AF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7CA6-4C2E-5F1D-92B8-D3327A1C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architecture: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985E7-9706-A57F-CEA4-4D6251626E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5264" y="2830512"/>
            <a:ext cx="5934456" cy="33464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08146-E912-01C2-0FD4-C217ACC2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8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C2C-F651-41F1-BBB6-C58905AF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7CA6-4C2E-5F1D-92B8-D3327A1C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98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architecture: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AF4F5-5F0C-CEF1-17B0-485186B83F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0925" y="1792046"/>
            <a:ext cx="4553712" cy="2267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FC6DE-DF93-D9AC-0FD4-DADAC4EE98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64" y="398462"/>
            <a:ext cx="4763643" cy="1925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D4EDC-71A4-E8A4-63B0-B9221D28DF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17" y="4059568"/>
            <a:ext cx="4321683" cy="181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88245C-C65E-D021-70CD-66EA96847A36}"/>
              </a:ext>
            </a:extLst>
          </p:cNvPr>
          <p:cNvSpPr txBox="1"/>
          <p:nvPr/>
        </p:nvSpPr>
        <p:spPr>
          <a:xfrm>
            <a:off x="9221343" y="2260372"/>
            <a:ext cx="170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83173-916E-B2E5-BE51-B2D4E50D21DD}"/>
              </a:ext>
            </a:extLst>
          </p:cNvPr>
          <p:cNvSpPr txBox="1"/>
          <p:nvPr/>
        </p:nvSpPr>
        <p:spPr>
          <a:xfrm>
            <a:off x="9400032" y="6042026"/>
            <a:ext cx="158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B32958-D8ED-073B-AE7D-E9B25E8A4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32220"/>
              </p:ext>
            </p:extLst>
          </p:nvPr>
        </p:nvGraphicFramePr>
        <p:xfrm>
          <a:off x="1085850" y="4285926"/>
          <a:ext cx="5010150" cy="23774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475946">
                  <a:extLst>
                    <a:ext uri="{9D8B030D-6E8A-4147-A177-3AD203B41FA5}">
                      <a16:colId xmlns:a16="http://schemas.microsoft.com/office/drawing/2014/main" val="1204334858"/>
                    </a:ext>
                  </a:extLst>
                </a:gridCol>
                <a:gridCol w="1534204">
                  <a:extLst>
                    <a:ext uri="{9D8B030D-6E8A-4147-A177-3AD203B41FA5}">
                      <a16:colId xmlns:a16="http://schemas.microsoft.com/office/drawing/2014/main" val="1068393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775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Discriminator learning rate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783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Generator learning rate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028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381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3766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function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 cross-entropy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510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Latent dimensions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505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3244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layers in Generator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57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layers in Discriminator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740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parameters in Generator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479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parameters in Discriminator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993748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E87BD83-435A-B5E3-34D9-1CDDA5B6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8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C2C-F651-41F1-BBB6-C58905AF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7CA6-4C2E-5F1D-92B8-D3327A1C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Module (CNN):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792D2-9C3F-68CC-FFE7-DB9D8F85B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09" y="3099308"/>
            <a:ext cx="3089910" cy="151892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A4AD7B-0E6A-5C74-C27B-264081B25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66527"/>
              </p:ext>
            </p:extLst>
          </p:nvPr>
        </p:nvGraphicFramePr>
        <p:xfrm>
          <a:off x="6382512" y="1945640"/>
          <a:ext cx="4480560" cy="2352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40280">
                  <a:extLst>
                    <a:ext uri="{9D8B030D-6E8A-4147-A177-3AD203B41FA5}">
                      <a16:colId xmlns:a16="http://schemas.microsoft.com/office/drawing/2014/main" val="4144851773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1328495237"/>
                    </a:ext>
                  </a:extLst>
                </a:gridCol>
              </a:tblGrid>
              <a:tr h="350012">
                <a:tc>
                  <a:txBody>
                    <a:bodyPr/>
                    <a:lstStyle/>
                    <a:p>
                      <a:r>
                        <a:rPr lang="en-IN" sz="1200" dirty="0"/>
                        <a:t>Parameter 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Value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440696"/>
                  </a:ext>
                </a:extLst>
              </a:tr>
              <a:tr h="255524">
                <a:tc>
                  <a:txBody>
                    <a:bodyPr/>
                    <a:lstStyle/>
                    <a:p>
                      <a:r>
                        <a:rPr lang="en-IN" sz="1200" dirty="0"/>
                        <a:t>Epoch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975603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r>
                        <a:rPr lang="en-IN" sz="1200" dirty="0"/>
                        <a:t>Batch size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90002"/>
                  </a:ext>
                </a:extLst>
              </a:tr>
              <a:tr h="350012">
                <a:tc>
                  <a:txBody>
                    <a:bodyPr/>
                    <a:lstStyle/>
                    <a:p>
                      <a:r>
                        <a:rPr lang="en-IN" sz="1200" dirty="0"/>
                        <a:t>Learning rate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0.001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292989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r>
                        <a:rPr lang="en-IN" sz="1200" dirty="0"/>
                        <a:t>Optimizer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Adam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42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IN" sz="1200" dirty="0"/>
                        <a:t>Loss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Categorical cross entropy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35556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r>
                        <a:rPr lang="en-IN" sz="1200" dirty="0"/>
                        <a:t>Number of hidden layers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95170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r>
                        <a:rPr lang="en-IN" sz="1200" dirty="0"/>
                        <a:t>Number of parameters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26M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1456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8D08-DDC1-8E0E-DEBC-552A6ECE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80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C2C-F651-41F1-BBB6-C58905AF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7CA6-4C2E-5F1D-92B8-D3327A1C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training loss (generator and discriminator):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6F394-83FA-271E-E6B1-887A6FD468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8448" y="2611056"/>
            <a:ext cx="6425314" cy="2445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58B4B-310E-B78B-045D-EB7022A5BA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9175" y="689165"/>
            <a:ext cx="3168841" cy="2445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FE1D6-87C9-5950-4D2C-D5AAED3FC02F}"/>
              </a:ext>
            </a:extLst>
          </p:cNvPr>
          <p:cNvSpPr txBox="1"/>
          <p:nvPr/>
        </p:nvSpPr>
        <p:spPr>
          <a:xfrm>
            <a:off x="9272016" y="3198167"/>
            <a:ext cx="208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Images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727716-E4D3-1919-B450-4E876D2FC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16275"/>
              </p:ext>
            </p:extLst>
          </p:nvPr>
        </p:nvGraphicFramePr>
        <p:xfrm>
          <a:off x="8336725" y="4739912"/>
          <a:ext cx="3221291" cy="126579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2352935540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591327087"/>
                    </a:ext>
                  </a:extLst>
                </a:gridCol>
              </a:tblGrid>
              <a:tr h="25172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Epochs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FID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5364244"/>
                  </a:ext>
                </a:extLst>
              </a:tr>
              <a:tr h="251720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50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9.126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367497"/>
                  </a:ext>
                </a:extLst>
              </a:tr>
              <a:tr h="25172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100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5.854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943218"/>
                  </a:ext>
                </a:extLst>
              </a:tr>
              <a:tr h="258912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150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3.546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086067"/>
                  </a:ext>
                </a:extLst>
              </a:tr>
              <a:tr h="251720">
                <a:tc>
                  <a:txBody>
                    <a:bodyPr/>
                    <a:lstStyle/>
                    <a:p>
                      <a:pPr algn="just"/>
                      <a:r>
                        <a:rPr lang="en-US" sz="1000">
                          <a:effectLst/>
                        </a:rPr>
                        <a:t>200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>
                          <a:effectLst/>
                        </a:rPr>
                        <a:t>1.854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7884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92FC35-5921-3A6C-6862-3E17EC69186B}"/>
              </a:ext>
            </a:extLst>
          </p:cNvPr>
          <p:cNvSpPr txBox="1"/>
          <p:nvPr/>
        </p:nvSpPr>
        <p:spPr>
          <a:xfrm>
            <a:off x="8362950" y="4334205"/>
            <a:ext cx="319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FID score of generated images after each epoch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0DBA3-B07A-B019-6CE6-C59526C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8A0B-D4DB-4286-87B1-742803F978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8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1712</Words>
  <Application>Microsoft Office PowerPoint</Application>
  <PresentationFormat>Widescreen</PresentationFormat>
  <Paragraphs>293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Application of Generative Adversarial Network for Data Augmentation in Diabetic Retinopathy</vt:lpstr>
      <vt:lpstr>Table of content:</vt:lpstr>
      <vt:lpstr>Abstract</vt:lpstr>
      <vt:lpstr>Introduction</vt:lpstr>
      <vt:lpstr>Dataset</vt:lpstr>
      <vt:lpstr>Methodology</vt:lpstr>
      <vt:lpstr>Methodology</vt:lpstr>
      <vt:lpstr>Methodology</vt:lpstr>
      <vt:lpstr>Result:</vt:lpstr>
      <vt:lpstr>Result</vt:lpstr>
      <vt:lpstr>Conclusion: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k</dc:creator>
  <cp:lastModifiedBy>Anuj k</cp:lastModifiedBy>
  <cp:revision>40</cp:revision>
  <dcterms:created xsi:type="dcterms:W3CDTF">2024-06-06T15:11:18Z</dcterms:created>
  <dcterms:modified xsi:type="dcterms:W3CDTF">2024-06-28T04:06:26Z</dcterms:modified>
</cp:coreProperties>
</file>