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58" r:id="rId2"/>
    <p:sldId id="459" r:id="rId3"/>
    <p:sldId id="460" r:id="rId4"/>
    <p:sldId id="463" r:id="rId5"/>
    <p:sldId id="444" r:id="rId6"/>
    <p:sldId id="445" r:id="rId7"/>
    <p:sldId id="464" r:id="rId8"/>
    <p:sldId id="469" r:id="rId9"/>
    <p:sldId id="466" r:id="rId10"/>
    <p:sldId id="468" r:id="rId11"/>
    <p:sldId id="465" r:id="rId12"/>
    <p:sldId id="447" r:id="rId13"/>
    <p:sldId id="448" r:id="rId14"/>
    <p:sldId id="449" r:id="rId15"/>
    <p:sldId id="451" r:id="rId16"/>
    <p:sldId id="457" r:id="rId17"/>
    <p:sldId id="470" r:id="rId18"/>
    <p:sldId id="474" r:id="rId19"/>
    <p:sldId id="472" r:id="rId20"/>
    <p:sldId id="476" r:id="rId21"/>
    <p:sldId id="471" r:id="rId22"/>
    <p:sldId id="456" r:id="rId23"/>
    <p:sldId id="424" r:id="rId24"/>
  </p:sldIdLst>
  <p:sldSz cx="9906000" cy="6858000" type="A4"/>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3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barna" initials="A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autoAdjust="0"/>
    <p:restoredTop sz="86410" autoAdjust="0"/>
  </p:normalViewPr>
  <p:slideViewPr>
    <p:cSldViewPr>
      <p:cViewPr varScale="1">
        <p:scale>
          <a:sx n="62" d="100"/>
          <a:sy n="62" d="100"/>
        </p:scale>
        <p:origin x="1212"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6" d="100"/>
          <a:sy n="56" d="100"/>
        </p:scale>
        <p:origin x="-2628" y="-96"/>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Fake News</a:t>
            </a:r>
            <a:r>
              <a:rPr lang="en-US" baseline="0" dirty="0"/>
              <a:t> Positive/Negative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B40-4935-948A-8C21430CFC4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B40-4935-948A-8C21430CFC43}"/>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B40-4935-948A-8C21430CFC43}"/>
            </c:ext>
          </c:extLst>
        </c:ser>
        <c:dLbls>
          <c:showLegendKey val="0"/>
          <c:showVal val="0"/>
          <c:showCatName val="0"/>
          <c:showSerName val="0"/>
          <c:showPercent val="0"/>
          <c:showBubbleSize val="0"/>
        </c:dLbls>
        <c:gapWidth val="219"/>
        <c:overlap val="-27"/>
        <c:axId val="22963183"/>
        <c:axId val="2086462479"/>
      </c:barChart>
      <c:catAx>
        <c:axId val="22963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6462479"/>
        <c:crosses val="autoZero"/>
        <c:auto val="0"/>
        <c:lblAlgn val="ctr"/>
        <c:lblOffset val="100"/>
        <c:noMultiLvlLbl val="0"/>
      </c:catAx>
      <c:valAx>
        <c:axId val="2086462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63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44418314348766"/>
          <c:y val="0.19248724072203152"/>
          <c:w val="0.45538874399688917"/>
          <c:h val="0.59087437961086464"/>
        </c:manualLayout>
      </c:layout>
      <c:pieChart>
        <c:varyColors val="1"/>
        <c:ser>
          <c:idx val="0"/>
          <c:order val="0"/>
          <c:tx>
            <c:strRef>
              <c:f>Sheet1!$B$1</c:f>
              <c:strCache>
                <c:ptCount val="1"/>
                <c:pt idx="0">
                  <c:v>Accuracy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181-48EF-A76F-09CE868608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D2A-4BED-88DA-5211BAFA2B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D2A-4BED-88DA-5211BAFA2B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D2A-4BED-88DA-5211BAFA2B46}"/>
              </c:ext>
            </c:extLst>
          </c:dPt>
          <c:cat>
            <c:strRef>
              <c:f>Sheet1!$A$2:$A$5</c:f>
              <c:strCache>
                <c:ptCount val="4"/>
                <c:pt idx="0">
                  <c:v>Source 1</c:v>
                </c:pt>
                <c:pt idx="1">
                  <c:v>Source 2</c:v>
                </c:pt>
                <c:pt idx="2">
                  <c:v>Source 3</c:v>
                </c:pt>
                <c:pt idx="3">
                  <c:v>Source 4</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181-48EF-A76F-09CE868608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pPr/>
              <a:t>4/27/2020</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pPr/>
              <a:t>4/27/2020</a:t>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pPr/>
              <a:t>16</a:t>
            </a:fld>
            <a:endParaRPr lang="en-US"/>
          </a:p>
        </p:txBody>
      </p:sp>
    </p:spTree>
    <p:extLst>
      <p:ext uri="{BB962C8B-B14F-4D97-AF65-F5344CB8AC3E}">
        <p14:creationId xmlns:p14="http://schemas.microsoft.com/office/powerpoint/2010/main" val="7067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42950" y="6356350"/>
            <a:ext cx="2311400" cy="365125"/>
          </a:xfrm>
          <a:prstGeom prst="rect">
            <a:avLst/>
          </a:prstGeom>
        </p:spPr>
        <p:txBody>
          <a:bodyPr/>
          <a:lstStyle/>
          <a:p>
            <a:fld id="{1D8BD707-D9CF-40AE-B4C6-C98DA3205C09}" type="datetimeFigureOut">
              <a:rPr lang="en-US" smtClean="0"/>
              <a:pPr/>
              <a:t>4/27/2020</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4/27/2020</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4/27/2020</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4/27/2020</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4/27/2020</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pPr/>
              <a:t>4/27/2020</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4/27/2020</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4/27/2020</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858000"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4/27/2020</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4/27/2020</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41645" y="6654842"/>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9" name="Picture 8"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01558" y="203158"/>
            <a:ext cx="38818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Paramesh\Desktop\Logo\Logo.png"/>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1645" y="6286563"/>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www.ijitee.org/wp-content/uploads/papers/v8i6s4/F11930486S419.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1736532"/>
            <a:ext cx="7696200" cy="1828800"/>
          </a:xfrm>
        </p:spPr>
        <p:txBody>
          <a:bodyPr anchor="ctr"/>
          <a:lstStyle/>
          <a:p>
            <a:r>
              <a:rPr lang="en-US" altLang="en-US" sz="3200" b="1" dirty="0">
                <a:solidFill>
                  <a:srgbClr val="FF0000"/>
                </a:solidFill>
              </a:rPr>
              <a:t>Pre Project Presentation </a:t>
            </a:r>
            <a:br>
              <a:rPr lang="en-US" altLang="en-US" sz="3200" b="1" dirty="0">
                <a:solidFill>
                  <a:srgbClr val="FF0000"/>
                </a:solidFill>
              </a:rPr>
            </a:br>
            <a:r>
              <a:rPr lang="en-US" altLang="en-US" sz="2800" b="1" dirty="0">
                <a:solidFill>
                  <a:srgbClr val="002060"/>
                </a:solidFill>
              </a:rPr>
              <a:t>Group Project Work</a:t>
            </a:r>
            <a:br>
              <a:rPr lang="en-US" altLang="en-US" sz="2800" b="1" dirty="0">
                <a:solidFill>
                  <a:srgbClr val="002060"/>
                </a:solidFill>
              </a:rPr>
            </a:br>
            <a:r>
              <a:rPr lang="en-US" altLang="en-US" sz="2400" b="1" dirty="0">
                <a:solidFill>
                  <a:srgbClr val="002060"/>
                </a:solidFill>
              </a:rPr>
              <a:t>MLIS</a:t>
            </a: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3E85-B36F-4F5F-9BB6-70366B082B20}"/>
              </a:ext>
            </a:extLst>
          </p:cNvPr>
          <p:cNvSpPr>
            <a:spLocks noGrp="1"/>
          </p:cNvSpPr>
          <p:nvPr>
            <p:ph type="title"/>
          </p:nvPr>
        </p:nvSpPr>
        <p:spPr/>
        <p:txBody>
          <a:bodyPr/>
          <a:lstStyle/>
          <a:p>
            <a:r>
              <a:rPr lang="en-US" dirty="0"/>
              <a:t>Literature Review</a:t>
            </a:r>
          </a:p>
        </p:txBody>
      </p:sp>
      <p:graphicFrame>
        <p:nvGraphicFramePr>
          <p:cNvPr id="4" name="Table 4">
            <a:extLst>
              <a:ext uri="{FF2B5EF4-FFF2-40B4-BE49-F238E27FC236}">
                <a16:creationId xmlns:a16="http://schemas.microsoft.com/office/drawing/2014/main" id="{2EAA41E1-513B-4852-96E7-C5A33CFF17AE}"/>
              </a:ext>
            </a:extLst>
          </p:cNvPr>
          <p:cNvGraphicFramePr>
            <a:graphicFrameLocks noGrp="1"/>
          </p:cNvGraphicFramePr>
          <p:nvPr>
            <p:ph idx="1"/>
            <p:extLst>
              <p:ext uri="{D42A27DB-BD31-4B8C-83A1-F6EECF244321}">
                <p14:modId xmlns:p14="http://schemas.microsoft.com/office/powerpoint/2010/main" val="894696663"/>
              </p:ext>
            </p:extLst>
          </p:nvPr>
        </p:nvGraphicFramePr>
        <p:xfrm>
          <a:off x="474696" y="980728"/>
          <a:ext cx="8915400" cy="5544616"/>
        </p:xfrm>
        <a:graphic>
          <a:graphicData uri="http://schemas.openxmlformats.org/drawingml/2006/table">
            <a:tbl>
              <a:tblPr firstRow="1" bandRow="1">
                <a:tableStyleId>{5C22544A-7EE6-4342-B048-85BDC9FD1C3A}</a:tableStyleId>
              </a:tblPr>
              <a:tblGrid>
                <a:gridCol w="641276">
                  <a:extLst>
                    <a:ext uri="{9D8B030D-6E8A-4147-A177-3AD203B41FA5}">
                      <a16:colId xmlns:a16="http://schemas.microsoft.com/office/drawing/2014/main" val="486232237"/>
                    </a:ext>
                  </a:extLst>
                </a:gridCol>
                <a:gridCol w="936104">
                  <a:extLst>
                    <a:ext uri="{9D8B030D-6E8A-4147-A177-3AD203B41FA5}">
                      <a16:colId xmlns:a16="http://schemas.microsoft.com/office/drawing/2014/main" val="3379510220"/>
                    </a:ext>
                  </a:extLst>
                </a:gridCol>
                <a:gridCol w="884700">
                  <a:extLst>
                    <a:ext uri="{9D8B030D-6E8A-4147-A177-3AD203B41FA5}">
                      <a16:colId xmlns:a16="http://schemas.microsoft.com/office/drawing/2014/main" val="1102239389"/>
                    </a:ext>
                  </a:extLst>
                </a:gridCol>
                <a:gridCol w="1080120">
                  <a:extLst>
                    <a:ext uri="{9D8B030D-6E8A-4147-A177-3AD203B41FA5}">
                      <a16:colId xmlns:a16="http://schemas.microsoft.com/office/drawing/2014/main" val="1129801001"/>
                    </a:ext>
                  </a:extLst>
                </a:gridCol>
                <a:gridCol w="1008112">
                  <a:extLst>
                    <a:ext uri="{9D8B030D-6E8A-4147-A177-3AD203B41FA5}">
                      <a16:colId xmlns:a16="http://schemas.microsoft.com/office/drawing/2014/main" val="3948199743"/>
                    </a:ext>
                  </a:extLst>
                </a:gridCol>
                <a:gridCol w="1080120">
                  <a:extLst>
                    <a:ext uri="{9D8B030D-6E8A-4147-A177-3AD203B41FA5}">
                      <a16:colId xmlns:a16="http://schemas.microsoft.com/office/drawing/2014/main" val="4089853896"/>
                    </a:ext>
                  </a:extLst>
                </a:gridCol>
                <a:gridCol w="1080120">
                  <a:extLst>
                    <a:ext uri="{9D8B030D-6E8A-4147-A177-3AD203B41FA5}">
                      <a16:colId xmlns:a16="http://schemas.microsoft.com/office/drawing/2014/main" val="1740754670"/>
                    </a:ext>
                  </a:extLst>
                </a:gridCol>
                <a:gridCol w="1008112">
                  <a:extLst>
                    <a:ext uri="{9D8B030D-6E8A-4147-A177-3AD203B41FA5}">
                      <a16:colId xmlns:a16="http://schemas.microsoft.com/office/drawing/2014/main" val="2175574613"/>
                    </a:ext>
                  </a:extLst>
                </a:gridCol>
                <a:gridCol w="1196736">
                  <a:extLst>
                    <a:ext uri="{9D8B030D-6E8A-4147-A177-3AD203B41FA5}">
                      <a16:colId xmlns:a16="http://schemas.microsoft.com/office/drawing/2014/main" val="1069980974"/>
                    </a:ext>
                  </a:extLst>
                </a:gridCol>
              </a:tblGrid>
              <a:tr h="1204134">
                <a:tc>
                  <a:txBody>
                    <a:bodyPr/>
                    <a:lstStyle/>
                    <a:p>
                      <a:r>
                        <a:rPr lang="en-US" sz="1600" dirty="0" err="1"/>
                        <a:t>Sl</a:t>
                      </a:r>
                      <a:r>
                        <a:rPr lang="en-US" sz="1600" dirty="0"/>
                        <a:t> No.</a:t>
                      </a:r>
                    </a:p>
                  </a:txBody>
                  <a:tcPr/>
                </a:tc>
                <a:tc>
                  <a:txBody>
                    <a:bodyPr/>
                    <a:lstStyle/>
                    <a:p>
                      <a:r>
                        <a:rPr lang="en-US" sz="1600" dirty="0"/>
                        <a:t>Authors</a:t>
                      </a:r>
                    </a:p>
                  </a:txBody>
                  <a:tcPr/>
                </a:tc>
                <a:tc>
                  <a:txBody>
                    <a:bodyPr/>
                    <a:lstStyle/>
                    <a:p>
                      <a:r>
                        <a:rPr lang="en-US" sz="1600" dirty="0"/>
                        <a:t>Year of Publication</a:t>
                      </a:r>
                    </a:p>
                  </a:txBody>
                  <a:tcPr/>
                </a:tc>
                <a:tc>
                  <a:txBody>
                    <a:bodyPr/>
                    <a:lstStyle/>
                    <a:p>
                      <a:r>
                        <a:rPr lang="en-US" sz="1600" dirty="0"/>
                        <a:t>Research Focus</a:t>
                      </a:r>
                    </a:p>
                  </a:txBody>
                  <a:tcPr/>
                </a:tc>
                <a:tc>
                  <a:txBody>
                    <a:bodyPr/>
                    <a:lstStyle/>
                    <a:p>
                      <a:r>
                        <a:rPr lang="en-US" sz="1600" dirty="0"/>
                        <a:t>Methods and Methodology used</a:t>
                      </a:r>
                    </a:p>
                  </a:txBody>
                  <a:tcPr/>
                </a:tc>
                <a:tc>
                  <a:txBody>
                    <a:bodyPr/>
                    <a:lstStyle/>
                    <a:p>
                      <a:r>
                        <a:rPr lang="en-US" sz="1600" dirty="0"/>
                        <a:t>Research Findings</a:t>
                      </a:r>
                    </a:p>
                  </a:txBody>
                  <a:tcPr/>
                </a:tc>
                <a:tc>
                  <a:txBody>
                    <a:bodyPr/>
                    <a:lstStyle/>
                    <a:p>
                      <a:r>
                        <a:rPr lang="en-US" sz="1600" dirty="0"/>
                        <a:t>Conclusion drawn by author</a:t>
                      </a:r>
                    </a:p>
                  </a:txBody>
                  <a:tcPr/>
                </a:tc>
                <a:tc>
                  <a:txBody>
                    <a:bodyPr/>
                    <a:lstStyle/>
                    <a:p>
                      <a:r>
                        <a:rPr lang="en-US" sz="1600" dirty="0"/>
                        <a:t>Limitation of study</a:t>
                      </a:r>
                    </a:p>
                  </a:txBody>
                  <a:tcPr/>
                </a:tc>
                <a:tc>
                  <a:txBody>
                    <a:bodyPr/>
                    <a:lstStyle/>
                    <a:p>
                      <a:r>
                        <a:rPr lang="en-US" sz="1600" dirty="0"/>
                        <a:t>Students comments on research work</a:t>
                      </a:r>
                    </a:p>
                  </a:txBody>
                  <a:tcPr/>
                </a:tc>
                <a:extLst>
                  <a:ext uri="{0D108BD9-81ED-4DB2-BD59-A6C34878D82A}">
                    <a16:rowId xmlns:a16="http://schemas.microsoft.com/office/drawing/2014/main" val="2710903609"/>
                  </a:ext>
                </a:extLst>
              </a:tr>
              <a:tr h="4340482">
                <a:tc>
                  <a:txBody>
                    <a:bodyPr/>
                    <a:lstStyle/>
                    <a:p>
                      <a:r>
                        <a:rPr lang="en-US" sz="1600" dirty="0"/>
                        <a:t>5</a:t>
                      </a:r>
                    </a:p>
                  </a:txBody>
                  <a:tcPr/>
                </a:tc>
                <a:tc>
                  <a:txBody>
                    <a:bodyPr/>
                    <a:lstStyle/>
                    <a:p>
                      <a:r>
                        <a:rPr lang="en-US" sz="1600" dirty="0"/>
                        <a:t>Liu, Y. </a:t>
                      </a:r>
                    </a:p>
                    <a:p>
                      <a:r>
                        <a:rPr lang="en-US" sz="1600" dirty="0"/>
                        <a:t>Wu, Y.F.B. </a:t>
                      </a:r>
                    </a:p>
                  </a:txBody>
                  <a:tcPr/>
                </a:tc>
                <a:tc>
                  <a:txBody>
                    <a:bodyPr/>
                    <a:lstStyle/>
                    <a:p>
                      <a:r>
                        <a:rPr lang="en-US" sz="1600" dirty="0"/>
                        <a:t>2018,</a:t>
                      </a:r>
                      <a:br>
                        <a:rPr lang="en-US" sz="1600" dirty="0"/>
                      </a:br>
                      <a:r>
                        <a:rPr lang="en-US" sz="1600" dirty="0"/>
                        <a:t>AAAI</a:t>
                      </a:r>
                    </a:p>
                  </a:txBody>
                  <a:tcPr/>
                </a:tc>
                <a:tc>
                  <a:txBody>
                    <a:bodyPr/>
                    <a:lstStyle/>
                    <a:p>
                      <a:r>
                        <a:rPr lang="en-US" sz="1600" dirty="0"/>
                        <a:t>classification with recurrent and convolutional networks</a:t>
                      </a:r>
                    </a:p>
                  </a:txBody>
                  <a:tcPr/>
                </a:tc>
                <a:tc>
                  <a:txBody>
                    <a:bodyPr/>
                    <a:lstStyle/>
                    <a:p>
                      <a:r>
                        <a:rPr lang="en-US" sz="1600" dirty="0"/>
                        <a:t>Deep learning methods such as RNN and CNN</a:t>
                      </a:r>
                    </a:p>
                  </a:txBody>
                  <a:tcPr/>
                </a:tc>
                <a:tc>
                  <a:txBody>
                    <a:bodyPr/>
                    <a:lstStyle/>
                    <a:p>
                      <a:r>
                        <a:rPr lang="en-US" sz="1600" dirty="0"/>
                        <a:t>DL methods are state of art and suitable for large volume of data which is necessary as huge amount of news are generated daily on web.</a:t>
                      </a:r>
                    </a:p>
                  </a:txBody>
                  <a:tcPr/>
                </a:tc>
                <a:tc>
                  <a:txBody>
                    <a:bodyPr/>
                    <a:lstStyle/>
                    <a:p>
                      <a:r>
                        <a:rPr lang="en-US" sz="1600" b="0" i="0" kern="1200" dirty="0">
                          <a:solidFill>
                            <a:schemeClr val="dk1"/>
                          </a:solidFill>
                          <a:effectLst/>
                          <a:latin typeface="+mn-lt"/>
                          <a:ea typeface="+mn-ea"/>
                          <a:cs typeface="+mn-cs"/>
                        </a:rPr>
                        <a:t>first model the propagation path of each news story as a multivariate time series</a:t>
                      </a:r>
                      <a:endParaRPr lang="en-US" sz="1600" dirty="0"/>
                    </a:p>
                  </a:txBody>
                  <a:tcPr/>
                </a:tc>
                <a:tc>
                  <a:txBody>
                    <a:bodyPr/>
                    <a:lstStyle/>
                    <a:p>
                      <a:r>
                        <a:rPr lang="en-US" sz="1600" b="0" i="0" kern="1200" dirty="0">
                          <a:solidFill>
                            <a:schemeClr val="dk1"/>
                          </a:solidFill>
                          <a:effectLst/>
                          <a:latin typeface="+mn-lt"/>
                          <a:ea typeface="+mn-ea"/>
                          <a:cs typeface="+mn-cs"/>
                        </a:rPr>
                        <a:t>accuracy 85% and 92% on Twitter.</a:t>
                      </a:r>
                    </a:p>
                    <a:p>
                      <a:r>
                        <a:rPr lang="en-US" sz="1600" b="0" i="0" kern="1200" dirty="0">
                          <a:solidFill>
                            <a:schemeClr val="dk1"/>
                          </a:solidFill>
                          <a:effectLst/>
                          <a:latin typeface="+mn-lt"/>
                          <a:ea typeface="+mn-ea"/>
                          <a:cs typeface="+mn-cs"/>
                        </a:rPr>
                        <a:t>Data labelling is needed as it is supervised approach but labelling is not possible for huge dataset,</a:t>
                      </a:r>
                      <a:endParaRPr lang="en-US" sz="1600" dirty="0"/>
                    </a:p>
                  </a:txBody>
                  <a:tcPr/>
                </a:tc>
                <a:tc>
                  <a:txBody>
                    <a:bodyPr/>
                    <a:lstStyle/>
                    <a:p>
                      <a:r>
                        <a:rPr lang="en-US" sz="1600" dirty="0"/>
                        <a:t>So far the most sophisticated approach. Works well for supervised learning. It is also little bit more complicated due to amalgamation of many algorithms. </a:t>
                      </a:r>
                    </a:p>
                  </a:txBody>
                  <a:tcPr/>
                </a:tc>
                <a:extLst>
                  <a:ext uri="{0D108BD9-81ED-4DB2-BD59-A6C34878D82A}">
                    <a16:rowId xmlns:a16="http://schemas.microsoft.com/office/drawing/2014/main" val="2343687837"/>
                  </a:ext>
                </a:extLst>
              </a:tr>
            </a:tbl>
          </a:graphicData>
        </a:graphic>
      </p:graphicFrame>
    </p:spTree>
    <p:extLst>
      <p:ext uri="{BB962C8B-B14F-4D97-AF65-F5344CB8AC3E}">
        <p14:creationId xmlns:p14="http://schemas.microsoft.com/office/powerpoint/2010/main" val="355407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6BD2-3C78-41A2-BE69-1356D4C6A284}"/>
              </a:ext>
            </a:extLst>
          </p:cNvPr>
          <p:cNvSpPr>
            <a:spLocks noGrp="1"/>
          </p:cNvSpPr>
          <p:nvPr>
            <p:ph type="title"/>
          </p:nvPr>
        </p:nvSpPr>
        <p:spPr/>
        <p:txBody>
          <a:bodyPr/>
          <a:lstStyle/>
          <a:p>
            <a:r>
              <a:rPr lang="en-US" dirty="0"/>
              <a:t>Research Gaps</a:t>
            </a:r>
          </a:p>
        </p:txBody>
      </p:sp>
      <p:sp>
        <p:nvSpPr>
          <p:cNvPr id="3" name="Content Placeholder 2">
            <a:extLst>
              <a:ext uri="{FF2B5EF4-FFF2-40B4-BE49-F238E27FC236}">
                <a16:creationId xmlns:a16="http://schemas.microsoft.com/office/drawing/2014/main" id="{381E0081-4492-4246-87B6-AC5EB81C4BFF}"/>
              </a:ext>
            </a:extLst>
          </p:cNvPr>
          <p:cNvSpPr>
            <a:spLocks noGrp="1"/>
          </p:cNvSpPr>
          <p:nvPr>
            <p:ph idx="1"/>
          </p:nvPr>
        </p:nvSpPr>
        <p:spPr/>
        <p:txBody>
          <a:bodyPr/>
          <a:lstStyle/>
          <a:p>
            <a:pPr>
              <a:lnSpc>
                <a:spcPct val="150000"/>
              </a:lnSpc>
            </a:pPr>
            <a:r>
              <a:rPr lang="en-US" sz="2400" dirty="0"/>
              <a:t>Most papers uses static data for modelling.</a:t>
            </a:r>
          </a:p>
          <a:p>
            <a:pPr>
              <a:lnSpc>
                <a:spcPct val="150000"/>
              </a:lnSpc>
            </a:pPr>
            <a:r>
              <a:rPr lang="en-US" sz="2400" dirty="0"/>
              <a:t>Most datasets are from western newspapers and not customized to Indian context.</a:t>
            </a:r>
          </a:p>
          <a:p>
            <a:pPr>
              <a:lnSpc>
                <a:spcPct val="150000"/>
              </a:lnSpc>
            </a:pPr>
            <a:r>
              <a:rPr lang="en-US" sz="2400" dirty="0"/>
              <a:t>Limited work has been done for social media sites.</a:t>
            </a:r>
          </a:p>
          <a:p>
            <a:pPr>
              <a:lnSpc>
                <a:spcPct val="150000"/>
              </a:lnSpc>
            </a:pPr>
            <a:r>
              <a:rPr lang="en-US" sz="2400" dirty="0"/>
              <a:t>We combine both machine learning and deep learning approach which has not been done extensively in previous works.</a:t>
            </a:r>
          </a:p>
          <a:p>
            <a:endParaRPr lang="en-US" sz="2000" dirty="0"/>
          </a:p>
          <a:p>
            <a:endParaRPr lang="en-US" sz="2000" dirty="0"/>
          </a:p>
        </p:txBody>
      </p:sp>
    </p:spTree>
    <p:extLst>
      <p:ext uri="{BB962C8B-B14F-4D97-AF65-F5344CB8AC3E}">
        <p14:creationId xmlns:p14="http://schemas.microsoft.com/office/powerpoint/2010/main" val="423559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Title and Aim</a:t>
            </a:r>
          </a:p>
        </p:txBody>
      </p:sp>
      <p:sp>
        <p:nvSpPr>
          <p:cNvPr id="3" name="Content Placeholder 2"/>
          <p:cNvSpPr>
            <a:spLocks noGrp="1"/>
          </p:cNvSpPr>
          <p:nvPr>
            <p:ph idx="1"/>
          </p:nvPr>
        </p:nvSpPr>
        <p:spPr>
          <a:xfrm>
            <a:off x="495300" y="1124744"/>
            <a:ext cx="8915400" cy="5458617"/>
          </a:xfrm>
        </p:spPr>
        <p:txBody>
          <a:bodyPr/>
          <a:lstStyle/>
          <a:p>
            <a:pPr>
              <a:lnSpc>
                <a:spcPct val="150000"/>
              </a:lnSpc>
            </a:pPr>
            <a:r>
              <a:rPr lang="en-US" sz="2800" dirty="0"/>
              <a:t>Title:-</a:t>
            </a:r>
          </a:p>
          <a:p>
            <a:pPr marL="0" indent="0">
              <a:lnSpc>
                <a:spcPct val="150000"/>
              </a:lnSpc>
              <a:buNone/>
            </a:pPr>
            <a:r>
              <a:rPr lang="en-GB" sz="2000" dirty="0"/>
              <a:t>Development of software tool for Fake News detection from social media and online news websites.</a:t>
            </a:r>
          </a:p>
          <a:p>
            <a:pPr>
              <a:lnSpc>
                <a:spcPct val="150000"/>
              </a:lnSpc>
            </a:pPr>
            <a:r>
              <a:rPr lang="en-US" sz="2800" dirty="0"/>
              <a:t>Aim: -</a:t>
            </a:r>
          </a:p>
          <a:p>
            <a:pPr marL="0" indent="0">
              <a:lnSpc>
                <a:spcPct val="150000"/>
              </a:lnSpc>
              <a:buNone/>
            </a:pPr>
            <a:r>
              <a:rPr lang="en-US" sz="2000" dirty="0"/>
              <a:t>To design and implement a fake news classifier with an intuitive interface to detect fake news spreading on various social media platforms and online news websites and to provide insights to user on why particular news is fake and if available what is the authentic version of the news.</a:t>
            </a:r>
          </a:p>
          <a:p>
            <a:endParaRPr lang="en-US" sz="2800" dirty="0"/>
          </a:p>
        </p:txBody>
      </p:sp>
    </p:spTree>
    <p:extLst>
      <p:ext uri="{BB962C8B-B14F-4D97-AF65-F5344CB8AC3E}">
        <p14:creationId xmlns:p14="http://schemas.microsoft.com/office/powerpoint/2010/main" val="142391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Objectives</a:t>
            </a:r>
          </a:p>
        </p:txBody>
      </p:sp>
      <p:sp>
        <p:nvSpPr>
          <p:cNvPr id="3" name="Content Placeholder 2"/>
          <p:cNvSpPr>
            <a:spLocks noGrp="1"/>
          </p:cNvSpPr>
          <p:nvPr>
            <p:ph idx="1"/>
          </p:nvPr>
        </p:nvSpPr>
        <p:spPr>
          <a:xfrm>
            <a:off x="495300" y="1052737"/>
            <a:ext cx="8915400" cy="5073428"/>
          </a:xfrm>
        </p:spPr>
        <p:txBody>
          <a:bodyPr/>
          <a:lstStyle/>
          <a:p>
            <a:pPr>
              <a:lnSpc>
                <a:spcPct val="150000"/>
              </a:lnSpc>
            </a:pPr>
            <a:r>
              <a:rPr lang="en-US" sz="2400" dirty="0"/>
              <a:t>To conduct literature survey on fake news classification</a:t>
            </a:r>
          </a:p>
          <a:p>
            <a:pPr>
              <a:lnSpc>
                <a:spcPct val="150000"/>
              </a:lnSpc>
            </a:pPr>
            <a:r>
              <a:rPr lang="en-US" sz="2400" dirty="0"/>
              <a:t>To analyze the literature survey and analyze the gaps and requirements</a:t>
            </a:r>
          </a:p>
          <a:p>
            <a:pPr>
              <a:lnSpc>
                <a:spcPct val="150000"/>
              </a:lnSpc>
            </a:pPr>
            <a:r>
              <a:rPr lang="en-US" sz="2400" dirty="0"/>
              <a:t>To design and implement a fake news classifier </a:t>
            </a:r>
          </a:p>
          <a:p>
            <a:pPr>
              <a:lnSpc>
                <a:spcPct val="150000"/>
              </a:lnSpc>
            </a:pPr>
            <a:r>
              <a:rPr lang="en-US" sz="2400" dirty="0"/>
              <a:t>To test and validate the developed system for new news articles</a:t>
            </a:r>
          </a:p>
          <a:p>
            <a:pPr>
              <a:lnSpc>
                <a:spcPct val="150000"/>
              </a:lnSpc>
            </a:pPr>
            <a:r>
              <a:rPr lang="en-US" sz="2400" dirty="0"/>
              <a:t>To develop a user interface to check authentic of news article by users</a:t>
            </a:r>
          </a:p>
          <a:p>
            <a:pPr>
              <a:lnSpc>
                <a:spcPct val="150000"/>
              </a:lnSpc>
            </a:pPr>
            <a:r>
              <a:rPr lang="en-US" sz="2400" dirty="0"/>
              <a:t>To document the report by unifying all the results and outcomes. </a:t>
            </a:r>
          </a:p>
        </p:txBody>
      </p:sp>
    </p:spTree>
    <p:extLst>
      <p:ext uri="{BB962C8B-B14F-4D97-AF65-F5344CB8AC3E}">
        <p14:creationId xmlns:p14="http://schemas.microsoft.com/office/powerpoint/2010/main" val="428228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Methods and Methodology </a:t>
            </a:r>
          </a:p>
        </p:txBody>
      </p:sp>
      <p:sp>
        <p:nvSpPr>
          <p:cNvPr id="3" name="Content Placeholder 2"/>
          <p:cNvSpPr>
            <a:spLocks noGrp="1"/>
          </p:cNvSpPr>
          <p:nvPr>
            <p:ph idx="1"/>
          </p:nvPr>
        </p:nvSpPr>
        <p:spPr>
          <a:xfrm>
            <a:off x="495300" y="908721"/>
            <a:ext cx="8915400" cy="5217444"/>
          </a:xfrm>
        </p:spPr>
        <p:txBody>
          <a:bodyPr/>
          <a:lstStyle/>
          <a:p>
            <a:pPr marL="0" indent="0">
              <a:buNone/>
            </a:pPr>
            <a:endParaRPr lang="en-US" sz="2400" dirty="0"/>
          </a:p>
          <a:p>
            <a:pPr marL="0" indent="0">
              <a:buNone/>
            </a:pPr>
            <a:endParaRPr lang="en-US" sz="2400" dirty="0"/>
          </a:p>
        </p:txBody>
      </p:sp>
      <p:graphicFrame>
        <p:nvGraphicFramePr>
          <p:cNvPr id="4" name="Table 4">
            <a:extLst>
              <a:ext uri="{FF2B5EF4-FFF2-40B4-BE49-F238E27FC236}">
                <a16:creationId xmlns:a16="http://schemas.microsoft.com/office/drawing/2014/main" id="{02D1C271-062B-41E8-856D-376FD43CBEB7}"/>
              </a:ext>
            </a:extLst>
          </p:cNvPr>
          <p:cNvGraphicFramePr>
            <a:graphicFrameLocks noGrp="1"/>
          </p:cNvGraphicFramePr>
          <p:nvPr>
            <p:extLst>
              <p:ext uri="{D42A27DB-BD31-4B8C-83A1-F6EECF244321}">
                <p14:modId xmlns:p14="http://schemas.microsoft.com/office/powerpoint/2010/main" val="4210265083"/>
              </p:ext>
            </p:extLst>
          </p:nvPr>
        </p:nvGraphicFramePr>
        <p:xfrm>
          <a:off x="671922" y="932028"/>
          <a:ext cx="8562156" cy="5362821"/>
        </p:xfrm>
        <a:graphic>
          <a:graphicData uri="http://schemas.openxmlformats.org/drawingml/2006/table">
            <a:tbl>
              <a:tblPr firstRow="1" bandRow="1">
                <a:tableStyleId>{5C22544A-7EE6-4342-B048-85BDC9FD1C3A}</a:tableStyleId>
              </a:tblPr>
              <a:tblGrid>
                <a:gridCol w="2441476">
                  <a:extLst>
                    <a:ext uri="{9D8B030D-6E8A-4147-A177-3AD203B41FA5}">
                      <a16:colId xmlns:a16="http://schemas.microsoft.com/office/drawing/2014/main" val="3062491244"/>
                    </a:ext>
                  </a:extLst>
                </a:gridCol>
                <a:gridCol w="3266628">
                  <a:extLst>
                    <a:ext uri="{9D8B030D-6E8A-4147-A177-3AD203B41FA5}">
                      <a16:colId xmlns:a16="http://schemas.microsoft.com/office/drawing/2014/main" val="898304985"/>
                    </a:ext>
                  </a:extLst>
                </a:gridCol>
                <a:gridCol w="2854052">
                  <a:extLst>
                    <a:ext uri="{9D8B030D-6E8A-4147-A177-3AD203B41FA5}">
                      <a16:colId xmlns:a16="http://schemas.microsoft.com/office/drawing/2014/main" val="3149811589"/>
                    </a:ext>
                  </a:extLst>
                </a:gridCol>
              </a:tblGrid>
              <a:tr h="425061">
                <a:tc>
                  <a:txBody>
                    <a:bodyPr/>
                    <a:lstStyle/>
                    <a:p>
                      <a:pPr algn="l"/>
                      <a:r>
                        <a:rPr lang="en-US" sz="1600" dirty="0"/>
                        <a:t>Objective</a:t>
                      </a:r>
                    </a:p>
                  </a:txBody>
                  <a:tcPr/>
                </a:tc>
                <a:tc>
                  <a:txBody>
                    <a:bodyPr/>
                    <a:lstStyle/>
                    <a:p>
                      <a:pPr algn="l"/>
                      <a:r>
                        <a:rPr lang="en-US" sz="1600" dirty="0"/>
                        <a:t>Methods and Methodology</a:t>
                      </a:r>
                    </a:p>
                  </a:txBody>
                  <a:tcPr/>
                </a:tc>
                <a:tc>
                  <a:txBody>
                    <a:bodyPr/>
                    <a:lstStyle/>
                    <a:p>
                      <a:r>
                        <a:rPr lang="en-US" sz="1600" dirty="0"/>
                        <a:t>Tools and Technology (</a:t>
                      </a:r>
                      <a:endParaRPr lang="en-US" sz="1600" b="1" kern="1200" baseline="0" dirty="0">
                        <a:solidFill>
                          <a:schemeClr val="lt1"/>
                        </a:solidFill>
                        <a:latin typeface="+mn-lt"/>
                        <a:ea typeface="+mn-ea"/>
                        <a:cs typeface="+mn-cs"/>
                      </a:endParaRPr>
                    </a:p>
                    <a:p>
                      <a:r>
                        <a:rPr lang="en-US" sz="1600" b="1" kern="1200" baseline="0" dirty="0">
                          <a:solidFill>
                            <a:schemeClr val="lt1"/>
                          </a:solidFill>
                          <a:latin typeface="+mn-lt"/>
                          <a:ea typeface="+mn-ea"/>
                          <a:cs typeface="+mn-cs"/>
                        </a:rPr>
                        <a:t>Resource required 	</a:t>
                      </a:r>
                      <a:r>
                        <a:rPr lang="en-US" sz="1600" dirty="0"/>
                        <a:t>)</a:t>
                      </a:r>
                    </a:p>
                  </a:txBody>
                  <a:tcPr/>
                </a:tc>
                <a:extLst>
                  <a:ext uri="{0D108BD9-81ED-4DB2-BD59-A6C34878D82A}">
                    <a16:rowId xmlns:a16="http://schemas.microsoft.com/office/drawing/2014/main" val="2698432130"/>
                  </a:ext>
                </a:extLst>
              </a:tr>
              <a:tr h="425061">
                <a:tc>
                  <a:txBody>
                    <a:bodyPr/>
                    <a:lstStyle/>
                    <a:p>
                      <a:pPr algn="l"/>
                      <a:r>
                        <a:rPr lang="en-US" sz="1600" dirty="0"/>
                        <a:t>Literature survey</a:t>
                      </a:r>
                    </a:p>
                  </a:txBody>
                  <a:tcPr/>
                </a:tc>
                <a:tc>
                  <a:txBody>
                    <a:bodyPr/>
                    <a:lstStyle/>
                    <a:p>
                      <a:pPr algn="l"/>
                      <a:r>
                        <a:rPr lang="en-US" sz="1600" dirty="0"/>
                        <a:t>Paper reading</a:t>
                      </a:r>
                    </a:p>
                  </a:txBody>
                  <a:tcPr/>
                </a:tc>
                <a:tc>
                  <a:txBody>
                    <a:bodyPr/>
                    <a:lstStyle/>
                    <a:p>
                      <a:r>
                        <a:rPr lang="en-US" sz="1600" kern="1200" baseline="0" dirty="0">
                          <a:solidFill>
                            <a:schemeClr val="dk1"/>
                          </a:solidFill>
                          <a:latin typeface="+mn-lt"/>
                          <a:ea typeface="+mn-ea"/>
                          <a:cs typeface="+mn-cs"/>
                        </a:rPr>
                        <a:t>Published literature </a:t>
                      </a:r>
                    </a:p>
                    <a:p>
                      <a:r>
                        <a:rPr lang="en-US" sz="1600" kern="1200" baseline="0" dirty="0">
                          <a:solidFill>
                            <a:schemeClr val="dk1"/>
                          </a:solidFill>
                          <a:latin typeface="+mn-lt"/>
                          <a:ea typeface="+mn-ea"/>
                          <a:cs typeface="+mn-cs"/>
                        </a:rPr>
                        <a:t>Research reports </a:t>
                      </a:r>
                    </a:p>
                  </a:txBody>
                  <a:tcPr/>
                </a:tc>
                <a:extLst>
                  <a:ext uri="{0D108BD9-81ED-4DB2-BD59-A6C34878D82A}">
                    <a16:rowId xmlns:a16="http://schemas.microsoft.com/office/drawing/2014/main" val="2621925996"/>
                  </a:ext>
                </a:extLst>
              </a:tr>
              <a:tr h="425061">
                <a:tc>
                  <a:txBody>
                    <a:bodyPr/>
                    <a:lstStyle/>
                    <a:p>
                      <a:pPr algn="l"/>
                      <a:r>
                        <a:rPr lang="en-US" sz="1600" dirty="0"/>
                        <a:t>Requirement gathering</a:t>
                      </a:r>
                    </a:p>
                  </a:txBody>
                  <a:tcPr/>
                </a:tc>
                <a:tc>
                  <a:txBody>
                    <a:bodyPr/>
                    <a:lstStyle/>
                    <a:p>
                      <a:pPr marL="285750" indent="-285750" algn="l">
                        <a:buFont typeface="Arial" panose="020B0604020202020204" pitchFamily="34" charset="0"/>
                        <a:buChar char="•"/>
                      </a:pPr>
                      <a:r>
                        <a:rPr lang="en-US" sz="1600" dirty="0"/>
                        <a:t>Paper reading, </a:t>
                      </a:r>
                    </a:p>
                    <a:p>
                      <a:pPr marL="285750" indent="-285750" algn="l">
                        <a:buFont typeface="Arial" panose="020B0604020202020204" pitchFamily="34" charset="0"/>
                        <a:buChar char="•"/>
                      </a:pPr>
                      <a:r>
                        <a:rPr lang="en-US" sz="1600" dirty="0"/>
                        <a:t>discussion and debate with group members</a:t>
                      </a:r>
                    </a:p>
                  </a:txBody>
                  <a:tcPr/>
                </a:tc>
                <a:tc>
                  <a:txBody>
                    <a:bodyPr/>
                    <a:lstStyle/>
                    <a:p>
                      <a:pPr algn="l"/>
                      <a:r>
                        <a:rPr lang="en-US" sz="1600" dirty="0"/>
                        <a:t>NA</a:t>
                      </a:r>
                    </a:p>
                  </a:txBody>
                  <a:tcPr/>
                </a:tc>
                <a:extLst>
                  <a:ext uri="{0D108BD9-81ED-4DB2-BD59-A6C34878D82A}">
                    <a16:rowId xmlns:a16="http://schemas.microsoft.com/office/drawing/2014/main" val="705934069"/>
                  </a:ext>
                </a:extLst>
              </a:tr>
              <a:tr h="743856">
                <a:tc>
                  <a:txBody>
                    <a:bodyPr/>
                    <a:lstStyle/>
                    <a:p>
                      <a:pPr algn="l"/>
                      <a:r>
                        <a:rPr lang="en-US" sz="1600" dirty="0"/>
                        <a:t>Data collection and preprocessing</a:t>
                      </a:r>
                    </a:p>
                  </a:txBody>
                  <a:tcPr/>
                </a:tc>
                <a:tc>
                  <a:txBody>
                    <a:bodyPr/>
                    <a:lstStyle/>
                    <a:p>
                      <a:pPr marL="742950" lvl="1" indent="-285750" algn="l">
                        <a:buFont typeface="Arial" panose="020B0604020202020204" pitchFamily="34" charset="0"/>
                        <a:buChar char="•"/>
                      </a:pPr>
                      <a:r>
                        <a:rPr lang="en-US" sz="1600" dirty="0"/>
                        <a:t>Web Scrapper/ crawlers, </a:t>
                      </a:r>
                    </a:p>
                    <a:p>
                      <a:pPr marL="742950" lvl="1" indent="-285750" algn="l">
                        <a:buFont typeface="Arial" panose="020B0604020202020204" pitchFamily="34" charset="0"/>
                        <a:buChar char="•"/>
                      </a:pPr>
                      <a:r>
                        <a:rPr lang="en-US" sz="1600" dirty="0"/>
                        <a:t>Social media API</a:t>
                      </a:r>
                    </a:p>
                    <a:p>
                      <a:pPr marL="742950" lvl="1" indent="-285750" algn="l">
                        <a:buFont typeface="Arial" panose="020B0604020202020204" pitchFamily="34" charset="0"/>
                        <a:buChar char="•"/>
                      </a:pPr>
                      <a:r>
                        <a:rPr lang="en-US" sz="1600" dirty="0"/>
                        <a:t>Pre-build data repositories</a:t>
                      </a:r>
                    </a:p>
                    <a:p>
                      <a:pPr marL="742950" lvl="1" indent="-285750" algn="l">
                        <a:buFont typeface="Arial" panose="020B0604020202020204" pitchFamily="34" charset="0"/>
                        <a:buChar char="•"/>
                      </a:pPr>
                      <a:r>
                        <a:rPr lang="en-US" sz="1600" dirty="0"/>
                        <a:t>Natural language processing</a:t>
                      </a:r>
                    </a:p>
                    <a:p>
                      <a:pPr marL="742950" lvl="1" indent="-285750" algn="l">
                        <a:buFont typeface="Arial" panose="020B0604020202020204" pitchFamily="34" charset="0"/>
                        <a:buChar char="•"/>
                      </a:pPr>
                      <a:r>
                        <a:rPr lang="en-US" sz="1600" dirty="0"/>
                        <a:t>Syntactic and semantic analysis</a:t>
                      </a:r>
                    </a:p>
                  </a:txBody>
                  <a:tcPr/>
                </a:tc>
                <a:tc>
                  <a:txBody>
                    <a:bodyPr/>
                    <a:lstStyle/>
                    <a:p>
                      <a:pPr algn="l"/>
                      <a:r>
                        <a:rPr lang="en-US" sz="1600" dirty="0"/>
                        <a:t>Python</a:t>
                      </a:r>
                    </a:p>
                    <a:p>
                      <a:pPr algn="l"/>
                      <a:r>
                        <a:rPr lang="en-US" sz="1600" dirty="0"/>
                        <a:t>Web crawler</a:t>
                      </a:r>
                    </a:p>
                    <a:p>
                      <a:pPr algn="l"/>
                      <a:endParaRPr lang="en-US" sz="1600" dirty="0"/>
                    </a:p>
                  </a:txBody>
                  <a:tcPr/>
                </a:tc>
                <a:extLst>
                  <a:ext uri="{0D108BD9-81ED-4DB2-BD59-A6C34878D82A}">
                    <a16:rowId xmlns:a16="http://schemas.microsoft.com/office/drawing/2014/main" val="2103539742"/>
                  </a:ext>
                </a:extLst>
              </a:tr>
              <a:tr h="743856">
                <a:tc>
                  <a:txBody>
                    <a:bodyPr/>
                    <a:lstStyle/>
                    <a:p>
                      <a:pPr algn="l"/>
                      <a:r>
                        <a:rPr lang="en-US" sz="1600" dirty="0"/>
                        <a:t>Design and implementation of classifier system</a:t>
                      </a:r>
                    </a:p>
                  </a:txBody>
                  <a:tcPr/>
                </a:tc>
                <a:tc>
                  <a:txBody>
                    <a:bodyPr/>
                    <a:lstStyle/>
                    <a:p>
                      <a:pPr marL="742950" lvl="1" indent="-285750" algn="l">
                        <a:buFont typeface="Arial" panose="020B0604020202020204" pitchFamily="34" charset="0"/>
                        <a:buChar char="•"/>
                      </a:pPr>
                      <a:r>
                        <a:rPr lang="en-US" sz="1600" dirty="0"/>
                        <a:t>Unsupervised learning</a:t>
                      </a:r>
                    </a:p>
                    <a:p>
                      <a:pPr marL="742950" lvl="1" indent="-285750" algn="l">
                        <a:buFont typeface="Arial" panose="020B0604020202020204" pitchFamily="34" charset="0"/>
                        <a:buChar char="•"/>
                      </a:pPr>
                      <a:r>
                        <a:rPr lang="en-US" sz="1600" dirty="0"/>
                        <a:t>Supervised classification</a:t>
                      </a:r>
                    </a:p>
                    <a:p>
                      <a:pPr algn="l"/>
                      <a:endParaRPr lang="en-US" sz="1600" dirty="0"/>
                    </a:p>
                  </a:txBody>
                  <a:tcPr/>
                </a:tc>
                <a:tc>
                  <a:txBody>
                    <a:bodyPr/>
                    <a:lstStyle/>
                    <a:p>
                      <a:pPr algn="l"/>
                      <a:r>
                        <a:rPr lang="en-US" sz="1600" dirty="0" err="1"/>
                        <a:t>Scikit</a:t>
                      </a:r>
                      <a:r>
                        <a:rPr lang="en-US" sz="1600" dirty="0"/>
                        <a:t>-learn</a:t>
                      </a:r>
                    </a:p>
                    <a:p>
                      <a:pPr algn="l"/>
                      <a:r>
                        <a:rPr lang="en-US" sz="1600" dirty="0"/>
                        <a:t>TensorFlow</a:t>
                      </a:r>
                    </a:p>
                  </a:txBody>
                  <a:tcPr/>
                </a:tc>
                <a:extLst>
                  <a:ext uri="{0D108BD9-81ED-4DB2-BD59-A6C34878D82A}">
                    <a16:rowId xmlns:a16="http://schemas.microsoft.com/office/drawing/2014/main" val="2397828033"/>
                  </a:ext>
                </a:extLst>
              </a:tr>
              <a:tr h="425061">
                <a:tc>
                  <a:txBody>
                    <a:bodyPr/>
                    <a:lstStyle/>
                    <a:p>
                      <a:pPr algn="l"/>
                      <a:r>
                        <a:rPr lang="en-US" sz="1600" dirty="0"/>
                        <a:t>Inference on unseen data</a:t>
                      </a:r>
                    </a:p>
                  </a:txBody>
                  <a:tcPr/>
                </a:tc>
                <a:tc>
                  <a:txBody>
                    <a:bodyPr/>
                    <a:lstStyle/>
                    <a:p>
                      <a:pPr marL="285750" indent="-285750" algn="l">
                        <a:buFont typeface="Arial" panose="020B0604020202020204" pitchFamily="34" charset="0"/>
                        <a:buChar char="•"/>
                      </a:pPr>
                      <a:r>
                        <a:rPr lang="en-US" sz="1600" dirty="0"/>
                        <a:t>Rest API</a:t>
                      </a:r>
                    </a:p>
                  </a:txBody>
                  <a:tcPr/>
                </a:tc>
                <a:tc>
                  <a:txBody>
                    <a:bodyPr/>
                    <a:lstStyle/>
                    <a:p>
                      <a:pPr algn="l"/>
                      <a:r>
                        <a:rPr lang="en-US" sz="1600" dirty="0"/>
                        <a:t>Postman</a:t>
                      </a:r>
                    </a:p>
                  </a:txBody>
                  <a:tcPr/>
                </a:tc>
                <a:extLst>
                  <a:ext uri="{0D108BD9-81ED-4DB2-BD59-A6C34878D82A}">
                    <a16:rowId xmlns:a16="http://schemas.microsoft.com/office/drawing/2014/main" val="1639984169"/>
                  </a:ext>
                </a:extLst>
              </a:tr>
              <a:tr h="425061">
                <a:tc>
                  <a:txBody>
                    <a:bodyPr/>
                    <a:lstStyle/>
                    <a:p>
                      <a:pPr algn="l"/>
                      <a:r>
                        <a:rPr lang="en-US" sz="1600" dirty="0"/>
                        <a:t>User interface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RESTful API based micro-service</a:t>
                      </a:r>
                    </a:p>
                    <a:p>
                      <a:pPr algn="l"/>
                      <a:endParaRPr lang="en-US" sz="1600" dirty="0"/>
                    </a:p>
                  </a:txBody>
                  <a:tcPr/>
                </a:tc>
                <a:tc>
                  <a:txBody>
                    <a:bodyPr/>
                    <a:lstStyle/>
                    <a:p>
                      <a:pPr algn="l"/>
                      <a:r>
                        <a:rPr lang="en-US" sz="1600" dirty="0"/>
                        <a:t>Flask</a:t>
                      </a:r>
                    </a:p>
                    <a:p>
                      <a:pPr algn="l"/>
                      <a:r>
                        <a:rPr lang="en-US" sz="1600" dirty="0"/>
                        <a:t>Postman</a:t>
                      </a:r>
                    </a:p>
                  </a:txBody>
                  <a:tcPr/>
                </a:tc>
                <a:extLst>
                  <a:ext uri="{0D108BD9-81ED-4DB2-BD59-A6C34878D82A}">
                    <a16:rowId xmlns:a16="http://schemas.microsoft.com/office/drawing/2014/main" val="1559038868"/>
                  </a:ext>
                </a:extLst>
              </a:tr>
            </a:tbl>
          </a:graphicData>
        </a:graphic>
      </p:graphicFrame>
    </p:spTree>
    <p:extLst>
      <p:ext uri="{BB962C8B-B14F-4D97-AF65-F5344CB8AC3E}">
        <p14:creationId xmlns:p14="http://schemas.microsoft.com/office/powerpoint/2010/main" val="420303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Expected Outcomes</a:t>
            </a:r>
          </a:p>
        </p:txBody>
      </p:sp>
      <p:sp>
        <p:nvSpPr>
          <p:cNvPr id="3" name="Content Placeholder 2"/>
          <p:cNvSpPr>
            <a:spLocks noGrp="1"/>
          </p:cNvSpPr>
          <p:nvPr>
            <p:ph idx="1"/>
          </p:nvPr>
        </p:nvSpPr>
        <p:spPr>
          <a:xfrm>
            <a:off x="495300" y="1124744"/>
            <a:ext cx="8915400" cy="5217444"/>
          </a:xfrm>
        </p:spPr>
        <p:txBody>
          <a:bodyPr/>
          <a:lstStyle/>
          <a:p>
            <a:pPr lvl="1">
              <a:lnSpc>
                <a:spcPct val="150000"/>
              </a:lnSpc>
            </a:pPr>
            <a:r>
              <a:rPr lang="en-US" sz="2400" dirty="0"/>
              <a:t>Demonstration of Working Model</a:t>
            </a:r>
          </a:p>
          <a:p>
            <a:pPr lvl="1">
              <a:lnSpc>
                <a:spcPct val="150000"/>
              </a:lnSpc>
            </a:pPr>
            <a:r>
              <a:rPr lang="en-US" sz="2400" dirty="0"/>
              <a:t>Product Prototype/Tool</a:t>
            </a:r>
          </a:p>
          <a:p>
            <a:pPr lvl="1">
              <a:lnSpc>
                <a:spcPct val="150000"/>
              </a:lnSpc>
            </a:pPr>
            <a:r>
              <a:rPr lang="en-US" sz="2400" dirty="0"/>
              <a:t>A New Process/Procedure/Design/Technique</a:t>
            </a:r>
          </a:p>
          <a:p>
            <a:pPr lvl="1">
              <a:lnSpc>
                <a:spcPct val="150000"/>
              </a:lnSpc>
            </a:pPr>
            <a:r>
              <a:rPr lang="en-US" sz="2400" dirty="0"/>
              <a:t>A Document recording all relevant details</a:t>
            </a:r>
          </a:p>
          <a:p>
            <a:pPr lvl="1">
              <a:lnSpc>
                <a:spcPct val="150000"/>
              </a:lnSpc>
            </a:pPr>
            <a:r>
              <a:rPr lang="en-US" sz="2400" dirty="0"/>
              <a:t>Potentially a journal or conference paper </a:t>
            </a:r>
          </a:p>
        </p:txBody>
      </p:sp>
    </p:spTree>
    <p:extLst>
      <p:ext uri="{BB962C8B-B14F-4D97-AF65-F5344CB8AC3E}">
        <p14:creationId xmlns:p14="http://schemas.microsoft.com/office/powerpoint/2010/main" val="384962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96" y="260648"/>
            <a:ext cx="8915400" cy="562074"/>
          </a:xfrm>
        </p:spPr>
        <p:txBody>
          <a:bodyPr/>
          <a:lstStyle/>
          <a:p>
            <a:r>
              <a:rPr lang="en-US" sz="3200" b="1" dirty="0">
                <a:solidFill>
                  <a:srgbClr val="FF0000"/>
                </a:solidFill>
              </a:rPr>
              <a:t>Gantt Chart</a:t>
            </a:r>
          </a:p>
        </p:txBody>
      </p:sp>
      <p:graphicFrame>
        <p:nvGraphicFramePr>
          <p:cNvPr id="4" name="Table 3"/>
          <p:cNvGraphicFramePr>
            <a:graphicFrameLocks noGrp="1"/>
          </p:cNvGraphicFramePr>
          <p:nvPr>
            <p:extLst>
              <p:ext uri="{D42A27DB-BD31-4B8C-83A1-F6EECF244321}">
                <p14:modId xmlns:p14="http://schemas.microsoft.com/office/powerpoint/2010/main" val="4284678714"/>
              </p:ext>
            </p:extLst>
          </p:nvPr>
        </p:nvGraphicFramePr>
        <p:xfrm>
          <a:off x="776536" y="1084327"/>
          <a:ext cx="8034121" cy="4547393"/>
        </p:xfrm>
        <a:graphic>
          <a:graphicData uri="http://schemas.openxmlformats.org/drawingml/2006/table">
            <a:tbl>
              <a:tblPr/>
              <a:tblGrid>
                <a:gridCol w="2901761">
                  <a:extLst>
                    <a:ext uri="{9D8B030D-6E8A-4147-A177-3AD203B41FA5}">
                      <a16:colId xmlns:a16="http://schemas.microsoft.com/office/drawing/2014/main" val="20000"/>
                    </a:ext>
                  </a:extLst>
                </a:gridCol>
                <a:gridCol w="513236">
                  <a:extLst>
                    <a:ext uri="{9D8B030D-6E8A-4147-A177-3AD203B41FA5}">
                      <a16:colId xmlns:a16="http://schemas.microsoft.com/office/drawing/2014/main" val="20001"/>
                    </a:ext>
                  </a:extLst>
                </a:gridCol>
                <a:gridCol w="513236">
                  <a:extLst>
                    <a:ext uri="{9D8B030D-6E8A-4147-A177-3AD203B41FA5}">
                      <a16:colId xmlns:a16="http://schemas.microsoft.com/office/drawing/2014/main" val="20002"/>
                    </a:ext>
                  </a:extLst>
                </a:gridCol>
                <a:gridCol w="513236">
                  <a:extLst>
                    <a:ext uri="{9D8B030D-6E8A-4147-A177-3AD203B41FA5}">
                      <a16:colId xmlns:a16="http://schemas.microsoft.com/office/drawing/2014/main" val="20003"/>
                    </a:ext>
                  </a:extLst>
                </a:gridCol>
                <a:gridCol w="513236">
                  <a:extLst>
                    <a:ext uri="{9D8B030D-6E8A-4147-A177-3AD203B41FA5}">
                      <a16:colId xmlns:a16="http://schemas.microsoft.com/office/drawing/2014/main" val="20004"/>
                    </a:ext>
                  </a:extLst>
                </a:gridCol>
                <a:gridCol w="513236">
                  <a:extLst>
                    <a:ext uri="{9D8B030D-6E8A-4147-A177-3AD203B41FA5}">
                      <a16:colId xmlns:a16="http://schemas.microsoft.com/office/drawing/2014/main" val="20005"/>
                    </a:ext>
                  </a:extLst>
                </a:gridCol>
                <a:gridCol w="513236">
                  <a:extLst>
                    <a:ext uri="{9D8B030D-6E8A-4147-A177-3AD203B41FA5}">
                      <a16:colId xmlns:a16="http://schemas.microsoft.com/office/drawing/2014/main" val="20006"/>
                    </a:ext>
                  </a:extLst>
                </a:gridCol>
                <a:gridCol w="513236">
                  <a:extLst>
                    <a:ext uri="{9D8B030D-6E8A-4147-A177-3AD203B41FA5}">
                      <a16:colId xmlns:a16="http://schemas.microsoft.com/office/drawing/2014/main" val="20007"/>
                    </a:ext>
                  </a:extLst>
                </a:gridCol>
                <a:gridCol w="513236">
                  <a:extLst>
                    <a:ext uri="{9D8B030D-6E8A-4147-A177-3AD203B41FA5}">
                      <a16:colId xmlns:a16="http://schemas.microsoft.com/office/drawing/2014/main" val="20008"/>
                    </a:ext>
                  </a:extLst>
                </a:gridCol>
                <a:gridCol w="513236">
                  <a:extLst>
                    <a:ext uri="{9D8B030D-6E8A-4147-A177-3AD203B41FA5}">
                      <a16:colId xmlns:a16="http://schemas.microsoft.com/office/drawing/2014/main" val="20009"/>
                    </a:ext>
                  </a:extLst>
                </a:gridCol>
                <a:gridCol w="513236">
                  <a:extLst>
                    <a:ext uri="{9D8B030D-6E8A-4147-A177-3AD203B41FA5}">
                      <a16:colId xmlns:a16="http://schemas.microsoft.com/office/drawing/2014/main" val="20010"/>
                    </a:ext>
                  </a:extLst>
                </a:gridCol>
              </a:tblGrid>
              <a:tr h="273495">
                <a:tc gridSpan="11">
                  <a:txBody>
                    <a:bodyPr/>
                    <a:lstStyle/>
                    <a:p>
                      <a:pPr algn="ctr" fontAlgn="b"/>
                      <a:r>
                        <a:rPr lang="en-US" sz="2400" b="1" i="0" u="none" strike="noStrike" dirty="0">
                          <a:solidFill>
                            <a:srgbClr val="000000"/>
                          </a:solidFill>
                          <a:effectLst/>
                          <a:latin typeface="Calibri" panose="020F0502020204030204" pitchFamily="34" charset="0"/>
                        </a:rPr>
                        <a:t>Group Project Work (PG) 10 weeks</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1064">
                <a:tc>
                  <a:txBody>
                    <a:bodyPr/>
                    <a:lstStyle/>
                    <a:p>
                      <a:pPr algn="r" fontAlgn="b"/>
                      <a:r>
                        <a:rPr lang="en-US" sz="1600" b="1" i="0" u="none" strike="noStrike" dirty="0">
                          <a:solidFill>
                            <a:srgbClr val="000000"/>
                          </a:solidFill>
                          <a:effectLst/>
                          <a:latin typeface="Calibri" panose="020F0502020204030204" pitchFamily="34" charset="0"/>
                        </a:rPr>
                        <a:t>Week</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6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261064">
                <a:tc>
                  <a:txBody>
                    <a:bodyPr/>
                    <a:lstStyle/>
                    <a:p>
                      <a:pPr algn="r" fontAlgn="b"/>
                      <a:r>
                        <a:rPr lang="en-US" sz="1600" b="1" i="0" u="none" strike="noStrike" dirty="0">
                          <a:solidFill>
                            <a:srgbClr val="000000"/>
                          </a:solidFill>
                          <a:effectLst/>
                          <a:latin typeface="Calibri" panose="020F0502020204030204" pitchFamily="34" charset="0"/>
                        </a:rPr>
                        <a:t>Major Activities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r" fontAlgn="b"/>
                      <a:r>
                        <a:rPr lang="en-US" sz="16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31228">
                <a:tc>
                  <a:txBody>
                    <a:bodyPr/>
                    <a:lstStyle/>
                    <a:p>
                      <a:pPr algn="l" fontAlgn="b"/>
                      <a:r>
                        <a:rPr lang="en-US" sz="1200" b="1" i="0" u="none" strike="noStrike" dirty="0">
                          <a:solidFill>
                            <a:srgbClr val="000000"/>
                          </a:solidFill>
                          <a:effectLst/>
                          <a:latin typeface="Calibri" panose="020F0502020204030204" pitchFamily="34" charset="0"/>
                        </a:rPr>
                        <a:t>1. Design of entire project and work division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31228">
                <a:tc>
                  <a:txBody>
                    <a:bodyPr/>
                    <a:lstStyle/>
                    <a:p>
                      <a:pPr algn="l" fontAlgn="b"/>
                      <a:r>
                        <a:rPr lang="en-US" sz="1200" b="1" i="0" u="none" strike="noStrike" dirty="0">
                          <a:solidFill>
                            <a:srgbClr val="000000"/>
                          </a:solidFill>
                          <a:effectLst/>
                          <a:latin typeface="Calibri" panose="020F0502020204030204" pitchFamily="34" charset="0"/>
                        </a:rPr>
                        <a:t>2. Literature study and tool and technology discussion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36201">
                <a:tc>
                  <a:txBody>
                    <a:bodyPr/>
                    <a:lstStyle/>
                    <a:p>
                      <a:pPr algn="l" fontAlgn="ctr"/>
                      <a:r>
                        <a:rPr lang="en-US" sz="1200" b="1" i="0" u="none" strike="noStrike" dirty="0">
                          <a:solidFill>
                            <a:srgbClr val="000000"/>
                          </a:solidFill>
                          <a:effectLst/>
                          <a:latin typeface="Calibri" panose="020F0502020204030204" pitchFamily="34" charset="0"/>
                        </a:rPr>
                        <a:t>3. Data collection : writing web scrapper and crawler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31228">
                <a:tc>
                  <a:txBody>
                    <a:bodyPr/>
                    <a:lstStyle/>
                    <a:p>
                      <a:pPr algn="l" fontAlgn="b"/>
                      <a:r>
                        <a:rPr lang="en-US" sz="1200" b="1" i="0" u="none" strike="noStrike" dirty="0">
                          <a:solidFill>
                            <a:srgbClr val="000000"/>
                          </a:solidFill>
                          <a:effectLst/>
                          <a:latin typeface="Calibri" panose="020F0502020204030204" pitchFamily="34" charset="0"/>
                        </a:rPr>
                        <a:t>4. Data collection API for reading data from Facebook, Twitter, WhatsApp etc.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31228">
                <a:tc>
                  <a:txBody>
                    <a:bodyPr/>
                    <a:lstStyle/>
                    <a:p>
                      <a:pPr algn="l" fontAlgn="b"/>
                      <a:r>
                        <a:rPr lang="en-US" sz="1200" b="1" i="0" u="none" strike="noStrike" dirty="0">
                          <a:solidFill>
                            <a:srgbClr val="000000"/>
                          </a:solidFill>
                          <a:effectLst/>
                          <a:latin typeface="Calibri" panose="020F0502020204030204" pitchFamily="34" charset="0"/>
                        </a:rPr>
                        <a:t>5. Data storage and preprocessing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31228">
                <a:tc>
                  <a:txBody>
                    <a:bodyPr/>
                    <a:lstStyle/>
                    <a:p>
                      <a:pPr algn="l" fontAlgn="b"/>
                      <a:r>
                        <a:rPr lang="en-US" sz="1200" b="1" i="0" u="none" strike="noStrike" dirty="0">
                          <a:solidFill>
                            <a:srgbClr val="000000"/>
                          </a:solidFill>
                          <a:effectLst/>
                          <a:latin typeface="Calibri" panose="020F0502020204030204" pitchFamily="34" charset="0"/>
                        </a:rPr>
                        <a:t>6. Data cleaning and transformation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31228">
                <a:tc>
                  <a:txBody>
                    <a:bodyPr/>
                    <a:lstStyle/>
                    <a:p>
                      <a:pPr algn="l" fontAlgn="b"/>
                      <a:r>
                        <a:rPr lang="en-US" sz="1200" b="1" i="0" u="none" strike="noStrike" dirty="0">
                          <a:solidFill>
                            <a:srgbClr val="000000"/>
                          </a:solidFill>
                          <a:effectLst/>
                          <a:latin typeface="Calibri" panose="020F0502020204030204" pitchFamily="34" charset="0"/>
                        </a:rPr>
                        <a:t>7. Data creation, data readiness for training, Sampling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31228">
                <a:tc>
                  <a:txBody>
                    <a:bodyPr/>
                    <a:lstStyle/>
                    <a:p>
                      <a:pPr algn="l" fontAlgn="b"/>
                      <a:r>
                        <a:rPr lang="en-US" sz="1200" b="1" i="0" u="none" strike="noStrike" dirty="0">
                          <a:solidFill>
                            <a:srgbClr val="000000"/>
                          </a:solidFill>
                          <a:effectLst/>
                          <a:latin typeface="Calibri" panose="020F0502020204030204" pitchFamily="34" charset="0"/>
                        </a:rPr>
                        <a:t>8. Modelling and experimentation for classification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31228">
                <a:tc>
                  <a:txBody>
                    <a:bodyPr/>
                    <a:lstStyle/>
                    <a:p>
                      <a:pPr algn="l" fontAlgn="b"/>
                      <a:r>
                        <a:rPr lang="en-US" sz="1200" b="1" i="0" u="none" strike="noStrike" dirty="0">
                          <a:solidFill>
                            <a:srgbClr val="000000"/>
                          </a:solidFill>
                          <a:effectLst/>
                          <a:latin typeface="Calibri" panose="020F0502020204030204" pitchFamily="34" charset="0"/>
                        </a:rPr>
                        <a:t>9. Inference and model management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31228">
                <a:tc>
                  <a:txBody>
                    <a:bodyPr/>
                    <a:lstStyle/>
                    <a:p>
                      <a:pPr algn="l" fontAlgn="b"/>
                      <a:r>
                        <a:rPr lang="en-US" sz="1200" b="1" i="0" u="none" strike="noStrike" dirty="0">
                          <a:solidFill>
                            <a:srgbClr val="000000"/>
                          </a:solidFill>
                          <a:effectLst/>
                          <a:latin typeface="Calibri" panose="020F0502020204030204" pitchFamily="34" charset="0"/>
                        </a:rPr>
                        <a:t>10. Web service and interface 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31228">
                <a:tc>
                  <a:txBody>
                    <a:bodyPr/>
                    <a:lstStyle/>
                    <a:p>
                      <a:pPr algn="l" fontAlgn="b"/>
                      <a:r>
                        <a:rPr lang="en-US" sz="1200" b="1" i="0" u="none" strike="noStrike" dirty="0">
                          <a:solidFill>
                            <a:srgbClr val="000000"/>
                          </a:solidFill>
                          <a:effectLst/>
                          <a:latin typeface="Calibri" panose="020F0502020204030204" pitchFamily="34" charset="0"/>
                        </a:rPr>
                        <a:t>11. Documentation and bug fixes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13"/>
                  </a:ext>
                </a:extLst>
              </a:tr>
              <a:tr h="231228">
                <a:tc>
                  <a:txBody>
                    <a:bodyPr/>
                    <a:lstStyle/>
                    <a:p>
                      <a:pPr algn="l" fontAlgn="b"/>
                      <a:r>
                        <a:rPr lang="en-US" sz="1200" b="1" i="0" u="none" strike="noStrike" dirty="0">
                          <a:solidFill>
                            <a:srgbClr val="000000"/>
                          </a:solidFill>
                          <a:effectLst/>
                          <a:latin typeface="Calibri" panose="020F0502020204030204" pitchFamily="34" charset="0"/>
                        </a:rPr>
                        <a:t>12. Demonstration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5679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94328" y="188640"/>
            <a:ext cx="9155112" cy="673820"/>
          </a:xfrm>
        </p:spPr>
        <p:txBody>
          <a:bodyPr/>
          <a:lstStyle/>
          <a:p>
            <a:r>
              <a:rPr lang="en-US" sz="3200" b="1" dirty="0">
                <a:solidFill>
                  <a:srgbClr val="FF0000"/>
                </a:solidFill>
              </a:rPr>
              <a:t>Design and Workflow</a:t>
            </a:r>
          </a:p>
        </p:txBody>
      </p:sp>
      <p:sp>
        <p:nvSpPr>
          <p:cNvPr id="20" name="Rectangle 19"/>
          <p:cNvSpPr/>
          <p:nvPr/>
        </p:nvSpPr>
        <p:spPr>
          <a:xfrm>
            <a:off x="280191" y="3871258"/>
            <a:ext cx="5949108" cy="76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News Paper (API)</a:t>
            </a:r>
          </a:p>
        </p:txBody>
      </p:sp>
      <p:sp>
        <p:nvSpPr>
          <p:cNvPr id="21" name="Rectangle 20"/>
          <p:cNvSpPr/>
          <p:nvPr/>
        </p:nvSpPr>
        <p:spPr>
          <a:xfrm>
            <a:off x="280191" y="1124744"/>
            <a:ext cx="9369250" cy="9144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22" name="Rectangle 21"/>
          <p:cNvSpPr/>
          <p:nvPr/>
        </p:nvSpPr>
        <p:spPr>
          <a:xfrm>
            <a:off x="8370089" y="2614786"/>
            <a:ext cx="1279351" cy="251294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23" name="Rectangle 22"/>
          <p:cNvSpPr/>
          <p:nvPr/>
        </p:nvSpPr>
        <p:spPr>
          <a:xfrm>
            <a:off x="280191" y="2802801"/>
            <a:ext cx="5949108" cy="6858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API + AI Model ( NLP)</a:t>
            </a:r>
          </a:p>
        </p:txBody>
      </p:sp>
      <p:sp>
        <p:nvSpPr>
          <p:cNvPr id="24" name="Rectangle 23"/>
          <p:cNvSpPr/>
          <p:nvPr/>
        </p:nvSpPr>
        <p:spPr>
          <a:xfrm>
            <a:off x="293443" y="5442133"/>
            <a:ext cx="1523378" cy="76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TOI</a:t>
            </a:r>
          </a:p>
        </p:txBody>
      </p:sp>
      <p:sp>
        <p:nvSpPr>
          <p:cNvPr id="25" name="Rectangle 24"/>
          <p:cNvSpPr/>
          <p:nvPr/>
        </p:nvSpPr>
        <p:spPr>
          <a:xfrm>
            <a:off x="2083591" y="5442133"/>
            <a:ext cx="1523378" cy="76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a:t>
            </a:r>
          </a:p>
        </p:txBody>
      </p:sp>
      <p:sp>
        <p:nvSpPr>
          <p:cNvPr id="26" name="Rectangle 25"/>
          <p:cNvSpPr/>
          <p:nvPr/>
        </p:nvSpPr>
        <p:spPr>
          <a:xfrm>
            <a:off x="3873739" y="5442133"/>
            <a:ext cx="1523378" cy="76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p>
        </p:txBody>
      </p:sp>
      <p:sp>
        <p:nvSpPr>
          <p:cNvPr id="27" name="Rectangle 26"/>
          <p:cNvSpPr/>
          <p:nvPr/>
        </p:nvSpPr>
        <p:spPr>
          <a:xfrm>
            <a:off x="6122191" y="5442133"/>
            <a:ext cx="1523378" cy="76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a:t>
            </a:r>
          </a:p>
        </p:txBody>
      </p:sp>
      <p:sp>
        <p:nvSpPr>
          <p:cNvPr id="28" name="Rectangle 27"/>
          <p:cNvSpPr/>
          <p:nvPr/>
        </p:nvSpPr>
        <p:spPr>
          <a:xfrm>
            <a:off x="5512591" y="6077744"/>
            <a:ext cx="76599" cy="12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817391" y="6077744"/>
            <a:ext cx="76599" cy="126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Up-Down 29"/>
          <p:cNvSpPr/>
          <p:nvPr/>
        </p:nvSpPr>
        <p:spPr>
          <a:xfrm>
            <a:off x="3531391" y="2039144"/>
            <a:ext cx="153196" cy="763657"/>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Up-Down 30"/>
          <p:cNvSpPr/>
          <p:nvPr/>
        </p:nvSpPr>
        <p:spPr>
          <a:xfrm>
            <a:off x="8987376" y="2039144"/>
            <a:ext cx="183769" cy="57564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p:cNvSpPr/>
          <p:nvPr/>
        </p:nvSpPr>
        <p:spPr>
          <a:xfrm flipH="1">
            <a:off x="3531390" y="3488601"/>
            <a:ext cx="153196" cy="413302"/>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Up-Down 32"/>
          <p:cNvSpPr/>
          <p:nvPr/>
        </p:nvSpPr>
        <p:spPr>
          <a:xfrm>
            <a:off x="3515084" y="4728094"/>
            <a:ext cx="183769" cy="575642"/>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Up-Down 33"/>
          <p:cNvSpPr/>
          <p:nvPr/>
        </p:nvSpPr>
        <p:spPr>
          <a:xfrm rot="5400000">
            <a:off x="7153993" y="2085271"/>
            <a:ext cx="268485" cy="2176352"/>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3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API Work Flow</a:t>
            </a:r>
          </a:p>
        </p:txBody>
      </p:sp>
    </p:spTree>
    <p:extLst>
      <p:ext uri="{BB962C8B-B14F-4D97-AF65-F5344CB8AC3E}">
        <p14:creationId xmlns:p14="http://schemas.microsoft.com/office/powerpoint/2010/main" val="26038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AI( NLP) Model Work Flow</a:t>
            </a:r>
          </a:p>
        </p:txBody>
      </p:sp>
    </p:spTree>
    <p:extLst>
      <p:ext uri="{BB962C8B-B14F-4D97-AF65-F5344CB8AC3E}">
        <p14:creationId xmlns:p14="http://schemas.microsoft.com/office/powerpoint/2010/main" val="305816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943239528"/>
              </p:ext>
            </p:extLst>
          </p:nvPr>
        </p:nvGraphicFramePr>
        <p:xfrm>
          <a:off x="990600" y="1268760"/>
          <a:ext cx="7772400" cy="197205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err="1"/>
                        <a:t>Sl.No</a:t>
                      </a:r>
                      <a:r>
                        <a:rPr lang="en-US" sz="2400" dirty="0"/>
                        <a:t>.</a:t>
                      </a:r>
                    </a:p>
                  </a:txBody>
                  <a:tcPr/>
                </a:tc>
                <a:tc>
                  <a:txBody>
                    <a:bodyPr/>
                    <a:lstStyle/>
                    <a:p>
                      <a:r>
                        <a:rPr lang="en-US" sz="2400" dirty="0"/>
                        <a:t>Reg. No.</a:t>
                      </a:r>
                    </a:p>
                  </a:txBody>
                  <a:tcPr/>
                </a:tc>
                <a:tc>
                  <a:txBody>
                    <a:bodyPr/>
                    <a:lstStyle/>
                    <a:p>
                      <a:r>
                        <a:rPr lang="en-US" sz="2400" dirty="0"/>
                        <a:t>Name of the student</a:t>
                      </a:r>
                    </a:p>
                  </a:txBody>
                  <a:tcPr/>
                </a:tc>
                <a:tc>
                  <a:txBody>
                    <a:bodyPr/>
                    <a:lstStyle/>
                    <a:p>
                      <a:r>
                        <a:rPr lang="en-US" sz="2400" dirty="0"/>
                        <a:t>Department</a:t>
                      </a:r>
                    </a:p>
                  </a:txBody>
                  <a:tcPr/>
                </a:tc>
                <a:extLst>
                  <a:ext uri="{0D108BD9-81ED-4DB2-BD59-A6C34878D82A}">
                    <a16:rowId xmlns:a16="http://schemas.microsoft.com/office/drawing/2014/main" val="10000"/>
                  </a:ext>
                </a:extLst>
              </a:tr>
              <a:tr h="359301">
                <a:tc>
                  <a:txBody>
                    <a:bodyPr/>
                    <a:lstStyle/>
                    <a:p>
                      <a:pPr algn="ctr"/>
                      <a:r>
                        <a:rPr lang="en-US" dirty="0"/>
                        <a:t>1</a:t>
                      </a:r>
                    </a:p>
                  </a:txBody>
                  <a:tcPr/>
                </a:tc>
                <a:tc>
                  <a:txBody>
                    <a:bodyPr/>
                    <a:lstStyle/>
                    <a:p>
                      <a:r>
                        <a:rPr lang="en-US" dirty="0"/>
                        <a:t>18ETCS224001</a:t>
                      </a:r>
                    </a:p>
                  </a:txBody>
                  <a:tcPr/>
                </a:tc>
                <a:tc>
                  <a:txBody>
                    <a:bodyPr/>
                    <a:lstStyle/>
                    <a:p>
                      <a:r>
                        <a:rPr lang="en-US" dirty="0"/>
                        <a:t>Anuj Kumar</a:t>
                      </a:r>
                    </a:p>
                  </a:txBody>
                  <a:tcPr/>
                </a:tc>
                <a:tc>
                  <a:txBody>
                    <a:bodyPr/>
                    <a:lstStyle/>
                    <a:p>
                      <a:r>
                        <a:rPr lang="en-US" dirty="0"/>
                        <a:t>CSE</a:t>
                      </a:r>
                    </a:p>
                  </a:txBody>
                  <a:tcPr/>
                </a:tc>
                <a:extLst>
                  <a:ext uri="{0D108BD9-81ED-4DB2-BD59-A6C34878D82A}">
                    <a16:rowId xmlns:a16="http://schemas.microsoft.com/office/drawing/2014/main" val="10001"/>
                  </a:ext>
                </a:extLst>
              </a:tr>
              <a:tr h="359301">
                <a:tc>
                  <a:txBody>
                    <a:bodyPr/>
                    <a:lstStyle/>
                    <a:p>
                      <a:pPr algn="ctr"/>
                      <a:r>
                        <a:rPr lang="en-US" dirty="0"/>
                        <a:t>2</a:t>
                      </a:r>
                    </a:p>
                  </a:txBody>
                  <a:tcPr/>
                </a:tc>
                <a:tc>
                  <a:txBody>
                    <a:bodyPr/>
                    <a:lstStyle/>
                    <a:p>
                      <a:r>
                        <a:rPr lang="en-US" dirty="0"/>
                        <a:t>18ETCS224002</a:t>
                      </a:r>
                    </a:p>
                  </a:txBody>
                  <a:tcPr/>
                </a:tc>
                <a:tc>
                  <a:txBody>
                    <a:bodyPr/>
                    <a:lstStyle/>
                    <a:p>
                      <a:r>
                        <a:rPr lang="en-US" dirty="0" err="1"/>
                        <a:t>Baiju</a:t>
                      </a:r>
                      <a:r>
                        <a:rPr lang="en-US" dirty="0"/>
                        <a:t> Kumar Mishra</a:t>
                      </a:r>
                    </a:p>
                  </a:txBody>
                  <a:tcPr/>
                </a:tc>
                <a:tc>
                  <a:txBody>
                    <a:bodyPr/>
                    <a:lstStyle/>
                    <a:p>
                      <a:r>
                        <a:rPr lang="en-US" dirty="0"/>
                        <a:t>CSE</a:t>
                      </a:r>
                    </a:p>
                  </a:txBody>
                  <a:tcPr/>
                </a:tc>
                <a:extLst>
                  <a:ext uri="{0D108BD9-81ED-4DB2-BD59-A6C34878D82A}">
                    <a16:rowId xmlns:a16="http://schemas.microsoft.com/office/drawing/2014/main" val="10002"/>
                  </a:ext>
                </a:extLst>
              </a:tr>
              <a:tr h="359301">
                <a:tc>
                  <a:txBody>
                    <a:bodyPr/>
                    <a:lstStyle/>
                    <a:p>
                      <a:pPr algn="ctr"/>
                      <a:r>
                        <a:rPr lang="en-US" dirty="0"/>
                        <a:t>3</a:t>
                      </a:r>
                    </a:p>
                  </a:txBody>
                  <a:tcPr/>
                </a:tc>
                <a:tc>
                  <a:txBody>
                    <a:bodyPr/>
                    <a:lstStyle/>
                    <a:p>
                      <a:r>
                        <a:rPr lang="en-US"/>
                        <a:t>18ETCS224006</a:t>
                      </a:r>
                      <a:endParaRPr lang="en-US" dirty="0"/>
                    </a:p>
                  </a:txBody>
                  <a:tcPr/>
                </a:tc>
                <a:tc>
                  <a:txBody>
                    <a:bodyPr/>
                    <a:lstStyle/>
                    <a:p>
                      <a:r>
                        <a:rPr lang="en-US" dirty="0"/>
                        <a:t>Puneet Mehta</a:t>
                      </a:r>
                    </a:p>
                  </a:txBody>
                  <a:tcPr/>
                </a:tc>
                <a:tc>
                  <a:txBody>
                    <a:bodyPr/>
                    <a:lstStyle/>
                    <a:p>
                      <a:r>
                        <a:rPr lang="en-US" dirty="0"/>
                        <a:t>CSE</a:t>
                      </a:r>
                    </a:p>
                  </a:txBody>
                  <a:tcPr/>
                </a:tc>
                <a:extLst>
                  <a:ext uri="{0D108BD9-81ED-4DB2-BD59-A6C34878D82A}">
                    <a16:rowId xmlns:a16="http://schemas.microsoft.com/office/drawing/2014/main" val="10003"/>
                  </a:ext>
                </a:extLst>
              </a:tr>
              <a:tr h="359301">
                <a:tc>
                  <a:txBody>
                    <a:bodyPr/>
                    <a:lstStyle/>
                    <a:p>
                      <a:pPr algn="ctr"/>
                      <a:r>
                        <a:rPr lang="en-US" dirty="0"/>
                        <a:t>4</a:t>
                      </a:r>
                    </a:p>
                  </a:txBody>
                  <a:tcPr/>
                </a:tc>
                <a:tc>
                  <a:txBody>
                    <a:bodyPr/>
                    <a:lstStyle/>
                    <a:p>
                      <a:r>
                        <a:rPr lang="en-US" dirty="0"/>
                        <a:t>18ETCS224015</a:t>
                      </a:r>
                    </a:p>
                  </a:txBody>
                  <a:tcPr/>
                </a:tc>
                <a:tc>
                  <a:txBody>
                    <a:bodyPr/>
                    <a:lstStyle/>
                    <a:p>
                      <a:r>
                        <a:rPr lang="en-US" dirty="0"/>
                        <a:t>Sanjeev Kumar</a:t>
                      </a:r>
                    </a:p>
                  </a:txBody>
                  <a:tcPr/>
                </a:tc>
                <a:tc>
                  <a:txBody>
                    <a:bodyPr/>
                    <a:lstStyle/>
                    <a:p>
                      <a:r>
                        <a:rPr lang="en-US" dirty="0"/>
                        <a:t>CSE</a:t>
                      </a:r>
                    </a:p>
                  </a:txBody>
                  <a:tcPr/>
                </a:tc>
                <a:extLst>
                  <a:ext uri="{0D108BD9-81ED-4DB2-BD59-A6C34878D82A}">
                    <a16:rowId xmlns:a16="http://schemas.microsoft.com/office/drawing/2014/main" val="10004"/>
                  </a:ext>
                </a:extLst>
              </a:tr>
            </a:tbl>
          </a:graphicData>
        </a:graphic>
      </p:graphicFrame>
      <p:sp>
        <p:nvSpPr>
          <p:cNvPr id="7" name="Content Placeholder 2"/>
          <p:cNvSpPr txBox="1">
            <a:spLocks/>
          </p:cNvSpPr>
          <p:nvPr/>
        </p:nvSpPr>
        <p:spPr>
          <a:xfrm>
            <a:off x="990600" y="4643446"/>
            <a:ext cx="78486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t>Batch	: 	PT18	</a:t>
            </a:r>
            <a:r>
              <a:rPr lang="en-US" dirty="0"/>
              <a:t>	</a:t>
            </a:r>
          </a:p>
        </p:txBody>
      </p:sp>
      <p:sp>
        <p:nvSpPr>
          <p:cNvPr id="9" name="TextBox 8"/>
          <p:cNvSpPr txBox="1"/>
          <p:nvPr/>
        </p:nvSpPr>
        <p:spPr>
          <a:xfrm>
            <a:off x="1273706" y="332656"/>
            <a:ext cx="7272808" cy="584775"/>
          </a:xfrm>
          <a:prstGeom prst="rect">
            <a:avLst/>
          </a:prstGeom>
          <a:noFill/>
        </p:spPr>
        <p:txBody>
          <a:bodyPr wrap="square" rtlCol="0">
            <a:spAutoFit/>
          </a:bodyPr>
          <a:lstStyle/>
          <a:p>
            <a:pPr algn="ctr"/>
            <a:r>
              <a:rPr lang="en-US" sz="3200" b="1" dirty="0">
                <a:solidFill>
                  <a:srgbClr val="FF0000"/>
                </a:solidFill>
              </a:rPr>
              <a:t>Group Details</a:t>
            </a:r>
          </a:p>
        </p:txBody>
      </p:sp>
    </p:spTree>
    <p:extLst>
      <p:ext uri="{BB962C8B-B14F-4D97-AF65-F5344CB8AC3E}">
        <p14:creationId xmlns:p14="http://schemas.microsoft.com/office/powerpoint/2010/main" val="12589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DB Structure</a:t>
            </a:r>
          </a:p>
        </p:txBody>
      </p:sp>
      <p:pic>
        <p:nvPicPr>
          <p:cNvPr id="3" name="Picture 2"/>
          <p:cNvPicPr>
            <a:picLocks noChangeAspect="1"/>
          </p:cNvPicPr>
          <p:nvPr/>
        </p:nvPicPr>
        <p:blipFill>
          <a:blip r:embed="rId2"/>
          <a:stretch>
            <a:fillRect/>
          </a:stretch>
        </p:blipFill>
        <p:spPr>
          <a:xfrm>
            <a:off x="495300" y="1196752"/>
            <a:ext cx="8915400" cy="5256584"/>
          </a:xfrm>
          <a:prstGeom prst="rect">
            <a:avLst/>
          </a:prstGeom>
        </p:spPr>
      </p:pic>
    </p:spTree>
    <p:extLst>
      <p:ext uri="{BB962C8B-B14F-4D97-AF65-F5344CB8AC3E}">
        <p14:creationId xmlns:p14="http://schemas.microsoft.com/office/powerpoint/2010/main" val="266427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2560" y="1196752"/>
            <a:ext cx="8136904" cy="51845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p:cNvGraphicFramePr/>
          <p:nvPr>
            <p:extLst>
              <p:ext uri="{D42A27DB-BD31-4B8C-83A1-F6EECF244321}">
                <p14:modId xmlns:p14="http://schemas.microsoft.com/office/powerpoint/2010/main" val="3438500505"/>
              </p:ext>
            </p:extLst>
          </p:nvPr>
        </p:nvGraphicFramePr>
        <p:xfrm>
          <a:off x="5323408" y="4006528"/>
          <a:ext cx="3806056" cy="219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4080091214"/>
              </p:ext>
            </p:extLst>
          </p:nvPr>
        </p:nvGraphicFramePr>
        <p:xfrm>
          <a:off x="1543836" y="4221088"/>
          <a:ext cx="3229992" cy="1836679"/>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1280592" y="2008218"/>
            <a:ext cx="2087979" cy="432048"/>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Topic</a:t>
            </a:r>
          </a:p>
        </p:txBody>
      </p:sp>
      <p:sp>
        <p:nvSpPr>
          <p:cNvPr id="11" name="Rectangle 10"/>
          <p:cNvSpPr/>
          <p:nvPr/>
        </p:nvSpPr>
        <p:spPr>
          <a:xfrm>
            <a:off x="3891213" y="2043573"/>
            <a:ext cx="2474756" cy="385151"/>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News Source</a:t>
            </a:r>
          </a:p>
        </p:txBody>
      </p:sp>
      <p:sp>
        <p:nvSpPr>
          <p:cNvPr id="12" name="Rectangle 11"/>
          <p:cNvSpPr/>
          <p:nvPr/>
        </p:nvSpPr>
        <p:spPr>
          <a:xfrm>
            <a:off x="6886705" y="1995933"/>
            <a:ext cx="1982907" cy="444331"/>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Date</a:t>
            </a:r>
          </a:p>
        </p:txBody>
      </p:sp>
      <p:sp>
        <p:nvSpPr>
          <p:cNvPr id="13" name="Rectangle 12"/>
          <p:cNvSpPr/>
          <p:nvPr/>
        </p:nvSpPr>
        <p:spPr>
          <a:xfrm>
            <a:off x="1280592" y="3645024"/>
            <a:ext cx="2952328" cy="361504"/>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Accuracy </a:t>
            </a:r>
          </a:p>
        </p:txBody>
      </p:sp>
      <p:sp>
        <p:nvSpPr>
          <p:cNvPr id="14" name="Rectangle 13"/>
          <p:cNvSpPr/>
          <p:nvPr/>
        </p:nvSpPr>
        <p:spPr>
          <a:xfrm>
            <a:off x="5673081" y="3645024"/>
            <a:ext cx="3196532" cy="361504"/>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Positivity /Negativity </a:t>
            </a:r>
          </a:p>
        </p:txBody>
      </p:sp>
      <p:sp>
        <p:nvSpPr>
          <p:cNvPr id="15" name="Title 1"/>
          <p:cNvSpPr>
            <a:spLocks noGrp="1"/>
          </p:cNvSpPr>
          <p:nvPr>
            <p:ph type="title"/>
          </p:nvPr>
        </p:nvSpPr>
        <p:spPr>
          <a:xfrm>
            <a:off x="494328" y="188640"/>
            <a:ext cx="9155112" cy="673820"/>
          </a:xfrm>
        </p:spPr>
        <p:txBody>
          <a:bodyPr/>
          <a:lstStyle/>
          <a:p>
            <a:r>
              <a:rPr lang="en-US" sz="3200" b="1" dirty="0">
                <a:solidFill>
                  <a:srgbClr val="FF0000"/>
                </a:solidFill>
              </a:rPr>
              <a:t>UI Interface</a:t>
            </a:r>
          </a:p>
        </p:txBody>
      </p:sp>
      <p:sp>
        <p:nvSpPr>
          <p:cNvPr id="16" name="Rectangle 15"/>
          <p:cNvSpPr/>
          <p:nvPr/>
        </p:nvSpPr>
        <p:spPr>
          <a:xfrm>
            <a:off x="1280592" y="1305674"/>
            <a:ext cx="7589018" cy="414338"/>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Fake New Detection</a:t>
            </a:r>
          </a:p>
        </p:txBody>
      </p:sp>
      <p:sp>
        <p:nvSpPr>
          <p:cNvPr id="17" name="Rectangle: Rounded Corners 16"/>
          <p:cNvSpPr/>
          <p:nvPr/>
        </p:nvSpPr>
        <p:spPr>
          <a:xfrm>
            <a:off x="1308676" y="2642959"/>
            <a:ext cx="7560935" cy="632586"/>
          </a:xfrm>
          <a:prstGeom prst="roundRect">
            <a:avLst/>
          </a:prstGeom>
          <a:solidFill>
            <a:schemeClr val="bg1">
              <a:lumMod val="8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Optional :- Paste News /Comment</a:t>
            </a:r>
          </a:p>
        </p:txBody>
      </p:sp>
      <p:sp>
        <p:nvSpPr>
          <p:cNvPr id="18" name="Rectangle 17"/>
          <p:cNvSpPr/>
          <p:nvPr/>
        </p:nvSpPr>
        <p:spPr>
          <a:xfrm>
            <a:off x="1063486" y="6001646"/>
            <a:ext cx="1396332" cy="320686"/>
          </a:xfrm>
          <a:prstGeom prst="rect">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Reset</a:t>
            </a:r>
          </a:p>
        </p:txBody>
      </p:sp>
    </p:spTree>
    <p:extLst>
      <p:ext uri="{BB962C8B-B14F-4D97-AF65-F5344CB8AC3E}">
        <p14:creationId xmlns:p14="http://schemas.microsoft.com/office/powerpoint/2010/main" val="2664349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548333"/>
          </a:xfrm>
        </p:spPr>
        <p:txBody>
          <a:bodyPr/>
          <a:lstStyle/>
          <a:p>
            <a:r>
              <a:rPr lang="en-US" sz="3200" b="1" dirty="0">
                <a:solidFill>
                  <a:srgbClr val="FF0000"/>
                </a:solidFill>
              </a:rPr>
              <a:t>References</a:t>
            </a:r>
          </a:p>
        </p:txBody>
      </p:sp>
      <p:sp>
        <p:nvSpPr>
          <p:cNvPr id="4" name="Content Placeholder 3"/>
          <p:cNvSpPr>
            <a:spLocks noGrp="1"/>
          </p:cNvSpPr>
          <p:nvPr>
            <p:ph idx="1"/>
          </p:nvPr>
        </p:nvSpPr>
        <p:spPr>
          <a:xfrm>
            <a:off x="495300" y="980728"/>
            <a:ext cx="8915400" cy="5400599"/>
          </a:xfrm>
        </p:spPr>
        <p:txBody>
          <a:bodyPr/>
          <a:lstStyle/>
          <a:p>
            <a:pPr>
              <a:lnSpc>
                <a:spcPct val="150000"/>
              </a:lnSpc>
            </a:pPr>
            <a:endParaRPr lang="en-US" sz="1600" dirty="0">
              <a:hlinkClick r:id="rId2"/>
            </a:endParaRPr>
          </a:p>
          <a:p>
            <a:pPr>
              <a:lnSpc>
                <a:spcPct val="150000"/>
              </a:lnSpc>
            </a:pPr>
            <a:r>
              <a:rPr lang="en-US" sz="1600" dirty="0" err="1"/>
              <a:t>Granik</a:t>
            </a:r>
            <a:r>
              <a:rPr lang="en-US" sz="1600" dirty="0"/>
              <a:t>, M. and </a:t>
            </a:r>
            <a:r>
              <a:rPr lang="en-US" sz="1600" dirty="0" err="1"/>
              <a:t>Mesyura</a:t>
            </a:r>
            <a:r>
              <a:rPr lang="en-US" sz="1600" dirty="0"/>
              <a:t>, V., 2017, May. Fake news detection using naive Bayes classifier. In </a:t>
            </a:r>
            <a:r>
              <a:rPr lang="en-US" sz="1600" i="1" dirty="0"/>
              <a:t>2017 IEEE First Ukraine Conference on Electrical and Computer Engineering (UKRCON)</a:t>
            </a:r>
            <a:r>
              <a:rPr lang="en-US" sz="1600" dirty="0"/>
              <a:t> (pp. 900-903). IEEE.</a:t>
            </a:r>
          </a:p>
          <a:p>
            <a:pPr>
              <a:lnSpc>
                <a:spcPct val="150000"/>
              </a:lnSpc>
            </a:pPr>
            <a:r>
              <a:rPr lang="en-US" sz="1600" dirty="0"/>
              <a:t>Shu, K., </a:t>
            </a:r>
            <a:r>
              <a:rPr lang="en-US" sz="1600" dirty="0" err="1"/>
              <a:t>Sliva</a:t>
            </a:r>
            <a:r>
              <a:rPr lang="en-US" sz="1600" dirty="0"/>
              <a:t>, A., Wang, S., Tang, J. and Liu, H., 2017. Fake news detection on social media: A data mining perspective. </a:t>
            </a:r>
            <a:r>
              <a:rPr lang="en-US" sz="1600" i="1" dirty="0"/>
              <a:t>ACM SIGKDD Explorations Newsletter</a:t>
            </a:r>
            <a:r>
              <a:rPr lang="en-US" sz="1600" dirty="0"/>
              <a:t>, </a:t>
            </a:r>
            <a:r>
              <a:rPr lang="en-US" sz="1600" i="1" dirty="0"/>
              <a:t>19</a:t>
            </a:r>
            <a:r>
              <a:rPr lang="en-US" sz="1600" dirty="0"/>
              <a:t>(1), pp.22-36.</a:t>
            </a:r>
          </a:p>
          <a:p>
            <a:pPr>
              <a:lnSpc>
                <a:spcPct val="150000"/>
              </a:lnSpc>
            </a:pPr>
            <a:r>
              <a:rPr lang="en-US" sz="1600" dirty="0"/>
              <a:t>Shu, K., Wang, S. and Liu, H., 2019, January. Beyond news contents: The role of social context for fake news detection. In </a:t>
            </a:r>
            <a:r>
              <a:rPr lang="en-US" sz="1600" i="1" dirty="0"/>
              <a:t>Proceedings of the Twelfth ACM International Conference on Web Search and Data Mining</a:t>
            </a:r>
            <a:r>
              <a:rPr lang="en-US" sz="1600" dirty="0"/>
              <a:t> (pp. 312-320).</a:t>
            </a:r>
          </a:p>
          <a:p>
            <a:pPr>
              <a:lnSpc>
                <a:spcPct val="150000"/>
              </a:lnSpc>
            </a:pPr>
            <a:r>
              <a:rPr lang="en-US" sz="1600" dirty="0"/>
              <a:t>Ahmed, H., Traore, I. and Saad, S., 2017, October. Detection of online fake news using N-gram analysis and machine learning techniques. In </a:t>
            </a:r>
            <a:r>
              <a:rPr lang="en-US" sz="1600" i="1" dirty="0"/>
              <a:t>International Conference on Intelligent, Secure, and Dependable Systems in Distributed and Cloud Environments</a:t>
            </a:r>
            <a:r>
              <a:rPr lang="en-US" sz="1600" dirty="0"/>
              <a:t> (pp. 127-138). Springer, Cham.</a:t>
            </a:r>
          </a:p>
          <a:p>
            <a:pPr>
              <a:lnSpc>
                <a:spcPct val="150000"/>
              </a:lnSpc>
            </a:pPr>
            <a:r>
              <a:rPr lang="en-US" sz="1600" dirty="0"/>
              <a:t>Liu, Y. and Wu, Y.F.B., 2018, April. Early detection of fake news on social media through propagation path classification with recurrent and convolutional networks. In </a:t>
            </a:r>
            <a:r>
              <a:rPr lang="en-US" sz="1600" i="1" dirty="0"/>
              <a:t>Thirty-Second AAAI Conference on Artificial Intelligence</a:t>
            </a:r>
            <a:r>
              <a:rPr lang="en-US" sz="1600" dirty="0"/>
              <a:t>.</a:t>
            </a:r>
            <a:endParaRPr lang="en-US" sz="1600" dirty="0">
              <a:hlinkClick r:id="rId2"/>
            </a:endParaRPr>
          </a:p>
        </p:txBody>
      </p:sp>
    </p:spTree>
    <p:extLst>
      <p:ext uri="{BB962C8B-B14F-4D97-AF65-F5344CB8AC3E}">
        <p14:creationId xmlns:p14="http://schemas.microsoft.com/office/powerpoint/2010/main" val="3530828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3200" b="1" dirty="0">
                <a:solidFill>
                  <a:srgbClr val="FF0000"/>
                </a:solidFill>
                <a:latin typeface="+mn-lt"/>
              </a:rPr>
              <a:t>Thank You</a:t>
            </a:r>
          </a:p>
        </p:txBody>
      </p:sp>
    </p:spTree>
    <p:extLst>
      <p:ext uri="{BB962C8B-B14F-4D97-AF65-F5344CB8AC3E}">
        <p14:creationId xmlns:p14="http://schemas.microsoft.com/office/powerpoint/2010/main" val="238340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661950"/>
            <a:ext cx="8915400" cy="5357850"/>
          </a:xfrm>
        </p:spPr>
        <p:txBody>
          <a:bodyPr/>
          <a:lstStyle/>
          <a:p>
            <a:r>
              <a:rPr lang="en-GB" sz="2800" b="1" dirty="0">
                <a:solidFill>
                  <a:srgbClr val="FF0000"/>
                </a:solidFill>
              </a:rPr>
              <a:t>Title of the Project</a:t>
            </a:r>
          </a:p>
          <a:p>
            <a:pPr marL="0" indent="0">
              <a:lnSpc>
                <a:spcPct val="150000"/>
              </a:lnSpc>
              <a:buNone/>
            </a:pPr>
            <a:r>
              <a:rPr lang="en-GB" sz="2800" dirty="0"/>
              <a:t>Development of software tool for Fake News detection from social media and online news websites.</a:t>
            </a:r>
          </a:p>
          <a:p>
            <a:pPr>
              <a:buNone/>
            </a:pPr>
            <a:endParaRPr lang="en-GB" sz="2400" dirty="0"/>
          </a:p>
          <a:p>
            <a:r>
              <a:rPr lang="en-GB" sz="2400" b="1" dirty="0">
                <a:solidFill>
                  <a:srgbClr val="FF0000"/>
                </a:solidFill>
              </a:rPr>
              <a:t>Proposed Mentors</a:t>
            </a:r>
          </a:p>
          <a:p>
            <a:pPr lvl="1">
              <a:buNone/>
            </a:pPr>
            <a:r>
              <a:rPr lang="en-GB" sz="2400" b="1" dirty="0">
                <a:solidFill>
                  <a:srgbClr val="FF0000"/>
                </a:solidFill>
              </a:rPr>
              <a:t>Mentor 1:  </a:t>
            </a:r>
            <a:r>
              <a:rPr lang="en-GB" sz="2400" b="1" dirty="0" err="1">
                <a:solidFill>
                  <a:srgbClr val="FF0000"/>
                </a:solidFill>
              </a:rPr>
              <a:t>Dr.</a:t>
            </a:r>
            <a:r>
              <a:rPr lang="en-GB" sz="2400" b="1" dirty="0">
                <a:solidFill>
                  <a:srgbClr val="FF0000"/>
                </a:solidFill>
              </a:rPr>
              <a:t> </a:t>
            </a:r>
            <a:r>
              <a:rPr lang="en-GB" sz="2400" b="1" dirty="0" err="1">
                <a:solidFill>
                  <a:srgbClr val="FF0000"/>
                </a:solidFill>
              </a:rPr>
              <a:t>Subarna</a:t>
            </a:r>
            <a:r>
              <a:rPr lang="en-GB" sz="2400" b="1" dirty="0">
                <a:solidFill>
                  <a:srgbClr val="FF0000"/>
                </a:solidFill>
              </a:rPr>
              <a:t> </a:t>
            </a:r>
            <a:r>
              <a:rPr lang="en-GB" sz="2400" b="1" dirty="0" err="1">
                <a:solidFill>
                  <a:srgbClr val="FF0000"/>
                </a:solidFill>
              </a:rPr>
              <a:t>Chaterjee</a:t>
            </a:r>
            <a:endParaRPr lang="en-GB" sz="2400" b="1" dirty="0">
              <a:solidFill>
                <a:srgbClr val="FF0000"/>
              </a:solidFill>
            </a:endParaRPr>
          </a:p>
          <a:p>
            <a:pPr lvl="1">
              <a:buNone/>
            </a:pPr>
            <a:r>
              <a:rPr lang="en-GB" sz="2400" b="1" dirty="0">
                <a:solidFill>
                  <a:srgbClr val="FF0000"/>
                </a:solidFill>
              </a:rPr>
              <a:t>Mentor 2:</a:t>
            </a:r>
          </a:p>
          <a:p>
            <a:pPr lvl="1">
              <a:buNone/>
            </a:pPr>
            <a:endParaRPr lang="en-GB" sz="2400" dirty="0"/>
          </a:p>
          <a:p>
            <a:r>
              <a:rPr lang="en-GB" sz="2400" b="1" dirty="0">
                <a:solidFill>
                  <a:srgbClr val="FF0000"/>
                </a:solidFill>
              </a:rPr>
              <a:t>Proposed Place of Work </a:t>
            </a:r>
            <a:r>
              <a:rPr lang="en-GB" sz="2400" b="1" dirty="0"/>
              <a:t>Bangalore</a:t>
            </a:r>
          </a:p>
        </p:txBody>
      </p:sp>
    </p:spTree>
    <p:extLst>
      <p:ext uri="{BB962C8B-B14F-4D97-AF65-F5344CB8AC3E}">
        <p14:creationId xmlns:p14="http://schemas.microsoft.com/office/powerpoint/2010/main" val="6216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7099300" y="6356351"/>
            <a:ext cx="2311400" cy="365125"/>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p>
        </p:txBody>
      </p:sp>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776536" y="866833"/>
            <a:ext cx="8352928" cy="5447631"/>
          </a:xfrm>
        </p:spPr>
        <p:txBody>
          <a:bodyPr/>
          <a:lstStyle/>
          <a:p>
            <a:pPr marL="457200" indent="-457200"/>
            <a:r>
              <a:rPr lang="en-US" altLang="en-US" sz="2400" dirty="0"/>
              <a:t>Introduction</a:t>
            </a:r>
          </a:p>
          <a:p>
            <a:pPr marL="457200" indent="-457200"/>
            <a:r>
              <a:rPr lang="en-US" altLang="en-US" sz="2400" dirty="0"/>
              <a:t>Motivation(Project Concept and its relevance)</a:t>
            </a:r>
          </a:p>
          <a:p>
            <a:pPr marL="457200" indent="-457200"/>
            <a:r>
              <a:rPr lang="en-US" altLang="en-US" sz="2400" dirty="0"/>
              <a:t>Literature Review</a:t>
            </a:r>
          </a:p>
          <a:p>
            <a:pPr marL="457200" indent="-457200"/>
            <a:r>
              <a:rPr lang="en-US" altLang="en-US" sz="2400" dirty="0"/>
              <a:t>Research Gaps</a:t>
            </a:r>
          </a:p>
          <a:p>
            <a:pPr marL="457200" indent="-457200"/>
            <a:r>
              <a:rPr lang="en-US" altLang="en-US" sz="2400" dirty="0"/>
              <a:t>Title and Aim</a:t>
            </a:r>
          </a:p>
          <a:p>
            <a:pPr marL="457200" indent="-457200"/>
            <a:r>
              <a:rPr lang="en-US" altLang="en-US" sz="2400" dirty="0"/>
              <a:t>Objectives</a:t>
            </a:r>
          </a:p>
          <a:p>
            <a:pPr marL="457200" indent="-457200"/>
            <a:r>
              <a:rPr lang="en-US" altLang="en-US" sz="2400" dirty="0"/>
              <a:t>Methods and Methodology</a:t>
            </a:r>
          </a:p>
          <a:p>
            <a:pPr marL="457200" indent="-457200"/>
            <a:r>
              <a:rPr lang="en-US" altLang="en-US" sz="2400" dirty="0"/>
              <a:t>Expected Outcomes</a:t>
            </a:r>
          </a:p>
          <a:p>
            <a:pPr marL="457200" lvl="0" indent="-457200"/>
            <a:r>
              <a:rPr lang="en-US" altLang="en-US" sz="2400" dirty="0">
                <a:solidFill>
                  <a:prstClr val="black"/>
                </a:solidFill>
              </a:rPr>
              <a:t>Gantt Chart</a:t>
            </a:r>
          </a:p>
          <a:p>
            <a:pPr marL="457200" indent="-457200"/>
            <a:r>
              <a:rPr lang="en-US" altLang="en-US" sz="2400" dirty="0"/>
              <a:t>References</a:t>
            </a:r>
          </a:p>
        </p:txBody>
      </p:sp>
    </p:spTree>
    <p:extLst>
      <p:ext uri="{BB962C8B-B14F-4D97-AF65-F5344CB8AC3E}">
        <p14:creationId xmlns:p14="http://schemas.microsoft.com/office/powerpoint/2010/main" val="226109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sz="3200" b="1" dirty="0">
                <a:solidFill>
                  <a:srgbClr val="FF0000"/>
                </a:solidFill>
              </a:rPr>
              <a:t>Introduction </a:t>
            </a:r>
          </a:p>
        </p:txBody>
      </p:sp>
      <p:sp>
        <p:nvSpPr>
          <p:cNvPr id="3" name="Content Placeholder 2"/>
          <p:cNvSpPr>
            <a:spLocks noGrp="1"/>
          </p:cNvSpPr>
          <p:nvPr>
            <p:ph idx="1"/>
          </p:nvPr>
        </p:nvSpPr>
        <p:spPr>
          <a:xfrm>
            <a:off x="495300" y="980729"/>
            <a:ext cx="8915400" cy="5145436"/>
          </a:xfrm>
        </p:spPr>
        <p:txBody>
          <a:bodyPr/>
          <a:lstStyle/>
          <a:p>
            <a:pPr algn="just">
              <a:lnSpc>
                <a:spcPct val="150000"/>
              </a:lnSpc>
            </a:pPr>
            <a:r>
              <a:rPr lang="en-US" sz="2400" dirty="0"/>
              <a:t>Most fake news are generated from social media sites such as Facebook , twitter, WhatsApp, Instagram etc.</a:t>
            </a:r>
          </a:p>
          <a:p>
            <a:pPr algn="just">
              <a:lnSpc>
                <a:spcPct val="150000"/>
              </a:lnSpc>
            </a:pPr>
            <a:r>
              <a:rPr lang="en-US" sz="2400" dirty="0"/>
              <a:t>Some fake news also comes from biased, unknown or recently launched newspapers, blogs, independent news pages etc.</a:t>
            </a:r>
          </a:p>
          <a:p>
            <a:pPr algn="just">
              <a:lnSpc>
                <a:spcPct val="150000"/>
              </a:lnSpc>
            </a:pPr>
            <a:r>
              <a:rPr lang="en-US" sz="2400" dirty="0"/>
              <a:t>Reputed newspaper are less likely to have fake news, they might have biased news or small errata in their news article, which we can probably ignore for now</a:t>
            </a:r>
          </a:p>
          <a:p>
            <a:pPr algn="just">
              <a:lnSpc>
                <a:spcPct val="150000"/>
              </a:lnSpc>
            </a:pPr>
            <a:r>
              <a:rPr lang="en-US" sz="2400" dirty="0"/>
              <a:t>To build a useful application, we must identify fake news from social media channels rather than from standard newspaper.</a:t>
            </a:r>
          </a:p>
          <a:p>
            <a:pPr marL="0" indent="0" algn="just">
              <a:buNone/>
            </a:pPr>
            <a:endParaRPr lang="en-US" sz="2800" dirty="0"/>
          </a:p>
        </p:txBody>
      </p:sp>
    </p:spTree>
    <p:extLst>
      <p:ext uri="{BB962C8B-B14F-4D97-AF65-F5344CB8AC3E}">
        <p14:creationId xmlns:p14="http://schemas.microsoft.com/office/powerpoint/2010/main" val="94891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a:solidFill>
                  <a:srgbClr val="FF0000"/>
                </a:solidFill>
              </a:rPr>
              <a:t>Motivation (Project Concept and its relevance)</a:t>
            </a:r>
            <a:br>
              <a:rPr lang="en-US" alt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495300" y="980729"/>
            <a:ext cx="8915400" cy="5145436"/>
          </a:xfrm>
        </p:spPr>
        <p:txBody>
          <a:bodyPr/>
          <a:lstStyle/>
          <a:p>
            <a:pPr>
              <a:lnSpc>
                <a:spcPct val="150000"/>
              </a:lnSpc>
            </a:pPr>
            <a:r>
              <a:rPr lang="en-US" sz="2400" dirty="0"/>
              <a:t>Fake news creates a lot of nuisance. </a:t>
            </a:r>
          </a:p>
          <a:p>
            <a:pPr>
              <a:lnSpc>
                <a:spcPct val="150000"/>
              </a:lnSpc>
            </a:pPr>
            <a:r>
              <a:rPr lang="en-US" sz="2400" dirty="0"/>
              <a:t>It disturbs social harmony, peace of mind and sometime also puts life in danger.</a:t>
            </a:r>
          </a:p>
          <a:p>
            <a:pPr algn="just">
              <a:lnSpc>
                <a:spcPct val="150000"/>
              </a:lnSpc>
            </a:pPr>
            <a:r>
              <a:rPr lang="en-US" sz="2400" dirty="0"/>
              <a:t>Through this project, we aim to design and implement a system which can classify a news article as fake and there by help the news reader learn weather to trust that news or not.</a:t>
            </a:r>
          </a:p>
          <a:p>
            <a:pPr marL="0" indent="0">
              <a:lnSpc>
                <a:spcPct val="150000"/>
              </a:lnSpc>
              <a:buNone/>
            </a:pPr>
            <a:r>
              <a:rPr lang="en-US" sz="2400" dirty="0"/>
              <a:t> </a:t>
            </a:r>
          </a:p>
        </p:txBody>
      </p:sp>
    </p:spTree>
    <p:extLst>
      <p:ext uri="{BB962C8B-B14F-4D97-AF65-F5344CB8AC3E}">
        <p14:creationId xmlns:p14="http://schemas.microsoft.com/office/powerpoint/2010/main" val="424282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3E85-B36F-4F5F-9BB6-70366B082B20}"/>
              </a:ext>
            </a:extLst>
          </p:cNvPr>
          <p:cNvSpPr>
            <a:spLocks noGrp="1"/>
          </p:cNvSpPr>
          <p:nvPr>
            <p:ph type="title"/>
          </p:nvPr>
        </p:nvSpPr>
        <p:spPr/>
        <p:txBody>
          <a:bodyPr/>
          <a:lstStyle/>
          <a:p>
            <a:r>
              <a:rPr lang="en-US" dirty="0"/>
              <a:t>Literature Review</a:t>
            </a:r>
          </a:p>
        </p:txBody>
      </p:sp>
      <p:graphicFrame>
        <p:nvGraphicFramePr>
          <p:cNvPr id="4" name="Table 4">
            <a:extLst>
              <a:ext uri="{FF2B5EF4-FFF2-40B4-BE49-F238E27FC236}">
                <a16:creationId xmlns:a16="http://schemas.microsoft.com/office/drawing/2014/main" id="{2EAA41E1-513B-4852-96E7-C5A33CFF17AE}"/>
              </a:ext>
            </a:extLst>
          </p:cNvPr>
          <p:cNvGraphicFramePr>
            <a:graphicFrameLocks noGrp="1"/>
          </p:cNvGraphicFramePr>
          <p:nvPr>
            <p:ph idx="1"/>
            <p:extLst>
              <p:ext uri="{D42A27DB-BD31-4B8C-83A1-F6EECF244321}">
                <p14:modId xmlns:p14="http://schemas.microsoft.com/office/powerpoint/2010/main" val="2512665575"/>
              </p:ext>
            </p:extLst>
          </p:nvPr>
        </p:nvGraphicFramePr>
        <p:xfrm>
          <a:off x="228601" y="1386841"/>
          <a:ext cx="9524999" cy="4084320"/>
        </p:xfrm>
        <a:graphic>
          <a:graphicData uri="http://schemas.openxmlformats.org/drawingml/2006/table">
            <a:tbl>
              <a:tblPr firstRow="1" bandRow="1">
                <a:tableStyleId>{5C22544A-7EE6-4342-B048-85BDC9FD1C3A}</a:tableStyleId>
              </a:tblPr>
              <a:tblGrid>
                <a:gridCol w="531264">
                  <a:extLst>
                    <a:ext uri="{9D8B030D-6E8A-4147-A177-3AD203B41FA5}">
                      <a16:colId xmlns:a16="http://schemas.microsoft.com/office/drawing/2014/main" val="486232237"/>
                    </a:ext>
                  </a:extLst>
                </a:gridCol>
                <a:gridCol w="916535">
                  <a:extLst>
                    <a:ext uri="{9D8B030D-6E8A-4147-A177-3AD203B41FA5}">
                      <a16:colId xmlns:a16="http://schemas.microsoft.com/office/drawing/2014/main" val="3379510220"/>
                    </a:ext>
                  </a:extLst>
                </a:gridCol>
                <a:gridCol w="929819">
                  <a:extLst>
                    <a:ext uri="{9D8B030D-6E8A-4147-A177-3AD203B41FA5}">
                      <a16:colId xmlns:a16="http://schemas.microsoft.com/office/drawing/2014/main" val="1102239389"/>
                    </a:ext>
                  </a:extLst>
                </a:gridCol>
                <a:gridCol w="1049020">
                  <a:extLst>
                    <a:ext uri="{9D8B030D-6E8A-4147-A177-3AD203B41FA5}">
                      <a16:colId xmlns:a16="http://schemas.microsoft.com/office/drawing/2014/main" val="1129801001"/>
                    </a:ext>
                  </a:extLst>
                </a:gridCol>
                <a:gridCol w="1266366">
                  <a:extLst>
                    <a:ext uri="{9D8B030D-6E8A-4147-A177-3AD203B41FA5}">
                      <a16:colId xmlns:a16="http://schemas.microsoft.com/office/drawing/2014/main" val="3948199743"/>
                    </a:ext>
                  </a:extLst>
                </a:gridCol>
                <a:gridCol w="1191874">
                  <a:extLst>
                    <a:ext uri="{9D8B030D-6E8A-4147-A177-3AD203B41FA5}">
                      <a16:colId xmlns:a16="http://schemas.microsoft.com/office/drawing/2014/main" val="4089853896"/>
                    </a:ext>
                  </a:extLst>
                </a:gridCol>
                <a:gridCol w="1117382">
                  <a:extLst>
                    <a:ext uri="{9D8B030D-6E8A-4147-A177-3AD203B41FA5}">
                      <a16:colId xmlns:a16="http://schemas.microsoft.com/office/drawing/2014/main" val="1740754670"/>
                    </a:ext>
                  </a:extLst>
                </a:gridCol>
                <a:gridCol w="1117382">
                  <a:extLst>
                    <a:ext uri="{9D8B030D-6E8A-4147-A177-3AD203B41FA5}">
                      <a16:colId xmlns:a16="http://schemas.microsoft.com/office/drawing/2014/main" val="2175574613"/>
                    </a:ext>
                  </a:extLst>
                </a:gridCol>
                <a:gridCol w="1405357">
                  <a:extLst>
                    <a:ext uri="{9D8B030D-6E8A-4147-A177-3AD203B41FA5}">
                      <a16:colId xmlns:a16="http://schemas.microsoft.com/office/drawing/2014/main" val="1069980974"/>
                    </a:ext>
                  </a:extLst>
                </a:gridCol>
              </a:tblGrid>
              <a:tr h="370840">
                <a:tc>
                  <a:txBody>
                    <a:bodyPr/>
                    <a:lstStyle/>
                    <a:p>
                      <a:r>
                        <a:rPr lang="en-US" sz="1600" dirty="0" err="1"/>
                        <a:t>Sl</a:t>
                      </a:r>
                      <a:r>
                        <a:rPr lang="en-US" sz="1600" dirty="0"/>
                        <a:t> No.</a:t>
                      </a:r>
                    </a:p>
                  </a:txBody>
                  <a:tcPr/>
                </a:tc>
                <a:tc>
                  <a:txBody>
                    <a:bodyPr/>
                    <a:lstStyle/>
                    <a:p>
                      <a:r>
                        <a:rPr lang="en-US" sz="1600" dirty="0"/>
                        <a:t>Authors</a:t>
                      </a:r>
                    </a:p>
                  </a:txBody>
                  <a:tcPr/>
                </a:tc>
                <a:tc>
                  <a:txBody>
                    <a:bodyPr/>
                    <a:lstStyle/>
                    <a:p>
                      <a:r>
                        <a:rPr lang="en-US" sz="1600" dirty="0"/>
                        <a:t>Year of Publication</a:t>
                      </a:r>
                    </a:p>
                  </a:txBody>
                  <a:tcPr/>
                </a:tc>
                <a:tc>
                  <a:txBody>
                    <a:bodyPr/>
                    <a:lstStyle/>
                    <a:p>
                      <a:r>
                        <a:rPr lang="en-US" sz="1600" dirty="0"/>
                        <a:t>Research Focus</a:t>
                      </a:r>
                    </a:p>
                  </a:txBody>
                  <a:tcPr/>
                </a:tc>
                <a:tc>
                  <a:txBody>
                    <a:bodyPr/>
                    <a:lstStyle/>
                    <a:p>
                      <a:r>
                        <a:rPr lang="en-US" sz="1600" dirty="0"/>
                        <a:t>Methods </a:t>
                      </a:r>
                    </a:p>
                    <a:p>
                      <a:r>
                        <a:rPr lang="en-US" sz="1600" dirty="0"/>
                        <a:t>and Methodology used</a:t>
                      </a:r>
                    </a:p>
                  </a:txBody>
                  <a:tcPr/>
                </a:tc>
                <a:tc>
                  <a:txBody>
                    <a:bodyPr/>
                    <a:lstStyle/>
                    <a:p>
                      <a:r>
                        <a:rPr lang="en-US" sz="1600" dirty="0"/>
                        <a:t>Research Findings</a:t>
                      </a:r>
                    </a:p>
                  </a:txBody>
                  <a:tcPr/>
                </a:tc>
                <a:tc>
                  <a:txBody>
                    <a:bodyPr/>
                    <a:lstStyle/>
                    <a:p>
                      <a:r>
                        <a:rPr lang="en-US" sz="1600" dirty="0"/>
                        <a:t>Conclusion drawn by author</a:t>
                      </a:r>
                    </a:p>
                  </a:txBody>
                  <a:tcPr/>
                </a:tc>
                <a:tc>
                  <a:txBody>
                    <a:bodyPr/>
                    <a:lstStyle/>
                    <a:p>
                      <a:r>
                        <a:rPr lang="en-US" sz="1600" dirty="0"/>
                        <a:t>Limitation of study</a:t>
                      </a:r>
                    </a:p>
                  </a:txBody>
                  <a:tcPr/>
                </a:tc>
                <a:tc>
                  <a:txBody>
                    <a:bodyPr/>
                    <a:lstStyle/>
                    <a:p>
                      <a:r>
                        <a:rPr lang="en-US" sz="1600" dirty="0"/>
                        <a:t>Students comments on research work</a:t>
                      </a:r>
                    </a:p>
                  </a:txBody>
                  <a:tcPr/>
                </a:tc>
                <a:extLst>
                  <a:ext uri="{0D108BD9-81ED-4DB2-BD59-A6C34878D82A}">
                    <a16:rowId xmlns:a16="http://schemas.microsoft.com/office/drawing/2014/main" val="2710903609"/>
                  </a:ext>
                </a:extLst>
              </a:tr>
              <a:tr h="370840">
                <a:tc>
                  <a:txBody>
                    <a:bodyPr/>
                    <a:lstStyle/>
                    <a:p>
                      <a:r>
                        <a:rPr lang="en-US" sz="1600" dirty="0"/>
                        <a:t>1</a:t>
                      </a:r>
                    </a:p>
                  </a:txBody>
                  <a:tcPr/>
                </a:tc>
                <a:tc>
                  <a:txBody>
                    <a:bodyPr/>
                    <a:lstStyle/>
                    <a:p>
                      <a:r>
                        <a:rPr lang="en-US" sz="1600" dirty="0" err="1"/>
                        <a:t>Granik</a:t>
                      </a:r>
                      <a:r>
                        <a:rPr lang="en-US" sz="1600" dirty="0"/>
                        <a:t>, M. </a:t>
                      </a:r>
                      <a:r>
                        <a:rPr lang="en-US" sz="1600" dirty="0" err="1"/>
                        <a:t>Mesyura</a:t>
                      </a:r>
                      <a:r>
                        <a:rPr lang="en-US" sz="1600" dirty="0"/>
                        <a:t>, V.</a:t>
                      </a:r>
                    </a:p>
                  </a:txBody>
                  <a:tcPr/>
                </a:tc>
                <a:tc>
                  <a:txBody>
                    <a:bodyPr/>
                    <a:lstStyle/>
                    <a:p>
                      <a:r>
                        <a:rPr lang="en-US" sz="1600" dirty="0"/>
                        <a:t>2017, IEEE</a:t>
                      </a:r>
                    </a:p>
                  </a:txBody>
                  <a:tcPr/>
                </a:tc>
                <a:tc>
                  <a:txBody>
                    <a:bodyPr/>
                    <a:lstStyle/>
                    <a:p>
                      <a:r>
                        <a:rPr lang="en-US" sz="1600" dirty="0"/>
                        <a:t>Fake news detection using naive Bayes classifier</a:t>
                      </a:r>
                    </a:p>
                  </a:txBody>
                  <a:tcPr/>
                </a:tc>
                <a:tc>
                  <a:txBody>
                    <a:bodyPr/>
                    <a:lstStyle/>
                    <a:p>
                      <a:r>
                        <a:rPr lang="en-US" sz="1600" dirty="0"/>
                        <a:t>Naïve Bayes Classification</a:t>
                      </a:r>
                    </a:p>
                  </a:txBody>
                  <a:tcPr/>
                </a:tc>
                <a:tc>
                  <a:txBody>
                    <a:bodyPr/>
                    <a:lstStyle/>
                    <a:p>
                      <a:r>
                        <a:rPr lang="en-US" sz="1600" dirty="0"/>
                        <a:t>Naïve Bayes perform better than other supervised methods such as logistic regression or tree based methods</a:t>
                      </a:r>
                    </a:p>
                  </a:txBody>
                  <a:tcPr/>
                </a:tc>
                <a:tc>
                  <a:txBody>
                    <a:bodyPr/>
                    <a:lstStyle/>
                    <a:p>
                      <a:r>
                        <a:rPr lang="en-US" sz="1600" dirty="0"/>
                        <a:t>Naïve Bayes is preferred method for text classification</a:t>
                      </a:r>
                    </a:p>
                  </a:txBody>
                  <a:tcPr/>
                </a:tc>
                <a:tc>
                  <a:txBody>
                    <a:bodyPr/>
                    <a:lstStyle/>
                    <a:p>
                      <a:r>
                        <a:rPr lang="en-US" sz="1600" dirty="0"/>
                        <a:t>Not suitable for large volume of data,</a:t>
                      </a:r>
                    </a:p>
                    <a:p>
                      <a:r>
                        <a:rPr lang="en-US" sz="1600" dirty="0"/>
                        <a:t>Not suitable for web data or social media feed</a:t>
                      </a:r>
                    </a:p>
                  </a:txBody>
                  <a:tcPr/>
                </a:tc>
                <a:tc>
                  <a:txBody>
                    <a:bodyPr/>
                    <a:lstStyle/>
                    <a:p>
                      <a:r>
                        <a:rPr lang="en-US" sz="1600" dirty="0"/>
                        <a:t>This approach is not ready for large scale application. It is good as proof of concept but not for real world scenarios.</a:t>
                      </a:r>
                    </a:p>
                  </a:txBody>
                  <a:tcPr/>
                </a:tc>
                <a:extLst>
                  <a:ext uri="{0D108BD9-81ED-4DB2-BD59-A6C34878D82A}">
                    <a16:rowId xmlns:a16="http://schemas.microsoft.com/office/drawing/2014/main" val="298108693"/>
                  </a:ext>
                </a:extLst>
              </a:tr>
            </a:tbl>
          </a:graphicData>
        </a:graphic>
      </p:graphicFrame>
    </p:spTree>
    <p:extLst>
      <p:ext uri="{BB962C8B-B14F-4D97-AF65-F5344CB8AC3E}">
        <p14:creationId xmlns:p14="http://schemas.microsoft.com/office/powerpoint/2010/main" val="110896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AA41E1-513B-4852-96E7-C5A33CFF17AE}"/>
              </a:ext>
            </a:extLst>
          </p:cNvPr>
          <p:cNvGraphicFramePr>
            <a:graphicFrameLocks noGrp="1"/>
          </p:cNvGraphicFramePr>
          <p:nvPr>
            <p:ph idx="1"/>
            <p:extLst>
              <p:ext uri="{D42A27DB-BD31-4B8C-83A1-F6EECF244321}">
                <p14:modId xmlns:p14="http://schemas.microsoft.com/office/powerpoint/2010/main" val="3026184174"/>
              </p:ext>
            </p:extLst>
          </p:nvPr>
        </p:nvGraphicFramePr>
        <p:xfrm>
          <a:off x="226217" y="228600"/>
          <a:ext cx="9527383" cy="637032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86232237"/>
                    </a:ext>
                  </a:extLst>
                </a:gridCol>
                <a:gridCol w="914400">
                  <a:extLst>
                    <a:ext uri="{9D8B030D-6E8A-4147-A177-3AD203B41FA5}">
                      <a16:colId xmlns:a16="http://schemas.microsoft.com/office/drawing/2014/main" val="3379510220"/>
                    </a:ext>
                  </a:extLst>
                </a:gridCol>
                <a:gridCol w="914400">
                  <a:extLst>
                    <a:ext uri="{9D8B030D-6E8A-4147-A177-3AD203B41FA5}">
                      <a16:colId xmlns:a16="http://schemas.microsoft.com/office/drawing/2014/main" val="1102239389"/>
                    </a:ext>
                  </a:extLst>
                </a:gridCol>
                <a:gridCol w="990600">
                  <a:extLst>
                    <a:ext uri="{9D8B030D-6E8A-4147-A177-3AD203B41FA5}">
                      <a16:colId xmlns:a16="http://schemas.microsoft.com/office/drawing/2014/main" val="1129801001"/>
                    </a:ext>
                  </a:extLst>
                </a:gridCol>
                <a:gridCol w="990600">
                  <a:extLst>
                    <a:ext uri="{9D8B030D-6E8A-4147-A177-3AD203B41FA5}">
                      <a16:colId xmlns:a16="http://schemas.microsoft.com/office/drawing/2014/main" val="3948199743"/>
                    </a:ext>
                  </a:extLst>
                </a:gridCol>
                <a:gridCol w="990600">
                  <a:extLst>
                    <a:ext uri="{9D8B030D-6E8A-4147-A177-3AD203B41FA5}">
                      <a16:colId xmlns:a16="http://schemas.microsoft.com/office/drawing/2014/main" val="4089853896"/>
                    </a:ext>
                  </a:extLst>
                </a:gridCol>
                <a:gridCol w="1143000">
                  <a:extLst>
                    <a:ext uri="{9D8B030D-6E8A-4147-A177-3AD203B41FA5}">
                      <a16:colId xmlns:a16="http://schemas.microsoft.com/office/drawing/2014/main" val="1740754670"/>
                    </a:ext>
                  </a:extLst>
                </a:gridCol>
                <a:gridCol w="1295400">
                  <a:extLst>
                    <a:ext uri="{9D8B030D-6E8A-4147-A177-3AD203B41FA5}">
                      <a16:colId xmlns:a16="http://schemas.microsoft.com/office/drawing/2014/main" val="2175574613"/>
                    </a:ext>
                  </a:extLst>
                </a:gridCol>
                <a:gridCol w="1831183">
                  <a:extLst>
                    <a:ext uri="{9D8B030D-6E8A-4147-A177-3AD203B41FA5}">
                      <a16:colId xmlns:a16="http://schemas.microsoft.com/office/drawing/2014/main" val="1069980974"/>
                    </a:ext>
                  </a:extLst>
                </a:gridCol>
              </a:tblGrid>
              <a:tr h="370840">
                <a:tc>
                  <a:txBody>
                    <a:bodyPr/>
                    <a:lstStyle/>
                    <a:p>
                      <a:r>
                        <a:rPr lang="en-US" sz="1600" dirty="0" err="1"/>
                        <a:t>Sl</a:t>
                      </a:r>
                      <a:r>
                        <a:rPr lang="en-US" sz="1600" dirty="0"/>
                        <a:t> No.</a:t>
                      </a:r>
                    </a:p>
                  </a:txBody>
                  <a:tcPr/>
                </a:tc>
                <a:tc>
                  <a:txBody>
                    <a:bodyPr/>
                    <a:lstStyle/>
                    <a:p>
                      <a:r>
                        <a:rPr lang="en-US" sz="1600" dirty="0"/>
                        <a:t>Authors</a:t>
                      </a:r>
                    </a:p>
                  </a:txBody>
                  <a:tcPr/>
                </a:tc>
                <a:tc>
                  <a:txBody>
                    <a:bodyPr/>
                    <a:lstStyle/>
                    <a:p>
                      <a:r>
                        <a:rPr lang="en-US" sz="1600" dirty="0"/>
                        <a:t>Year of Publication</a:t>
                      </a:r>
                    </a:p>
                  </a:txBody>
                  <a:tcPr/>
                </a:tc>
                <a:tc>
                  <a:txBody>
                    <a:bodyPr/>
                    <a:lstStyle/>
                    <a:p>
                      <a:r>
                        <a:rPr lang="en-US" sz="1600" dirty="0"/>
                        <a:t>Research Focus</a:t>
                      </a:r>
                    </a:p>
                  </a:txBody>
                  <a:tcPr/>
                </a:tc>
                <a:tc>
                  <a:txBody>
                    <a:bodyPr/>
                    <a:lstStyle/>
                    <a:p>
                      <a:r>
                        <a:rPr lang="en-US" sz="1600" dirty="0"/>
                        <a:t>Methods and Methodology used</a:t>
                      </a:r>
                    </a:p>
                  </a:txBody>
                  <a:tcPr/>
                </a:tc>
                <a:tc>
                  <a:txBody>
                    <a:bodyPr/>
                    <a:lstStyle/>
                    <a:p>
                      <a:r>
                        <a:rPr lang="en-US" sz="1600" dirty="0"/>
                        <a:t>Research Findings</a:t>
                      </a:r>
                    </a:p>
                  </a:txBody>
                  <a:tcPr/>
                </a:tc>
                <a:tc>
                  <a:txBody>
                    <a:bodyPr/>
                    <a:lstStyle/>
                    <a:p>
                      <a:r>
                        <a:rPr lang="en-US" sz="1600" dirty="0"/>
                        <a:t>Conclusion drawn by author</a:t>
                      </a:r>
                    </a:p>
                  </a:txBody>
                  <a:tcPr/>
                </a:tc>
                <a:tc>
                  <a:txBody>
                    <a:bodyPr/>
                    <a:lstStyle/>
                    <a:p>
                      <a:r>
                        <a:rPr lang="en-US" sz="1600" dirty="0"/>
                        <a:t>Limitation of study</a:t>
                      </a:r>
                    </a:p>
                  </a:txBody>
                  <a:tcPr/>
                </a:tc>
                <a:tc>
                  <a:txBody>
                    <a:bodyPr/>
                    <a:lstStyle/>
                    <a:p>
                      <a:r>
                        <a:rPr lang="en-US" sz="1600" dirty="0"/>
                        <a:t>Students comments on research work</a:t>
                      </a:r>
                    </a:p>
                  </a:txBody>
                  <a:tcPr/>
                </a:tc>
                <a:extLst>
                  <a:ext uri="{0D108BD9-81ED-4DB2-BD59-A6C34878D82A}">
                    <a16:rowId xmlns:a16="http://schemas.microsoft.com/office/drawing/2014/main" val="2710903609"/>
                  </a:ext>
                </a:extLst>
              </a:tr>
              <a:tr h="370840">
                <a:tc>
                  <a:txBody>
                    <a:bodyPr/>
                    <a:lstStyle/>
                    <a:p>
                      <a:r>
                        <a:rPr lang="en-US" sz="1600" dirty="0"/>
                        <a:t>2</a:t>
                      </a:r>
                    </a:p>
                  </a:txBody>
                  <a:tcPr/>
                </a:tc>
                <a:tc>
                  <a:txBody>
                    <a:bodyPr/>
                    <a:lstStyle/>
                    <a:p>
                      <a:r>
                        <a:rPr lang="en-US" sz="1600" dirty="0"/>
                        <a:t>Shu, K.</a:t>
                      </a:r>
                    </a:p>
                    <a:p>
                      <a:r>
                        <a:rPr lang="en-US" sz="1600" dirty="0"/>
                        <a:t> </a:t>
                      </a:r>
                      <a:r>
                        <a:rPr lang="en-US" sz="1600" dirty="0" err="1"/>
                        <a:t>Sliva</a:t>
                      </a:r>
                      <a:r>
                        <a:rPr lang="en-US" sz="1600" dirty="0"/>
                        <a:t>, A.</a:t>
                      </a:r>
                    </a:p>
                    <a:p>
                      <a:r>
                        <a:rPr lang="en-US" sz="1600" dirty="0"/>
                        <a:t>Wang, S. Tang, J.  </a:t>
                      </a:r>
                    </a:p>
                    <a:p>
                      <a:r>
                        <a:rPr lang="en-US" sz="1600" dirty="0"/>
                        <a:t>Liu, H.</a:t>
                      </a:r>
                    </a:p>
                  </a:txBody>
                  <a:tcPr/>
                </a:tc>
                <a:tc>
                  <a:txBody>
                    <a:bodyPr/>
                    <a:lstStyle/>
                    <a:p>
                      <a:r>
                        <a:rPr lang="en-US" sz="1600" dirty="0"/>
                        <a:t>2017,</a:t>
                      </a:r>
                      <a:br>
                        <a:rPr lang="en-US" sz="1600" dirty="0"/>
                      </a:br>
                      <a:r>
                        <a:rPr lang="en-US" sz="1600" dirty="0"/>
                        <a:t>ACM</a:t>
                      </a:r>
                    </a:p>
                  </a:txBody>
                  <a:tcPr/>
                </a:tc>
                <a:tc>
                  <a:txBody>
                    <a:bodyPr/>
                    <a:lstStyle/>
                    <a:p>
                      <a:r>
                        <a:rPr lang="en-US" sz="1600" dirty="0"/>
                        <a:t>Fake news detection on social media</a:t>
                      </a:r>
                    </a:p>
                  </a:txBody>
                  <a:tcPr/>
                </a:tc>
                <a:tc>
                  <a:txBody>
                    <a:bodyPr/>
                    <a:lstStyle/>
                    <a:p>
                      <a:r>
                        <a:rPr lang="en-US" sz="1600" dirty="0"/>
                        <a:t>Data Mining approach</a:t>
                      </a:r>
                    </a:p>
                  </a:txBody>
                  <a:tcPr/>
                </a:tc>
                <a:tc>
                  <a:txBody>
                    <a:bodyPr/>
                    <a:lstStyle/>
                    <a:p>
                      <a:r>
                        <a:rPr lang="en-US" sz="1600" dirty="0" err="1"/>
                        <a:t>i</a:t>
                      </a:r>
                      <a:r>
                        <a:rPr lang="en-US" sz="1600" dirty="0"/>
                        <a:t>. Manual feature extraction from text. </a:t>
                      </a:r>
                    </a:p>
                    <a:p>
                      <a:r>
                        <a:rPr lang="en-US" sz="1600" dirty="0"/>
                        <a:t>ii. many classification model is implemented</a:t>
                      </a:r>
                    </a:p>
                  </a:txBody>
                  <a:tcPr/>
                </a:tc>
                <a:tc>
                  <a:txBody>
                    <a:bodyPr/>
                    <a:lstStyle/>
                    <a:p>
                      <a:r>
                        <a:rPr lang="en-US" sz="1600" dirty="0"/>
                        <a:t>DM</a:t>
                      </a:r>
                      <a:r>
                        <a:rPr lang="en-US" sz="1600" baseline="0" dirty="0"/>
                        <a:t> </a:t>
                      </a:r>
                      <a:r>
                        <a:rPr lang="en-US" sz="1600" dirty="0"/>
                        <a:t>approach provides good visualization and suitable for quick analysis for any news article</a:t>
                      </a:r>
                    </a:p>
                  </a:txBody>
                  <a:tcPr/>
                </a:tc>
                <a:tc>
                  <a:txBody>
                    <a:bodyPr/>
                    <a:lstStyle/>
                    <a:p>
                      <a:r>
                        <a:rPr lang="en-US" sz="1600" dirty="0"/>
                        <a:t>Limited for small datasets of less than 100 news article only</a:t>
                      </a:r>
                    </a:p>
                  </a:txBody>
                  <a:tcPr/>
                </a:tc>
                <a:tc>
                  <a:txBody>
                    <a:bodyPr/>
                    <a:lstStyle/>
                    <a:p>
                      <a:r>
                        <a:rPr lang="en-US" sz="1600" dirty="0"/>
                        <a:t>Good approach for descriptive analysis but not suitable for datasets which are in the form of paragraphs.</a:t>
                      </a:r>
                    </a:p>
                  </a:txBody>
                  <a:tcPr/>
                </a:tc>
                <a:extLst>
                  <a:ext uri="{0D108BD9-81ED-4DB2-BD59-A6C34878D82A}">
                    <a16:rowId xmlns:a16="http://schemas.microsoft.com/office/drawing/2014/main" val="2207873050"/>
                  </a:ext>
                </a:extLst>
              </a:tr>
              <a:tr h="370840">
                <a:tc>
                  <a:txBody>
                    <a:bodyPr/>
                    <a:lstStyle/>
                    <a:p>
                      <a:r>
                        <a:rPr lang="en-US" sz="1600" dirty="0"/>
                        <a:t>3</a:t>
                      </a:r>
                    </a:p>
                  </a:txBody>
                  <a:tcPr/>
                </a:tc>
                <a:tc>
                  <a:txBody>
                    <a:bodyPr/>
                    <a:lstStyle/>
                    <a:p>
                      <a:r>
                        <a:rPr lang="en-US" sz="1600" dirty="0"/>
                        <a:t>Shu, K., Wang, S. </a:t>
                      </a:r>
                    </a:p>
                    <a:p>
                      <a:r>
                        <a:rPr lang="en-US" sz="1600" dirty="0"/>
                        <a:t>Liu, H</a:t>
                      </a:r>
                    </a:p>
                  </a:txBody>
                  <a:tcPr/>
                </a:tc>
                <a:tc>
                  <a:txBody>
                    <a:bodyPr/>
                    <a:lstStyle/>
                    <a:p>
                      <a:r>
                        <a:rPr lang="en-US" sz="1600" dirty="0"/>
                        <a:t>2019,</a:t>
                      </a:r>
                      <a:br>
                        <a:rPr lang="en-US" sz="1600" dirty="0"/>
                      </a:br>
                      <a:r>
                        <a:rPr lang="en-US" sz="1600" dirty="0"/>
                        <a:t>ACM</a:t>
                      </a:r>
                    </a:p>
                  </a:txBody>
                  <a:tcPr/>
                </a:tc>
                <a:tc>
                  <a:txBody>
                    <a:bodyPr/>
                    <a:lstStyle/>
                    <a:p>
                      <a:r>
                        <a:rPr lang="en-US" sz="1600" dirty="0"/>
                        <a:t>The role of social context for fake news detection</a:t>
                      </a:r>
                    </a:p>
                  </a:txBody>
                  <a:tcPr/>
                </a:tc>
                <a:tc>
                  <a:txBody>
                    <a:bodyPr/>
                    <a:lstStyle/>
                    <a:p>
                      <a:r>
                        <a:rPr lang="en-US" sz="1600" dirty="0"/>
                        <a:t>Social Media Analytics</a:t>
                      </a:r>
                    </a:p>
                  </a:txBody>
                  <a:tcPr/>
                </a:tc>
                <a:tc>
                  <a:txBody>
                    <a:bodyPr/>
                    <a:lstStyle/>
                    <a:p>
                      <a:r>
                        <a:rPr lang="en-US" sz="1600" dirty="0"/>
                        <a:t>Specific to context of the news</a:t>
                      </a:r>
                    </a:p>
                    <a:p>
                      <a:r>
                        <a:rPr lang="en-US" sz="1600" dirty="0"/>
                        <a:t>Applicable to social media feeds</a:t>
                      </a:r>
                    </a:p>
                  </a:txBody>
                  <a:tcPr/>
                </a:tc>
                <a:tc>
                  <a:txBody>
                    <a:bodyPr/>
                    <a:lstStyle/>
                    <a:p>
                      <a:r>
                        <a:rPr lang="en-US" sz="1600" dirty="0"/>
                        <a:t>It not only focus on content but also context.</a:t>
                      </a:r>
                    </a:p>
                  </a:txBody>
                  <a:tcPr/>
                </a:tc>
                <a:tc>
                  <a:txBody>
                    <a:bodyPr/>
                    <a:lstStyle/>
                    <a:p>
                      <a:r>
                        <a:rPr lang="en-US" sz="1600" dirty="0"/>
                        <a:t>Quite good, but does not exploit the power of DL.</a:t>
                      </a:r>
                    </a:p>
                    <a:p>
                      <a:r>
                        <a:rPr lang="en-US" sz="1600" dirty="0"/>
                        <a:t>Limited due to manual feature extraction.</a:t>
                      </a:r>
                    </a:p>
                  </a:txBody>
                  <a:tcPr/>
                </a:tc>
                <a:tc>
                  <a:txBody>
                    <a:bodyPr/>
                    <a:lstStyle/>
                    <a:p>
                      <a:r>
                        <a:rPr lang="en-US" sz="1600" dirty="0"/>
                        <a:t>It uses a three way approach: publisher, news and reader and relation between the three.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349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3E85-B36F-4F5F-9BB6-70366B082B20}"/>
              </a:ext>
            </a:extLst>
          </p:cNvPr>
          <p:cNvSpPr>
            <a:spLocks noGrp="1"/>
          </p:cNvSpPr>
          <p:nvPr>
            <p:ph type="title"/>
          </p:nvPr>
        </p:nvSpPr>
        <p:spPr/>
        <p:txBody>
          <a:bodyPr/>
          <a:lstStyle/>
          <a:p>
            <a:r>
              <a:rPr lang="en-US" dirty="0"/>
              <a:t>Literature Review</a:t>
            </a:r>
          </a:p>
        </p:txBody>
      </p:sp>
      <p:graphicFrame>
        <p:nvGraphicFramePr>
          <p:cNvPr id="4" name="Table 4">
            <a:extLst>
              <a:ext uri="{FF2B5EF4-FFF2-40B4-BE49-F238E27FC236}">
                <a16:creationId xmlns:a16="http://schemas.microsoft.com/office/drawing/2014/main" id="{2EAA41E1-513B-4852-96E7-C5A33CFF17AE}"/>
              </a:ext>
            </a:extLst>
          </p:cNvPr>
          <p:cNvGraphicFramePr>
            <a:graphicFrameLocks noGrp="1"/>
          </p:cNvGraphicFramePr>
          <p:nvPr>
            <p:ph idx="1"/>
            <p:extLst>
              <p:ext uri="{D42A27DB-BD31-4B8C-83A1-F6EECF244321}">
                <p14:modId xmlns:p14="http://schemas.microsoft.com/office/powerpoint/2010/main" val="1003163720"/>
              </p:ext>
            </p:extLst>
          </p:nvPr>
        </p:nvGraphicFramePr>
        <p:xfrm>
          <a:off x="495300" y="1088651"/>
          <a:ext cx="8915400" cy="5220669"/>
        </p:xfrm>
        <a:graphic>
          <a:graphicData uri="http://schemas.openxmlformats.org/drawingml/2006/table">
            <a:tbl>
              <a:tblPr firstRow="1" bandRow="1">
                <a:tableStyleId>{5C22544A-7EE6-4342-B048-85BDC9FD1C3A}</a:tableStyleId>
              </a:tblPr>
              <a:tblGrid>
                <a:gridCol w="641276">
                  <a:extLst>
                    <a:ext uri="{9D8B030D-6E8A-4147-A177-3AD203B41FA5}">
                      <a16:colId xmlns:a16="http://schemas.microsoft.com/office/drawing/2014/main" val="486232237"/>
                    </a:ext>
                  </a:extLst>
                </a:gridCol>
                <a:gridCol w="1008112">
                  <a:extLst>
                    <a:ext uri="{9D8B030D-6E8A-4147-A177-3AD203B41FA5}">
                      <a16:colId xmlns:a16="http://schemas.microsoft.com/office/drawing/2014/main" val="3379510220"/>
                    </a:ext>
                  </a:extLst>
                </a:gridCol>
                <a:gridCol w="1080120">
                  <a:extLst>
                    <a:ext uri="{9D8B030D-6E8A-4147-A177-3AD203B41FA5}">
                      <a16:colId xmlns:a16="http://schemas.microsoft.com/office/drawing/2014/main" val="1102239389"/>
                    </a:ext>
                  </a:extLst>
                </a:gridCol>
                <a:gridCol w="1080120">
                  <a:extLst>
                    <a:ext uri="{9D8B030D-6E8A-4147-A177-3AD203B41FA5}">
                      <a16:colId xmlns:a16="http://schemas.microsoft.com/office/drawing/2014/main" val="1129801001"/>
                    </a:ext>
                  </a:extLst>
                </a:gridCol>
                <a:gridCol w="1008112">
                  <a:extLst>
                    <a:ext uri="{9D8B030D-6E8A-4147-A177-3AD203B41FA5}">
                      <a16:colId xmlns:a16="http://schemas.microsoft.com/office/drawing/2014/main" val="3948199743"/>
                    </a:ext>
                  </a:extLst>
                </a:gridCol>
                <a:gridCol w="936104">
                  <a:extLst>
                    <a:ext uri="{9D8B030D-6E8A-4147-A177-3AD203B41FA5}">
                      <a16:colId xmlns:a16="http://schemas.microsoft.com/office/drawing/2014/main" val="4089853896"/>
                    </a:ext>
                  </a:extLst>
                </a:gridCol>
                <a:gridCol w="1080120">
                  <a:extLst>
                    <a:ext uri="{9D8B030D-6E8A-4147-A177-3AD203B41FA5}">
                      <a16:colId xmlns:a16="http://schemas.microsoft.com/office/drawing/2014/main" val="1740754670"/>
                    </a:ext>
                  </a:extLst>
                </a:gridCol>
                <a:gridCol w="864096">
                  <a:extLst>
                    <a:ext uri="{9D8B030D-6E8A-4147-A177-3AD203B41FA5}">
                      <a16:colId xmlns:a16="http://schemas.microsoft.com/office/drawing/2014/main" val="2175574613"/>
                    </a:ext>
                  </a:extLst>
                </a:gridCol>
                <a:gridCol w="1217340">
                  <a:extLst>
                    <a:ext uri="{9D8B030D-6E8A-4147-A177-3AD203B41FA5}">
                      <a16:colId xmlns:a16="http://schemas.microsoft.com/office/drawing/2014/main" val="1069980974"/>
                    </a:ext>
                  </a:extLst>
                </a:gridCol>
              </a:tblGrid>
              <a:tr h="1181520">
                <a:tc>
                  <a:txBody>
                    <a:bodyPr/>
                    <a:lstStyle/>
                    <a:p>
                      <a:r>
                        <a:rPr lang="en-US" sz="1600" dirty="0" err="1"/>
                        <a:t>Sl</a:t>
                      </a:r>
                      <a:r>
                        <a:rPr lang="en-US" sz="1600" dirty="0"/>
                        <a:t> No.</a:t>
                      </a:r>
                    </a:p>
                  </a:txBody>
                  <a:tcPr/>
                </a:tc>
                <a:tc>
                  <a:txBody>
                    <a:bodyPr/>
                    <a:lstStyle/>
                    <a:p>
                      <a:r>
                        <a:rPr lang="en-US" sz="1600" dirty="0"/>
                        <a:t>Authors</a:t>
                      </a:r>
                    </a:p>
                  </a:txBody>
                  <a:tcPr/>
                </a:tc>
                <a:tc>
                  <a:txBody>
                    <a:bodyPr/>
                    <a:lstStyle/>
                    <a:p>
                      <a:r>
                        <a:rPr lang="en-US" sz="1600" dirty="0"/>
                        <a:t>Year of Publication</a:t>
                      </a:r>
                    </a:p>
                  </a:txBody>
                  <a:tcPr/>
                </a:tc>
                <a:tc>
                  <a:txBody>
                    <a:bodyPr/>
                    <a:lstStyle/>
                    <a:p>
                      <a:r>
                        <a:rPr lang="en-US" sz="1600" dirty="0"/>
                        <a:t>Research Focus</a:t>
                      </a:r>
                    </a:p>
                  </a:txBody>
                  <a:tcPr/>
                </a:tc>
                <a:tc>
                  <a:txBody>
                    <a:bodyPr/>
                    <a:lstStyle/>
                    <a:p>
                      <a:r>
                        <a:rPr lang="en-US" sz="1600" dirty="0"/>
                        <a:t>Methods and Methodology used</a:t>
                      </a:r>
                    </a:p>
                  </a:txBody>
                  <a:tcPr/>
                </a:tc>
                <a:tc>
                  <a:txBody>
                    <a:bodyPr/>
                    <a:lstStyle/>
                    <a:p>
                      <a:r>
                        <a:rPr lang="en-US" sz="1600" dirty="0"/>
                        <a:t>Research Findings</a:t>
                      </a:r>
                    </a:p>
                  </a:txBody>
                  <a:tcPr/>
                </a:tc>
                <a:tc>
                  <a:txBody>
                    <a:bodyPr/>
                    <a:lstStyle/>
                    <a:p>
                      <a:r>
                        <a:rPr lang="en-US" sz="1600" dirty="0"/>
                        <a:t>Conclusion drawn by author</a:t>
                      </a:r>
                    </a:p>
                  </a:txBody>
                  <a:tcPr/>
                </a:tc>
                <a:tc>
                  <a:txBody>
                    <a:bodyPr/>
                    <a:lstStyle/>
                    <a:p>
                      <a:r>
                        <a:rPr lang="en-US" sz="1600" dirty="0"/>
                        <a:t>Limitation of study</a:t>
                      </a:r>
                    </a:p>
                  </a:txBody>
                  <a:tcPr/>
                </a:tc>
                <a:tc>
                  <a:txBody>
                    <a:bodyPr/>
                    <a:lstStyle/>
                    <a:p>
                      <a:r>
                        <a:rPr lang="en-US" sz="1600" dirty="0"/>
                        <a:t>Students comments on research work</a:t>
                      </a:r>
                    </a:p>
                  </a:txBody>
                  <a:tcPr/>
                </a:tc>
                <a:extLst>
                  <a:ext uri="{0D108BD9-81ED-4DB2-BD59-A6C34878D82A}">
                    <a16:rowId xmlns:a16="http://schemas.microsoft.com/office/drawing/2014/main" val="2710903609"/>
                  </a:ext>
                </a:extLst>
              </a:tr>
              <a:tr h="4039149">
                <a:tc>
                  <a:txBody>
                    <a:bodyPr/>
                    <a:lstStyle/>
                    <a:p>
                      <a:r>
                        <a:rPr lang="en-US" sz="1600" dirty="0"/>
                        <a:t>4</a:t>
                      </a:r>
                    </a:p>
                  </a:txBody>
                  <a:tcPr/>
                </a:tc>
                <a:tc>
                  <a:txBody>
                    <a:bodyPr/>
                    <a:lstStyle/>
                    <a:p>
                      <a:r>
                        <a:rPr lang="en-US" sz="1600" dirty="0"/>
                        <a:t>Ahmed, H. Traore, I. Saad, S. </a:t>
                      </a:r>
                    </a:p>
                  </a:txBody>
                  <a:tcPr/>
                </a:tc>
                <a:tc>
                  <a:txBody>
                    <a:bodyPr/>
                    <a:lstStyle/>
                    <a:p>
                      <a:r>
                        <a:rPr lang="en-US" sz="1600" dirty="0"/>
                        <a:t>2017,</a:t>
                      </a:r>
                      <a:br>
                        <a:rPr lang="en-US" sz="1600" dirty="0"/>
                      </a:br>
                      <a:r>
                        <a:rPr lang="en-US" sz="1600" dirty="0"/>
                        <a:t>Springer</a:t>
                      </a:r>
                    </a:p>
                  </a:txBody>
                  <a:tcPr/>
                </a:tc>
                <a:tc>
                  <a:txBody>
                    <a:bodyPr/>
                    <a:lstStyle/>
                    <a:p>
                      <a:r>
                        <a:rPr lang="en-US" sz="1600" dirty="0"/>
                        <a:t>Detection of online fake news using N-gram analysis and machine learning techniques</a:t>
                      </a:r>
                    </a:p>
                  </a:txBody>
                  <a:tcPr/>
                </a:tc>
                <a:tc>
                  <a:txBody>
                    <a:bodyPr/>
                    <a:lstStyle/>
                    <a:p>
                      <a:r>
                        <a:rPr lang="en-US" sz="1600" dirty="0"/>
                        <a:t>N-Gram analysis and Machine Learning</a:t>
                      </a:r>
                    </a:p>
                  </a:txBody>
                  <a:tcPr/>
                </a:tc>
                <a:tc>
                  <a:txBody>
                    <a:bodyPr/>
                    <a:lstStyle/>
                    <a:p>
                      <a:r>
                        <a:rPr lang="en-US" sz="1600" dirty="0"/>
                        <a:t>N-gram approach is proven standard for text classification. ML algorithms perform better than earlier approaches.</a:t>
                      </a:r>
                    </a:p>
                  </a:txBody>
                  <a:tcPr/>
                </a:tc>
                <a:tc>
                  <a:txBody>
                    <a:bodyPr/>
                    <a:lstStyle/>
                    <a:p>
                      <a:r>
                        <a:rPr lang="en-US" sz="1600" dirty="0"/>
                        <a:t>Tri-grams perform better than bi-gram but also makes more complication. </a:t>
                      </a:r>
                    </a:p>
                  </a:txBody>
                  <a:tcPr/>
                </a:tc>
                <a:tc>
                  <a:txBody>
                    <a:bodyPr/>
                    <a:lstStyle/>
                    <a:p>
                      <a:r>
                        <a:rPr lang="en-US" sz="1600" dirty="0"/>
                        <a:t>N-Gram approaches are generally compute expensive and a lot of preprocessing is needed.</a:t>
                      </a:r>
                    </a:p>
                  </a:txBody>
                  <a:tcPr/>
                </a:tc>
                <a:tc>
                  <a:txBody>
                    <a:bodyPr/>
                    <a:lstStyle/>
                    <a:p>
                      <a:r>
                        <a:rPr lang="en-US" sz="1600" dirty="0"/>
                        <a:t>N-Gram approach is suitable for text classification but fake news carries so much more subtle information which N-Gram can not identify.</a:t>
                      </a:r>
                    </a:p>
                  </a:txBody>
                  <a:tcPr/>
                </a:tc>
                <a:extLst>
                  <a:ext uri="{0D108BD9-81ED-4DB2-BD59-A6C34878D82A}">
                    <a16:rowId xmlns:a16="http://schemas.microsoft.com/office/drawing/2014/main" val="3638343605"/>
                  </a:ext>
                </a:extLst>
              </a:tr>
            </a:tbl>
          </a:graphicData>
        </a:graphic>
      </p:graphicFrame>
    </p:spTree>
    <p:extLst>
      <p:ext uri="{BB962C8B-B14F-4D97-AF65-F5344CB8AC3E}">
        <p14:creationId xmlns:p14="http://schemas.microsoft.com/office/powerpoint/2010/main" val="2859756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5579</TotalTime>
  <Words>1378</Words>
  <Application>Microsoft Office PowerPoint</Application>
  <PresentationFormat>A4 Paper (210x297 mm)</PresentationFormat>
  <Paragraphs>382</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Pre Project Presentation  Group Project Work MLIS</vt:lpstr>
      <vt:lpstr>PowerPoint Presentation</vt:lpstr>
      <vt:lpstr>PowerPoint Presentation</vt:lpstr>
      <vt:lpstr>Outline</vt:lpstr>
      <vt:lpstr>Introduction </vt:lpstr>
      <vt:lpstr>Motivation (Project Concept and its relevance) </vt:lpstr>
      <vt:lpstr>Literature Review</vt:lpstr>
      <vt:lpstr>PowerPoint Presentation</vt:lpstr>
      <vt:lpstr>Literature Review</vt:lpstr>
      <vt:lpstr>Literature Review</vt:lpstr>
      <vt:lpstr>Research Gaps</vt:lpstr>
      <vt:lpstr>Title and Aim</vt:lpstr>
      <vt:lpstr>Objectives</vt:lpstr>
      <vt:lpstr>Methods and Methodology </vt:lpstr>
      <vt:lpstr>Expected Outcomes</vt:lpstr>
      <vt:lpstr>Gantt Chart</vt:lpstr>
      <vt:lpstr>Design and Workflow</vt:lpstr>
      <vt:lpstr>API Work Flow</vt:lpstr>
      <vt:lpstr>AI( NLP) Model Work Flow</vt:lpstr>
      <vt:lpstr>DB Structure</vt:lpstr>
      <vt:lpstr>UI Interface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Baiju Kumar Mishra</cp:lastModifiedBy>
  <cp:revision>267</cp:revision>
  <cp:lastPrinted>2016-01-29T07:37:30Z</cp:lastPrinted>
  <dcterms:created xsi:type="dcterms:W3CDTF">2020-04-08T16:34:23Z</dcterms:created>
  <dcterms:modified xsi:type="dcterms:W3CDTF">2020-04-27T11:13:04Z</dcterms:modified>
</cp:coreProperties>
</file>