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458" r:id="rId2"/>
    <p:sldId id="459" r:id="rId3"/>
    <p:sldId id="460" r:id="rId4"/>
    <p:sldId id="463" r:id="rId5"/>
    <p:sldId id="508" r:id="rId6"/>
    <p:sldId id="444" r:id="rId7"/>
    <p:sldId id="445" r:id="rId8"/>
    <p:sldId id="447" r:id="rId9"/>
    <p:sldId id="448" r:id="rId10"/>
    <p:sldId id="449" r:id="rId11"/>
    <p:sldId id="515" r:id="rId12"/>
    <p:sldId id="517" r:id="rId13"/>
    <p:sldId id="516" r:id="rId14"/>
    <p:sldId id="501" r:id="rId15"/>
    <p:sldId id="513" r:id="rId16"/>
    <p:sldId id="514" r:id="rId17"/>
    <p:sldId id="511" r:id="rId18"/>
    <p:sldId id="472" r:id="rId19"/>
    <p:sldId id="473" r:id="rId20"/>
    <p:sldId id="502" r:id="rId21"/>
    <p:sldId id="474" r:id="rId22"/>
    <p:sldId id="492" r:id="rId23"/>
    <p:sldId id="503" r:id="rId24"/>
    <p:sldId id="495" r:id="rId25"/>
    <p:sldId id="499" r:id="rId26"/>
    <p:sldId id="500" r:id="rId27"/>
    <p:sldId id="497" r:id="rId28"/>
    <p:sldId id="504" r:id="rId29"/>
    <p:sldId id="475" r:id="rId30"/>
    <p:sldId id="487" r:id="rId31"/>
    <p:sldId id="494" r:id="rId32"/>
    <p:sldId id="489" r:id="rId33"/>
    <p:sldId id="478" r:id="rId34"/>
    <p:sldId id="488" r:id="rId35"/>
    <p:sldId id="476" r:id="rId36"/>
    <p:sldId id="496" r:id="rId37"/>
    <p:sldId id="498" r:id="rId38"/>
    <p:sldId id="482" r:id="rId39"/>
    <p:sldId id="509" r:id="rId40"/>
    <p:sldId id="510" r:id="rId41"/>
    <p:sldId id="512" r:id="rId42"/>
    <p:sldId id="505" r:id="rId43"/>
    <p:sldId id="483" r:id="rId44"/>
    <p:sldId id="484" r:id="rId45"/>
    <p:sldId id="485" r:id="rId46"/>
    <p:sldId id="486" r:id="rId47"/>
    <p:sldId id="506" r:id="rId48"/>
    <p:sldId id="477" r:id="rId49"/>
    <p:sldId id="490" r:id="rId50"/>
    <p:sldId id="507" r:id="rId51"/>
    <p:sldId id="491" r:id="rId52"/>
    <p:sldId id="493" r:id="rId53"/>
    <p:sldId id="481" r:id="rId54"/>
    <p:sldId id="480" r:id="rId55"/>
    <p:sldId id="479" r:id="rId56"/>
    <p:sldId id="456" r:id="rId57"/>
    <p:sldId id="424" r:id="rId58"/>
  </p:sldIdLst>
  <p:sldSz cx="9906000" cy="6858000" type="A4"/>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3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EBAF2F-7EEF-48FC-93A7-D47B4D6F7CEB}" v="15" dt="2021-03-18T07:48:10.4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86410" autoAdjust="0"/>
  </p:normalViewPr>
  <p:slideViewPr>
    <p:cSldViewPr>
      <p:cViewPr varScale="1">
        <p:scale>
          <a:sx n="74" d="100"/>
          <a:sy n="74" d="100"/>
        </p:scale>
        <p:origin x="1440" y="53"/>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6" d="100"/>
          <a:sy n="56" d="100"/>
        </p:scale>
        <p:origin x="-2628" y="-96"/>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Anuj" userId="6e8f6892-75a9-45a6-b46d-5795380988dd" providerId="ADAL" clId="{3BEBAF2F-7EEF-48FC-93A7-D47B4D6F7CEB}"/>
    <pc:docChg chg="custSel addSld modSld sldOrd">
      <pc:chgData name="Kumar, Anuj" userId="6e8f6892-75a9-45a6-b46d-5795380988dd" providerId="ADAL" clId="{3BEBAF2F-7EEF-48FC-93A7-D47B4D6F7CEB}" dt="2021-03-18T07:48:16.710" v="3412" actId="1076"/>
      <pc:docMkLst>
        <pc:docMk/>
      </pc:docMkLst>
      <pc:sldChg chg="modSp mod">
        <pc:chgData name="Kumar, Anuj" userId="6e8f6892-75a9-45a6-b46d-5795380988dd" providerId="ADAL" clId="{3BEBAF2F-7EEF-48FC-93A7-D47B4D6F7CEB}" dt="2021-03-14T15:13:54.921" v="407" actId="20577"/>
        <pc:sldMkLst>
          <pc:docMk/>
          <pc:sldMk cId="948916100" sldId="444"/>
        </pc:sldMkLst>
        <pc:spChg chg="mod">
          <ac:chgData name="Kumar, Anuj" userId="6e8f6892-75a9-45a6-b46d-5795380988dd" providerId="ADAL" clId="{3BEBAF2F-7EEF-48FC-93A7-D47B4D6F7CEB}" dt="2021-03-14T15:13:54.921" v="407" actId="20577"/>
          <ac:spMkLst>
            <pc:docMk/>
            <pc:sldMk cId="948916100" sldId="444"/>
            <ac:spMk id="3" creationId="{00000000-0000-0000-0000-000000000000}"/>
          </ac:spMkLst>
        </pc:spChg>
      </pc:sldChg>
      <pc:sldChg chg="modSp mod">
        <pc:chgData name="Kumar, Anuj" userId="6e8f6892-75a9-45a6-b46d-5795380988dd" providerId="ADAL" clId="{3BEBAF2F-7EEF-48FC-93A7-D47B4D6F7CEB}" dt="2021-03-14T15:54:22.389" v="2104" actId="114"/>
        <pc:sldMkLst>
          <pc:docMk/>
          <pc:sldMk cId="1423910936" sldId="447"/>
        </pc:sldMkLst>
        <pc:spChg chg="mod">
          <ac:chgData name="Kumar, Anuj" userId="6e8f6892-75a9-45a6-b46d-5795380988dd" providerId="ADAL" clId="{3BEBAF2F-7EEF-48FC-93A7-D47B4D6F7CEB}" dt="2021-03-14T15:54:22.389" v="2104" actId="114"/>
          <ac:spMkLst>
            <pc:docMk/>
            <pc:sldMk cId="1423910936" sldId="447"/>
            <ac:spMk id="3" creationId="{00000000-0000-0000-0000-000000000000}"/>
          </ac:spMkLst>
        </pc:spChg>
      </pc:sldChg>
      <pc:sldChg chg="modSp mod">
        <pc:chgData name="Kumar, Anuj" userId="6e8f6892-75a9-45a6-b46d-5795380988dd" providerId="ADAL" clId="{3BEBAF2F-7EEF-48FC-93A7-D47B4D6F7CEB}" dt="2021-03-14T15:20:15.554" v="611" actId="20577"/>
        <pc:sldMkLst>
          <pc:docMk/>
          <pc:sldMk cId="4203031450" sldId="449"/>
        </pc:sldMkLst>
        <pc:graphicFrameChg chg="modGraphic">
          <ac:chgData name="Kumar, Anuj" userId="6e8f6892-75a9-45a6-b46d-5795380988dd" providerId="ADAL" clId="{3BEBAF2F-7EEF-48FC-93A7-D47B4D6F7CEB}" dt="2021-03-14T15:20:15.554" v="611" actId="20577"/>
          <ac:graphicFrameMkLst>
            <pc:docMk/>
            <pc:sldMk cId="4203031450" sldId="449"/>
            <ac:graphicFrameMk id="4" creationId="{B683C8D4-E4AC-49B4-8DA2-08A4E2002B8F}"/>
          </ac:graphicFrameMkLst>
        </pc:graphicFrameChg>
      </pc:sldChg>
      <pc:sldChg chg="modSp mod">
        <pc:chgData name="Kumar, Anuj" userId="6e8f6892-75a9-45a6-b46d-5795380988dd" providerId="ADAL" clId="{3BEBAF2F-7EEF-48FC-93A7-D47B4D6F7CEB}" dt="2021-03-14T15:54:45.296" v="2106" actId="20577"/>
        <pc:sldMkLst>
          <pc:docMk/>
          <pc:sldMk cId="62160496" sldId="460"/>
        </pc:sldMkLst>
        <pc:spChg chg="mod">
          <ac:chgData name="Kumar, Anuj" userId="6e8f6892-75a9-45a6-b46d-5795380988dd" providerId="ADAL" clId="{3BEBAF2F-7EEF-48FC-93A7-D47B4D6F7CEB}" dt="2021-03-14T15:54:45.296" v="2106" actId="20577"/>
          <ac:spMkLst>
            <pc:docMk/>
            <pc:sldMk cId="62160496" sldId="460"/>
            <ac:spMk id="3" creationId="{00000000-0000-0000-0000-000000000000}"/>
          </ac:spMkLst>
        </pc:spChg>
      </pc:sldChg>
      <pc:sldChg chg="modSp mod">
        <pc:chgData name="Kumar, Anuj" userId="6e8f6892-75a9-45a6-b46d-5795380988dd" providerId="ADAL" clId="{3BEBAF2F-7EEF-48FC-93A7-D47B4D6F7CEB}" dt="2021-03-14T15:23:26.416" v="919" actId="20577"/>
        <pc:sldMkLst>
          <pc:docMk/>
          <pc:sldMk cId="4213585524" sldId="472"/>
        </pc:sldMkLst>
        <pc:spChg chg="mod">
          <ac:chgData name="Kumar, Anuj" userId="6e8f6892-75a9-45a6-b46d-5795380988dd" providerId="ADAL" clId="{3BEBAF2F-7EEF-48FC-93A7-D47B4D6F7CEB}" dt="2021-03-14T15:23:26.416" v="919" actId="20577"/>
          <ac:spMkLst>
            <pc:docMk/>
            <pc:sldMk cId="4213585524" sldId="472"/>
            <ac:spMk id="2" creationId="{961C95A9-1E85-4FF7-A676-4CCDE51A5A18}"/>
          </ac:spMkLst>
        </pc:spChg>
      </pc:sldChg>
      <pc:sldChg chg="modSp mod">
        <pc:chgData name="Kumar, Anuj" userId="6e8f6892-75a9-45a6-b46d-5795380988dd" providerId="ADAL" clId="{3BEBAF2F-7EEF-48FC-93A7-D47B4D6F7CEB}" dt="2021-03-14T15:55:23.125" v="2116" actId="20577"/>
        <pc:sldMkLst>
          <pc:docMk/>
          <pc:sldMk cId="2417138129" sldId="473"/>
        </pc:sldMkLst>
        <pc:spChg chg="mod">
          <ac:chgData name="Kumar, Anuj" userId="6e8f6892-75a9-45a6-b46d-5795380988dd" providerId="ADAL" clId="{3BEBAF2F-7EEF-48FC-93A7-D47B4D6F7CEB}" dt="2021-03-14T15:55:23.125" v="2116" actId="20577"/>
          <ac:spMkLst>
            <pc:docMk/>
            <pc:sldMk cId="2417138129" sldId="473"/>
            <ac:spMk id="2" creationId="{CDF9FD41-81E4-47BB-8542-84DA9E9575BA}"/>
          </ac:spMkLst>
        </pc:spChg>
      </pc:sldChg>
      <pc:sldChg chg="modSp mod">
        <pc:chgData name="Kumar, Anuj" userId="6e8f6892-75a9-45a6-b46d-5795380988dd" providerId="ADAL" clId="{3BEBAF2F-7EEF-48FC-93A7-D47B4D6F7CEB}" dt="2021-03-14T15:37:12.282" v="2036" actId="20577"/>
        <pc:sldMkLst>
          <pc:docMk/>
          <pc:sldMk cId="1418516405" sldId="474"/>
        </pc:sldMkLst>
        <pc:spChg chg="mod">
          <ac:chgData name="Kumar, Anuj" userId="6e8f6892-75a9-45a6-b46d-5795380988dd" providerId="ADAL" clId="{3BEBAF2F-7EEF-48FC-93A7-D47B4D6F7CEB}" dt="2021-03-14T15:37:12.282" v="2036" actId="20577"/>
          <ac:spMkLst>
            <pc:docMk/>
            <pc:sldMk cId="1418516405" sldId="474"/>
            <ac:spMk id="2" creationId="{C9581F30-8495-4811-938C-4BB69FEB54EB}"/>
          </ac:spMkLst>
        </pc:spChg>
      </pc:sldChg>
      <pc:sldChg chg="modSp mod">
        <pc:chgData name="Kumar, Anuj" userId="6e8f6892-75a9-45a6-b46d-5795380988dd" providerId="ADAL" clId="{3BEBAF2F-7EEF-48FC-93A7-D47B4D6F7CEB}" dt="2021-03-14T15:50:59.623" v="2051" actId="14100"/>
        <pc:sldMkLst>
          <pc:docMk/>
          <pc:sldMk cId="4098038904" sldId="479"/>
        </pc:sldMkLst>
        <pc:spChg chg="mod">
          <ac:chgData name="Kumar, Anuj" userId="6e8f6892-75a9-45a6-b46d-5795380988dd" providerId="ADAL" clId="{3BEBAF2F-7EEF-48FC-93A7-D47B4D6F7CEB}" dt="2021-03-14T15:50:59.623" v="2051" actId="14100"/>
          <ac:spMkLst>
            <pc:docMk/>
            <pc:sldMk cId="4098038904" sldId="479"/>
            <ac:spMk id="3" creationId="{41DB56DA-54E0-4CE5-B126-5D3DA02DAAFF}"/>
          </ac:spMkLst>
        </pc:spChg>
      </pc:sldChg>
      <pc:sldChg chg="modSp mod">
        <pc:chgData name="Kumar, Anuj" userId="6e8f6892-75a9-45a6-b46d-5795380988dd" providerId="ADAL" clId="{3BEBAF2F-7EEF-48FC-93A7-D47B4D6F7CEB}" dt="2021-03-14T15:51:24.717" v="2054" actId="14100"/>
        <pc:sldMkLst>
          <pc:docMk/>
          <pc:sldMk cId="4121547290" sldId="480"/>
        </pc:sldMkLst>
        <pc:spChg chg="mod">
          <ac:chgData name="Kumar, Anuj" userId="6e8f6892-75a9-45a6-b46d-5795380988dd" providerId="ADAL" clId="{3BEBAF2F-7EEF-48FC-93A7-D47B4D6F7CEB}" dt="2021-03-14T15:51:24.717" v="2054" actId="14100"/>
          <ac:spMkLst>
            <pc:docMk/>
            <pc:sldMk cId="4121547290" sldId="480"/>
            <ac:spMk id="3" creationId="{6F98F812-5124-4309-9EB6-4FCF5A6725F8}"/>
          </ac:spMkLst>
        </pc:spChg>
      </pc:sldChg>
      <pc:sldChg chg="modSp mod">
        <pc:chgData name="Kumar, Anuj" userId="6e8f6892-75a9-45a6-b46d-5795380988dd" providerId="ADAL" clId="{3BEBAF2F-7EEF-48FC-93A7-D47B4D6F7CEB}" dt="2021-03-14T15:52:10.829" v="2059" actId="1076"/>
        <pc:sldMkLst>
          <pc:docMk/>
          <pc:sldMk cId="473604266" sldId="490"/>
        </pc:sldMkLst>
        <pc:graphicFrameChg chg="mod modGraphic">
          <ac:chgData name="Kumar, Anuj" userId="6e8f6892-75a9-45a6-b46d-5795380988dd" providerId="ADAL" clId="{3BEBAF2F-7EEF-48FC-93A7-D47B4D6F7CEB}" dt="2021-03-14T15:52:10.829" v="2059" actId="1076"/>
          <ac:graphicFrameMkLst>
            <pc:docMk/>
            <pc:sldMk cId="473604266" sldId="490"/>
            <ac:graphicFrameMk id="4" creationId="{FDD0E476-720F-480D-B657-44428D9B837D}"/>
          </ac:graphicFrameMkLst>
        </pc:graphicFrameChg>
      </pc:sldChg>
      <pc:sldChg chg="modSp mod">
        <pc:chgData name="Kumar, Anuj" userId="6e8f6892-75a9-45a6-b46d-5795380988dd" providerId="ADAL" clId="{3BEBAF2F-7EEF-48FC-93A7-D47B4D6F7CEB}" dt="2021-03-14T15:57:21.846" v="2293" actId="1076"/>
        <pc:sldMkLst>
          <pc:docMk/>
          <pc:sldMk cId="3175554230" sldId="495"/>
        </pc:sldMkLst>
        <pc:graphicFrameChg chg="mod modGraphic">
          <ac:chgData name="Kumar, Anuj" userId="6e8f6892-75a9-45a6-b46d-5795380988dd" providerId="ADAL" clId="{3BEBAF2F-7EEF-48FC-93A7-D47B4D6F7CEB}" dt="2021-03-14T15:57:21.846" v="2293" actId="1076"/>
          <ac:graphicFrameMkLst>
            <pc:docMk/>
            <pc:sldMk cId="3175554230" sldId="495"/>
            <ac:graphicFrameMk id="4" creationId="{B4AF6DA0-FC8B-4F46-8428-60BA199D6E9F}"/>
          </ac:graphicFrameMkLst>
        </pc:graphicFrameChg>
      </pc:sldChg>
      <pc:sldChg chg="ord">
        <pc:chgData name="Kumar, Anuj" userId="6e8f6892-75a9-45a6-b46d-5795380988dd" providerId="ADAL" clId="{3BEBAF2F-7EEF-48FC-93A7-D47B4D6F7CEB}" dt="2021-03-14T15:49:55.425" v="2044"/>
        <pc:sldMkLst>
          <pc:docMk/>
          <pc:sldMk cId="4027768038" sldId="509"/>
        </pc:sldMkLst>
      </pc:sldChg>
      <pc:sldChg chg="ord">
        <pc:chgData name="Kumar, Anuj" userId="6e8f6892-75a9-45a6-b46d-5795380988dd" providerId="ADAL" clId="{3BEBAF2F-7EEF-48FC-93A7-D47B4D6F7CEB}" dt="2021-03-14T15:50:25.980" v="2048"/>
        <pc:sldMkLst>
          <pc:docMk/>
          <pc:sldMk cId="1419658709" sldId="510"/>
        </pc:sldMkLst>
      </pc:sldChg>
      <pc:sldChg chg="ord">
        <pc:chgData name="Kumar, Anuj" userId="6e8f6892-75a9-45a6-b46d-5795380988dd" providerId="ADAL" clId="{3BEBAF2F-7EEF-48FC-93A7-D47B4D6F7CEB}" dt="2021-03-14T15:28:40.251" v="1260"/>
        <pc:sldMkLst>
          <pc:docMk/>
          <pc:sldMk cId="1327094964" sldId="511"/>
        </pc:sldMkLst>
      </pc:sldChg>
      <pc:sldChg chg="ord">
        <pc:chgData name="Kumar, Anuj" userId="6e8f6892-75a9-45a6-b46d-5795380988dd" providerId="ADAL" clId="{3BEBAF2F-7EEF-48FC-93A7-D47B4D6F7CEB}" dt="2021-03-14T15:50:25.980" v="2048"/>
        <pc:sldMkLst>
          <pc:docMk/>
          <pc:sldMk cId="3550452163" sldId="512"/>
        </pc:sldMkLst>
      </pc:sldChg>
      <pc:sldChg chg="modSp new mod">
        <pc:chgData name="Kumar, Anuj" userId="6e8f6892-75a9-45a6-b46d-5795380988dd" providerId="ADAL" clId="{3BEBAF2F-7EEF-48FC-93A7-D47B4D6F7CEB}" dt="2021-03-14T15:23:02.945" v="909" actId="20577"/>
        <pc:sldMkLst>
          <pc:docMk/>
          <pc:sldMk cId="315153954" sldId="513"/>
        </pc:sldMkLst>
        <pc:spChg chg="mod">
          <ac:chgData name="Kumar, Anuj" userId="6e8f6892-75a9-45a6-b46d-5795380988dd" providerId="ADAL" clId="{3BEBAF2F-7EEF-48FC-93A7-D47B4D6F7CEB}" dt="2021-03-14T15:21:16.865" v="656" actId="207"/>
          <ac:spMkLst>
            <pc:docMk/>
            <pc:sldMk cId="315153954" sldId="513"/>
            <ac:spMk id="2" creationId="{FCF1D518-1CD7-4065-90B8-BE27DBD0CCEB}"/>
          </ac:spMkLst>
        </pc:spChg>
        <pc:spChg chg="mod">
          <ac:chgData name="Kumar, Anuj" userId="6e8f6892-75a9-45a6-b46d-5795380988dd" providerId="ADAL" clId="{3BEBAF2F-7EEF-48FC-93A7-D47B4D6F7CEB}" dt="2021-03-14T15:23:02.945" v="909" actId="20577"/>
          <ac:spMkLst>
            <pc:docMk/>
            <pc:sldMk cId="315153954" sldId="513"/>
            <ac:spMk id="3" creationId="{306E4F1D-F46A-438E-AA2B-98F1F7C67E15}"/>
          </ac:spMkLst>
        </pc:spChg>
      </pc:sldChg>
      <pc:sldChg chg="modSp new mod">
        <pc:chgData name="Kumar, Anuj" userId="6e8f6892-75a9-45a6-b46d-5795380988dd" providerId="ADAL" clId="{3BEBAF2F-7EEF-48FC-93A7-D47B4D6F7CEB}" dt="2021-03-14T15:29:35.183" v="1268" actId="255"/>
        <pc:sldMkLst>
          <pc:docMk/>
          <pc:sldMk cId="4175804388" sldId="514"/>
        </pc:sldMkLst>
        <pc:spChg chg="mod">
          <ac:chgData name="Kumar, Anuj" userId="6e8f6892-75a9-45a6-b46d-5795380988dd" providerId="ADAL" clId="{3BEBAF2F-7EEF-48FC-93A7-D47B4D6F7CEB}" dt="2021-03-14T15:23:56.128" v="946" actId="207"/>
          <ac:spMkLst>
            <pc:docMk/>
            <pc:sldMk cId="4175804388" sldId="514"/>
            <ac:spMk id="2" creationId="{E64EEECB-F238-4845-8E1C-70AEB9621677}"/>
          </ac:spMkLst>
        </pc:spChg>
        <pc:spChg chg="mod">
          <ac:chgData name="Kumar, Anuj" userId="6e8f6892-75a9-45a6-b46d-5795380988dd" providerId="ADAL" clId="{3BEBAF2F-7EEF-48FC-93A7-D47B4D6F7CEB}" dt="2021-03-14T15:29:35.183" v="1268" actId="255"/>
          <ac:spMkLst>
            <pc:docMk/>
            <pc:sldMk cId="4175804388" sldId="514"/>
            <ac:spMk id="3" creationId="{2331A087-68FA-404F-B60F-FD622F7D2714}"/>
          </ac:spMkLst>
        </pc:spChg>
      </pc:sldChg>
      <pc:sldChg chg="modSp new mod">
        <pc:chgData name="Kumar, Anuj" userId="6e8f6892-75a9-45a6-b46d-5795380988dd" providerId="ADAL" clId="{3BEBAF2F-7EEF-48FC-93A7-D47B4D6F7CEB}" dt="2021-03-14T15:35:15.978" v="1993" actId="255"/>
        <pc:sldMkLst>
          <pc:docMk/>
          <pc:sldMk cId="1982857564" sldId="515"/>
        </pc:sldMkLst>
        <pc:spChg chg="mod">
          <ac:chgData name="Kumar, Anuj" userId="6e8f6892-75a9-45a6-b46d-5795380988dd" providerId="ADAL" clId="{3BEBAF2F-7EEF-48FC-93A7-D47B4D6F7CEB}" dt="2021-03-14T15:30:22.421" v="1308" actId="207"/>
          <ac:spMkLst>
            <pc:docMk/>
            <pc:sldMk cId="1982857564" sldId="515"/>
            <ac:spMk id="2" creationId="{C00386C2-54DC-449B-8F19-8C1266E0A3C1}"/>
          </ac:spMkLst>
        </pc:spChg>
        <pc:spChg chg="mod">
          <ac:chgData name="Kumar, Anuj" userId="6e8f6892-75a9-45a6-b46d-5795380988dd" providerId="ADAL" clId="{3BEBAF2F-7EEF-48FC-93A7-D47B4D6F7CEB}" dt="2021-03-14T15:35:15.978" v="1993" actId="255"/>
          <ac:spMkLst>
            <pc:docMk/>
            <pc:sldMk cId="1982857564" sldId="515"/>
            <ac:spMk id="3" creationId="{FD8C6D6B-D577-4355-B923-A0D15A33C02A}"/>
          </ac:spMkLst>
        </pc:spChg>
      </pc:sldChg>
      <pc:sldChg chg="addSp delSp modSp new mod">
        <pc:chgData name="Kumar, Anuj" userId="6e8f6892-75a9-45a6-b46d-5795380988dd" providerId="ADAL" clId="{3BEBAF2F-7EEF-48FC-93A7-D47B4D6F7CEB}" dt="2021-03-15T14:00:11.861" v="3389" actId="1076"/>
        <pc:sldMkLst>
          <pc:docMk/>
          <pc:sldMk cId="1140866612" sldId="516"/>
        </pc:sldMkLst>
        <pc:spChg chg="mod">
          <ac:chgData name="Kumar, Anuj" userId="6e8f6892-75a9-45a6-b46d-5795380988dd" providerId="ADAL" clId="{3BEBAF2F-7EEF-48FC-93A7-D47B4D6F7CEB}" dt="2021-03-15T13:50:40.999" v="2322" actId="14100"/>
          <ac:spMkLst>
            <pc:docMk/>
            <pc:sldMk cId="1140866612" sldId="516"/>
            <ac:spMk id="2" creationId="{D5824A16-29D0-41E4-B71F-647092CC6392}"/>
          </ac:spMkLst>
        </pc:spChg>
        <pc:spChg chg="del mod">
          <ac:chgData name="Kumar, Anuj" userId="6e8f6892-75a9-45a6-b46d-5795380988dd" providerId="ADAL" clId="{3BEBAF2F-7EEF-48FC-93A7-D47B4D6F7CEB}" dt="2021-03-15T13:51:09.668" v="2327" actId="478"/>
          <ac:spMkLst>
            <pc:docMk/>
            <pc:sldMk cId="1140866612" sldId="516"/>
            <ac:spMk id="3" creationId="{1E7BBE8E-127F-430F-85FA-D8BD56D5EBA3}"/>
          </ac:spMkLst>
        </pc:spChg>
        <pc:spChg chg="add del mod">
          <ac:chgData name="Kumar, Anuj" userId="6e8f6892-75a9-45a6-b46d-5795380988dd" providerId="ADAL" clId="{3BEBAF2F-7EEF-48FC-93A7-D47B4D6F7CEB}" dt="2021-03-15T13:51:09.676" v="2329"/>
          <ac:spMkLst>
            <pc:docMk/>
            <pc:sldMk cId="1140866612" sldId="516"/>
            <ac:spMk id="4" creationId="{D26ECD1C-2E7B-4242-8A1D-6EA84AB29064}"/>
          </ac:spMkLst>
        </pc:spChg>
        <pc:spChg chg="add mod">
          <ac:chgData name="Kumar, Anuj" userId="6e8f6892-75a9-45a6-b46d-5795380988dd" providerId="ADAL" clId="{3BEBAF2F-7EEF-48FC-93A7-D47B4D6F7CEB}" dt="2021-03-15T14:00:11.861" v="3389" actId="1076"/>
          <ac:spMkLst>
            <pc:docMk/>
            <pc:sldMk cId="1140866612" sldId="516"/>
            <ac:spMk id="5" creationId="{F7D72FBF-7001-4BC9-A740-CE81F612067B}"/>
          </ac:spMkLst>
        </pc:spChg>
        <pc:spChg chg="add mod">
          <ac:chgData name="Kumar, Anuj" userId="6e8f6892-75a9-45a6-b46d-5795380988dd" providerId="ADAL" clId="{3BEBAF2F-7EEF-48FC-93A7-D47B4D6F7CEB}" dt="2021-03-15T14:00:11.861" v="3389" actId="1076"/>
          <ac:spMkLst>
            <pc:docMk/>
            <pc:sldMk cId="1140866612" sldId="516"/>
            <ac:spMk id="6" creationId="{91EA2952-CC7E-4C9D-8339-E383B1F8736B}"/>
          </ac:spMkLst>
        </pc:spChg>
        <pc:spChg chg="add mod">
          <ac:chgData name="Kumar, Anuj" userId="6e8f6892-75a9-45a6-b46d-5795380988dd" providerId="ADAL" clId="{3BEBAF2F-7EEF-48FC-93A7-D47B4D6F7CEB}" dt="2021-03-15T14:00:11.861" v="3389" actId="1076"/>
          <ac:spMkLst>
            <pc:docMk/>
            <pc:sldMk cId="1140866612" sldId="516"/>
            <ac:spMk id="7" creationId="{710DE78A-797D-44E8-BB83-625DD677ABDA}"/>
          </ac:spMkLst>
        </pc:spChg>
        <pc:spChg chg="add mod">
          <ac:chgData name="Kumar, Anuj" userId="6e8f6892-75a9-45a6-b46d-5795380988dd" providerId="ADAL" clId="{3BEBAF2F-7EEF-48FC-93A7-D47B4D6F7CEB}" dt="2021-03-15T14:00:11.861" v="3389" actId="1076"/>
          <ac:spMkLst>
            <pc:docMk/>
            <pc:sldMk cId="1140866612" sldId="516"/>
            <ac:spMk id="8" creationId="{ED22E192-5790-460E-8B45-5CFE4A850572}"/>
          </ac:spMkLst>
        </pc:spChg>
        <pc:spChg chg="add mod">
          <ac:chgData name="Kumar, Anuj" userId="6e8f6892-75a9-45a6-b46d-5795380988dd" providerId="ADAL" clId="{3BEBAF2F-7EEF-48FC-93A7-D47B4D6F7CEB}" dt="2021-03-15T14:00:11.861" v="3389" actId="1076"/>
          <ac:spMkLst>
            <pc:docMk/>
            <pc:sldMk cId="1140866612" sldId="516"/>
            <ac:spMk id="9" creationId="{5C5D7E77-00B8-4962-9BBA-B9D50BE1A77B}"/>
          </ac:spMkLst>
        </pc:spChg>
        <pc:spChg chg="add mod">
          <ac:chgData name="Kumar, Anuj" userId="6e8f6892-75a9-45a6-b46d-5795380988dd" providerId="ADAL" clId="{3BEBAF2F-7EEF-48FC-93A7-D47B4D6F7CEB}" dt="2021-03-15T14:00:11.861" v="3389" actId="1076"/>
          <ac:spMkLst>
            <pc:docMk/>
            <pc:sldMk cId="1140866612" sldId="516"/>
            <ac:spMk id="10" creationId="{38C80B97-0FD8-4405-8B9B-C7173BADCD4A}"/>
          </ac:spMkLst>
        </pc:spChg>
        <pc:spChg chg="add mod">
          <ac:chgData name="Kumar, Anuj" userId="6e8f6892-75a9-45a6-b46d-5795380988dd" providerId="ADAL" clId="{3BEBAF2F-7EEF-48FC-93A7-D47B4D6F7CEB}" dt="2021-03-15T14:00:11.861" v="3389" actId="1076"/>
          <ac:spMkLst>
            <pc:docMk/>
            <pc:sldMk cId="1140866612" sldId="516"/>
            <ac:spMk id="11" creationId="{2E818532-7FEB-43DB-AF0A-A0864317E422}"/>
          </ac:spMkLst>
        </pc:spChg>
        <pc:cxnChg chg="add mod">
          <ac:chgData name="Kumar, Anuj" userId="6e8f6892-75a9-45a6-b46d-5795380988dd" providerId="ADAL" clId="{3BEBAF2F-7EEF-48FC-93A7-D47B4D6F7CEB}" dt="2021-03-15T14:00:11.861" v="3389" actId="1076"/>
          <ac:cxnSpMkLst>
            <pc:docMk/>
            <pc:sldMk cId="1140866612" sldId="516"/>
            <ac:cxnSpMk id="13" creationId="{6FA7F624-7AFC-4E68-8165-0BD7083D9A2E}"/>
          </ac:cxnSpMkLst>
        </pc:cxnChg>
        <pc:cxnChg chg="add mod">
          <ac:chgData name="Kumar, Anuj" userId="6e8f6892-75a9-45a6-b46d-5795380988dd" providerId="ADAL" clId="{3BEBAF2F-7EEF-48FC-93A7-D47B4D6F7CEB}" dt="2021-03-15T14:00:11.861" v="3389" actId="1076"/>
          <ac:cxnSpMkLst>
            <pc:docMk/>
            <pc:sldMk cId="1140866612" sldId="516"/>
            <ac:cxnSpMk id="16" creationId="{1E840C9A-532B-4405-AC77-2267850822B2}"/>
          </ac:cxnSpMkLst>
        </pc:cxnChg>
        <pc:cxnChg chg="add mod">
          <ac:chgData name="Kumar, Anuj" userId="6e8f6892-75a9-45a6-b46d-5795380988dd" providerId="ADAL" clId="{3BEBAF2F-7EEF-48FC-93A7-D47B4D6F7CEB}" dt="2021-03-15T14:00:11.861" v="3389" actId="1076"/>
          <ac:cxnSpMkLst>
            <pc:docMk/>
            <pc:sldMk cId="1140866612" sldId="516"/>
            <ac:cxnSpMk id="19" creationId="{A11ABD08-0917-4D17-8761-DBF3B80F9B2B}"/>
          </ac:cxnSpMkLst>
        </pc:cxnChg>
        <pc:cxnChg chg="add mod">
          <ac:chgData name="Kumar, Anuj" userId="6e8f6892-75a9-45a6-b46d-5795380988dd" providerId="ADAL" clId="{3BEBAF2F-7EEF-48FC-93A7-D47B4D6F7CEB}" dt="2021-03-15T14:00:11.861" v="3389" actId="1076"/>
          <ac:cxnSpMkLst>
            <pc:docMk/>
            <pc:sldMk cId="1140866612" sldId="516"/>
            <ac:cxnSpMk id="21" creationId="{27E42151-2D6D-44F2-97E0-184537485432}"/>
          </ac:cxnSpMkLst>
        </pc:cxnChg>
        <pc:cxnChg chg="add mod">
          <ac:chgData name="Kumar, Anuj" userId="6e8f6892-75a9-45a6-b46d-5795380988dd" providerId="ADAL" clId="{3BEBAF2F-7EEF-48FC-93A7-D47B4D6F7CEB}" dt="2021-03-15T14:00:11.861" v="3389" actId="1076"/>
          <ac:cxnSpMkLst>
            <pc:docMk/>
            <pc:sldMk cId="1140866612" sldId="516"/>
            <ac:cxnSpMk id="23" creationId="{A711F86D-3172-44C7-89D3-BAF6660A1555}"/>
          </ac:cxnSpMkLst>
        </pc:cxnChg>
        <pc:cxnChg chg="add mod">
          <ac:chgData name="Kumar, Anuj" userId="6e8f6892-75a9-45a6-b46d-5795380988dd" providerId="ADAL" clId="{3BEBAF2F-7EEF-48FC-93A7-D47B4D6F7CEB}" dt="2021-03-15T14:00:11.861" v="3389" actId="1076"/>
          <ac:cxnSpMkLst>
            <pc:docMk/>
            <pc:sldMk cId="1140866612" sldId="516"/>
            <ac:cxnSpMk id="25" creationId="{355A9943-8517-48BE-AC11-BDA5EF6E62A3}"/>
          </ac:cxnSpMkLst>
        </pc:cxnChg>
      </pc:sldChg>
      <pc:sldChg chg="addSp delSp modSp new mod">
        <pc:chgData name="Kumar, Anuj" userId="6e8f6892-75a9-45a6-b46d-5795380988dd" providerId="ADAL" clId="{3BEBAF2F-7EEF-48FC-93A7-D47B4D6F7CEB}" dt="2021-03-18T07:48:16.710" v="3412" actId="1076"/>
        <pc:sldMkLst>
          <pc:docMk/>
          <pc:sldMk cId="1379671476" sldId="517"/>
        </pc:sldMkLst>
        <pc:spChg chg="mod">
          <ac:chgData name="Kumar, Anuj" userId="6e8f6892-75a9-45a6-b46d-5795380988dd" providerId="ADAL" clId="{3BEBAF2F-7EEF-48FC-93A7-D47B4D6F7CEB}" dt="2021-03-18T07:48:16.710" v="3412" actId="1076"/>
          <ac:spMkLst>
            <pc:docMk/>
            <pc:sldMk cId="1379671476" sldId="517"/>
            <ac:spMk id="2" creationId="{30DC48B2-DDE5-45CF-992D-5034EE587845}"/>
          </ac:spMkLst>
        </pc:spChg>
        <pc:spChg chg="del mod">
          <ac:chgData name="Kumar, Anuj" userId="6e8f6892-75a9-45a6-b46d-5795380988dd" providerId="ADAL" clId="{3BEBAF2F-7EEF-48FC-93A7-D47B4D6F7CEB}" dt="2021-03-18T07:47:30.495" v="3409" actId="478"/>
          <ac:spMkLst>
            <pc:docMk/>
            <pc:sldMk cId="1379671476" sldId="517"/>
            <ac:spMk id="3" creationId="{06E72735-6CA4-45EE-A445-736E2777CD5B}"/>
          </ac:spMkLst>
        </pc:spChg>
        <pc:picChg chg="add mod">
          <ac:chgData name="Kumar, Anuj" userId="6e8f6892-75a9-45a6-b46d-5795380988dd" providerId="ADAL" clId="{3BEBAF2F-7EEF-48FC-93A7-D47B4D6F7CEB}" dt="2021-03-18T07:48:13.194" v="3411" actId="1076"/>
          <ac:picMkLst>
            <pc:docMk/>
            <pc:sldMk cId="1379671476" sldId="517"/>
            <ac:picMk id="5" creationId="{260AD5B1-A0C2-4772-837C-A01D577C57C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FDBD6149-F860-46EB-888F-B7F54A879ACB}" type="datetimeFigureOut">
              <a:rPr lang="en-US" smtClean="0"/>
              <a:pPr/>
              <a:t>18-Mar-21</a:t>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F54DE4C5-FD42-43C3-A107-FC2F226E7727}" type="datetimeFigureOut">
              <a:rPr lang="en-US" smtClean="0"/>
              <a:pPr/>
              <a:t>18-Mar-21</a:t>
            </a:fld>
            <a:endParaRPr lang="en-US"/>
          </a:p>
        </p:txBody>
      </p:sp>
      <p:sp>
        <p:nvSpPr>
          <p:cNvPr id="4" name="Slide Image Placeholder 3"/>
          <p:cNvSpPr>
            <a:spLocks noGrp="1" noRot="1" noChangeAspect="1"/>
          </p:cNvSpPr>
          <p:nvPr>
            <p:ph type="sldImg" idx="2"/>
          </p:nvPr>
        </p:nvSpPr>
        <p:spPr>
          <a:xfrm>
            <a:off x="688975" y="746125"/>
            <a:ext cx="5383213"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8B528B-B34F-4B88-8010-3B17FC4A4621}" type="slidenum">
              <a:rPr lang="en-US" smtClean="0"/>
              <a:pPr/>
              <a:t>56</a:t>
            </a:fld>
            <a:endParaRPr lang="en-US"/>
          </a:p>
        </p:txBody>
      </p:sp>
    </p:spTree>
    <p:extLst>
      <p:ext uri="{BB962C8B-B14F-4D97-AF65-F5344CB8AC3E}">
        <p14:creationId xmlns:p14="http://schemas.microsoft.com/office/powerpoint/2010/main" val="118165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42950" y="6356350"/>
            <a:ext cx="2311400" cy="365125"/>
          </a:xfrm>
          <a:prstGeom prst="rect">
            <a:avLst/>
          </a:prstGeom>
        </p:spPr>
        <p:txBody>
          <a:bodyPr/>
          <a:lstStyle/>
          <a:p>
            <a:fld id="{1D8BD707-D9CF-40AE-B4C6-C98DA3205C09}" type="datetimeFigureOut">
              <a:rPr lang="en-US" smtClean="0"/>
              <a:pPr/>
              <a:t>18-Mar-21</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18-Mar-21</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18-Mar-21</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18-Mar-21</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18-Mar-21</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pPr/>
              <a:t>18-Mar-21</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18-Mar-21</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18-Mar-21</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6858000" y="6655360"/>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18-Mar-21</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18-Mar-21</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41645" y="6654842"/>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pic>
        <p:nvPicPr>
          <p:cNvPr id="9" name="Picture 8" descr="Fe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01558" y="203158"/>
            <a:ext cx="38818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Paramesh\Desktop\Logo\Logo.png"/>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1645" y="6286563"/>
            <a:ext cx="262890" cy="342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uvic.ca/engineering/ece/isot/datasets/fake-news/index.php" TargetMode="External"/><Relationship Id="rId2" Type="http://schemas.openxmlformats.org/officeDocument/2006/relationships/hyperlink" Target="https://www.kaggle.com/clmentbisaillon/fake-and-real-news-dataset/data?select=True.csv" TargetMode="External"/><Relationship Id="rId1" Type="http://schemas.openxmlformats.org/officeDocument/2006/relationships/slideLayout" Target="../slideLayouts/slideLayout2.xml"/><Relationship Id="rId5" Type="http://schemas.openxmlformats.org/officeDocument/2006/relationships/hyperlink" Target="https://towardsdatascience.com/explore-covid-19-infodemic-2d1ceaae2306" TargetMode="External"/><Relationship Id="rId4" Type="http://schemas.openxmlformats.org/officeDocument/2006/relationships/hyperlink" Target="https://arxiv.org/pdf/2002.01030.pdf"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ieee-dataport.org/open-access/fnid-fake-news-inference-dataset#fil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susanli2016/NLP-with-Python/blob/master/AutoDetect_COVID_FakeNews.ipyn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towardsdatascience.com/explore-covid-19-infodemic-2d1ceaae2306" TargetMode="External"/><Relationship Id="rId3" Type="http://schemas.openxmlformats.org/officeDocument/2006/relationships/hyperlink" Target="https://arxiv.org/pdf/1812.00315.pdf" TargetMode="External"/><Relationship Id="rId7" Type="http://schemas.openxmlformats.org/officeDocument/2006/relationships/hyperlink" Target="https://www.kaggle.com/madz2000/nlp-using-glove-embeddings-99-7-accurac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kaggle.com/clmentbisaillon/fake-and-real-news-dataset/data?select=True.csv" TargetMode="External"/><Relationship Id="rId11" Type="http://schemas.openxmlformats.org/officeDocument/2006/relationships/hyperlink" Target="https://arxiv.org/pdf/2002.01030.pdf" TargetMode="External"/><Relationship Id="rId5" Type="http://schemas.openxmlformats.org/officeDocument/2006/relationships/hyperlink" Target="https://www.theatlantic.com/technology/archive/2018/03/largest-study-ever-fake-news-mit-twitter/555104/ss" TargetMode="External"/><Relationship Id="rId10" Type="http://schemas.openxmlformats.org/officeDocument/2006/relationships/hyperlink" Target="https://www.uvic.ca/engineering/ece/isot/datasets/fake-news/index.php" TargetMode="External"/><Relationship Id="rId4" Type="http://schemas.openxmlformats.org/officeDocument/2006/relationships/hyperlink" Target="https://www.kdd.org/exploration_files/19-1-Article2.pdf" TargetMode="External"/><Relationship Id="rId9" Type="http://schemas.openxmlformats.org/officeDocument/2006/relationships/hyperlink" Target="https://ieee-dataport.org/open-access/fnid-fake-news-inference-dataset#file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80592" y="1736532"/>
            <a:ext cx="7696200" cy="1828800"/>
          </a:xfrm>
        </p:spPr>
        <p:txBody>
          <a:bodyPr anchor="ctr"/>
          <a:lstStyle/>
          <a:p>
            <a:r>
              <a:rPr lang="en-US" altLang="en-US" sz="3200" b="1" dirty="0">
                <a:solidFill>
                  <a:srgbClr val="FF0000"/>
                </a:solidFill>
              </a:rPr>
              <a:t>Final Project Presentation </a:t>
            </a:r>
            <a:br>
              <a:rPr lang="en-US" altLang="en-US" sz="3200" b="1" dirty="0">
                <a:solidFill>
                  <a:srgbClr val="FF0000"/>
                </a:solidFill>
              </a:rPr>
            </a:br>
            <a:r>
              <a:rPr lang="en-US" altLang="en-US" sz="2800" b="1" dirty="0">
                <a:solidFill>
                  <a:srgbClr val="002060"/>
                </a:solidFill>
              </a:rPr>
              <a:t>Individual Project Work</a:t>
            </a:r>
            <a:br>
              <a:rPr lang="en-US" altLang="en-US" sz="2800" b="1" dirty="0">
                <a:solidFill>
                  <a:srgbClr val="002060"/>
                </a:solidFill>
              </a:rPr>
            </a:br>
            <a:r>
              <a:rPr lang="en-US" altLang="en-US" sz="2400" b="1" dirty="0">
                <a:solidFill>
                  <a:srgbClr val="002060"/>
                </a:solidFill>
              </a:rPr>
              <a:t>MLIS, CS</a:t>
            </a:r>
          </a:p>
        </p:txBody>
      </p:sp>
      <p:sp>
        <p:nvSpPr>
          <p:cNvPr id="4100" name="Rectangle 4"/>
          <p:cNvSpPr>
            <a:spLocks noChangeArrowheads="1"/>
          </p:cNvSpPr>
          <p:nvPr/>
        </p:nvSpPr>
        <p:spPr bwMode="auto">
          <a:xfrm>
            <a:off x="990600" y="4419601"/>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Tree>
    <p:extLst>
      <p:ext uri="{BB962C8B-B14F-4D97-AF65-F5344CB8AC3E}">
        <p14:creationId xmlns:p14="http://schemas.microsoft.com/office/powerpoint/2010/main" val="2817933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Methods and Methodology </a:t>
            </a:r>
          </a:p>
        </p:txBody>
      </p:sp>
      <p:sp>
        <p:nvSpPr>
          <p:cNvPr id="3" name="Content Placeholder 2"/>
          <p:cNvSpPr>
            <a:spLocks noGrp="1"/>
          </p:cNvSpPr>
          <p:nvPr>
            <p:ph idx="1"/>
          </p:nvPr>
        </p:nvSpPr>
        <p:spPr>
          <a:xfrm>
            <a:off x="495300" y="908721"/>
            <a:ext cx="8915400" cy="5217444"/>
          </a:xfrm>
        </p:spPr>
        <p:txBody>
          <a:bodyPr/>
          <a:lstStyle/>
          <a:p>
            <a:r>
              <a:rPr lang="en-US" sz="2000" dirty="0"/>
              <a:t>As this work is an extension of previous work during group project, here we provide methods and methodology over and above what has already been described in group project.</a:t>
            </a:r>
          </a:p>
        </p:txBody>
      </p:sp>
      <p:graphicFrame>
        <p:nvGraphicFramePr>
          <p:cNvPr id="4" name="Table 4">
            <a:extLst>
              <a:ext uri="{FF2B5EF4-FFF2-40B4-BE49-F238E27FC236}">
                <a16:creationId xmlns:a16="http://schemas.microsoft.com/office/drawing/2014/main" id="{B683C8D4-E4AC-49B4-8DA2-08A4E2002B8F}"/>
              </a:ext>
            </a:extLst>
          </p:cNvPr>
          <p:cNvGraphicFramePr>
            <a:graphicFrameLocks noGrp="1"/>
          </p:cNvGraphicFramePr>
          <p:nvPr>
            <p:extLst>
              <p:ext uri="{D42A27DB-BD31-4B8C-83A1-F6EECF244321}">
                <p14:modId xmlns:p14="http://schemas.microsoft.com/office/powerpoint/2010/main" val="2763638152"/>
              </p:ext>
            </p:extLst>
          </p:nvPr>
        </p:nvGraphicFramePr>
        <p:xfrm>
          <a:off x="848544" y="1916832"/>
          <a:ext cx="8064897" cy="4124960"/>
        </p:xfrm>
        <a:graphic>
          <a:graphicData uri="http://schemas.openxmlformats.org/drawingml/2006/table">
            <a:tbl>
              <a:tblPr firstRow="1" bandRow="1">
                <a:tableStyleId>{5C22544A-7EE6-4342-B048-85BDC9FD1C3A}</a:tableStyleId>
              </a:tblPr>
              <a:tblGrid>
                <a:gridCol w="2688299">
                  <a:extLst>
                    <a:ext uri="{9D8B030D-6E8A-4147-A177-3AD203B41FA5}">
                      <a16:colId xmlns:a16="http://schemas.microsoft.com/office/drawing/2014/main" val="3281809524"/>
                    </a:ext>
                  </a:extLst>
                </a:gridCol>
                <a:gridCol w="2688299">
                  <a:extLst>
                    <a:ext uri="{9D8B030D-6E8A-4147-A177-3AD203B41FA5}">
                      <a16:colId xmlns:a16="http://schemas.microsoft.com/office/drawing/2014/main" val="3745001208"/>
                    </a:ext>
                  </a:extLst>
                </a:gridCol>
                <a:gridCol w="2688299">
                  <a:extLst>
                    <a:ext uri="{9D8B030D-6E8A-4147-A177-3AD203B41FA5}">
                      <a16:colId xmlns:a16="http://schemas.microsoft.com/office/drawing/2014/main" val="2772235242"/>
                    </a:ext>
                  </a:extLst>
                </a:gridCol>
              </a:tblGrid>
              <a:tr h="370840">
                <a:tc>
                  <a:txBody>
                    <a:bodyPr/>
                    <a:lstStyle/>
                    <a:p>
                      <a:r>
                        <a:rPr lang="en-US" dirty="0"/>
                        <a:t>Objective</a:t>
                      </a:r>
                    </a:p>
                  </a:txBody>
                  <a:tcPr/>
                </a:tc>
                <a:tc>
                  <a:txBody>
                    <a:bodyPr/>
                    <a:lstStyle/>
                    <a:p>
                      <a:r>
                        <a:rPr lang="en-US" dirty="0"/>
                        <a:t>Methods and Methodology</a:t>
                      </a:r>
                    </a:p>
                  </a:txBody>
                  <a:tcPr/>
                </a:tc>
                <a:tc>
                  <a:txBody>
                    <a:bodyPr/>
                    <a:lstStyle/>
                    <a:p>
                      <a:r>
                        <a:rPr lang="en-US" dirty="0"/>
                        <a:t>Tools and technology</a:t>
                      </a:r>
                    </a:p>
                  </a:txBody>
                  <a:tcPr/>
                </a:tc>
                <a:extLst>
                  <a:ext uri="{0D108BD9-81ED-4DB2-BD59-A6C34878D82A}">
                    <a16:rowId xmlns:a16="http://schemas.microsoft.com/office/drawing/2014/main" val="4043480758"/>
                  </a:ext>
                </a:extLst>
              </a:tr>
              <a:tr h="370840">
                <a:tc>
                  <a:txBody>
                    <a:bodyPr/>
                    <a:lstStyle/>
                    <a:p>
                      <a:r>
                        <a:rPr lang="en-US" dirty="0"/>
                        <a:t>Data-set selection</a:t>
                      </a:r>
                    </a:p>
                  </a:txBody>
                  <a:tcPr/>
                </a:tc>
                <a:tc>
                  <a:txBody>
                    <a:bodyPr/>
                    <a:lstStyle/>
                    <a:p>
                      <a:r>
                        <a:rPr lang="en-US" dirty="0"/>
                        <a:t>Literature survey</a:t>
                      </a:r>
                    </a:p>
                  </a:txBody>
                  <a:tcPr/>
                </a:tc>
                <a:tc>
                  <a:txBody>
                    <a:bodyPr/>
                    <a:lstStyle/>
                    <a:p>
                      <a:r>
                        <a:rPr lang="en-US" dirty="0"/>
                        <a:t> NA</a:t>
                      </a:r>
                    </a:p>
                  </a:txBody>
                  <a:tcPr/>
                </a:tc>
                <a:extLst>
                  <a:ext uri="{0D108BD9-81ED-4DB2-BD59-A6C34878D82A}">
                    <a16:rowId xmlns:a16="http://schemas.microsoft.com/office/drawing/2014/main" val="4030149098"/>
                  </a:ext>
                </a:extLst>
              </a:tr>
              <a:tr h="370840">
                <a:tc>
                  <a:txBody>
                    <a:bodyPr/>
                    <a:lstStyle/>
                    <a:p>
                      <a:r>
                        <a:rPr lang="en-US" dirty="0"/>
                        <a:t>Literature Survey</a:t>
                      </a:r>
                    </a:p>
                  </a:txBody>
                  <a:tcPr/>
                </a:tc>
                <a:tc>
                  <a:txBody>
                    <a:bodyPr/>
                    <a:lstStyle/>
                    <a:p>
                      <a:r>
                        <a:rPr lang="en-US" dirty="0"/>
                        <a:t>Paper readings</a:t>
                      </a:r>
                    </a:p>
                  </a:txBody>
                  <a:tcPr/>
                </a:tc>
                <a:tc>
                  <a:txBody>
                    <a:bodyPr/>
                    <a:lstStyle/>
                    <a:p>
                      <a:r>
                        <a:rPr lang="en-US" dirty="0"/>
                        <a:t>NA</a:t>
                      </a:r>
                    </a:p>
                  </a:txBody>
                  <a:tcPr/>
                </a:tc>
                <a:extLst>
                  <a:ext uri="{0D108BD9-81ED-4DB2-BD59-A6C34878D82A}">
                    <a16:rowId xmlns:a16="http://schemas.microsoft.com/office/drawing/2014/main" val="2181914795"/>
                  </a:ext>
                </a:extLst>
              </a:tr>
              <a:tr h="370840">
                <a:tc>
                  <a:txBody>
                    <a:bodyPr/>
                    <a:lstStyle/>
                    <a:p>
                      <a:r>
                        <a:rPr lang="en-US" dirty="0"/>
                        <a:t>Benchmark and baseline identification</a:t>
                      </a:r>
                    </a:p>
                  </a:txBody>
                  <a:tcPr/>
                </a:tc>
                <a:tc>
                  <a:txBody>
                    <a:bodyPr/>
                    <a:lstStyle/>
                    <a:p>
                      <a:r>
                        <a:rPr lang="en-US" dirty="0"/>
                        <a:t>Paper readings</a:t>
                      </a:r>
                    </a:p>
                  </a:txBody>
                  <a:tcPr/>
                </a:tc>
                <a:tc>
                  <a:txBody>
                    <a:bodyPr/>
                    <a:lstStyle/>
                    <a:p>
                      <a:r>
                        <a:rPr lang="en-US" dirty="0"/>
                        <a:t>NA</a:t>
                      </a:r>
                    </a:p>
                  </a:txBody>
                  <a:tcPr/>
                </a:tc>
                <a:extLst>
                  <a:ext uri="{0D108BD9-81ED-4DB2-BD59-A6C34878D82A}">
                    <a16:rowId xmlns:a16="http://schemas.microsoft.com/office/drawing/2014/main" val="3622650996"/>
                  </a:ext>
                </a:extLst>
              </a:tr>
              <a:tr h="370840">
                <a:tc>
                  <a:txBody>
                    <a:bodyPr/>
                    <a:lstStyle/>
                    <a:p>
                      <a:r>
                        <a:rPr lang="en-US" dirty="0"/>
                        <a:t>Model training and inference</a:t>
                      </a:r>
                    </a:p>
                  </a:txBody>
                  <a:tcPr/>
                </a:tc>
                <a:tc>
                  <a:txBody>
                    <a:bodyPr/>
                    <a:lstStyle/>
                    <a:p>
                      <a:r>
                        <a:rPr lang="en-US" dirty="0"/>
                        <a:t>Paper reading, development and implementation through code and logic</a:t>
                      </a:r>
                    </a:p>
                  </a:txBody>
                  <a:tcPr/>
                </a:tc>
                <a:tc>
                  <a:txBody>
                    <a:bodyPr/>
                    <a:lstStyle/>
                    <a:p>
                      <a:r>
                        <a:rPr lang="en-US" dirty="0"/>
                        <a:t>Python</a:t>
                      </a:r>
                    </a:p>
                  </a:txBody>
                  <a:tcPr/>
                </a:tc>
                <a:extLst>
                  <a:ext uri="{0D108BD9-81ED-4DB2-BD59-A6C34878D82A}">
                    <a16:rowId xmlns:a16="http://schemas.microsoft.com/office/drawing/2014/main" val="1145339719"/>
                  </a:ext>
                </a:extLst>
              </a:tr>
              <a:tr h="370840">
                <a:tc>
                  <a:txBody>
                    <a:bodyPr/>
                    <a:lstStyle/>
                    <a:p>
                      <a:r>
                        <a:rPr lang="en-US" dirty="0"/>
                        <a:t>Social Media applicability</a:t>
                      </a:r>
                    </a:p>
                  </a:txBody>
                  <a:tcPr/>
                </a:tc>
                <a:tc>
                  <a:txBody>
                    <a:bodyPr/>
                    <a:lstStyle/>
                    <a:p>
                      <a:r>
                        <a:rPr lang="en-US" dirty="0"/>
                        <a:t>Development and implementation through code and logic</a:t>
                      </a:r>
                    </a:p>
                  </a:txBody>
                  <a:tcPr/>
                </a:tc>
                <a:tc>
                  <a:txBody>
                    <a:bodyPr/>
                    <a:lstStyle/>
                    <a:p>
                      <a:r>
                        <a:rPr lang="en-US" dirty="0"/>
                        <a:t>Python</a:t>
                      </a:r>
                    </a:p>
                  </a:txBody>
                  <a:tcPr/>
                </a:tc>
                <a:extLst>
                  <a:ext uri="{0D108BD9-81ED-4DB2-BD59-A6C34878D82A}">
                    <a16:rowId xmlns:a16="http://schemas.microsoft.com/office/drawing/2014/main" val="3587337313"/>
                  </a:ext>
                </a:extLst>
              </a:tr>
            </a:tbl>
          </a:graphicData>
        </a:graphic>
      </p:graphicFrame>
    </p:spTree>
    <p:extLst>
      <p:ext uri="{BB962C8B-B14F-4D97-AF65-F5344CB8AC3E}">
        <p14:creationId xmlns:p14="http://schemas.microsoft.com/office/powerpoint/2010/main" val="4203031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86C2-54DC-449B-8F19-8C1266E0A3C1}"/>
              </a:ext>
            </a:extLst>
          </p:cNvPr>
          <p:cNvSpPr>
            <a:spLocks noGrp="1"/>
          </p:cNvSpPr>
          <p:nvPr>
            <p:ph type="title"/>
          </p:nvPr>
        </p:nvSpPr>
        <p:spPr/>
        <p:txBody>
          <a:bodyPr/>
          <a:lstStyle/>
          <a:p>
            <a:r>
              <a:rPr lang="en-US" sz="3200" b="1" dirty="0">
                <a:solidFill>
                  <a:srgbClr val="FF0000"/>
                </a:solidFill>
              </a:rPr>
              <a:t>Summary of Group Project</a:t>
            </a:r>
          </a:p>
        </p:txBody>
      </p:sp>
      <p:sp>
        <p:nvSpPr>
          <p:cNvPr id="3" name="Content Placeholder 2">
            <a:extLst>
              <a:ext uri="{FF2B5EF4-FFF2-40B4-BE49-F238E27FC236}">
                <a16:creationId xmlns:a16="http://schemas.microsoft.com/office/drawing/2014/main" id="{FD8C6D6B-D577-4355-B923-A0D15A33C02A}"/>
              </a:ext>
            </a:extLst>
          </p:cNvPr>
          <p:cNvSpPr>
            <a:spLocks noGrp="1"/>
          </p:cNvSpPr>
          <p:nvPr>
            <p:ph idx="1"/>
          </p:nvPr>
        </p:nvSpPr>
        <p:spPr/>
        <p:txBody>
          <a:bodyPr/>
          <a:lstStyle/>
          <a:p>
            <a:pPr>
              <a:lnSpc>
                <a:spcPct val="150000"/>
              </a:lnSpc>
            </a:pPr>
            <a:r>
              <a:rPr lang="en-US" sz="2000" dirty="0"/>
              <a:t>Coronavirus news collected from newspapers and fact checking websites. Newspapers considered were Times of India, Indian Express, Hindustan Times, The Hindu, DNA and New Indian Express and fact checking sites such as WHO.</a:t>
            </a:r>
          </a:p>
          <a:p>
            <a:pPr>
              <a:lnSpc>
                <a:spcPct val="150000"/>
              </a:lnSpc>
            </a:pPr>
            <a:r>
              <a:rPr lang="en-US" sz="2000" dirty="0"/>
              <a:t>Each news articles were preprocessed and descriptive analytics implemented.</a:t>
            </a:r>
          </a:p>
          <a:p>
            <a:pPr>
              <a:lnSpc>
                <a:spcPct val="150000"/>
              </a:lnSpc>
            </a:pPr>
            <a:r>
              <a:rPr lang="en-US" sz="2000" dirty="0"/>
              <a:t>A transformer based natural language processing algorithm called RoBERTa (robustly optimized BERT) was trailed and customized with hyper-parameters.</a:t>
            </a:r>
          </a:p>
          <a:p>
            <a:pPr>
              <a:lnSpc>
                <a:spcPct val="150000"/>
              </a:lnSpc>
            </a:pPr>
            <a:r>
              <a:rPr lang="en-US" sz="2000" dirty="0"/>
              <a:t>Model was trained and inference was made on this dataset.</a:t>
            </a:r>
          </a:p>
          <a:p>
            <a:pPr>
              <a:lnSpc>
                <a:spcPct val="150000"/>
              </a:lnSpc>
            </a:pPr>
            <a:r>
              <a:rPr lang="en-US" sz="2000" dirty="0"/>
              <a:t>The work was published in  ICACI-2020 conference where it won the </a:t>
            </a:r>
            <a:r>
              <a:rPr lang="en-US" sz="2000" b="1" i="1" dirty="0"/>
              <a:t>‘BEST PAPER’</a:t>
            </a:r>
            <a:r>
              <a:rPr lang="en-US" sz="2000" dirty="0"/>
              <a:t> award.</a:t>
            </a:r>
          </a:p>
        </p:txBody>
      </p:sp>
    </p:spTree>
    <p:extLst>
      <p:ext uri="{BB962C8B-B14F-4D97-AF65-F5344CB8AC3E}">
        <p14:creationId xmlns:p14="http://schemas.microsoft.com/office/powerpoint/2010/main" val="1982857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48B2-DDE5-45CF-992D-5034EE587845}"/>
              </a:ext>
            </a:extLst>
          </p:cNvPr>
          <p:cNvSpPr>
            <a:spLocks noGrp="1"/>
          </p:cNvSpPr>
          <p:nvPr>
            <p:ph type="title"/>
          </p:nvPr>
        </p:nvSpPr>
        <p:spPr>
          <a:xfrm>
            <a:off x="-1383704" y="260648"/>
            <a:ext cx="8915400" cy="1143000"/>
          </a:xfrm>
        </p:spPr>
        <p:txBody>
          <a:bodyPr/>
          <a:lstStyle/>
          <a:p>
            <a:r>
              <a:rPr lang="en-US" sz="3200" b="1" dirty="0">
                <a:solidFill>
                  <a:srgbClr val="FF0000"/>
                </a:solidFill>
              </a:rPr>
              <a:t>Best Paper</a:t>
            </a:r>
          </a:p>
        </p:txBody>
      </p:sp>
      <p:pic>
        <p:nvPicPr>
          <p:cNvPr id="5" name="Picture 4">
            <a:extLst>
              <a:ext uri="{FF2B5EF4-FFF2-40B4-BE49-F238E27FC236}">
                <a16:creationId xmlns:a16="http://schemas.microsoft.com/office/drawing/2014/main" id="{260AD5B1-A0C2-4772-837C-A01D577C5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7056" y="0"/>
            <a:ext cx="4849279" cy="6858000"/>
          </a:xfrm>
          <a:prstGeom prst="rect">
            <a:avLst/>
          </a:prstGeom>
        </p:spPr>
      </p:pic>
    </p:spTree>
    <p:extLst>
      <p:ext uri="{BB962C8B-B14F-4D97-AF65-F5344CB8AC3E}">
        <p14:creationId xmlns:p14="http://schemas.microsoft.com/office/powerpoint/2010/main" val="137967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4A16-29D0-41E4-B71F-647092CC6392}"/>
              </a:ext>
            </a:extLst>
          </p:cNvPr>
          <p:cNvSpPr>
            <a:spLocks noGrp="1"/>
          </p:cNvSpPr>
          <p:nvPr>
            <p:ph type="title"/>
          </p:nvPr>
        </p:nvSpPr>
        <p:spPr>
          <a:xfrm>
            <a:off x="495300" y="274638"/>
            <a:ext cx="8915400" cy="634082"/>
          </a:xfrm>
        </p:spPr>
        <p:txBody>
          <a:bodyPr/>
          <a:lstStyle/>
          <a:p>
            <a:r>
              <a:rPr lang="en-US" sz="3200" b="1" dirty="0">
                <a:solidFill>
                  <a:srgbClr val="FF0000"/>
                </a:solidFill>
              </a:rPr>
              <a:t>Flow chart</a:t>
            </a:r>
          </a:p>
        </p:txBody>
      </p:sp>
      <p:sp>
        <p:nvSpPr>
          <p:cNvPr id="5" name="TextBox 4">
            <a:extLst>
              <a:ext uri="{FF2B5EF4-FFF2-40B4-BE49-F238E27FC236}">
                <a16:creationId xmlns:a16="http://schemas.microsoft.com/office/drawing/2014/main" id="{F7D72FBF-7001-4BC9-A740-CE81F612067B}"/>
              </a:ext>
            </a:extLst>
          </p:cNvPr>
          <p:cNvSpPr txBox="1"/>
          <p:nvPr/>
        </p:nvSpPr>
        <p:spPr>
          <a:xfrm>
            <a:off x="2216696" y="908720"/>
            <a:ext cx="5202791"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i="1" dirty="0"/>
              <a:t>Collect data from Newspapers, Social Media and Benchmark datasets</a:t>
            </a:r>
          </a:p>
        </p:txBody>
      </p:sp>
      <p:sp>
        <p:nvSpPr>
          <p:cNvPr id="6" name="TextBox 5">
            <a:extLst>
              <a:ext uri="{FF2B5EF4-FFF2-40B4-BE49-F238E27FC236}">
                <a16:creationId xmlns:a16="http://schemas.microsoft.com/office/drawing/2014/main" id="{91EA2952-CC7E-4C9D-8339-E383B1F8736B}"/>
              </a:ext>
            </a:extLst>
          </p:cNvPr>
          <p:cNvSpPr txBox="1"/>
          <p:nvPr/>
        </p:nvSpPr>
        <p:spPr>
          <a:xfrm>
            <a:off x="2216695" y="1689464"/>
            <a:ext cx="5202792"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i="1" dirty="0"/>
              <a:t>Apply specific preprocessing methods on each datasets based on its content and project requirement</a:t>
            </a:r>
          </a:p>
        </p:txBody>
      </p:sp>
      <p:sp>
        <p:nvSpPr>
          <p:cNvPr id="7" name="TextBox 6">
            <a:extLst>
              <a:ext uri="{FF2B5EF4-FFF2-40B4-BE49-F238E27FC236}">
                <a16:creationId xmlns:a16="http://schemas.microsoft.com/office/drawing/2014/main" id="{710DE78A-797D-44E8-BB83-625DD677ABDA}"/>
              </a:ext>
            </a:extLst>
          </p:cNvPr>
          <p:cNvSpPr txBox="1"/>
          <p:nvPr/>
        </p:nvSpPr>
        <p:spPr>
          <a:xfrm>
            <a:off x="2221170" y="2625284"/>
            <a:ext cx="5202792"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i="1" dirty="0"/>
              <a:t>Implement basic statistics and data visualizations</a:t>
            </a:r>
          </a:p>
        </p:txBody>
      </p:sp>
      <p:sp>
        <p:nvSpPr>
          <p:cNvPr id="8" name="TextBox 7">
            <a:extLst>
              <a:ext uri="{FF2B5EF4-FFF2-40B4-BE49-F238E27FC236}">
                <a16:creationId xmlns:a16="http://schemas.microsoft.com/office/drawing/2014/main" id="{ED22E192-5790-460E-8B45-5CFE4A850572}"/>
              </a:ext>
            </a:extLst>
          </p:cNvPr>
          <p:cNvSpPr txBox="1"/>
          <p:nvPr/>
        </p:nvSpPr>
        <p:spPr>
          <a:xfrm>
            <a:off x="2211054" y="3340006"/>
            <a:ext cx="5223024"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i="1" dirty="0"/>
              <a:t>Train multiple classification models and pick the best performing model.</a:t>
            </a:r>
          </a:p>
        </p:txBody>
      </p:sp>
      <p:sp>
        <p:nvSpPr>
          <p:cNvPr id="9" name="TextBox 8">
            <a:extLst>
              <a:ext uri="{FF2B5EF4-FFF2-40B4-BE49-F238E27FC236}">
                <a16:creationId xmlns:a16="http://schemas.microsoft.com/office/drawing/2014/main" id="{5C5D7E77-00B8-4962-9BBA-B9D50BE1A77B}"/>
              </a:ext>
            </a:extLst>
          </p:cNvPr>
          <p:cNvSpPr txBox="1"/>
          <p:nvPr/>
        </p:nvSpPr>
        <p:spPr>
          <a:xfrm>
            <a:off x="2211054" y="4313439"/>
            <a:ext cx="5223024"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i="1" dirty="0"/>
              <a:t>Transformer based BERT classification model performs best.</a:t>
            </a:r>
          </a:p>
        </p:txBody>
      </p:sp>
      <p:sp>
        <p:nvSpPr>
          <p:cNvPr id="10" name="TextBox 9">
            <a:extLst>
              <a:ext uri="{FF2B5EF4-FFF2-40B4-BE49-F238E27FC236}">
                <a16:creationId xmlns:a16="http://schemas.microsoft.com/office/drawing/2014/main" id="{38C80B97-0FD8-4405-8B9B-C7173BADCD4A}"/>
              </a:ext>
            </a:extLst>
          </p:cNvPr>
          <p:cNvSpPr txBox="1"/>
          <p:nvPr/>
        </p:nvSpPr>
        <p:spPr>
          <a:xfrm>
            <a:off x="2211054" y="5007658"/>
            <a:ext cx="5223024"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i="1" dirty="0"/>
              <a:t>Further customize and enhance the BERT capability by inhouse development</a:t>
            </a:r>
          </a:p>
        </p:txBody>
      </p:sp>
      <p:sp>
        <p:nvSpPr>
          <p:cNvPr id="11" name="TextBox 10">
            <a:extLst>
              <a:ext uri="{FF2B5EF4-FFF2-40B4-BE49-F238E27FC236}">
                <a16:creationId xmlns:a16="http://schemas.microsoft.com/office/drawing/2014/main" id="{2E818532-7FEB-43DB-AF0A-A0864317E422}"/>
              </a:ext>
            </a:extLst>
          </p:cNvPr>
          <p:cNvSpPr txBox="1"/>
          <p:nvPr/>
        </p:nvSpPr>
        <p:spPr>
          <a:xfrm>
            <a:off x="2221170" y="5981053"/>
            <a:ext cx="5223024"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i="1" dirty="0"/>
              <a:t>Analyze model metrics and run inference on benchmark datasets as well as tweets.</a:t>
            </a:r>
          </a:p>
        </p:txBody>
      </p:sp>
      <p:cxnSp>
        <p:nvCxnSpPr>
          <p:cNvPr id="13" name="Straight Arrow Connector 12">
            <a:extLst>
              <a:ext uri="{FF2B5EF4-FFF2-40B4-BE49-F238E27FC236}">
                <a16:creationId xmlns:a16="http://schemas.microsoft.com/office/drawing/2014/main" id="{6FA7F624-7AFC-4E68-8165-0BD7083D9A2E}"/>
              </a:ext>
            </a:extLst>
          </p:cNvPr>
          <p:cNvCxnSpPr>
            <a:cxnSpLocks/>
            <a:stCxn id="5" idx="2"/>
            <a:endCxn id="6" idx="0"/>
          </p:cNvCxnSpPr>
          <p:nvPr/>
        </p:nvCxnSpPr>
        <p:spPr>
          <a:xfrm flipH="1">
            <a:off x="4818091" y="1493495"/>
            <a:ext cx="1" cy="195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E840C9A-532B-4405-AC77-2267850822B2}"/>
              </a:ext>
            </a:extLst>
          </p:cNvPr>
          <p:cNvCxnSpPr>
            <a:cxnSpLocks/>
            <a:stCxn id="6" idx="2"/>
            <a:endCxn id="7" idx="0"/>
          </p:cNvCxnSpPr>
          <p:nvPr/>
        </p:nvCxnSpPr>
        <p:spPr>
          <a:xfrm>
            <a:off x="4818091" y="2274239"/>
            <a:ext cx="4475" cy="351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1ABD08-0917-4D17-8761-DBF3B80F9B2B}"/>
              </a:ext>
            </a:extLst>
          </p:cNvPr>
          <p:cNvCxnSpPr>
            <a:cxnSpLocks/>
            <a:stCxn id="7" idx="2"/>
            <a:endCxn id="8" idx="0"/>
          </p:cNvCxnSpPr>
          <p:nvPr/>
        </p:nvCxnSpPr>
        <p:spPr>
          <a:xfrm>
            <a:off x="4822566" y="2963838"/>
            <a:ext cx="0" cy="376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7E42151-2D6D-44F2-97E0-184537485432}"/>
              </a:ext>
            </a:extLst>
          </p:cNvPr>
          <p:cNvCxnSpPr>
            <a:cxnSpLocks/>
            <a:stCxn id="8" idx="2"/>
            <a:endCxn id="9" idx="0"/>
          </p:cNvCxnSpPr>
          <p:nvPr/>
        </p:nvCxnSpPr>
        <p:spPr>
          <a:xfrm>
            <a:off x="4822566" y="3924781"/>
            <a:ext cx="0" cy="388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711F86D-3172-44C7-89D3-BAF6660A1555}"/>
              </a:ext>
            </a:extLst>
          </p:cNvPr>
          <p:cNvCxnSpPr>
            <a:cxnSpLocks/>
            <a:stCxn id="9" idx="2"/>
            <a:endCxn id="10" idx="0"/>
          </p:cNvCxnSpPr>
          <p:nvPr/>
        </p:nvCxnSpPr>
        <p:spPr>
          <a:xfrm>
            <a:off x="4822566" y="4651993"/>
            <a:ext cx="0" cy="355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55A9943-8517-48BE-AC11-BDA5EF6E62A3}"/>
              </a:ext>
            </a:extLst>
          </p:cNvPr>
          <p:cNvCxnSpPr>
            <a:cxnSpLocks/>
            <a:stCxn id="10" idx="2"/>
            <a:endCxn id="11" idx="0"/>
          </p:cNvCxnSpPr>
          <p:nvPr/>
        </p:nvCxnSpPr>
        <p:spPr>
          <a:xfrm>
            <a:off x="4822566" y="5592433"/>
            <a:ext cx="10116" cy="388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866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5425-A9E7-48D6-AA2F-E45782C8F77A}"/>
              </a:ext>
            </a:extLst>
          </p:cNvPr>
          <p:cNvSpPr>
            <a:spLocks noGrp="1"/>
          </p:cNvSpPr>
          <p:nvPr>
            <p:ph type="title"/>
          </p:nvPr>
        </p:nvSpPr>
        <p:spPr>
          <a:xfrm>
            <a:off x="560512" y="1484784"/>
            <a:ext cx="8562156" cy="3586410"/>
          </a:xfrm>
        </p:spPr>
        <p:txBody>
          <a:bodyPr/>
          <a:lstStyle/>
          <a:p>
            <a:br>
              <a:rPr lang="en-US" sz="7200" b="1" u="sng" dirty="0">
                <a:solidFill>
                  <a:srgbClr val="FF0000"/>
                </a:solidFill>
              </a:rPr>
            </a:br>
            <a:r>
              <a:rPr lang="en-US" sz="7200" b="1" u="sng" dirty="0">
                <a:solidFill>
                  <a:srgbClr val="00B050"/>
                </a:solidFill>
              </a:rPr>
              <a:t>Data </a:t>
            </a:r>
            <a:br>
              <a:rPr lang="en-US" sz="7200" b="1" u="sng" dirty="0">
                <a:solidFill>
                  <a:srgbClr val="00B050"/>
                </a:solidFill>
              </a:rPr>
            </a:br>
            <a:r>
              <a:rPr lang="en-US" sz="7200" b="1" u="sng" dirty="0">
                <a:solidFill>
                  <a:srgbClr val="00B050"/>
                </a:solidFill>
              </a:rPr>
              <a:t>Description</a:t>
            </a:r>
          </a:p>
        </p:txBody>
      </p:sp>
    </p:spTree>
    <p:extLst>
      <p:ext uri="{BB962C8B-B14F-4D97-AF65-F5344CB8AC3E}">
        <p14:creationId xmlns:p14="http://schemas.microsoft.com/office/powerpoint/2010/main" val="2096139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1D518-1CD7-4065-90B8-BE27DBD0CCEB}"/>
              </a:ext>
            </a:extLst>
          </p:cNvPr>
          <p:cNvSpPr>
            <a:spLocks noGrp="1"/>
          </p:cNvSpPr>
          <p:nvPr>
            <p:ph type="title"/>
          </p:nvPr>
        </p:nvSpPr>
        <p:spPr/>
        <p:txBody>
          <a:bodyPr/>
          <a:lstStyle/>
          <a:p>
            <a:r>
              <a:rPr lang="en-US" sz="3200" b="1" dirty="0">
                <a:solidFill>
                  <a:srgbClr val="FF0000"/>
                </a:solidFill>
              </a:rPr>
              <a:t>Data Approach</a:t>
            </a:r>
          </a:p>
        </p:txBody>
      </p:sp>
      <p:sp>
        <p:nvSpPr>
          <p:cNvPr id="3" name="Content Placeholder 2">
            <a:extLst>
              <a:ext uri="{FF2B5EF4-FFF2-40B4-BE49-F238E27FC236}">
                <a16:creationId xmlns:a16="http://schemas.microsoft.com/office/drawing/2014/main" id="{306E4F1D-F46A-438E-AA2B-98F1F7C67E15}"/>
              </a:ext>
            </a:extLst>
          </p:cNvPr>
          <p:cNvSpPr>
            <a:spLocks noGrp="1"/>
          </p:cNvSpPr>
          <p:nvPr>
            <p:ph idx="1"/>
          </p:nvPr>
        </p:nvSpPr>
        <p:spPr/>
        <p:txBody>
          <a:bodyPr/>
          <a:lstStyle/>
          <a:p>
            <a:r>
              <a:rPr lang="en-US" dirty="0"/>
              <a:t>Three Approaches:</a:t>
            </a:r>
          </a:p>
          <a:p>
            <a:pPr lvl="1"/>
            <a:r>
              <a:rPr lang="en-US" dirty="0"/>
              <a:t>Get data from various newspapers (done in Group Project)</a:t>
            </a:r>
          </a:p>
          <a:p>
            <a:pPr lvl="1"/>
            <a:r>
              <a:rPr lang="en-US" dirty="0"/>
              <a:t>Extract data from social media platforms (Twitter)</a:t>
            </a:r>
          </a:p>
          <a:p>
            <a:pPr lvl="1"/>
            <a:r>
              <a:rPr lang="en-US" dirty="0"/>
              <a:t>Collect benchmark datasets curated by different researchers and institutions</a:t>
            </a:r>
          </a:p>
          <a:p>
            <a:pPr marL="457200" lvl="1" indent="0">
              <a:buNone/>
            </a:pPr>
            <a:endParaRPr lang="en-US" dirty="0"/>
          </a:p>
        </p:txBody>
      </p:sp>
    </p:spTree>
    <p:extLst>
      <p:ext uri="{BB962C8B-B14F-4D97-AF65-F5344CB8AC3E}">
        <p14:creationId xmlns:p14="http://schemas.microsoft.com/office/powerpoint/2010/main" val="31515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EECB-F238-4845-8E1C-70AEB9621677}"/>
              </a:ext>
            </a:extLst>
          </p:cNvPr>
          <p:cNvSpPr>
            <a:spLocks noGrp="1"/>
          </p:cNvSpPr>
          <p:nvPr>
            <p:ph type="title"/>
          </p:nvPr>
        </p:nvSpPr>
        <p:spPr/>
        <p:txBody>
          <a:bodyPr/>
          <a:lstStyle/>
          <a:p>
            <a:r>
              <a:rPr lang="en-US" sz="3200" b="1" dirty="0">
                <a:solidFill>
                  <a:srgbClr val="FF0000"/>
                </a:solidFill>
              </a:rPr>
              <a:t>Social Media Data</a:t>
            </a:r>
          </a:p>
        </p:txBody>
      </p:sp>
      <p:sp>
        <p:nvSpPr>
          <p:cNvPr id="3" name="Content Placeholder 2">
            <a:extLst>
              <a:ext uri="{FF2B5EF4-FFF2-40B4-BE49-F238E27FC236}">
                <a16:creationId xmlns:a16="http://schemas.microsoft.com/office/drawing/2014/main" id="{2331A087-68FA-404F-B60F-FD622F7D2714}"/>
              </a:ext>
            </a:extLst>
          </p:cNvPr>
          <p:cNvSpPr>
            <a:spLocks noGrp="1"/>
          </p:cNvSpPr>
          <p:nvPr>
            <p:ph idx="1"/>
          </p:nvPr>
        </p:nvSpPr>
        <p:spPr>
          <a:xfrm>
            <a:off x="495300" y="1370158"/>
            <a:ext cx="9129464" cy="4536504"/>
          </a:xfrm>
        </p:spPr>
        <p:txBody>
          <a:bodyPr/>
          <a:lstStyle/>
          <a:p>
            <a:r>
              <a:rPr lang="en-US" sz="2800" dirty="0"/>
              <a:t>We wrote a twitter API to extract tweets from twitter.</a:t>
            </a:r>
          </a:p>
          <a:p>
            <a:pPr marL="0" indent="0">
              <a:buNone/>
            </a:pPr>
            <a:endParaRPr lang="en-US" sz="2800" dirty="0"/>
          </a:p>
          <a:p>
            <a:r>
              <a:rPr lang="en-US" sz="2800" dirty="0"/>
              <a:t>5000 tweets extracted on specific topics (hashtags)</a:t>
            </a:r>
          </a:p>
          <a:p>
            <a:pPr marL="0" indent="0">
              <a:buNone/>
            </a:pPr>
            <a:endParaRPr lang="en-US" sz="2800" dirty="0"/>
          </a:p>
          <a:p>
            <a:r>
              <a:rPr lang="en-US" sz="2800" dirty="0"/>
              <a:t>As these tweets do not have labels associated with it, we used these to run inference on model trained using benchmark datasets.</a:t>
            </a:r>
          </a:p>
        </p:txBody>
      </p:sp>
    </p:spTree>
    <p:extLst>
      <p:ext uri="{BB962C8B-B14F-4D97-AF65-F5344CB8AC3E}">
        <p14:creationId xmlns:p14="http://schemas.microsoft.com/office/powerpoint/2010/main" val="4175804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F91125-9D17-4C5A-830E-ADCA2D6018C5}"/>
              </a:ext>
            </a:extLst>
          </p:cNvPr>
          <p:cNvPicPr>
            <a:picLocks noGrp="1" noChangeAspect="1"/>
          </p:cNvPicPr>
          <p:nvPr>
            <p:ph idx="1"/>
          </p:nvPr>
        </p:nvPicPr>
        <p:blipFill>
          <a:blip r:embed="rId2"/>
          <a:stretch>
            <a:fillRect/>
          </a:stretch>
        </p:blipFill>
        <p:spPr>
          <a:xfrm>
            <a:off x="158679" y="836712"/>
            <a:ext cx="4650305" cy="5328592"/>
          </a:xfrm>
          <a:prstGeom prst="rect">
            <a:avLst/>
          </a:prstGeom>
        </p:spPr>
      </p:pic>
      <p:sp>
        <p:nvSpPr>
          <p:cNvPr id="6" name="Title 1">
            <a:extLst>
              <a:ext uri="{FF2B5EF4-FFF2-40B4-BE49-F238E27FC236}">
                <a16:creationId xmlns:a16="http://schemas.microsoft.com/office/drawing/2014/main" id="{91341C88-847A-449A-811B-4B6CD4C0C680}"/>
              </a:ext>
            </a:extLst>
          </p:cNvPr>
          <p:cNvSpPr>
            <a:spLocks noGrp="1"/>
          </p:cNvSpPr>
          <p:nvPr>
            <p:ph type="title"/>
          </p:nvPr>
        </p:nvSpPr>
        <p:spPr>
          <a:xfrm>
            <a:off x="495300" y="274638"/>
            <a:ext cx="8898082" cy="1138526"/>
          </a:xfrm>
        </p:spPr>
        <p:txBody>
          <a:bodyPr/>
          <a:lstStyle/>
          <a:p>
            <a:r>
              <a:rPr lang="en-US" sz="3200" b="1" dirty="0">
                <a:solidFill>
                  <a:srgbClr val="FF0000"/>
                </a:solidFill>
              </a:rPr>
              <a:t>Twitter API </a:t>
            </a:r>
          </a:p>
        </p:txBody>
      </p:sp>
      <p:pic>
        <p:nvPicPr>
          <p:cNvPr id="7" name="Picture 6">
            <a:extLst>
              <a:ext uri="{FF2B5EF4-FFF2-40B4-BE49-F238E27FC236}">
                <a16:creationId xmlns:a16="http://schemas.microsoft.com/office/drawing/2014/main" id="{1DF9C4DF-499C-468D-B200-C831588C938D}"/>
              </a:ext>
            </a:extLst>
          </p:cNvPr>
          <p:cNvPicPr>
            <a:picLocks noChangeAspect="1"/>
          </p:cNvPicPr>
          <p:nvPr/>
        </p:nvPicPr>
        <p:blipFill>
          <a:blip r:embed="rId3"/>
          <a:stretch>
            <a:fillRect/>
          </a:stretch>
        </p:blipFill>
        <p:spPr>
          <a:xfrm>
            <a:off x="4179413" y="836711"/>
            <a:ext cx="5567908" cy="5524225"/>
          </a:xfrm>
          <a:prstGeom prst="rect">
            <a:avLst/>
          </a:prstGeom>
        </p:spPr>
      </p:pic>
    </p:spTree>
    <p:extLst>
      <p:ext uri="{BB962C8B-B14F-4D97-AF65-F5344CB8AC3E}">
        <p14:creationId xmlns:p14="http://schemas.microsoft.com/office/powerpoint/2010/main" val="1327094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95A9-1E85-4FF7-A676-4CCDE51A5A18}"/>
              </a:ext>
            </a:extLst>
          </p:cNvPr>
          <p:cNvSpPr>
            <a:spLocks noGrp="1"/>
          </p:cNvSpPr>
          <p:nvPr>
            <p:ph type="title"/>
          </p:nvPr>
        </p:nvSpPr>
        <p:spPr/>
        <p:txBody>
          <a:bodyPr/>
          <a:lstStyle/>
          <a:p>
            <a:r>
              <a:rPr lang="en-US" sz="3200" b="1" dirty="0">
                <a:solidFill>
                  <a:srgbClr val="FF0000"/>
                </a:solidFill>
              </a:rPr>
              <a:t>Benchmark Datasets</a:t>
            </a:r>
          </a:p>
        </p:txBody>
      </p:sp>
      <p:graphicFrame>
        <p:nvGraphicFramePr>
          <p:cNvPr id="4" name="Table 4">
            <a:extLst>
              <a:ext uri="{FF2B5EF4-FFF2-40B4-BE49-F238E27FC236}">
                <a16:creationId xmlns:a16="http://schemas.microsoft.com/office/drawing/2014/main" id="{3C8729A8-1CF1-4E5E-B6F7-CB31059E3833}"/>
              </a:ext>
            </a:extLst>
          </p:cNvPr>
          <p:cNvGraphicFramePr>
            <a:graphicFrameLocks noGrp="1"/>
          </p:cNvGraphicFramePr>
          <p:nvPr>
            <p:ph idx="1"/>
            <p:extLst>
              <p:ext uri="{D42A27DB-BD31-4B8C-83A1-F6EECF244321}">
                <p14:modId xmlns:p14="http://schemas.microsoft.com/office/powerpoint/2010/main" val="2452582861"/>
              </p:ext>
            </p:extLst>
          </p:nvPr>
        </p:nvGraphicFramePr>
        <p:xfrm>
          <a:off x="354880" y="893676"/>
          <a:ext cx="9055820" cy="5458618"/>
        </p:xfrm>
        <a:graphic>
          <a:graphicData uri="http://schemas.openxmlformats.org/drawingml/2006/table">
            <a:tbl>
              <a:tblPr firstRow="1" bandRow="1">
                <a:tableStyleId>{5C22544A-7EE6-4342-B048-85BDC9FD1C3A}</a:tableStyleId>
              </a:tblPr>
              <a:tblGrid>
                <a:gridCol w="735911">
                  <a:extLst>
                    <a:ext uri="{9D8B030D-6E8A-4147-A177-3AD203B41FA5}">
                      <a16:colId xmlns:a16="http://schemas.microsoft.com/office/drawing/2014/main" val="2517722700"/>
                    </a:ext>
                  </a:extLst>
                </a:gridCol>
                <a:gridCol w="1629961">
                  <a:extLst>
                    <a:ext uri="{9D8B030D-6E8A-4147-A177-3AD203B41FA5}">
                      <a16:colId xmlns:a16="http://schemas.microsoft.com/office/drawing/2014/main" val="2309156528"/>
                    </a:ext>
                  </a:extLst>
                </a:gridCol>
                <a:gridCol w="2160240">
                  <a:extLst>
                    <a:ext uri="{9D8B030D-6E8A-4147-A177-3AD203B41FA5}">
                      <a16:colId xmlns:a16="http://schemas.microsoft.com/office/drawing/2014/main" val="1585700371"/>
                    </a:ext>
                  </a:extLst>
                </a:gridCol>
                <a:gridCol w="1728192">
                  <a:extLst>
                    <a:ext uri="{9D8B030D-6E8A-4147-A177-3AD203B41FA5}">
                      <a16:colId xmlns:a16="http://schemas.microsoft.com/office/drawing/2014/main" val="3703644596"/>
                    </a:ext>
                  </a:extLst>
                </a:gridCol>
                <a:gridCol w="2801516">
                  <a:extLst>
                    <a:ext uri="{9D8B030D-6E8A-4147-A177-3AD203B41FA5}">
                      <a16:colId xmlns:a16="http://schemas.microsoft.com/office/drawing/2014/main" val="753767195"/>
                    </a:ext>
                  </a:extLst>
                </a:gridCol>
              </a:tblGrid>
              <a:tr h="670357">
                <a:tc>
                  <a:txBody>
                    <a:bodyPr/>
                    <a:lstStyle/>
                    <a:p>
                      <a:r>
                        <a:rPr lang="en-US" dirty="0"/>
                        <a:t>Sr. No</a:t>
                      </a:r>
                    </a:p>
                  </a:txBody>
                  <a:tcPr/>
                </a:tc>
                <a:tc>
                  <a:txBody>
                    <a:bodyPr/>
                    <a:lstStyle/>
                    <a:p>
                      <a:r>
                        <a:rPr lang="en-US" dirty="0"/>
                        <a:t>Dataset Name</a:t>
                      </a:r>
                    </a:p>
                  </a:txBody>
                  <a:tcPr/>
                </a:tc>
                <a:tc>
                  <a:txBody>
                    <a:bodyPr/>
                    <a:lstStyle/>
                    <a:p>
                      <a:r>
                        <a:rPr lang="en-US" dirty="0"/>
                        <a:t>Description</a:t>
                      </a:r>
                    </a:p>
                  </a:txBody>
                  <a:tcPr/>
                </a:tc>
                <a:tc>
                  <a:txBody>
                    <a:bodyPr/>
                    <a:lstStyle/>
                    <a:p>
                      <a:r>
                        <a:rPr lang="en-US" dirty="0"/>
                        <a:t>Dimensions</a:t>
                      </a:r>
                    </a:p>
                  </a:txBody>
                  <a:tcPr/>
                </a:tc>
                <a:tc>
                  <a:txBody>
                    <a:bodyPr/>
                    <a:lstStyle/>
                    <a:p>
                      <a:r>
                        <a:rPr lang="en-US" dirty="0"/>
                        <a:t>Source</a:t>
                      </a:r>
                    </a:p>
                  </a:txBody>
                  <a:tcPr/>
                </a:tc>
                <a:extLst>
                  <a:ext uri="{0D108BD9-81ED-4DB2-BD59-A6C34878D82A}">
                    <a16:rowId xmlns:a16="http://schemas.microsoft.com/office/drawing/2014/main" val="2312593878"/>
                  </a:ext>
                </a:extLst>
              </a:tr>
              <a:tr h="3830609">
                <a:tc>
                  <a:txBody>
                    <a:bodyPr/>
                    <a:lstStyle/>
                    <a:p>
                      <a:r>
                        <a:rPr lang="en-US" dirty="0"/>
                        <a:t>1</a:t>
                      </a:r>
                    </a:p>
                  </a:txBody>
                  <a:tcPr/>
                </a:tc>
                <a:tc>
                  <a:txBody>
                    <a:bodyPr/>
                    <a:lstStyle/>
                    <a:p>
                      <a:r>
                        <a:rPr lang="en-US" dirty="0"/>
                        <a:t>Fake and Real News dataset</a:t>
                      </a:r>
                    </a:p>
                  </a:txBody>
                  <a:tcPr/>
                </a:tc>
                <a:tc>
                  <a:txBody>
                    <a:bodyPr/>
                    <a:lstStyle/>
                    <a:p>
                      <a:r>
                        <a:rPr lang="en-US" dirty="0"/>
                        <a:t>News articles collected from various newspapers. Mainly political news and world news</a:t>
                      </a:r>
                    </a:p>
                  </a:txBody>
                  <a:tcPr/>
                </a:tc>
                <a:tc>
                  <a:txBody>
                    <a:bodyPr/>
                    <a:lstStyle/>
                    <a:p>
                      <a:r>
                        <a:rPr lang="en-US" dirty="0"/>
                        <a:t>51 MB – True set</a:t>
                      </a:r>
                    </a:p>
                    <a:p>
                      <a:r>
                        <a:rPr lang="en-US" dirty="0"/>
                        <a:t>No. of True articles #21418</a:t>
                      </a:r>
                    </a:p>
                    <a:p>
                      <a:r>
                        <a:rPr lang="en-US" dirty="0"/>
                        <a:t>59 MB – Fake set</a:t>
                      </a:r>
                    </a:p>
                    <a:p>
                      <a:r>
                        <a:rPr lang="en-US" dirty="0"/>
                        <a:t>No of Fake articles #23481</a:t>
                      </a:r>
                    </a:p>
                  </a:txBody>
                  <a:tcPr/>
                </a:tc>
                <a:tc>
                  <a:txBody>
                    <a:bodyPr/>
                    <a:lstStyle/>
                    <a:p>
                      <a:r>
                        <a:rPr lang="en-US" dirty="0"/>
                        <a:t>1. Kaggle</a:t>
                      </a:r>
                    </a:p>
                    <a:p>
                      <a:r>
                        <a:rPr lang="en-US" dirty="0">
                          <a:hlinkClick r:id="rId2"/>
                        </a:rPr>
                        <a:t>https://www.kaggle.com/clmentbisaillon/fake-and-real-news-dataset/data?select=True.csv</a:t>
                      </a:r>
                      <a:endParaRPr lang="en-US" dirty="0"/>
                    </a:p>
                    <a:p>
                      <a:r>
                        <a:rPr lang="en-US" dirty="0"/>
                        <a:t>2. University of Victoria</a:t>
                      </a:r>
                    </a:p>
                    <a:p>
                      <a:r>
                        <a:rPr lang="en-US" dirty="0">
                          <a:hlinkClick r:id="rId3"/>
                        </a:rPr>
                        <a:t>https://www.uvic.ca/engineering/ece/isot/datasets/fake-news/index.php</a:t>
                      </a:r>
                      <a:endParaRPr lang="en-US" dirty="0"/>
                    </a:p>
                    <a:p>
                      <a:r>
                        <a:rPr lang="en-US" dirty="0"/>
                        <a:t>3. Dataset paper</a:t>
                      </a:r>
                    </a:p>
                    <a:p>
                      <a:r>
                        <a:rPr lang="en-US" dirty="0">
                          <a:hlinkClick r:id="rId4"/>
                        </a:rPr>
                        <a:t>https://arxiv.org/pdf/2002.01030.pdf</a:t>
                      </a:r>
                      <a:endParaRPr lang="en-US" dirty="0"/>
                    </a:p>
                  </a:txBody>
                  <a:tcPr/>
                </a:tc>
                <a:extLst>
                  <a:ext uri="{0D108BD9-81ED-4DB2-BD59-A6C34878D82A}">
                    <a16:rowId xmlns:a16="http://schemas.microsoft.com/office/drawing/2014/main" val="162052388"/>
                  </a:ext>
                </a:extLst>
              </a:tr>
              <a:tr h="957652">
                <a:tc>
                  <a:txBody>
                    <a:bodyPr/>
                    <a:lstStyle/>
                    <a:p>
                      <a:r>
                        <a:rPr lang="en-US" dirty="0"/>
                        <a:t>2</a:t>
                      </a:r>
                    </a:p>
                  </a:txBody>
                  <a:tcPr/>
                </a:tc>
                <a:tc>
                  <a:txBody>
                    <a:bodyPr/>
                    <a:lstStyle/>
                    <a:p>
                      <a:r>
                        <a:rPr lang="en-US" dirty="0"/>
                        <a:t>Coronavirus dataset</a:t>
                      </a:r>
                    </a:p>
                  </a:txBody>
                  <a:tcPr/>
                </a:tc>
                <a:tc>
                  <a:txBody>
                    <a:bodyPr/>
                    <a:lstStyle/>
                    <a:p>
                      <a:r>
                        <a:rPr lang="en-US" dirty="0"/>
                        <a:t>Collected from social media posts and news websites</a:t>
                      </a:r>
                    </a:p>
                  </a:txBody>
                  <a:tcPr/>
                </a:tc>
                <a:tc>
                  <a:txBody>
                    <a:bodyPr/>
                    <a:lstStyle/>
                    <a:p>
                      <a:r>
                        <a:rPr lang="en-US" dirty="0"/>
                        <a:t>586 Real news</a:t>
                      </a:r>
                    </a:p>
                    <a:p>
                      <a:r>
                        <a:rPr lang="en-US" dirty="0"/>
                        <a:t>578 Fake News</a:t>
                      </a:r>
                    </a:p>
                    <a:p>
                      <a:endParaRPr lang="en-US" dirty="0"/>
                    </a:p>
                  </a:txBody>
                  <a:tcPr/>
                </a:tc>
                <a:tc>
                  <a:txBody>
                    <a:bodyPr/>
                    <a:lstStyle/>
                    <a:p>
                      <a:r>
                        <a:rPr lang="en-US" dirty="0">
                          <a:hlinkClick r:id="rId5"/>
                        </a:rPr>
                        <a:t>https://towardsdatascience.com/explore-covid-19-infodemic-2d1ceaae2306</a:t>
                      </a:r>
                      <a:endParaRPr lang="en-US" dirty="0"/>
                    </a:p>
                  </a:txBody>
                  <a:tcPr/>
                </a:tc>
                <a:extLst>
                  <a:ext uri="{0D108BD9-81ED-4DB2-BD59-A6C34878D82A}">
                    <a16:rowId xmlns:a16="http://schemas.microsoft.com/office/drawing/2014/main" val="794333269"/>
                  </a:ext>
                </a:extLst>
              </a:tr>
            </a:tbl>
          </a:graphicData>
        </a:graphic>
      </p:graphicFrame>
    </p:spTree>
    <p:extLst>
      <p:ext uri="{BB962C8B-B14F-4D97-AF65-F5344CB8AC3E}">
        <p14:creationId xmlns:p14="http://schemas.microsoft.com/office/powerpoint/2010/main" val="4213585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FD41-81E4-47BB-8542-84DA9E9575BA}"/>
              </a:ext>
            </a:extLst>
          </p:cNvPr>
          <p:cNvSpPr>
            <a:spLocks noGrp="1"/>
          </p:cNvSpPr>
          <p:nvPr>
            <p:ph type="title"/>
          </p:nvPr>
        </p:nvSpPr>
        <p:spPr/>
        <p:txBody>
          <a:bodyPr/>
          <a:lstStyle/>
          <a:p>
            <a:r>
              <a:rPr lang="en-US" sz="3200" b="1" dirty="0">
                <a:solidFill>
                  <a:srgbClr val="FF0000"/>
                </a:solidFill>
              </a:rPr>
              <a:t>Benchmark Datasets (continued)</a:t>
            </a:r>
          </a:p>
        </p:txBody>
      </p:sp>
      <p:graphicFrame>
        <p:nvGraphicFramePr>
          <p:cNvPr id="4" name="Table 4">
            <a:extLst>
              <a:ext uri="{FF2B5EF4-FFF2-40B4-BE49-F238E27FC236}">
                <a16:creationId xmlns:a16="http://schemas.microsoft.com/office/drawing/2014/main" id="{D95DD05E-A466-41D9-BF02-8D40D9BE666A}"/>
              </a:ext>
            </a:extLst>
          </p:cNvPr>
          <p:cNvGraphicFramePr>
            <a:graphicFrameLocks noGrp="1"/>
          </p:cNvGraphicFramePr>
          <p:nvPr>
            <p:ph idx="1"/>
            <p:extLst>
              <p:ext uri="{D42A27DB-BD31-4B8C-83A1-F6EECF244321}">
                <p14:modId xmlns:p14="http://schemas.microsoft.com/office/powerpoint/2010/main" val="256612748"/>
              </p:ext>
            </p:extLst>
          </p:nvPr>
        </p:nvGraphicFramePr>
        <p:xfrm>
          <a:off x="495300" y="1916832"/>
          <a:ext cx="8915400" cy="3845560"/>
        </p:xfrm>
        <a:graphic>
          <a:graphicData uri="http://schemas.openxmlformats.org/drawingml/2006/table">
            <a:tbl>
              <a:tblPr firstRow="1" bandRow="1">
                <a:tableStyleId>{5C22544A-7EE6-4342-B048-85BDC9FD1C3A}</a:tableStyleId>
              </a:tblPr>
              <a:tblGrid>
                <a:gridCol w="840904">
                  <a:extLst>
                    <a:ext uri="{9D8B030D-6E8A-4147-A177-3AD203B41FA5}">
                      <a16:colId xmlns:a16="http://schemas.microsoft.com/office/drawing/2014/main" val="1063947776"/>
                    </a:ext>
                  </a:extLst>
                </a:gridCol>
                <a:gridCol w="1872208">
                  <a:extLst>
                    <a:ext uri="{9D8B030D-6E8A-4147-A177-3AD203B41FA5}">
                      <a16:colId xmlns:a16="http://schemas.microsoft.com/office/drawing/2014/main" val="3204972873"/>
                    </a:ext>
                  </a:extLst>
                </a:gridCol>
                <a:gridCol w="2304256">
                  <a:extLst>
                    <a:ext uri="{9D8B030D-6E8A-4147-A177-3AD203B41FA5}">
                      <a16:colId xmlns:a16="http://schemas.microsoft.com/office/drawing/2014/main" val="1880923617"/>
                    </a:ext>
                  </a:extLst>
                </a:gridCol>
                <a:gridCol w="1296144">
                  <a:extLst>
                    <a:ext uri="{9D8B030D-6E8A-4147-A177-3AD203B41FA5}">
                      <a16:colId xmlns:a16="http://schemas.microsoft.com/office/drawing/2014/main" val="731279425"/>
                    </a:ext>
                  </a:extLst>
                </a:gridCol>
                <a:gridCol w="2601888">
                  <a:extLst>
                    <a:ext uri="{9D8B030D-6E8A-4147-A177-3AD203B41FA5}">
                      <a16:colId xmlns:a16="http://schemas.microsoft.com/office/drawing/2014/main" val="1699249075"/>
                    </a:ext>
                  </a:extLst>
                </a:gridCol>
              </a:tblGrid>
              <a:tr h="370840">
                <a:tc>
                  <a:txBody>
                    <a:bodyPr/>
                    <a:lstStyle/>
                    <a:p>
                      <a:r>
                        <a:rPr lang="en-US" dirty="0"/>
                        <a:t>Sr. No</a:t>
                      </a:r>
                    </a:p>
                  </a:txBody>
                  <a:tcPr/>
                </a:tc>
                <a:tc>
                  <a:txBody>
                    <a:bodyPr/>
                    <a:lstStyle/>
                    <a:p>
                      <a:r>
                        <a:rPr lang="en-US" dirty="0"/>
                        <a:t>Dataset  Name</a:t>
                      </a:r>
                    </a:p>
                  </a:txBody>
                  <a:tcPr/>
                </a:tc>
                <a:tc>
                  <a:txBody>
                    <a:bodyPr/>
                    <a:lstStyle/>
                    <a:p>
                      <a:r>
                        <a:rPr lang="en-US" dirty="0"/>
                        <a:t>Description</a:t>
                      </a:r>
                    </a:p>
                  </a:txBody>
                  <a:tcPr/>
                </a:tc>
                <a:tc>
                  <a:txBody>
                    <a:bodyPr/>
                    <a:lstStyle/>
                    <a:p>
                      <a:r>
                        <a:rPr lang="en-US" dirty="0"/>
                        <a:t>Dimensions</a:t>
                      </a:r>
                    </a:p>
                  </a:txBody>
                  <a:tcPr/>
                </a:tc>
                <a:tc>
                  <a:txBody>
                    <a:bodyPr/>
                    <a:lstStyle/>
                    <a:p>
                      <a:r>
                        <a:rPr lang="en-US" dirty="0"/>
                        <a:t>Source</a:t>
                      </a:r>
                    </a:p>
                  </a:txBody>
                  <a:tcPr/>
                </a:tc>
                <a:extLst>
                  <a:ext uri="{0D108BD9-81ED-4DB2-BD59-A6C34878D82A}">
                    <a16:rowId xmlns:a16="http://schemas.microsoft.com/office/drawing/2014/main" val="2856722318"/>
                  </a:ext>
                </a:extLst>
              </a:tr>
              <a:tr h="370840">
                <a:tc>
                  <a:txBody>
                    <a:bodyPr/>
                    <a:lstStyle/>
                    <a:p>
                      <a:r>
                        <a:rPr lang="en-US" dirty="0"/>
                        <a:t>3</a:t>
                      </a:r>
                    </a:p>
                  </a:txBody>
                  <a:tcPr/>
                </a:tc>
                <a:tc>
                  <a:txBody>
                    <a:bodyPr/>
                    <a:lstStyle/>
                    <a:p>
                      <a:r>
                        <a:rPr lang="en-US" dirty="0"/>
                        <a:t>FNID: Fake News Inference Dataset</a:t>
                      </a:r>
                    </a:p>
                    <a:p>
                      <a:endParaRPr lang="en-US" dirty="0"/>
                    </a:p>
                    <a:p>
                      <a:r>
                        <a:rPr lang="en-US" dirty="0"/>
                        <a:t>PolitiFact</a:t>
                      </a:r>
                    </a:p>
                  </a:txBody>
                  <a:tcPr/>
                </a:tc>
                <a:tc>
                  <a:txBody>
                    <a:bodyPr/>
                    <a:lstStyle/>
                    <a:p>
                      <a:r>
                        <a:rPr lang="en-US" sz="1800" b="0" i="0" kern="1200" dirty="0">
                          <a:solidFill>
                            <a:schemeClr val="dk1"/>
                          </a:solidFill>
                          <a:effectLst/>
                          <a:latin typeface="+mn-lt"/>
                          <a:ea typeface="+mn-ea"/>
                          <a:cs typeface="+mn-cs"/>
                        </a:rPr>
                        <a:t> existing samples of the PoliticFact.Com website have been crawled using the API </a:t>
                      </a:r>
                      <a:endParaRPr lang="en-US" dirty="0"/>
                    </a:p>
                  </a:txBody>
                  <a:tcPr/>
                </a:tc>
                <a:tc>
                  <a:txBody>
                    <a:bodyPr/>
                    <a:lstStyle/>
                    <a:p>
                      <a:r>
                        <a:rPr lang="en-US" sz="1800" b="0" i="0" kern="1200" dirty="0">
                          <a:solidFill>
                            <a:schemeClr val="dk1"/>
                          </a:solidFill>
                          <a:effectLst/>
                          <a:latin typeface="+mn-lt"/>
                          <a:ea typeface="+mn-ea"/>
                          <a:cs typeface="+mn-cs"/>
                        </a:rPr>
                        <a:t>15212 training, 1058 validation, 1054 test</a:t>
                      </a:r>
                      <a:endParaRPr lang="en-US" dirty="0"/>
                    </a:p>
                  </a:txBody>
                  <a:tcPr/>
                </a:tc>
                <a:tc>
                  <a:txBody>
                    <a:bodyPr/>
                    <a:lstStyle/>
                    <a:p>
                      <a:r>
                        <a:rPr lang="en-US" sz="1800" b="0" i="0" kern="1200" dirty="0">
                          <a:solidFill>
                            <a:schemeClr val="dk1"/>
                          </a:solidFill>
                          <a:effectLst/>
                          <a:latin typeface="+mn-lt"/>
                          <a:ea typeface="+mn-ea"/>
                          <a:cs typeface="+mn-cs"/>
                        </a:rPr>
                        <a:t>FakeNewsNet PolitiFact</a:t>
                      </a:r>
                      <a:endParaRPr lang="en-US" dirty="0">
                        <a:hlinkClick r:id="rId2"/>
                      </a:endParaRPr>
                    </a:p>
                    <a:p>
                      <a:r>
                        <a:rPr lang="en-US" dirty="0">
                          <a:hlinkClick r:id="rId2"/>
                        </a:rPr>
                        <a:t>https://ieee-dataport.org/open-access/fnid-fake-news-inference-dataset#files</a:t>
                      </a:r>
                      <a:endParaRPr lang="en-US" dirty="0"/>
                    </a:p>
                  </a:txBody>
                  <a:tcPr/>
                </a:tc>
                <a:extLst>
                  <a:ext uri="{0D108BD9-81ED-4DB2-BD59-A6C34878D82A}">
                    <a16:rowId xmlns:a16="http://schemas.microsoft.com/office/drawing/2014/main" val="2878225667"/>
                  </a:ext>
                </a:extLst>
              </a:tr>
              <a:tr h="370840">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FNID: Fake News Inference Dataset</a:t>
                      </a:r>
                    </a:p>
                    <a:p>
                      <a:endParaRPr lang="en-US" dirty="0"/>
                    </a:p>
                    <a:p>
                      <a:r>
                        <a:rPr lang="en-US" dirty="0"/>
                        <a:t>LIAR</a:t>
                      </a:r>
                    </a:p>
                  </a:txBody>
                  <a:tcPr/>
                </a:tc>
                <a:tc>
                  <a:txBody>
                    <a:bodyPr/>
                    <a:lstStyle/>
                    <a:p>
                      <a:r>
                        <a:rPr lang="en-US" sz="1800" b="0" i="0" kern="1200" dirty="0">
                          <a:solidFill>
                            <a:schemeClr val="dk1"/>
                          </a:solidFill>
                          <a:effectLst/>
                          <a:latin typeface="+mn-lt"/>
                          <a:ea typeface="+mn-ea"/>
                          <a:cs typeface="+mn-cs"/>
                        </a:rPr>
                        <a:t>classes in this data are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pants-fire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false,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barely true,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half-true,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mostly-true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true.</a:t>
                      </a:r>
                      <a:endParaRPr lang="en-US" dirty="0"/>
                    </a:p>
                  </a:txBody>
                  <a:tcPr/>
                </a:tc>
                <a:tc>
                  <a:txBody>
                    <a:bodyPr/>
                    <a:lstStyle/>
                    <a:p>
                      <a:r>
                        <a:rPr lang="en-US" sz="1800" b="0" i="0" kern="1200" dirty="0">
                          <a:solidFill>
                            <a:schemeClr val="dk1"/>
                          </a:solidFill>
                          <a:effectLst/>
                          <a:latin typeface="+mn-lt"/>
                          <a:ea typeface="+mn-ea"/>
                          <a:cs typeface="+mn-cs"/>
                        </a:rPr>
                        <a:t>15052 training</a:t>
                      </a:r>
                    </a:p>
                    <a:p>
                      <a:r>
                        <a:rPr lang="en-US" sz="1800" b="0" i="0" kern="1200" dirty="0">
                          <a:solidFill>
                            <a:schemeClr val="dk1"/>
                          </a:solidFill>
                          <a:effectLst/>
                          <a:latin typeface="+mn-lt"/>
                          <a:ea typeface="+mn-ea"/>
                          <a:cs typeface="+mn-cs"/>
                        </a:rPr>
                        <a:t>1265 validation</a:t>
                      </a:r>
                    </a:p>
                    <a:p>
                      <a:r>
                        <a:rPr lang="en-US" sz="1800" b="0" i="0" kern="1200" dirty="0">
                          <a:solidFill>
                            <a:schemeClr val="dk1"/>
                          </a:solidFill>
                          <a:effectLst/>
                          <a:latin typeface="+mn-lt"/>
                          <a:ea typeface="+mn-ea"/>
                          <a:cs typeface="+mn-cs"/>
                        </a:rPr>
                        <a:t>1266 test </a:t>
                      </a:r>
                    </a:p>
                    <a:p>
                      <a:endParaRPr lang="en-US" dirty="0"/>
                    </a:p>
                  </a:txBody>
                  <a:tcPr/>
                </a:tc>
                <a:tc>
                  <a:txBody>
                    <a:bodyPr/>
                    <a:lstStyle/>
                    <a:p>
                      <a:r>
                        <a:rPr lang="en-US" dirty="0"/>
                        <a:t>LIAR dataset</a:t>
                      </a:r>
                    </a:p>
                    <a:p>
                      <a:endParaRPr lang="en-US" dirty="0"/>
                    </a:p>
                    <a:p>
                      <a:r>
                        <a:rPr lang="en-US" dirty="0">
                          <a:hlinkClick r:id="rId2"/>
                        </a:rPr>
                        <a:t>https://ieee-dataport.org/open-access/fnid-fake-news-inference-dataset#files</a:t>
                      </a:r>
                      <a:endParaRPr lang="en-US" dirty="0"/>
                    </a:p>
                  </a:txBody>
                  <a:tcPr/>
                </a:tc>
                <a:extLst>
                  <a:ext uri="{0D108BD9-81ED-4DB2-BD59-A6C34878D82A}">
                    <a16:rowId xmlns:a16="http://schemas.microsoft.com/office/drawing/2014/main" val="3120625826"/>
                  </a:ext>
                </a:extLst>
              </a:tr>
            </a:tbl>
          </a:graphicData>
        </a:graphic>
      </p:graphicFrame>
    </p:spTree>
    <p:extLst>
      <p:ext uri="{BB962C8B-B14F-4D97-AF65-F5344CB8AC3E}">
        <p14:creationId xmlns:p14="http://schemas.microsoft.com/office/powerpoint/2010/main" val="241713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p:cNvGraphicFramePr>
          <p:nvPr>
            <p:extLst>
              <p:ext uri="{D42A27DB-BD31-4B8C-83A1-F6EECF244321}">
                <p14:modId xmlns:p14="http://schemas.microsoft.com/office/powerpoint/2010/main" val="302129788"/>
              </p:ext>
            </p:extLst>
          </p:nvPr>
        </p:nvGraphicFramePr>
        <p:xfrm>
          <a:off x="990600" y="1576990"/>
          <a:ext cx="7772400" cy="874770"/>
        </p:xfrm>
        <a:graphic>
          <a:graphicData uri="http://schemas.openxmlformats.org/drawingml/2006/table">
            <a:tbl>
              <a:tblPr firstRow="1" bandRow="1">
                <a:tableStyleId>{5C22544A-7EE6-4342-B048-85BDC9FD1C3A}</a:tableStyleId>
              </a:tblPr>
              <a:tblGrid>
                <a:gridCol w="935764">
                  <a:extLst>
                    <a:ext uri="{9D8B030D-6E8A-4147-A177-3AD203B41FA5}">
                      <a16:colId xmlns:a16="http://schemas.microsoft.com/office/drawing/2014/main" val="20000"/>
                    </a:ext>
                  </a:extLst>
                </a:gridCol>
                <a:gridCol w="1654292">
                  <a:extLst>
                    <a:ext uri="{9D8B030D-6E8A-4147-A177-3AD203B41FA5}">
                      <a16:colId xmlns:a16="http://schemas.microsoft.com/office/drawing/2014/main" val="20001"/>
                    </a:ext>
                  </a:extLst>
                </a:gridCol>
                <a:gridCol w="3132054">
                  <a:extLst>
                    <a:ext uri="{9D8B030D-6E8A-4147-A177-3AD203B41FA5}">
                      <a16:colId xmlns:a16="http://schemas.microsoft.com/office/drawing/2014/main" val="20002"/>
                    </a:ext>
                  </a:extLst>
                </a:gridCol>
                <a:gridCol w="2050290">
                  <a:extLst>
                    <a:ext uri="{9D8B030D-6E8A-4147-A177-3AD203B41FA5}">
                      <a16:colId xmlns:a16="http://schemas.microsoft.com/office/drawing/2014/main" val="20003"/>
                    </a:ext>
                  </a:extLst>
                </a:gridCol>
              </a:tblGrid>
              <a:tr h="509010">
                <a:tc>
                  <a:txBody>
                    <a:bodyPr/>
                    <a:lstStyle/>
                    <a:p>
                      <a:r>
                        <a:rPr lang="en-US" sz="2400" dirty="0" err="1"/>
                        <a:t>Sl.No</a:t>
                      </a:r>
                      <a:r>
                        <a:rPr lang="en-US" sz="2400" dirty="0"/>
                        <a:t>.</a:t>
                      </a:r>
                    </a:p>
                  </a:txBody>
                  <a:tcPr/>
                </a:tc>
                <a:tc>
                  <a:txBody>
                    <a:bodyPr/>
                    <a:lstStyle/>
                    <a:p>
                      <a:r>
                        <a:rPr lang="en-US" sz="2400" dirty="0"/>
                        <a:t>Reg. No.</a:t>
                      </a:r>
                    </a:p>
                  </a:txBody>
                  <a:tcPr/>
                </a:tc>
                <a:tc>
                  <a:txBody>
                    <a:bodyPr/>
                    <a:lstStyle/>
                    <a:p>
                      <a:r>
                        <a:rPr lang="en-US" sz="2400" dirty="0"/>
                        <a:t>Name of the student</a:t>
                      </a:r>
                    </a:p>
                  </a:txBody>
                  <a:tcPr/>
                </a:tc>
                <a:tc>
                  <a:txBody>
                    <a:bodyPr/>
                    <a:lstStyle/>
                    <a:p>
                      <a:r>
                        <a:rPr lang="en-US" sz="2400" dirty="0"/>
                        <a:t>Department</a:t>
                      </a:r>
                    </a:p>
                  </a:txBody>
                  <a:tcPr/>
                </a:tc>
                <a:extLst>
                  <a:ext uri="{0D108BD9-81ED-4DB2-BD59-A6C34878D82A}">
                    <a16:rowId xmlns:a16="http://schemas.microsoft.com/office/drawing/2014/main" val="10000"/>
                  </a:ext>
                </a:extLst>
              </a:tr>
              <a:tr h="359301">
                <a:tc>
                  <a:txBody>
                    <a:bodyPr/>
                    <a:lstStyle/>
                    <a:p>
                      <a:pPr algn="ctr"/>
                      <a:r>
                        <a:rPr lang="en-US" dirty="0"/>
                        <a:t>1</a:t>
                      </a:r>
                    </a:p>
                  </a:txBody>
                  <a:tcPr/>
                </a:tc>
                <a:tc>
                  <a:txBody>
                    <a:bodyPr/>
                    <a:lstStyle/>
                    <a:p>
                      <a:r>
                        <a:rPr lang="en-US" dirty="0"/>
                        <a:t>18ETCS224001</a:t>
                      </a:r>
                    </a:p>
                  </a:txBody>
                  <a:tcPr/>
                </a:tc>
                <a:tc>
                  <a:txBody>
                    <a:bodyPr/>
                    <a:lstStyle/>
                    <a:p>
                      <a:r>
                        <a:rPr lang="en-US" dirty="0"/>
                        <a:t>Anuj Kumar</a:t>
                      </a:r>
                    </a:p>
                  </a:txBody>
                  <a:tcPr/>
                </a:tc>
                <a:tc>
                  <a:txBody>
                    <a:bodyPr/>
                    <a:lstStyle/>
                    <a:p>
                      <a:r>
                        <a:rPr lang="en-US"/>
                        <a:t>CSE</a:t>
                      </a:r>
                      <a:endParaRPr lang="en-US" dirty="0"/>
                    </a:p>
                  </a:txBody>
                  <a:tcPr/>
                </a:tc>
                <a:extLst>
                  <a:ext uri="{0D108BD9-81ED-4DB2-BD59-A6C34878D82A}">
                    <a16:rowId xmlns:a16="http://schemas.microsoft.com/office/drawing/2014/main" val="10001"/>
                  </a:ext>
                </a:extLst>
              </a:tr>
            </a:tbl>
          </a:graphicData>
        </a:graphic>
      </p:graphicFrame>
      <p:sp>
        <p:nvSpPr>
          <p:cNvPr id="7" name="Content Placeholder 2"/>
          <p:cNvSpPr txBox="1">
            <a:spLocks/>
          </p:cNvSpPr>
          <p:nvPr/>
        </p:nvSpPr>
        <p:spPr>
          <a:xfrm>
            <a:off x="990600" y="4643446"/>
            <a:ext cx="8915400" cy="10653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t>Batch		: 	 PT_18	</a:t>
            </a:r>
            <a:r>
              <a:rPr lang="en-US" dirty="0"/>
              <a:t>	</a:t>
            </a:r>
          </a:p>
        </p:txBody>
      </p:sp>
      <p:sp>
        <p:nvSpPr>
          <p:cNvPr id="9" name="TextBox 8"/>
          <p:cNvSpPr txBox="1"/>
          <p:nvPr/>
        </p:nvSpPr>
        <p:spPr>
          <a:xfrm>
            <a:off x="1273706" y="332656"/>
            <a:ext cx="7272808" cy="584775"/>
          </a:xfrm>
          <a:prstGeom prst="rect">
            <a:avLst/>
          </a:prstGeom>
          <a:noFill/>
        </p:spPr>
        <p:txBody>
          <a:bodyPr wrap="square" rtlCol="0">
            <a:spAutoFit/>
          </a:bodyPr>
          <a:lstStyle/>
          <a:p>
            <a:pPr algn="ctr"/>
            <a:r>
              <a:rPr lang="en-US" sz="3200" b="1" dirty="0">
                <a:solidFill>
                  <a:srgbClr val="FF0000"/>
                </a:solidFill>
              </a:rPr>
              <a:t> Details</a:t>
            </a:r>
          </a:p>
        </p:txBody>
      </p:sp>
    </p:spTree>
    <p:extLst>
      <p:ext uri="{BB962C8B-B14F-4D97-AF65-F5344CB8AC3E}">
        <p14:creationId xmlns:p14="http://schemas.microsoft.com/office/powerpoint/2010/main" val="125898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5457-FA15-416A-8E23-7E276EBB19DB}"/>
              </a:ext>
            </a:extLst>
          </p:cNvPr>
          <p:cNvSpPr>
            <a:spLocks noGrp="1"/>
          </p:cNvSpPr>
          <p:nvPr>
            <p:ph type="title"/>
          </p:nvPr>
        </p:nvSpPr>
        <p:spPr>
          <a:xfrm>
            <a:off x="347886" y="1700808"/>
            <a:ext cx="9210228" cy="4522514"/>
          </a:xfrm>
        </p:spPr>
        <p:txBody>
          <a:bodyPr/>
          <a:lstStyle/>
          <a:p>
            <a:br>
              <a:rPr lang="en-US" b="1" u="sng" dirty="0">
                <a:solidFill>
                  <a:srgbClr val="FF0000"/>
                </a:solidFill>
              </a:rPr>
            </a:br>
            <a:r>
              <a:rPr lang="en-US" sz="7200" b="1" u="sng" dirty="0">
                <a:solidFill>
                  <a:srgbClr val="00B050"/>
                </a:solidFill>
              </a:rPr>
              <a:t>Baseline</a:t>
            </a:r>
            <a:br>
              <a:rPr lang="en-US" sz="7200" b="1" u="sng" dirty="0">
                <a:solidFill>
                  <a:srgbClr val="00B050"/>
                </a:solidFill>
              </a:rPr>
            </a:br>
            <a:r>
              <a:rPr lang="en-US" sz="7200" b="1" u="sng" dirty="0">
                <a:solidFill>
                  <a:srgbClr val="00B050"/>
                </a:solidFill>
              </a:rPr>
              <a:t> Result</a:t>
            </a:r>
          </a:p>
        </p:txBody>
      </p:sp>
    </p:spTree>
    <p:extLst>
      <p:ext uri="{BB962C8B-B14F-4D97-AF65-F5344CB8AC3E}">
        <p14:creationId xmlns:p14="http://schemas.microsoft.com/office/powerpoint/2010/main" val="3616488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1F30-8495-4811-938C-4BB69FEB54EB}"/>
              </a:ext>
            </a:extLst>
          </p:cNvPr>
          <p:cNvSpPr>
            <a:spLocks noGrp="1"/>
          </p:cNvSpPr>
          <p:nvPr>
            <p:ph type="title"/>
          </p:nvPr>
        </p:nvSpPr>
        <p:spPr/>
        <p:txBody>
          <a:bodyPr/>
          <a:lstStyle/>
          <a:p>
            <a:r>
              <a:rPr lang="en-US" sz="3200" b="1" dirty="0">
                <a:solidFill>
                  <a:srgbClr val="FF0000"/>
                </a:solidFill>
              </a:rPr>
              <a:t>Baseline Results published by other researchers</a:t>
            </a:r>
          </a:p>
        </p:txBody>
      </p:sp>
      <p:graphicFrame>
        <p:nvGraphicFramePr>
          <p:cNvPr id="4" name="Table 4">
            <a:extLst>
              <a:ext uri="{FF2B5EF4-FFF2-40B4-BE49-F238E27FC236}">
                <a16:creationId xmlns:a16="http://schemas.microsoft.com/office/drawing/2014/main" id="{0D682867-7FE5-4791-9AD4-31E354969F59}"/>
              </a:ext>
            </a:extLst>
          </p:cNvPr>
          <p:cNvGraphicFramePr>
            <a:graphicFrameLocks noGrp="1"/>
          </p:cNvGraphicFramePr>
          <p:nvPr>
            <p:ph idx="1"/>
            <p:extLst>
              <p:ext uri="{D42A27DB-BD31-4B8C-83A1-F6EECF244321}">
                <p14:modId xmlns:p14="http://schemas.microsoft.com/office/powerpoint/2010/main" val="3755279272"/>
              </p:ext>
            </p:extLst>
          </p:nvPr>
        </p:nvGraphicFramePr>
        <p:xfrm>
          <a:off x="495299" y="1700808"/>
          <a:ext cx="8915401" cy="4297680"/>
        </p:xfrm>
        <a:graphic>
          <a:graphicData uri="http://schemas.openxmlformats.org/drawingml/2006/table">
            <a:tbl>
              <a:tblPr firstRow="1" bandRow="1">
                <a:tableStyleId>{5C22544A-7EE6-4342-B048-85BDC9FD1C3A}</a:tableStyleId>
              </a:tblPr>
              <a:tblGrid>
                <a:gridCol w="929308">
                  <a:extLst>
                    <a:ext uri="{9D8B030D-6E8A-4147-A177-3AD203B41FA5}">
                      <a16:colId xmlns:a16="http://schemas.microsoft.com/office/drawing/2014/main" val="3964449004"/>
                    </a:ext>
                  </a:extLst>
                </a:gridCol>
                <a:gridCol w="2160240">
                  <a:extLst>
                    <a:ext uri="{9D8B030D-6E8A-4147-A177-3AD203B41FA5}">
                      <a16:colId xmlns:a16="http://schemas.microsoft.com/office/drawing/2014/main" val="1517257575"/>
                    </a:ext>
                  </a:extLst>
                </a:gridCol>
                <a:gridCol w="2278322">
                  <a:extLst>
                    <a:ext uri="{9D8B030D-6E8A-4147-A177-3AD203B41FA5}">
                      <a16:colId xmlns:a16="http://schemas.microsoft.com/office/drawing/2014/main" val="1127019237"/>
                    </a:ext>
                  </a:extLst>
                </a:gridCol>
                <a:gridCol w="3547531">
                  <a:extLst>
                    <a:ext uri="{9D8B030D-6E8A-4147-A177-3AD203B41FA5}">
                      <a16:colId xmlns:a16="http://schemas.microsoft.com/office/drawing/2014/main" val="2238457127"/>
                    </a:ext>
                  </a:extLst>
                </a:gridCol>
              </a:tblGrid>
              <a:tr h="370840">
                <a:tc>
                  <a:txBody>
                    <a:bodyPr/>
                    <a:lstStyle/>
                    <a:p>
                      <a:r>
                        <a:rPr lang="en-US" dirty="0"/>
                        <a:t>Dataset ID</a:t>
                      </a:r>
                    </a:p>
                  </a:txBody>
                  <a:tcPr/>
                </a:tc>
                <a:tc>
                  <a:txBody>
                    <a:bodyPr/>
                    <a:lstStyle/>
                    <a:p>
                      <a:r>
                        <a:rPr lang="en-US" dirty="0"/>
                        <a:t>Dataset name</a:t>
                      </a:r>
                    </a:p>
                  </a:txBody>
                  <a:tcPr/>
                </a:tc>
                <a:tc>
                  <a:txBody>
                    <a:bodyPr/>
                    <a:lstStyle/>
                    <a:p>
                      <a:r>
                        <a:rPr lang="en-US" dirty="0"/>
                        <a:t>Results</a:t>
                      </a:r>
                    </a:p>
                  </a:txBody>
                  <a:tcPr/>
                </a:tc>
                <a:tc>
                  <a:txBody>
                    <a:bodyPr/>
                    <a:lstStyle/>
                    <a:p>
                      <a:r>
                        <a:rPr lang="en-US" dirty="0"/>
                        <a:t>Source</a:t>
                      </a:r>
                    </a:p>
                  </a:txBody>
                  <a:tcPr/>
                </a:tc>
                <a:extLst>
                  <a:ext uri="{0D108BD9-81ED-4DB2-BD59-A6C34878D82A}">
                    <a16:rowId xmlns:a16="http://schemas.microsoft.com/office/drawing/2014/main" val="3136868151"/>
                  </a:ext>
                </a:extLst>
              </a:tr>
              <a:tr h="370840">
                <a:tc>
                  <a:txBody>
                    <a:bodyPr/>
                    <a:lstStyle/>
                    <a:p>
                      <a:r>
                        <a:rPr lang="en-US" dirty="0"/>
                        <a:t>1</a:t>
                      </a:r>
                    </a:p>
                  </a:txBody>
                  <a:tcPr/>
                </a:tc>
                <a:tc>
                  <a:txBody>
                    <a:bodyPr/>
                    <a:lstStyle/>
                    <a:p>
                      <a:r>
                        <a:rPr lang="en-US" dirty="0"/>
                        <a:t>Fake and real news dataset</a:t>
                      </a:r>
                    </a:p>
                  </a:txBody>
                  <a:tcPr/>
                </a:tc>
                <a:tc>
                  <a:txBody>
                    <a:bodyPr/>
                    <a:lstStyle/>
                    <a:p>
                      <a:r>
                        <a:rPr lang="en-US" dirty="0"/>
                        <a:t>99% accuracy</a:t>
                      </a:r>
                    </a:p>
                  </a:txBody>
                  <a:tcPr/>
                </a:tc>
                <a:tc>
                  <a:txBody>
                    <a:bodyPr/>
                    <a:lstStyle/>
                    <a:p>
                      <a:r>
                        <a:rPr lang="en-US" dirty="0"/>
                        <a:t>http://kaggle.com/clmentbisaillon/fake-and-real-news-dataset/notebooks</a:t>
                      </a:r>
                    </a:p>
                  </a:txBody>
                  <a:tcPr/>
                </a:tc>
                <a:extLst>
                  <a:ext uri="{0D108BD9-81ED-4DB2-BD59-A6C34878D82A}">
                    <a16:rowId xmlns:a16="http://schemas.microsoft.com/office/drawing/2014/main" val="2327428924"/>
                  </a:ext>
                </a:extLst>
              </a:tr>
              <a:tr h="370840">
                <a:tc>
                  <a:txBody>
                    <a:bodyPr/>
                    <a:lstStyle/>
                    <a:p>
                      <a:r>
                        <a:rPr lang="en-US" dirty="0"/>
                        <a:t>2</a:t>
                      </a:r>
                    </a:p>
                  </a:txBody>
                  <a:tcPr/>
                </a:tc>
                <a:tc>
                  <a:txBody>
                    <a:bodyPr/>
                    <a:lstStyle/>
                    <a:p>
                      <a:r>
                        <a:rPr lang="en-US" dirty="0"/>
                        <a:t>Coronavirus dataset</a:t>
                      </a:r>
                    </a:p>
                  </a:txBody>
                  <a:tcPr/>
                </a:tc>
                <a:tc>
                  <a:txBody>
                    <a:bodyPr/>
                    <a:lstStyle/>
                    <a:p>
                      <a:r>
                        <a:rPr lang="en-US" dirty="0"/>
                        <a:t>84% accuracy</a:t>
                      </a:r>
                    </a:p>
                  </a:txBody>
                  <a:tcPr/>
                </a:tc>
                <a:tc>
                  <a:txBody>
                    <a:bodyPr/>
                    <a:lstStyle/>
                    <a:p>
                      <a:r>
                        <a:rPr lang="en-US" dirty="0">
                          <a:hlinkClick r:id="rId2"/>
                        </a:rPr>
                        <a:t>https://github.com/susanli2016/NLP-with-Python/blob/master/AutoDetect_COVID_FakeNews.ipynb</a:t>
                      </a:r>
                      <a:endParaRPr lang="en-US" dirty="0"/>
                    </a:p>
                  </a:txBody>
                  <a:tcPr/>
                </a:tc>
                <a:extLst>
                  <a:ext uri="{0D108BD9-81ED-4DB2-BD59-A6C34878D82A}">
                    <a16:rowId xmlns:a16="http://schemas.microsoft.com/office/drawing/2014/main" val="855140606"/>
                  </a:ext>
                </a:extLst>
              </a:tr>
              <a:tr h="370840">
                <a:tc>
                  <a:txBody>
                    <a:bodyPr/>
                    <a:lstStyle/>
                    <a:p>
                      <a:r>
                        <a:rPr lang="en-US" dirty="0"/>
                        <a:t>3</a:t>
                      </a:r>
                    </a:p>
                  </a:txBody>
                  <a:tcPr/>
                </a:tc>
                <a:tc>
                  <a:txBody>
                    <a:bodyPr/>
                    <a:lstStyle/>
                    <a:p>
                      <a:r>
                        <a:rPr lang="en-US" dirty="0"/>
                        <a:t>FNID</a:t>
                      </a:r>
                    </a:p>
                  </a:txBody>
                  <a:tcPr/>
                </a:tc>
                <a:tc>
                  <a:txBody>
                    <a:bodyPr/>
                    <a:lstStyle/>
                    <a:p>
                      <a:r>
                        <a:rPr lang="en-US" dirty="0"/>
                        <a:t>69% accuracy</a:t>
                      </a:r>
                    </a:p>
                  </a:txBody>
                  <a:tcPr/>
                </a:tc>
                <a:tc>
                  <a:txBody>
                    <a:bodyPr/>
                    <a:lstStyle/>
                    <a:p>
                      <a:r>
                        <a:rPr lang="en-US" dirty="0"/>
                        <a:t>https://arxiv.org/pdf/1809.01286.pdf</a:t>
                      </a:r>
                    </a:p>
                  </a:txBody>
                  <a:tcPr/>
                </a:tc>
                <a:extLst>
                  <a:ext uri="{0D108BD9-81ED-4DB2-BD59-A6C34878D82A}">
                    <a16:rowId xmlns:a16="http://schemas.microsoft.com/office/drawing/2014/main" val="2100644198"/>
                  </a:ext>
                </a:extLst>
              </a:tr>
              <a:tr h="370840">
                <a:tc>
                  <a:txBody>
                    <a:bodyPr/>
                    <a:lstStyle/>
                    <a:p>
                      <a:r>
                        <a:rPr lang="en-US" dirty="0"/>
                        <a:t>4</a:t>
                      </a:r>
                    </a:p>
                  </a:txBody>
                  <a:tcPr/>
                </a:tc>
                <a:tc>
                  <a:txBody>
                    <a:bodyPr/>
                    <a:lstStyle/>
                    <a:p>
                      <a:r>
                        <a:rPr lang="en-US" dirty="0"/>
                        <a:t>LIAR</a:t>
                      </a:r>
                    </a:p>
                  </a:txBody>
                  <a:tcPr/>
                </a:tc>
                <a:tc>
                  <a:txBody>
                    <a:bodyPr/>
                    <a:lstStyle/>
                    <a:p>
                      <a:r>
                        <a:rPr lang="en-US" dirty="0"/>
                        <a:t>76% accuracy,</a:t>
                      </a:r>
                      <a:br>
                        <a:rPr lang="en-US" dirty="0"/>
                      </a:br>
                      <a:r>
                        <a:rPr lang="en-US" dirty="0"/>
                        <a:t>24% on multi-class</a:t>
                      </a:r>
                    </a:p>
                  </a:txBody>
                  <a:tcPr/>
                </a:tc>
                <a:tc>
                  <a:txBody>
                    <a:bodyPr/>
                    <a:lstStyle/>
                    <a:p>
                      <a:r>
                        <a:rPr lang="en-US" dirty="0"/>
                        <a:t>https://www.researchgate.net/figure/Performance-comparison-on-LIAR-dataset_tbl1_328650077</a:t>
                      </a:r>
                    </a:p>
                  </a:txBody>
                  <a:tcPr/>
                </a:tc>
                <a:extLst>
                  <a:ext uri="{0D108BD9-81ED-4DB2-BD59-A6C34878D82A}">
                    <a16:rowId xmlns:a16="http://schemas.microsoft.com/office/drawing/2014/main" val="3611398348"/>
                  </a:ext>
                </a:extLst>
              </a:tr>
            </a:tbl>
          </a:graphicData>
        </a:graphic>
      </p:graphicFrame>
    </p:spTree>
    <p:extLst>
      <p:ext uri="{BB962C8B-B14F-4D97-AF65-F5344CB8AC3E}">
        <p14:creationId xmlns:p14="http://schemas.microsoft.com/office/powerpoint/2010/main" val="1418516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E52C-5D64-40BB-8697-EEBF0D8FE023}"/>
              </a:ext>
            </a:extLst>
          </p:cNvPr>
          <p:cNvSpPr>
            <a:spLocks noGrp="1"/>
          </p:cNvSpPr>
          <p:nvPr>
            <p:ph type="title"/>
          </p:nvPr>
        </p:nvSpPr>
        <p:spPr/>
        <p:txBody>
          <a:bodyPr/>
          <a:lstStyle/>
          <a:p>
            <a:r>
              <a:rPr lang="en-US" sz="3200" b="1" dirty="0">
                <a:solidFill>
                  <a:srgbClr val="FF0000"/>
                </a:solidFill>
              </a:rPr>
              <a:t>Method used in Baseline Result</a:t>
            </a:r>
          </a:p>
        </p:txBody>
      </p:sp>
      <p:graphicFrame>
        <p:nvGraphicFramePr>
          <p:cNvPr id="4" name="Table 4">
            <a:extLst>
              <a:ext uri="{FF2B5EF4-FFF2-40B4-BE49-F238E27FC236}">
                <a16:creationId xmlns:a16="http://schemas.microsoft.com/office/drawing/2014/main" id="{1A039491-E955-4CF6-AC15-0A8BD211E39C}"/>
              </a:ext>
            </a:extLst>
          </p:cNvPr>
          <p:cNvGraphicFramePr>
            <a:graphicFrameLocks noGrp="1"/>
          </p:cNvGraphicFramePr>
          <p:nvPr>
            <p:ph idx="1"/>
            <p:extLst>
              <p:ext uri="{D42A27DB-BD31-4B8C-83A1-F6EECF244321}">
                <p14:modId xmlns:p14="http://schemas.microsoft.com/office/powerpoint/2010/main" val="1221166264"/>
              </p:ext>
            </p:extLst>
          </p:nvPr>
        </p:nvGraphicFramePr>
        <p:xfrm>
          <a:off x="495300" y="1844824"/>
          <a:ext cx="8915400" cy="184912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788083087"/>
                    </a:ext>
                  </a:extLst>
                </a:gridCol>
                <a:gridCol w="4457700">
                  <a:extLst>
                    <a:ext uri="{9D8B030D-6E8A-4147-A177-3AD203B41FA5}">
                      <a16:colId xmlns:a16="http://schemas.microsoft.com/office/drawing/2014/main" val="2693188061"/>
                    </a:ext>
                  </a:extLst>
                </a:gridCol>
              </a:tblGrid>
              <a:tr h="126216">
                <a:tc>
                  <a:txBody>
                    <a:bodyPr/>
                    <a:lstStyle/>
                    <a:p>
                      <a:r>
                        <a:rPr lang="en-US" dirty="0"/>
                        <a:t>Dataset Name</a:t>
                      </a:r>
                    </a:p>
                  </a:txBody>
                  <a:tcPr/>
                </a:tc>
                <a:tc>
                  <a:txBody>
                    <a:bodyPr/>
                    <a:lstStyle/>
                    <a:p>
                      <a:r>
                        <a:rPr lang="en-US" dirty="0"/>
                        <a:t>Method Used</a:t>
                      </a:r>
                    </a:p>
                  </a:txBody>
                  <a:tcPr/>
                </a:tc>
                <a:extLst>
                  <a:ext uri="{0D108BD9-81ED-4DB2-BD59-A6C34878D82A}">
                    <a16:rowId xmlns:a16="http://schemas.microsoft.com/office/drawing/2014/main" val="2506921930"/>
                  </a:ext>
                </a:extLst>
              </a:tr>
              <a:tr h="370840">
                <a:tc>
                  <a:txBody>
                    <a:bodyPr/>
                    <a:lstStyle/>
                    <a:p>
                      <a:r>
                        <a:rPr lang="en-US" dirty="0"/>
                        <a:t>Fake and real news dataset</a:t>
                      </a:r>
                    </a:p>
                  </a:txBody>
                  <a:tcPr/>
                </a:tc>
                <a:tc>
                  <a:txBody>
                    <a:bodyPr/>
                    <a:lstStyle/>
                    <a:p>
                      <a:r>
                        <a:rPr lang="en-US" dirty="0"/>
                        <a:t>LSTM</a:t>
                      </a:r>
                    </a:p>
                  </a:txBody>
                  <a:tcPr/>
                </a:tc>
                <a:extLst>
                  <a:ext uri="{0D108BD9-81ED-4DB2-BD59-A6C34878D82A}">
                    <a16:rowId xmlns:a16="http://schemas.microsoft.com/office/drawing/2014/main" val="3341168561"/>
                  </a:ext>
                </a:extLst>
              </a:tr>
              <a:tr h="370840">
                <a:tc>
                  <a:txBody>
                    <a:bodyPr/>
                    <a:lstStyle/>
                    <a:p>
                      <a:r>
                        <a:rPr lang="en-US" dirty="0"/>
                        <a:t>Corona virus dataset</a:t>
                      </a:r>
                    </a:p>
                  </a:txBody>
                  <a:tcPr/>
                </a:tc>
                <a:tc>
                  <a:txBody>
                    <a:bodyPr/>
                    <a:lstStyle/>
                    <a:p>
                      <a:r>
                        <a:rPr lang="en-US" dirty="0"/>
                        <a:t>Support Vector Machine (SVM)</a:t>
                      </a:r>
                    </a:p>
                  </a:txBody>
                  <a:tcPr/>
                </a:tc>
                <a:extLst>
                  <a:ext uri="{0D108BD9-81ED-4DB2-BD59-A6C34878D82A}">
                    <a16:rowId xmlns:a16="http://schemas.microsoft.com/office/drawing/2014/main" val="2303455954"/>
                  </a:ext>
                </a:extLst>
              </a:tr>
              <a:tr h="370840">
                <a:tc>
                  <a:txBody>
                    <a:bodyPr/>
                    <a:lstStyle/>
                    <a:p>
                      <a:r>
                        <a:rPr lang="en-US" dirty="0"/>
                        <a:t>FNID </a:t>
                      </a:r>
                    </a:p>
                  </a:txBody>
                  <a:tcPr/>
                </a:tc>
                <a:tc>
                  <a:txBody>
                    <a:bodyPr/>
                    <a:lstStyle/>
                    <a:p>
                      <a:r>
                        <a:rPr lang="en-US" dirty="0"/>
                        <a:t>Social Article Fusion*</a:t>
                      </a:r>
                    </a:p>
                  </a:txBody>
                  <a:tcPr/>
                </a:tc>
                <a:extLst>
                  <a:ext uri="{0D108BD9-81ED-4DB2-BD59-A6C34878D82A}">
                    <a16:rowId xmlns:a16="http://schemas.microsoft.com/office/drawing/2014/main" val="3517959639"/>
                  </a:ext>
                </a:extLst>
              </a:tr>
              <a:tr h="370840">
                <a:tc>
                  <a:txBody>
                    <a:bodyPr/>
                    <a:lstStyle/>
                    <a:p>
                      <a:r>
                        <a:rPr lang="en-US" dirty="0"/>
                        <a:t>LIAR</a:t>
                      </a:r>
                    </a:p>
                  </a:txBody>
                  <a:tcPr/>
                </a:tc>
                <a:tc>
                  <a:txBody>
                    <a:bodyPr/>
                    <a:lstStyle/>
                    <a:p>
                      <a:r>
                        <a:rPr lang="en-US" dirty="0"/>
                        <a:t>UFD**</a:t>
                      </a:r>
                    </a:p>
                  </a:txBody>
                  <a:tcPr/>
                </a:tc>
                <a:extLst>
                  <a:ext uri="{0D108BD9-81ED-4DB2-BD59-A6C34878D82A}">
                    <a16:rowId xmlns:a16="http://schemas.microsoft.com/office/drawing/2014/main" val="2014226225"/>
                  </a:ext>
                </a:extLst>
              </a:tr>
            </a:tbl>
          </a:graphicData>
        </a:graphic>
      </p:graphicFrame>
      <p:sp>
        <p:nvSpPr>
          <p:cNvPr id="6" name="TextBox 5">
            <a:extLst>
              <a:ext uri="{FF2B5EF4-FFF2-40B4-BE49-F238E27FC236}">
                <a16:creationId xmlns:a16="http://schemas.microsoft.com/office/drawing/2014/main" id="{7DEDAC1A-6935-4384-AC10-461327AD09DD}"/>
              </a:ext>
            </a:extLst>
          </p:cNvPr>
          <p:cNvSpPr txBox="1"/>
          <p:nvPr/>
        </p:nvSpPr>
        <p:spPr>
          <a:xfrm>
            <a:off x="632520" y="4367371"/>
            <a:ext cx="8915400" cy="2031325"/>
          </a:xfrm>
          <a:prstGeom prst="rect">
            <a:avLst/>
          </a:prstGeom>
          <a:noFill/>
        </p:spPr>
        <p:txBody>
          <a:bodyPr wrap="square" rtlCol="0">
            <a:spAutoFit/>
          </a:bodyPr>
          <a:lstStyle/>
          <a:p>
            <a:r>
              <a:rPr lang="en-US" sz="1400" dirty="0"/>
              <a:t>*Social Article Fusion(SAF) model that combines SAF /S and SAF /A is used. This model uses autoencoder with LSTM cells of 2 layers for encoder as well as decoder and also temporal pattern of the user engagements are also captured using another network of LSTM cells with 2 layers. [Shu, </a:t>
            </a:r>
            <a:r>
              <a:rPr lang="en-US" sz="1400" dirty="0" err="1"/>
              <a:t>Mahudeswaran</a:t>
            </a:r>
            <a:r>
              <a:rPr lang="en-US" sz="1400" dirty="0"/>
              <a:t>, and Liu 2018]</a:t>
            </a:r>
          </a:p>
          <a:p>
            <a:endParaRPr lang="en-US" sz="1400" dirty="0"/>
          </a:p>
          <a:p>
            <a:r>
              <a:rPr lang="en-US" sz="1400" dirty="0"/>
              <a:t>** UFD is unsupervised fake news detection which utilizes a probabilistic graphical model to model the truths of news and the users’ credibility. An efﬁcient collapsed Gibbs sampling approach is used to solve inference. [Yang, S., Shu, K., Wang, S., Gu, R., Wu, F., &amp; Liu, H. (2019, July)]</a:t>
            </a:r>
          </a:p>
          <a:p>
            <a:endParaRPr lang="en-US" sz="1400" dirty="0"/>
          </a:p>
          <a:p>
            <a:endParaRPr lang="en-US" sz="1400" dirty="0"/>
          </a:p>
        </p:txBody>
      </p:sp>
    </p:spTree>
    <p:extLst>
      <p:ext uri="{BB962C8B-B14F-4D97-AF65-F5344CB8AC3E}">
        <p14:creationId xmlns:p14="http://schemas.microsoft.com/office/powerpoint/2010/main" val="129672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D3CD-582F-4E54-B88E-40EFBAFDD983}"/>
              </a:ext>
            </a:extLst>
          </p:cNvPr>
          <p:cNvSpPr>
            <a:spLocks noGrp="1"/>
          </p:cNvSpPr>
          <p:nvPr>
            <p:ph type="title"/>
          </p:nvPr>
        </p:nvSpPr>
        <p:spPr>
          <a:xfrm>
            <a:off x="632520" y="2276484"/>
            <a:ext cx="8915400" cy="1143000"/>
          </a:xfrm>
        </p:spPr>
        <p:txBody>
          <a:bodyPr/>
          <a:lstStyle/>
          <a:p>
            <a:r>
              <a:rPr lang="en-US" sz="7200" b="1" u="sng" dirty="0">
                <a:solidFill>
                  <a:srgbClr val="00B050"/>
                </a:solidFill>
              </a:rPr>
              <a:t>Data </a:t>
            </a:r>
            <a:br>
              <a:rPr lang="en-US" sz="7200" b="1" u="sng" dirty="0">
                <a:solidFill>
                  <a:srgbClr val="00B050"/>
                </a:solidFill>
              </a:rPr>
            </a:br>
            <a:r>
              <a:rPr lang="en-US" sz="7200" b="1" u="sng" dirty="0">
                <a:solidFill>
                  <a:srgbClr val="00B050"/>
                </a:solidFill>
              </a:rPr>
              <a:t>Handling</a:t>
            </a:r>
          </a:p>
        </p:txBody>
      </p:sp>
    </p:spTree>
    <p:extLst>
      <p:ext uri="{BB962C8B-B14F-4D97-AF65-F5344CB8AC3E}">
        <p14:creationId xmlns:p14="http://schemas.microsoft.com/office/powerpoint/2010/main" val="1636465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4ADB-5EB2-4C7B-977B-48A0D3A101F1}"/>
              </a:ext>
            </a:extLst>
          </p:cNvPr>
          <p:cNvSpPr>
            <a:spLocks noGrp="1"/>
          </p:cNvSpPr>
          <p:nvPr>
            <p:ph type="title"/>
          </p:nvPr>
        </p:nvSpPr>
        <p:spPr/>
        <p:txBody>
          <a:bodyPr/>
          <a:lstStyle/>
          <a:p>
            <a:r>
              <a:rPr lang="en-US" sz="3200" b="1" dirty="0">
                <a:solidFill>
                  <a:srgbClr val="FF0000"/>
                </a:solidFill>
              </a:rPr>
              <a:t>Data Preprocessing</a:t>
            </a:r>
          </a:p>
        </p:txBody>
      </p:sp>
      <p:graphicFrame>
        <p:nvGraphicFramePr>
          <p:cNvPr id="4" name="Table 4">
            <a:extLst>
              <a:ext uri="{FF2B5EF4-FFF2-40B4-BE49-F238E27FC236}">
                <a16:creationId xmlns:a16="http://schemas.microsoft.com/office/drawing/2014/main" id="{B4AF6DA0-FC8B-4F46-8428-60BA199D6E9F}"/>
              </a:ext>
            </a:extLst>
          </p:cNvPr>
          <p:cNvGraphicFramePr>
            <a:graphicFrameLocks noGrp="1"/>
          </p:cNvGraphicFramePr>
          <p:nvPr>
            <p:ph idx="1"/>
            <p:extLst>
              <p:ext uri="{D42A27DB-BD31-4B8C-83A1-F6EECF244321}">
                <p14:modId xmlns:p14="http://schemas.microsoft.com/office/powerpoint/2010/main" val="313438021"/>
              </p:ext>
            </p:extLst>
          </p:nvPr>
        </p:nvGraphicFramePr>
        <p:xfrm>
          <a:off x="600289" y="850121"/>
          <a:ext cx="8820980" cy="5801464"/>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1385298215"/>
                    </a:ext>
                  </a:extLst>
                </a:gridCol>
                <a:gridCol w="6084676">
                  <a:extLst>
                    <a:ext uri="{9D8B030D-6E8A-4147-A177-3AD203B41FA5}">
                      <a16:colId xmlns:a16="http://schemas.microsoft.com/office/drawing/2014/main" val="3173344986"/>
                    </a:ext>
                  </a:extLst>
                </a:gridCol>
              </a:tblGrid>
              <a:tr h="288032">
                <a:tc>
                  <a:txBody>
                    <a:bodyPr/>
                    <a:lstStyle/>
                    <a:p>
                      <a:pPr algn="ctr"/>
                      <a:r>
                        <a:rPr lang="en-US" b="0" u="sng" dirty="0"/>
                        <a:t>Dataset</a:t>
                      </a:r>
                    </a:p>
                  </a:txBody>
                  <a:tcPr/>
                </a:tc>
                <a:tc>
                  <a:txBody>
                    <a:bodyPr/>
                    <a:lstStyle/>
                    <a:p>
                      <a:pPr algn="ctr"/>
                      <a:r>
                        <a:rPr lang="en-US" b="0" u="sng" dirty="0"/>
                        <a:t>Pre-Processing Methods</a:t>
                      </a:r>
                    </a:p>
                  </a:txBody>
                  <a:tcPr/>
                </a:tc>
                <a:extLst>
                  <a:ext uri="{0D108BD9-81ED-4DB2-BD59-A6C34878D82A}">
                    <a16:rowId xmlns:a16="http://schemas.microsoft.com/office/drawing/2014/main" val="1631403093"/>
                  </a:ext>
                </a:extLst>
              </a:tr>
              <a:tr h="714360">
                <a:tc>
                  <a:txBody>
                    <a:bodyPr/>
                    <a:lstStyle/>
                    <a:p>
                      <a:pPr>
                        <a:lnSpc>
                          <a:spcPct val="100000"/>
                        </a:lnSpc>
                      </a:pPr>
                      <a:r>
                        <a:rPr lang="en-US" sz="1600" dirty="0"/>
                        <a:t>Social Media Data</a:t>
                      </a:r>
                    </a:p>
                  </a:txBody>
                  <a:tcPr/>
                </a:tc>
                <a:tc>
                  <a:txBody>
                    <a:bodyPr/>
                    <a:lstStyle/>
                    <a:p>
                      <a:pPr marL="285750" indent="-285750">
                        <a:lnSpc>
                          <a:spcPct val="100000"/>
                        </a:lnSpc>
                        <a:buFont typeface="Arial" panose="020B0604020202020204" pitchFamily="34" charset="0"/>
                        <a:buChar char="•"/>
                      </a:pPr>
                      <a:r>
                        <a:rPr lang="en-US" sz="1600" dirty="0"/>
                        <a:t>Removal of links and special characters</a:t>
                      </a:r>
                    </a:p>
                    <a:p>
                      <a:pPr marL="285750" indent="-285750">
                        <a:lnSpc>
                          <a:spcPct val="100000"/>
                        </a:lnSpc>
                        <a:buFont typeface="Arial" panose="020B0604020202020204" pitchFamily="34" charset="0"/>
                        <a:buChar char="•"/>
                      </a:pPr>
                      <a:r>
                        <a:rPr lang="en-US" sz="1600" dirty="0"/>
                        <a:t>Removal of non- English words and numbers</a:t>
                      </a:r>
                    </a:p>
                    <a:p>
                      <a:pPr marL="285750" indent="-285750">
                        <a:lnSpc>
                          <a:spcPct val="100000"/>
                        </a:lnSpc>
                        <a:buFont typeface="Arial" panose="020B0604020202020204" pitchFamily="34" charset="0"/>
                        <a:buChar char="•"/>
                      </a:pPr>
                      <a:r>
                        <a:rPr lang="en-US" sz="1600" dirty="0"/>
                        <a:t>Counting word distributions, build word cloud and tweet sentiments</a:t>
                      </a:r>
                    </a:p>
                  </a:txBody>
                  <a:tcPr/>
                </a:tc>
                <a:extLst>
                  <a:ext uri="{0D108BD9-81ED-4DB2-BD59-A6C34878D82A}">
                    <a16:rowId xmlns:a16="http://schemas.microsoft.com/office/drawing/2014/main" val="2694557151"/>
                  </a:ext>
                </a:extLst>
              </a:tr>
              <a:tr h="1656184">
                <a:tc>
                  <a:txBody>
                    <a:bodyPr/>
                    <a:lstStyle/>
                    <a:p>
                      <a:pPr>
                        <a:lnSpc>
                          <a:spcPct val="100000"/>
                        </a:lnSpc>
                      </a:pPr>
                      <a:r>
                        <a:rPr lang="en-US" sz="1600" dirty="0"/>
                        <a:t>Fake and Real News dataset</a:t>
                      </a:r>
                    </a:p>
                  </a:txBody>
                  <a:tcPr/>
                </a:tc>
                <a:tc>
                  <a:txBody>
                    <a:bodyPr/>
                    <a:lstStyle/>
                    <a:p>
                      <a:pPr marL="285750" indent="-285750">
                        <a:lnSpc>
                          <a:spcPct val="100000"/>
                        </a:lnSpc>
                        <a:buFont typeface="Arial" panose="020B0604020202020204" pitchFamily="34" charset="0"/>
                        <a:buChar char="•"/>
                      </a:pPr>
                      <a:r>
                        <a:rPr lang="en-US" sz="1600" dirty="0"/>
                        <a:t>Check for Missing value </a:t>
                      </a:r>
                    </a:p>
                    <a:p>
                      <a:pPr marL="285750" indent="-285750">
                        <a:lnSpc>
                          <a:spcPct val="100000"/>
                        </a:lnSpc>
                        <a:buFont typeface="Arial" panose="020B0604020202020204" pitchFamily="34" charset="0"/>
                        <a:buChar char="•"/>
                      </a:pPr>
                      <a:r>
                        <a:rPr lang="en-US" sz="1600" dirty="0"/>
                        <a:t>Check for duplicates</a:t>
                      </a:r>
                    </a:p>
                    <a:p>
                      <a:pPr marL="285750" indent="-285750">
                        <a:lnSpc>
                          <a:spcPct val="100000"/>
                        </a:lnSpc>
                        <a:buFont typeface="Arial" panose="020B0604020202020204" pitchFamily="34" charset="0"/>
                        <a:buChar char="•"/>
                      </a:pPr>
                      <a:r>
                        <a:rPr lang="en-US" sz="1600" dirty="0"/>
                        <a:t>Remove special characters</a:t>
                      </a:r>
                    </a:p>
                    <a:p>
                      <a:pPr marL="285750" indent="-285750">
                        <a:lnSpc>
                          <a:spcPct val="100000"/>
                        </a:lnSpc>
                        <a:buFont typeface="Arial" panose="020B0604020202020204" pitchFamily="34" charset="0"/>
                        <a:buChar char="•"/>
                      </a:pPr>
                      <a:r>
                        <a:rPr lang="en-US" sz="1600" dirty="0"/>
                        <a:t>Convert to lower case</a:t>
                      </a:r>
                    </a:p>
                    <a:p>
                      <a:pPr marL="285750" indent="-285750">
                        <a:lnSpc>
                          <a:spcPct val="100000"/>
                        </a:lnSpc>
                        <a:buFont typeface="Arial" panose="020B0604020202020204" pitchFamily="34" charset="0"/>
                        <a:buChar char="•"/>
                      </a:pPr>
                      <a:r>
                        <a:rPr lang="en-US" sz="1600" dirty="0"/>
                        <a:t>Word count distribution for fake and real sets</a:t>
                      </a:r>
                    </a:p>
                    <a:p>
                      <a:pPr marL="285750" indent="-285750">
                        <a:lnSpc>
                          <a:spcPct val="100000"/>
                        </a:lnSpc>
                        <a:buFont typeface="Arial" panose="020B0604020202020204" pitchFamily="34" charset="0"/>
                        <a:buChar char="•"/>
                      </a:pPr>
                      <a:r>
                        <a:rPr lang="en-US" sz="1600" dirty="0"/>
                        <a:t>Word Cloud</a:t>
                      </a:r>
                    </a:p>
                  </a:txBody>
                  <a:tcPr/>
                </a:tc>
                <a:extLst>
                  <a:ext uri="{0D108BD9-81ED-4DB2-BD59-A6C34878D82A}">
                    <a16:rowId xmlns:a16="http://schemas.microsoft.com/office/drawing/2014/main" val="1193531175"/>
                  </a:ext>
                </a:extLst>
              </a:tr>
              <a:tr h="108012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a:t>Corona-virus dataset</a:t>
                      </a:r>
                    </a:p>
                    <a:p>
                      <a:pPr marL="0" indent="0">
                        <a:lnSpc>
                          <a:spcPct val="100000"/>
                        </a:lnSpc>
                        <a:buFont typeface="Arial" panose="020B0604020202020204" pitchFamily="34" charset="0"/>
                        <a:buNone/>
                      </a:pPr>
                      <a:endParaRPr lang="en-US" sz="1600" dirty="0"/>
                    </a:p>
                  </a:txBody>
                  <a:tcPr/>
                </a:tc>
                <a:tc>
                  <a:txBody>
                    <a:bodyPr/>
                    <a:lstStyle/>
                    <a:p>
                      <a:pPr marL="285750" indent="-285750">
                        <a:lnSpc>
                          <a:spcPct val="100000"/>
                        </a:lnSpc>
                        <a:buFont typeface="Arial" panose="020B0604020202020204" pitchFamily="34" charset="0"/>
                        <a:buChar char="•"/>
                      </a:pPr>
                      <a:r>
                        <a:rPr lang="en-US" sz="1600" dirty="0"/>
                        <a:t>Sentiment Analysis for fake and real sets</a:t>
                      </a:r>
                    </a:p>
                    <a:p>
                      <a:pPr marL="285750" indent="-285750">
                        <a:lnSpc>
                          <a:spcPct val="100000"/>
                        </a:lnSpc>
                        <a:buFont typeface="Arial" panose="020B0604020202020204" pitchFamily="34" charset="0"/>
                        <a:buChar char="•"/>
                      </a:pPr>
                      <a:r>
                        <a:rPr lang="en-US" sz="1600" dirty="0"/>
                        <a:t>Polarity detection</a:t>
                      </a:r>
                    </a:p>
                    <a:p>
                      <a:pPr marL="285750" indent="-285750">
                        <a:lnSpc>
                          <a:spcPct val="100000"/>
                        </a:lnSpc>
                        <a:buFont typeface="Arial" panose="020B0604020202020204" pitchFamily="34" charset="0"/>
                        <a:buChar char="•"/>
                      </a:pPr>
                      <a:r>
                        <a:rPr lang="en-US" sz="1600" dirty="0"/>
                        <a:t>Polarity for specific sources in fake and real sets</a:t>
                      </a:r>
                    </a:p>
                    <a:p>
                      <a:pPr marL="285750" indent="-285750">
                        <a:lnSpc>
                          <a:spcPct val="100000"/>
                        </a:lnSpc>
                        <a:buFont typeface="Arial" panose="020B0604020202020204" pitchFamily="34" charset="0"/>
                        <a:buChar char="•"/>
                      </a:pPr>
                      <a:r>
                        <a:rPr lang="en-US" sz="1600" dirty="0"/>
                        <a:t>Visualizations</a:t>
                      </a:r>
                    </a:p>
                    <a:p>
                      <a:pPr marL="285750" indent="-285750">
                        <a:lnSpc>
                          <a:spcPct val="100000"/>
                        </a:lnSpc>
                        <a:buFont typeface="Arial" panose="020B0604020202020204" pitchFamily="34" charset="0"/>
                        <a:buChar char="•"/>
                      </a:pPr>
                      <a:r>
                        <a:rPr lang="en-US" sz="1600" dirty="0"/>
                        <a:t>Unigram and Bigram analysis</a:t>
                      </a:r>
                    </a:p>
                  </a:txBody>
                  <a:tcPr/>
                </a:tc>
                <a:extLst>
                  <a:ext uri="{0D108BD9-81ED-4DB2-BD59-A6C34878D82A}">
                    <a16:rowId xmlns:a16="http://schemas.microsoft.com/office/drawing/2014/main" val="1658905660"/>
                  </a:ext>
                </a:extLst>
              </a:tr>
              <a:tr h="387478">
                <a:tc>
                  <a:txBody>
                    <a:bodyPr/>
                    <a:lstStyle/>
                    <a:p>
                      <a:pPr marL="0" indent="0">
                        <a:lnSpc>
                          <a:spcPct val="100000"/>
                        </a:lnSpc>
                        <a:buFont typeface="Arial" panose="020B0604020202020204" pitchFamily="34" charset="0"/>
                        <a:buNone/>
                      </a:pPr>
                      <a:r>
                        <a:rPr lang="en-US" sz="1600" dirty="0"/>
                        <a:t>FNID</a:t>
                      </a:r>
                    </a:p>
                  </a:txBody>
                  <a:tcPr/>
                </a:tc>
                <a:tc>
                  <a:txBody>
                    <a:bodyPr/>
                    <a:lstStyle/>
                    <a:p>
                      <a:pPr marL="285750" indent="-285750">
                        <a:lnSpc>
                          <a:spcPct val="100000"/>
                        </a:lnSpc>
                        <a:buFont typeface="Arial" panose="020B0604020202020204" pitchFamily="34" charset="0"/>
                        <a:buChar char="•"/>
                      </a:pPr>
                      <a:r>
                        <a:rPr lang="en-US" sz="1600" dirty="0"/>
                        <a:t>Non English and special characters removal</a:t>
                      </a:r>
                    </a:p>
                    <a:p>
                      <a:pPr marL="285750" indent="-285750">
                        <a:lnSpc>
                          <a:spcPct val="100000"/>
                        </a:lnSpc>
                        <a:buFont typeface="Arial" panose="020B0604020202020204" pitchFamily="34" charset="0"/>
                        <a:buChar char="•"/>
                      </a:pPr>
                      <a:r>
                        <a:rPr lang="en-US" sz="1600" dirty="0"/>
                        <a:t>Word Length Distribution for each classes</a:t>
                      </a:r>
                    </a:p>
                    <a:p>
                      <a:pPr marL="285750" indent="-285750">
                        <a:lnSpc>
                          <a:spcPct val="100000"/>
                        </a:lnSpc>
                        <a:buFont typeface="Arial" panose="020B0604020202020204" pitchFamily="34" charset="0"/>
                        <a:buChar char="•"/>
                      </a:pPr>
                      <a:r>
                        <a:rPr lang="en-US" sz="1600" dirty="0"/>
                        <a:t>Word Cloud for each class</a:t>
                      </a:r>
                    </a:p>
                  </a:txBody>
                  <a:tcPr/>
                </a:tc>
                <a:extLst>
                  <a:ext uri="{0D108BD9-81ED-4DB2-BD59-A6C34878D82A}">
                    <a16:rowId xmlns:a16="http://schemas.microsoft.com/office/drawing/2014/main" val="207847672"/>
                  </a:ext>
                </a:extLst>
              </a:tr>
              <a:tr h="387478">
                <a:tc>
                  <a:txBody>
                    <a:bodyPr/>
                    <a:lstStyle/>
                    <a:p>
                      <a:pPr marL="0" indent="0">
                        <a:lnSpc>
                          <a:spcPct val="100000"/>
                        </a:lnSpc>
                        <a:buFont typeface="Arial" panose="020B0604020202020204" pitchFamily="34" charset="0"/>
                        <a:buNone/>
                      </a:pPr>
                      <a:r>
                        <a:rPr lang="en-US" sz="1600" dirty="0"/>
                        <a:t>LIAR</a:t>
                      </a:r>
                    </a:p>
                  </a:txBody>
                  <a:tcPr/>
                </a:tc>
                <a:tc>
                  <a:txBody>
                    <a:bodyPr/>
                    <a:lstStyle/>
                    <a:p>
                      <a:pPr marL="285750" indent="-285750">
                        <a:lnSpc>
                          <a:spcPct val="100000"/>
                        </a:lnSpc>
                        <a:buFont typeface="Arial" panose="020B0604020202020204" pitchFamily="34" charset="0"/>
                        <a:buChar char="•"/>
                      </a:pPr>
                      <a:r>
                        <a:rPr lang="en-US" sz="1600" dirty="0"/>
                        <a:t>Word Length Distribution for each classes</a:t>
                      </a:r>
                    </a:p>
                    <a:p>
                      <a:pPr marL="285750" indent="-285750">
                        <a:lnSpc>
                          <a:spcPct val="100000"/>
                        </a:lnSpc>
                        <a:buFont typeface="Arial" panose="020B0604020202020204" pitchFamily="34" charset="0"/>
                        <a:buChar char="•"/>
                      </a:pPr>
                      <a:r>
                        <a:rPr lang="en-US" sz="1600" dirty="0"/>
                        <a:t>Word Cloud for each of the six classes</a:t>
                      </a:r>
                    </a:p>
                  </a:txBody>
                  <a:tcPr/>
                </a:tc>
                <a:extLst>
                  <a:ext uri="{0D108BD9-81ED-4DB2-BD59-A6C34878D82A}">
                    <a16:rowId xmlns:a16="http://schemas.microsoft.com/office/drawing/2014/main" val="2704970263"/>
                  </a:ext>
                </a:extLst>
              </a:tr>
            </a:tbl>
          </a:graphicData>
        </a:graphic>
      </p:graphicFrame>
    </p:spTree>
    <p:extLst>
      <p:ext uri="{BB962C8B-B14F-4D97-AF65-F5344CB8AC3E}">
        <p14:creationId xmlns:p14="http://schemas.microsoft.com/office/powerpoint/2010/main" val="3175554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70E0-DA39-48AC-B10F-B34EF89A975A}"/>
              </a:ext>
            </a:extLst>
          </p:cNvPr>
          <p:cNvSpPr>
            <a:spLocks noGrp="1"/>
          </p:cNvSpPr>
          <p:nvPr>
            <p:ph type="title"/>
          </p:nvPr>
        </p:nvSpPr>
        <p:spPr/>
        <p:txBody>
          <a:bodyPr/>
          <a:lstStyle/>
          <a:p>
            <a:r>
              <a:rPr lang="en-US" sz="3200" b="1" dirty="0">
                <a:solidFill>
                  <a:srgbClr val="FF0000"/>
                </a:solidFill>
              </a:rPr>
              <a:t>Data Preprocessing (Continued)</a:t>
            </a:r>
          </a:p>
        </p:txBody>
      </p:sp>
      <p:pic>
        <p:nvPicPr>
          <p:cNvPr id="4" name="Content Placeholder 3">
            <a:extLst>
              <a:ext uri="{FF2B5EF4-FFF2-40B4-BE49-F238E27FC236}">
                <a16:creationId xmlns:a16="http://schemas.microsoft.com/office/drawing/2014/main" id="{043ECDC3-CD45-408A-A17C-C8F1BADE17B6}"/>
              </a:ext>
            </a:extLst>
          </p:cNvPr>
          <p:cNvPicPr>
            <a:picLocks noGrp="1" noChangeAspect="1"/>
          </p:cNvPicPr>
          <p:nvPr>
            <p:ph idx="1"/>
          </p:nvPr>
        </p:nvPicPr>
        <p:blipFill>
          <a:blip r:embed="rId2"/>
          <a:stretch>
            <a:fillRect/>
          </a:stretch>
        </p:blipFill>
        <p:spPr>
          <a:xfrm>
            <a:off x="495300" y="866726"/>
            <a:ext cx="8915400" cy="2936361"/>
          </a:xfrm>
          <a:prstGeom prst="rect">
            <a:avLst/>
          </a:prstGeom>
        </p:spPr>
      </p:pic>
      <p:pic>
        <p:nvPicPr>
          <p:cNvPr id="6" name="Picture 5">
            <a:extLst>
              <a:ext uri="{FF2B5EF4-FFF2-40B4-BE49-F238E27FC236}">
                <a16:creationId xmlns:a16="http://schemas.microsoft.com/office/drawing/2014/main" id="{A75CEA6B-9EB0-4F7F-B841-F8D5AFA790D0}"/>
              </a:ext>
            </a:extLst>
          </p:cNvPr>
          <p:cNvPicPr>
            <a:picLocks noChangeAspect="1"/>
          </p:cNvPicPr>
          <p:nvPr/>
        </p:nvPicPr>
        <p:blipFill>
          <a:blip r:embed="rId3"/>
          <a:stretch>
            <a:fillRect/>
          </a:stretch>
        </p:blipFill>
        <p:spPr>
          <a:xfrm>
            <a:off x="344489" y="3861048"/>
            <a:ext cx="4608512" cy="2722314"/>
          </a:xfrm>
          <a:prstGeom prst="rect">
            <a:avLst/>
          </a:prstGeom>
        </p:spPr>
      </p:pic>
      <p:pic>
        <p:nvPicPr>
          <p:cNvPr id="7" name="Picture 6">
            <a:extLst>
              <a:ext uri="{FF2B5EF4-FFF2-40B4-BE49-F238E27FC236}">
                <a16:creationId xmlns:a16="http://schemas.microsoft.com/office/drawing/2014/main" id="{965991B1-FF58-4D2B-AC65-54F7DF382BC8}"/>
              </a:ext>
            </a:extLst>
          </p:cNvPr>
          <p:cNvPicPr>
            <a:picLocks noChangeAspect="1"/>
          </p:cNvPicPr>
          <p:nvPr/>
        </p:nvPicPr>
        <p:blipFill>
          <a:blip r:embed="rId4"/>
          <a:stretch>
            <a:fillRect/>
          </a:stretch>
        </p:blipFill>
        <p:spPr>
          <a:xfrm>
            <a:off x="4953000" y="3861048"/>
            <a:ext cx="4727079" cy="2711490"/>
          </a:xfrm>
          <a:prstGeom prst="rect">
            <a:avLst/>
          </a:prstGeom>
        </p:spPr>
      </p:pic>
    </p:spTree>
    <p:extLst>
      <p:ext uri="{BB962C8B-B14F-4D97-AF65-F5344CB8AC3E}">
        <p14:creationId xmlns:p14="http://schemas.microsoft.com/office/powerpoint/2010/main" val="389034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983D-4E4C-41F2-A13B-F273604D3137}"/>
              </a:ext>
            </a:extLst>
          </p:cNvPr>
          <p:cNvSpPr>
            <a:spLocks noGrp="1"/>
          </p:cNvSpPr>
          <p:nvPr>
            <p:ph type="title"/>
          </p:nvPr>
        </p:nvSpPr>
        <p:spPr/>
        <p:txBody>
          <a:bodyPr/>
          <a:lstStyle/>
          <a:p>
            <a:r>
              <a:rPr lang="en-US" sz="3200" b="1" dirty="0">
                <a:solidFill>
                  <a:srgbClr val="FF0000"/>
                </a:solidFill>
              </a:rPr>
              <a:t>Data Pre-processing(Continued)</a:t>
            </a:r>
          </a:p>
        </p:txBody>
      </p:sp>
      <p:pic>
        <p:nvPicPr>
          <p:cNvPr id="4" name="Picture 3">
            <a:extLst>
              <a:ext uri="{FF2B5EF4-FFF2-40B4-BE49-F238E27FC236}">
                <a16:creationId xmlns:a16="http://schemas.microsoft.com/office/drawing/2014/main" id="{46C4BA8C-C92F-42C3-A68F-2F9766E4D4F7}"/>
              </a:ext>
            </a:extLst>
          </p:cNvPr>
          <p:cNvPicPr>
            <a:picLocks noChangeAspect="1"/>
          </p:cNvPicPr>
          <p:nvPr/>
        </p:nvPicPr>
        <p:blipFill>
          <a:blip r:embed="rId2"/>
          <a:stretch>
            <a:fillRect/>
          </a:stretch>
        </p:blipFill>
        <p:spPr>
          <a:xfrm>
            <a:off x="495301" y="1600201"/>
            <a:ext cx="4529708" cy="2548879"/>
          </a:xfrm>
          <a:prstGeom prst="rect">
            <a:avLst/>
          </a:prstGeom>
        </p:spPr>
      </p:pic>
      <p:pic>
        <p:nvPicPr>
          <p:cNvPr id="5" name="Picture 4">
            <a:extLst>
              <a:ext uri="{FF2B5EF4-FFF2-40B4-BE49-F238E27FC236}">
                <a16:creationId xmlns:a16="http://schemas.microsoft.com/office/drawing/2014/main" id="{B72A7334-51F3-4232-B351-915E1AB9DB47}"/>
              </a:ext>
            </a:extLst>
          </p:cNvPr>
          <p:cNvPicPr>
            <a:picLocks noChangeAspect="1"/>
          </p:cNvPicPr>
          <p:nvPr/>
        </p:nvPicPr>
        <p:blipFill>
          <a:blip r:embed="rId3"/>
          <a:stretch>
            <a:fillRect/>
          </a:stretch>
        </p:blipFill>
        <p:spPr>
          <a:xfrm>
            <a:off x="5529065" y="908720"/>
            <a:ext cx="2520280" cy="3154052"/>
          </a:xfrm>
          <a:prstGeom prst="rect">
            <a:avLst/>
          </a:prstGeom>
        </p:spPr>
      </p:pic>
      <p:pic>
        <p:nvPicPr>
          <p:cNvPr id="6" name="Picture 5">
            <a:extLst>
              <a:ext uri="{FF2B5EF4-FFF2-40B4-BE49-F238E27FC236}">
                <a16:creationId xmlns:a16="http://schemas.microsoft.com/office/drawing/2014/main" id="{B0FF41CD-ED96-4686-B5E0-4CF69A42802F}"/>
              </a:ext>
            </a:extLst>
          </p:cNvPr>
          <p:cNvPicPr>
            <a:picLocks noChangeAspect="1"/>
          </p:cNvPicPr>
          <p:nvPr/>
        </p:nvPicPr>
        <p:blipFill>
          <a:blip r:embed="rId4"/>
          <a:stretch>
            <a:fillRect/>
          </a:stretch>
        </p:blipFill>
        <p:spPr>
          <a:xfrm>
            <a:off x="460664" y="4229745"/>
            <a:ext cx="4814292" cy="2353617"/>
          </a:xfrm>
          <a:prstGeom prst="rect">
            <a:avLst/>
          </a:prstGeom>
        </p:spPr>
      </p:pic>
      <p:pic>
        <p:nvPicPr>
          <p:cNvPr id="7" name="Picture 6">
            <a:extLst>
              <a:ext uri="{FF2B5EF4-FFF2-40B4-BE49-F238E27FC236}">
                <a16:creationId xmlns:a16="http://schemas.microsoft.com/office/drawing/2014/main" id="{4682BDC2-8B40-4706-8748-505DDADF26F2}"/>
              </a:ext>
            </a:extLst>
          </p:cNvPr>
          <p:cNvPicPr>
            <a:picLocks noChangeAspect="1"/>
          </p:cNvPicPr>
          <p:nvPr/>
        </p:nvPicPr>
        <p:blipFill>
          <a:blip r:embed="rId5"/>
          <a:stretch>
            <a:fillRect/>
          </a:stretch>
        </p:blipFill>
        <p:spPr>
          <a:xfrm>
            <a:off x="5274956" y="3933056"/>
            <a:ext cx="4329484" cy="2734320"/>
          </a:xfrm>
          <a:prstGeom prst="rect">
            <a:avLst/>
          </a:prstGeom>
        </p:spPr>
      </p:pic>
    </p:spTree>
    <p:extLst>
      <p:ext uri="{BB962C8B-B14F-4D97-AF65-F5344CB8AC3E}">
        <p14:creationId xmlns:p14="http://schemas.microsoft.com/office/powerpoint/2010/main" val="2101956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DF43-7C57-4D83-A6EF-39BC963D7B4A}"/>
              </a:ext>
            </a:extLst>
          </p:cNvPr>
          <p:cNvSpPr>
            <a:spLocks noGrp="1"/>
          </p:cNvSpPr>
          <p:nvPr>
            <p:ph type="title"/>
          </p:nvPr>
        </p:nvSpPr>
        <p:spPr/>
        <p:txBody>
          <a:bodyPr/>
          <a:lstStyle/>
          <a:p>
            <a:r>
              <a:rPr lang="en-US" sz="3200" b="1" dirty="0">
                <a:solidFill>
                  <a:srgbClr val="FF0000"/>
                </a:solidFill>
              </a:rPr>
              <a:t>Feature Engineering</a:t>
            </a:r>
          </a:p>
        </p:txBody>
      </p:sp>
      <p:graphicFrame>
        <p:nvGraphicFramePr>
          <p:cNvPr id="4" name="Table 4">
            <a:extLst>
              <a:ext uri="{FF2B5EF4-FFF2-40B4-BE49-F238E27FC236}">
                <a16:creationId xmlns:a16="http://schemas.microsoft.com/office/drawing/2014/main" id="{707B6C3B-A0A1-4CDE-AEB5-A4E81784591E}"/>
              </a:ext>
            </a:extLst>
          </p:cNvPr>
          <p:cNvGraphicFramePr>
            <a:graphicFrameLocks noGrp="1"/>
          </p:cNvGraphicFramePr>
          <p:nvPr>
            <p:ph idx="1"/>
            <p:extLst>
              <p:ext uri="{D42A27DB-BD31-4B8C-83A1-F6EECF244321}">
                <p14:modId xmlns:p14="http://schemas.microsoft.com/office/powerpoint/2010/main" val="1305164103"/>
              </p:ext>
            </p:extLst>
          </p:nvPr>
        </p:nvGraphicFramePr>
        <p:xfrm>
          <a:off x="495300" y="1600200"/>
          <a:ext cx="8915400" cy="4881880"/>
        </p:xfrm>
        <a:graphic>
          <a:graphicData uri="http://schemas.openxmlformats.org/drawingml/2006/table">
            <a:tbl>
              <a:tblPr firstRow="1" bandRow="1">
                <a:tableStyleId>{5C22544A-7EE6-4342-B048-85BDC9FD1C3A}</a:tableStyleId>
              </a:tblPr>
              <a:tblGrid>
                <a:gridCol w="3017540">
                  <a:extLst>
                    <a:ext uri="{9D8B030D-6E8A-4147-A177-3AD203B41FA5}">
                      <a16:colId xmlns:a16="http://schemas.microsoft.com/office/drawing/2014/main" val="2269212153"/>
                    </a:ext>
                  </a:extLst>
                </a:gridCol>
                <a:gridCol w="5897860">
                  <a:extLst>
                    <a:ext uri="{9D8B030D-6E8A-4147-A177-3AD203B41FA5}">
                      <a16:colId xmlns:a16="http://schemas.microsoft.com/office/drawing/2014/main" val="1701008982"/>
                    </a:ext>
                  </a:extLst>
                </a:gridCol>
              </a:tblGrid>
              <a:tr h="370840">
                <a:tc>
                  <a:txBody>
                    <a:bodyPr/>
                    <a:lstStyle/>
                    <a:p>
                      <a:pPr algn="ctr"/>
                      <a:r>
                        <a:rPr lang="en-US" b="0" u="sng" dirty="0"/>
                        <a:t>Dataset</a:t>
                      </a:r>
                    </a:p>
                  </a:txBody>
                  <a:tcPr/>
                </a:tc>
                <a:tc>
                  <a:txBody>
                    <a:bodyPr/>
                    <a:lstStyle/>
                    <a:p>
                      <a:pPr algn="ctr"/>
                      <a:r>
                        <a:rPr lang="en-US" b="0" u="sng" dirty="0"/>
                        <a:t>Feature Engineering</a:t>
                      </a:r>
                    </a:p>
                  </a:txBody>
                  <a:tcPr/>
                </a:tc>
                <a:extLst>
                  <a:ext uri="{0D108BD9-81ED-4DB2-BD59-A6C34878D82A}">
                    <a16:rowId xmlns:a16="http://schemas.microsoft.com/office/drawing/2014/main" val="3264783799"/>
                  </a:ext>
                </a:extLst>
              </a:tr>
              <a:tr h="370840">
                <a:tc>
                  <a:txBody>
                    <a:bodyPr/>
                    <a:lstStyle/>
                    <a:p>
                      <a:pPr>
                        <a:lnSpc>
                          <a:spcPct val="100000"/>
                        </a:lnSpc>
                      </a:pPr>
                      <a:r>
                        <a:rPr lang="en-US" sz="1600" dirty="0"/>
                        <a:t>Fake and Real News dataset</a:t>
                      </a:r>
                    </a:p>
                  </a:txBody>
                  <a:tcPr/>
                </a:tc>
                <a:tc>
                  <a:txBody>
                    <a:bodyPr/>
                    <a:lstStyle/>
                    <a:p>
                      <a:pPr marL="285750" indent="-285750">
                        <a:buFont typeface="Arial" panose="020B0604020202020204" pitchFamily="34" charset="0"/>
                        <a:buChar char="•"/>
                      </a:pPr>
                      <a:r>
                        <a:rPr lang="en-US" sz="1600" dirty="0"/>
                        <a:t>5 columns available : ID, Title, Author, Text, Label</a:t>
                      </a:r>
                    </a:p>
                    <a:p>
                      <a:pPr marL="285750" indent="-285750">
                        <a:buFont typeface="Arial" panose="020B0604020202020204" pitchFamily="34" charset="0"/>
                        <a:buChar char="•"/>
                      </a:pPr>
                      <a:r>
                        <a:rPr lang="en-US" sz="1600" dirty="0"/>
                        <a:t>Title and Text are highly correlated </a:t>
                      </a:r>
                    </a:p>
                    <a:p>
                      <a:pPr marL="285750" indent="-285750">
                        <a:buFont typeface="Arial" panose="020B0604020202020204" pitchFamily="34" charset="0"/>
                        <a:buChar char="•"/>
                      </a:pPr>
                      <a:r>
                        <a:rPr lang="en-US" sz="1600" dirty="0"/>
                        <a:t>Author name does not influence in prediction</a:t>
                      </a:r>
                    </a:p>
                    <a:p>
                      <a:pPr marL="285750" indent="-285750">
                        <a:buFont typeface="Arial" panose="020B0604020202020204" pitchFamily="34" charset="0"/>
                        <a:buChar char="•"/>
                      </a:pPr>
                      <a:r>
                        <a:rPr lang="en-US" sz="1600" dirty="0"/>
                        <a:t>We consider Text and Label for Modelling</a:t>
                      </a:r>
                    </a:p>
                  </a:txBody>
                  <a:tcPr/>
                </a:tc>
                <a:extLst>
                  <a:ext uri="{0D108BD9-81ED-4DB2-BD59-A6C34878D82A}">
                    <a16:rowId xmlns:a16="http://schemas.microsoft.com/office/drawing/2014/main" val="4096387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a:t>Corona-virus dataset</a:t>
                      </a:r>
                    </a:p>
                  </a:txBody>
                  <a:tcPr/>
                </a:tc>
                <a:tc>
                  <a:txBody>
                    <a:bodyPr/>
                    <a:lstStyle/>
                    <a:p>
                      <a:pPr marL="285750" indent="-285750">
                        <a:buFont typeface="Arial" panose="020B0604020202020204" pitchFamily="34" charset="0"/>
                        <a:buChar char="•"/>
                      </a:pPr>
                      <a:r>
                        <a:rPr lang="en-US" sz="1600" dirty="0"/>
                        <a:t>2 columns available: Title and Label</a:t>
                      </a:r>
                    </a:p>
                    <a:p>
                      <a:pPr marL="285750" indent="-285750">
                        <a:buFont typeface="Arial" panose="020B0604020202020204" pitchFamily="34" charset="0"/>
                        <a:buChar char="•"/>
                      </a:pPr>
                      <a:r>
                        <a:rPr lang="en-US" sz="1600" dirty="0"/>
                        <a:t>We use both for modelling</a:t>
                      </a:r>
                    </a:p>
                  </a:txBody>
                  <a:tcPr/>
                </a:tc>
                <a:extLst>
                  <a:ext uri="{0D108BD9-81ED-4DB2-BD59-A6C34878D82A}">
                    <a16:rowId xmlns:a16="http://schemas.microsoft.com/office/drawing/2014/main" val="2206098952"/>
                  </a:ext>
                </a:extLst>
              </a:tr>
              <a:tr h="370840">
                <a:tc>
                  <a:txBody>
                    <a:bodyPr/>
                    <a:lstStyle/>
                    <a:p>
                      <a:pPr marL="0" indent="0">
                        <a:lnSpc>
                          <a:spcPct val="100000"/>
                        </a:lnSpc>
                        <a:buFont typeface="Arial" panose="020B0604020202020204" pitchFamily="34" charset="0"/>
                        <a:buNone/>
                      </a:pPr>
                      <a:r>
                        <a:rPr lang="en-US" sz="1600" dirty="0"/>
                        <a:t>FNID</a:t>
                      </a:r>
                    </a:p>
                  </a:txBody>
                  <a:tcPr/>
                </a:tc>
                <a:tc>
                  <a:txBody>
                    <a:bodyPr/>
                    <a:lstStyle/>
                    <a:p>
                      <a:pPr marL="285750" indent="-285750">
                        <a:buFont typeface="Arial" panose="020B0604020202020204" pitchFamily="34" charset="0"/>
                        <a:buChar char="•"/>
                      </a:pPr>
                      <a:r>
                        <a:rPr lang="en-US" sz="1600" dirty="0"/>
                        <a:t>8 columns available: statement, Label, Article etc.</a:t>
                      </a:r>
                    </a:p>
                    <a:p>
                      <a:pPr marL="285750" indent="-285750">
                        <a:buFont typeface="Arial" panose="020B0604020202020204" pitchFamily="34" charset="0"/>
                        <a:buChar char="•"/>
                      </a:pPr>
                      <a:r>
                        <a:rPr lang="en-US" sz="1600" dirty="0"/>
                        <a:t>We use backward selection method to identify important columns </a:t>
                      </a:r>
                    </a:p>
                    <a:p>
                      <a:pPr marL="285750" indent="-285750">
                        <a:buFont typeface="Arial" panose="020B0604020202020204" pitchFamily="34" charset="0"/>
                        <a:buChar char="•"/>
                      </a:pPr>
                      <a:r>
                        <a:rPr lang="en-US" sz="1600" dirty="0"/>
                        <a:t>Cosine similarity is used to measure correlation</a:t>
                      </a:r>
                    </a:p>
                    <a:p>
                      <a:pPr marL="285750" indent="-285750">
                        <a:buFont typeface="Arial" panose="020B0604020202020204" pitchFamily="34" charset="0"/>
                        <a:buChar char="•"/>
                      </a:pPr>
                      <a:r>
                        <a:rPr lang="en-US" sz="1600" dirty="0"/>
                        <a:t>Statement and label columns are used for modelling</a:t>
                      </a:r>
                    </a:p>
                  </a:txBody>
                  <a:tcPr/>
                </a:tc>
                <a:extLst>
                  <a:ext uri="{0D108BD9-81ED-4DB2-BD59-A6C34878D82A}">
                    <a16:rowId xmlns:a16="http://schemas.microsoft.com/office/drawing/2014/main" val="3544916519"/>
                  </a:ext>
                </a:extLst>
              </a:tr>
              <a:tr h="370840">
                <a:tc>
                  <a:txBody>
                    <a:bodyPr/>
                    <a:lstStyle/>
                    <a:p>
                      <a:pPr marL="0" indent="0">
                        <a:lnSpc>
                          <a:spcPct val="100000"/>
                        </a:lnSpc>
                        <a:buFont typeface="Arial" panose="020B0604020202020204" pitchFamily="34" charset="0"/>
                        <a:buNone/>
                      </a:pPr>
                      <a:r>
                        <a:rPr lang="en-US" sz="1600" dirty="0"/>
                        <a:t>LIAR</a:t>
                      </a:r>
                    </a:p>
                  </a:txBody>
                  <a:tcPr/>
                </a:tc>
                <a:tc>
                  <a:txBody>
                    <a:bodyPr/>
                    <a:lstStyle/>
                    <a:p>
                      <a:pPr marL="285750" indent="-285750">
                        <a:buFont typeface="Arial" panose="020B0604020202020204" pitchFamily="34" charset="0"/>
                        <a:buChar char="•"/>
                      </a:pPr>
                      <a:r>
                        <a:rPr lang="en-US" sz="1600" dirty="0"/>
                        <a:t>8 columns available: statement, Label etc.</a:t>
                      </a:r>
                    </a:p>
                    <a:p>
                      <a:pPr marL="285750" indent="-285750">
                        <a:buFont typeface="Arial" panose="020B0604020202020204" pitchFamily="34" charset="0"/>
                        <a:buChar char="•"/>
                      </a:pPr>
                      <a:r>
                        <a:rPr lang="en-US" sz="1600" dirty="0"/>
                        <a:t>We use backward selection method to identify important columns </a:t>
                      </a:r>
                    </a:p>
                    <a:p>
                      <a:pPr marL="285750" indent="-285750">
                        <a:buFont typeface="Arial" panose="020B0604020202020204" pitchFamily="34" charset="0"/>
                        <a:buChar char="•"/>
                      </a:pPr>
                      <a:r>
                        <a:rPr lang="en-US" sz="1600" dirty="0"/>
                        <a:t>Cosine similarity is used to measure correlation</a:t>
                      </a:r>
                    </a:p>
                    <a:p>
                      <a:pPr marL="285750" indent="-285750">
                        <a:buFont typeface="Arial" panose="020B0604020202020204" pitchFamily="34" charset="0"/>
                        <a:buChar char="•"/>
                      </a:pPr>
                      <a:r>
                        <a:rPr lang="en-US" sz="1600" dirty="0"/>
                        <a:t>Statement and label columns are used for modelling</a:t>
                      </a:r>
                    </a:p>
                    <a:p>
                      <a:endParaRPr lang="en-US" sz="1600" dirty="0"/>
                    </a:p>
                  </a:txBody>
                  <a:tcPr/>
                </a:tc>
                <a:extLst>
                  <a:ext uri="{0D108BD9-81ED-4DB2-BD59-A6C34878D82A}">
                    <a16:rowId xmlns:a16="http://schemas.microsoft.com/office/drawing/2014/main" val="1339783333"/>
                  </a:ext>
                </a:extLst>
              </a:tr>
            </a:tbl>
          </a:graphicData>
        </a:graphic>
      </p:graphicFrame>
    </p:spTree>
    <p:extLst>
      <p:ext uri="{BB962C8B-B14F-4D97-AF65-F5344CB8AC3E}">
        <p14:creationId xmlns:p14="http://schemas.microsoft.com/office/powerpoint/2010/main" val="553954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33764-FB5B-4655-8C0A-016ACC9D3C1C}"/>
              </a:ext>
            </a:extLst>
          </p:cNvPr>
          <p:cNvSpPr>
            <a:spLocks noGrp="1"/>
          </p:cNvSpPr>
          <p:nvPr>
            <p:ph type="title"/>
          </p:nvPr>
        </p:nvSpPr>
        <p:spPr>
          <a:xfrm>
            <a:off x="560512" y="2857500"/>
            <a:ext cx="8915400" cy="1143000"/>
          </a:xfrm>
        </p:spPr>
        <p:txBody>
          <a:bodyPr/>
          <a:lstStyle/>
          <a:p>
            <a:r>
              <a:rPr lang="en-US" sz="7200" b="1" u="sng" dirty="0">
                <a:solidFill>
                  <a:srgbClr val="00B050"/>
                </a:solidFill>
              </a:rPr>
              <a:t>Modelling</a:t>
            </a:r>
          </a:p>
        </p:txBody>
      </p:sp>
    </p:spTree>
    <p:extLst>
      <p:ext uri="{BB962C8B-B14F-4D97-AF65-F5344CB8AC3E}">
        <p14:creationId xmlns:p14="http://schemas.microsoft.com/office/powerpoint/2010/main" val="952464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236D-D1B6-491F-860F-D6BE237F5638}"/>
              </a:ext>
            </a:extLst>
          </p:cNvPr>
          <p:cNvSpPr>
            <a:spLocks noGrp="1"/>
          </p:cNvSpPr>
          <p:nvPr>
            <p:ph type="title"/>
          </p:nvPr>
        </p:nvSpPr>
        <p:spPr/>
        <p:txBody>
          <a:bodyPr/>
          <a:lstStyle/>
          <a:p>
            <a:r>
              <a:rPr lang="en-US" sz="3200" b="1" dirty="0">
                <a:solidFill>
                  <a:srgbClr val="FF0000"/>
                </a:solidFill>
              </a:rPr>
              <a:t>Transformers</a:t>
            </a:r>
          </a:p>
        </p:txBody>
      </p:sp>
      <p:sp>
        <p:nvSpPr>
          <p:cNvPr id="3" name="Content Placeholder 2">
            <a:extLst>
              <a:ext uri="{FF2B5EF4-FFF2-40B4-BE49-F238E27FC236}">
                <a16:creationId xmlns:a16="http://schemas.microsoft.com/office/drawing/2014/main" id="{BA8A668F-013F-42E5-AE9C-2996B5FA2CCA}"/>
              </a:ext>
            </a:extLst>
          </p:cNvPr>
          <p:cNvSpPr>
            <a:spLocks noGrp="1"/>
          </p:cNvSpPr>
          <p:nvPr>
            <p:ph idx="1"/>
          </p:nvPr>
        </p:nvSpPr>
        <p:spPr/>
        <p:txBody>
          <a:bodyPr/>
          <a:lstStyle/>
          <a:p>
            <a:r>
              <a:rPr lang="en-US" dirty="0"/>
              <a:t>Use Transformers</a:t>
            </a:r>
          </a:p>
          <a:p>
            <a:pPr marL="0" indent="0">
              <a:buNone/>
            </a:pPr>
            <a:endParaRPr lang="en-US" dirty="0"/>
          </a:p>
        </p:txBody>
      </p:sp>
      <p:pic>
        <p:nvPicPr>
          <p:cNvPr id="4" name="Picture 3">
            <a:extLst>
              <a:ext uri="{FF2B5EF4-FFF2-40B4-BE49-F238E27FC236}">
                <a16:creationId xmlns:a16="http://schemas.microsoft.com/office/drawing/2014/main" id="{DCCF95BB-DA31-421A-9059-87F3515228E2}"/>
              </a:ext>
            </a:extLst>
          </p:cNvPr>
          <p:cNvPicPr>
            <a:picLocks noChangeAspect="1"/>
          </p:cNvPicPr>
          <p:nvPr/>
        </p:nvPicPr>
        <p:blipFill>
          <a:blip r:embed="rId2"/>
          <a:stretch>
            <a:fillRect/>
          </a:stretch>
        </p:blipFill>
        <p:spPr>
          <a:xfrm>
            <a:off x="3440832" y="2205718"/>
            <a:ext cx="6162675" cy="4124325"/>
          </a:xfrm>
          <a:prstGeom prst="rect">
            <a:avLst/>
          </a:prstGeom>
        </p:spPr>
      </p:pic>
    </p:spTree>
    <p:extLst>
      <p:ext uri="{BB962C8B-B14F-4D97-AF65-F5344CB8AC3E}">
        <p14:creationId xmlns:p14="http://schemas.microsoft.com/office/powerpoint/2010/main" val="13480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82" y="428604"/>
            <a:ext cx="9038238" cy="5736700"/>
          </a:xfrm>
        </p:spPr>
        <p:txBody>
          <a:bodyPr/>
          <a:lstStyle/>
          <a:p>
            <a:r>
              <a:rPr lang="en-GB" sz="2800" b="1" dirty="0">
                <a:solidFill>
                  <a:srgbClr val="FF0000"/>
                </a:solidFill>
              </a:rPr>
              <a:t>Title of the Project</a:t>
            </a:r>
          </a:p>
          <a:p>
            <a:pPr marL="0" indent="0">
              <a:lnSpc>
                <a:spcPct val="150000"/>
              </a:lnSpc>
              <a:buNone/>
            </a:pPr>
            <a:r>
              <a:rPr lang="en-GB" b="1" dirty="0"/>
              <a:t>	</a:t>
            </a:r>
            <a:r>
              <a:rPr lang="en-GB" b="1" i="1" dirty="0"/>
              <a:t>Social Media Analysis for fake news detection and performance comparison on benchmark datasets.</a:t>
            </a:r>
          </a:p>
          <a:p>
            <a:pPr marL="0" indent="0">
              <a:lnSpc>
                <a:spcPct val="150000"/>
              </a:lnSpc>
              <a:buNone/>
            </a:pPr>
            <a:endParaRPr lang="en-GB" dirty="0"/>
          </a:p>
          <a:p>
            <a:r>
              <a:rPr lang="en-GB" sz="2800" b="1" dirty="0">
                <a:solidFill>
                  <a:srgbClr val="FF0000"/>
                </a:solidFill>
              </a:rPr>
              <a:t>Proposed Mentors</a:t>
            </a:r>
          </a:p>
          <a:p>
            <a:pPr lvl="1">
              <a:buNone/>
            </a:pPr>
            <a:r>
              <a:rPr lang="en-GB" sz="2400" b="1" dirty="0">
                <a:solidFill>
                  <a:srgbClr val="FF0000"/>
                </a:solidFill>
              </a:rPr>
              <a:t>Mentor 1:  </a:t>
            </a:r>
            <a:r>
              <a:rPr lang="en-GB" sz="2400" b="1" dirty="0"/>
              <a:t>Dr.  Subarna Chatterjee</a:t>
            </a:r>
            <a:endParaRPr lang="en-GB" dirty="0"/>
          </a:p>
          <a:p>
            <a:pPr lvl="1">
              <a:buNone/>
            </a:pPr>
            <a:endParaRPr lang="en-GB" dirty="0"/>
          </a:p>
          <a:p>
            <a:r>
              <a:rPr lang="en-GB" sz="2800" b="1" dirty="0">
                <a:solidFill>
                  <a:srgbClr val="FF0000"/>
                </a:solidFill>
              </a:rPr>
              <a:t>Proposed Place of Work : </a:t>
            </a:r>
            <a:r>
              <a:rPr lang="en-GB" sz="2800" b="1" dirty="0"/>
              <a:t>Bengaluru</a:t>
            </a:r>
          </a:p>
        </p:txBody>
      </p:sp>
    </p:spTree>
    <p:extLst>
      <p:ext uri="{BB962C8B-B14F-4D97-AF65-F5344CB8AC3E}">
        <p14:creationId xmlns:p14="http://schemas.microsoft.com/office/powerpoint/2010/main" val="62160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DC31-91DC-4496-AD40-C47F65E843E5}"/>
              </a:ext>
            </a:extLst>
          </p:cNvPr>
          <p:cNvSpPr>
            <a:spLocks noGrp="1"/>
          </p:cNvSpPr>
          <p:nvPr>
            <p:ph type="title"/>
          </p:nvPr>
        </p:nvSpPr>
        <p:spPr/>
        <p:txBody>
          <a:bodyPr/>
          <a:lstStyle/>
          <a:p>
            <a:pPr algn="l"/>
            <a:r>
              <a:rPr lang="en-US" sz="3200" b="1" dirty="0">
                <a:solidFill>
                  <a:srgbClr val="FF0000"/>
                </a:solidFill>
              </a:rPr>
              <a:t>Transformer Architecture</a:t>
            </a:r>
          </a:p>
        </p:txBody>
      </p:sp>
      <p:pic>
        <p:nvPicPr>
          <p:cNvPr id="5" name="Content Placeholder 4">
            <a:extLst>
              <a:ext uri="{FF2B5EF4-FFF2-40B4-BE49-F238E27FC236}">
                <a16:creationId xmlns:a16="http://schemas.microsoft.com/office/drawing/2014/main" id="{B5AEF7F7-C1A8-48FF-851D-4DA9D36977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000" y="476672"/>
            <a:ext cx="4054177" cy="5688632"/>
          </a:xfrm>
        </p:spPr>
      </p:pic>
      <p:sp>
        <p:nvSpPr>
          <p:cNvPr id="3" name="TextBox 2">
            <a:extLst>
              <a:ext uri="{FF2B5EF4-FFF2-40B4-BE49-F238E27FC236}">
                <a16:creationId xmlns:a16="http://schemas.microsoft.com/office/drawing/2014/main" id="{EFD7A43D-155E-44F4-9200-53B3AC25E9C9}"/>
              </a:ext>
            </a:extLst>
          </p:cNvPr>
          <p:cNvSpPr txBox="1"/>
          <p:nvPr/>
        </p:nvSpPr>
        <p:spPr>
          <a:xfrm>
            <a:off x="495300" y="1844824"/>
            <a:ext cx="4054177" cy="3416320"/>
          </a:xfrm>
          <a:prstGeom prst="rect">
            <a:avLst/>
          </a:prstGeom>
          <a:noFill/>
        </p:spPr>
        <p:txBody>
          <a:bodyPr wrap="square" rtlCol="0">
            <a:spAutoFit/>
          </a:bodyPr>
          <a:lstStyle/>
          <a:p>
            <a:r>
              <a:rPr lang="en-US" b="1" u="sng" dirty="0"/>
              <a:t>Input Encoding:</a:t>
            </a:r>
            <a:r>
              <a:rPr lang="en-US" dirty="0"/>
              <a:t> word embedding of input sentences is performed here.</a:t>
            </a:r>
          </a:p>
          <a:p>
            <a:endParaRPr lang="en-US" dirty="0"/>
          </a:p>
          <a:p>
            <a:r>
              <a:rPr lang="en-US" b="1" u="sng" dirty="0"/>
              <a:t>Encode Block:</a:t>
            </a:r>
            <a:r>
              <a:rPr lang="en-US" dirty="0"/>
              <a:t>  it contains a multi head attention unit along with a feed forward network. </a:t>
            </a:r>
          </a:p>
          <a:p>
            <a:r>
              <a:rPr lang="en-US" dirty="0"/>
              <a:t>There could be as many as 6 attention units in encoder in BERT</a:t>
            </a:r>
          </a:p>
          <a:p>
            <a:endParaRPr lang="en-US" dirty="0"/>
          </a:p>
          <a:p>
            <a:r>
              <a:rPr lang="en-US" b="1" u="sng" dirty="0"/>
              <a:t>Decoder Block:</a:t>
            </a:r>
            <a:r>
              <a:rPr lang="en-US" dirty="0"/>
              <a:t> this converts the encoded sequence to a prediction range.</a:t>
            </a:r>
          </a:p>
          <a:p>
            <a:endParaRPr lang="en-US" dirty="0"/>
          </a:p>
        </p:txBody>
      </p:sp>
    </p:spTree>
    <p:extLst>
      <p:ext uri="{BB962C8B-B14F-4D97-AF65-F5344CB8AC3E}">
        <p14:creationId xmlns:p14="http://schemas.microsoft.com/office/powerpoint/2010/main" val="3213260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4B73-72C2-4EC0-9E4A-CA946577B8F6}"/>
              </a:ext>
            </a:extLst>
          </p:cNvPr>
          <p:cNvSpPr>
            <a:spLocks noGrp="1"/>
          </p:cNvSpPr>
          <p:nvPr>
            <p:ph type="title"/>
          </p:nvPr>
        </p:nvSpPr>
        <p:spPr/>
        <p:txBody>
          <a:bodyPr/>
          <a:lstStyle/>
          <a:p>
            <a:r>
              <a:rPr lang="en-US" sz="3200" b="1" dirty="0">
                <a:solidFill>
                  <a:srgbClr val="FF0000"/>
                </a:solidFill>
              </a:rPr>
              <a:t>Self-Attention Computation</a:t>
            </a:r>
          </a:p>
        </p:txBody>
      </p:sp>
      <p:sp>
        <p:nvSpPr>
          <p:cNvPr id="9" name="Rectangle 2">
            <a:extLst>
              <a:ext uri="{FF2B5EF4-FFF2-40B4-BE49-F238E27FC236}">
                <a16:creationId xmlns:a16="http://schemas.microsoft.com/office/drawing/2014/main" id="{A4A7BEBE-4EDC-4F6E-8363-64AF8E24528A}"/>
              </a:ext>
            </a:extLst>
          </p:cNvPr>
          <p:cNvSpPr>
            <a:spLocks noChangeArrowheads="1"/>
          </p:cNvSpPr>
          <p:nvPr/>
        </p:nvSpPr>
        <p:spPr bwMode="auto">
          <a:xfrm>
            <a:off x="200472" y="1455749"/>
            <a:ext cx="5544616" cy="52322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1" u="sng" strike="noStrike" cap="none" normalizeH="0" baseline="0" dirty="0">
                <a:ln>
                  <a:noFill/>
                </a:ln>
                <a:solidFill>
                  <a:schemeClr val="tx1"/>
                </a:solidFill>
                <a:effectLst/>
                <a:latin typeface="+mj-lt"/>
              </a:rPr>
              <a:t>How self-attention is implemented:</a:t>
            </a:r>
          </a:p>
          <a:p>
            <a:pPr lvl="1">
              <a:buFontTx/>
              <a:buAutoNum type="arabicPeriod"/>
            </a:pPr>
            <a:r>
              <a:rPr kumimoji="0" lang="en-US" altLang="en-US" sz="1600" b="0" i="0" u="none" strike="noStrike" cap="none" normalizeH="0" baseline="0" dirty="0">
                <a:ln>
                  <a:noFill/>
                </a:ln>
                <a:solidFill>
                  <a:schemeClr val="tx1"/>
                </a:solidFill>
                <a:effectLst/>
                <a:latin typeface="+mj-lt"/>
              </a:rPr>
              <a:t>The word embedding is transformed into three separate matrices -- queries, keys, and values -- via multiplication of the word embedding against three matrices with learned weights.</a:t>
            </a:r>
          </a:p>
          <a:p>
            <a:pPr lvl="1"/>
            <a:endParaRPr kumimoji="0" lang="en-US" altLang="en-US" sz="1600" b="0" i="0" u="none" strike="noStrike" cap="none" normalizeH="0" baseline="0" dirty="0">
              <a:ln>
                <a:noFill/>
              </a:ln>
              <a:solidFill>
                <a:schemeClr val="tx1"/>
              </a:solidFill>
              <a:effectLst/>
              <a:latin typeface="+mj-lt"/>
            </a:endParaRPr>
          </a:p>
          <a:p>
            <a:pPr lvl="1">
              <a:buFontTx/>
              <a:buAutoNum type="arabicPeriod" startAt="2"/>
            </a:pPr>
            <a:r>
              <a:rPr kumimoji="0" lang="en-US" altLang="en-US" sz="1600" b="0" i="0" u="none" strike="noStrike" cap="none" normalizeH="0" baseline="0" dirty="0">
                <a:ln>
                  <a:noFill/>
                </a:ln>
                <a:solidFill>
                  <a:schemeClr val="tx1"/>
                </a:solidFill>
                <a:effectLst/>
                <a:latin typeface="+mj-lt"/>
              </a:rPr>
              <a:t>For each word embedding, for each word embedding (e.g. n2n2 times), calculate the dot product of the current word's </a:t>
            </a:r>
            <a:r>
              <a:rPr kumimoji="0" lang="en-US" altLang="en-US" sz="1600" b="0" i="1" u="none" strike="noStrike" cap="none" normalizeH="0" baseline="0" dirty="0">
                <a:ln>
                  <a:noFill/>
                </a:ln>
                <a:solidFill>
                  <a:schemeClr val="tx1"/>
                </a:solidFill>
                <a:effectLst/>
                <a:latin typeface="+mj-lt"/>
              </a:rPr>
              <a:t>query vector</a:t>
            </a:r>
            <a:r>
              <a:rPr kumimoji="0" lang="en-US" altLang="en-US" sz="1600" b="0" i="0" u="none" strike="noStrike" cap="none" normalizeH="0" baseline="0" dirty="0">
                <a:ln>
                  <a:noFill/>
                </a:ln>
                <a:solidFill>
                  <a:schemeClr val="tx1"/>
                </a:solidFill>
                <a:effectLst/>
                <a:latin typeface="+mj-lt"/>
              </a:rPr>
              <a:t> with that word's </a:t>
            </a:r>
            <a:r>
              <a:rPr kumimoji="0" lang="en-US" altLang="en-US" sz="1600" b="0" i="1" u="none" strike="noStrike" cap="none" normalizeH="0" baseline="0" dirty="0">
                <a:ln>
                  <a:noFill/>
                </a:ln>
                <a:solidFill>
                  <a:schemeClr val="tx1"/>
                </a:solidFill>
                <a:effectLst/>
                <a:latin typeface="+mj-lt"/>
              </a:rPr>
              <a:t>key vector</a:t>
            </a:r>
            <a:r>
              <a:rPr kumimoji="0" lang="en-US" altLang="en-US" sz="1600" b="0" i="0" u="none" strike="noStrike" cap="none" normalizeH="0" baseline="0" dirty="0">
                <a:ln>
                  <a:noFill/>
                </a:ln>
                <a:solidFill>
                  <a:schemeClr val="tx1"/>
                </a:solidFill>
                <a:effectLst/>
                <a:latin typeface="+mj-lt"/>
              </a:rPr>
              <a:t>. E.g. for w1 in a sentence with just two words in it we would calculate: {q1 dot k1, q1 dot k2}.</a:t>
            </a:r>
          </a:p>
          <a:p>
            <a:pPr lvl="1"/>
            <a:endParaRPr kumimoji="0" lang="en-US" altLang="en-US" sz="1600" b="0" i="0" u="none" strike="noStrike" cap="none" normalizeH="0" baseline="0" dirty="0">
              <a:ln>
                <a:noFill/>
              </a:ln>
              <a:solidFill>
                <a:schemeClr val="tx1"/>
              </a:solidFill>
              <a:effectLst/>
              <a:latin typeface="+mj-lt"/>
            </a:endParaRPr>
          </a:p>
          <a:p>
            <a:pPr lvl="1">
              <a:buFontTx/>
              <a:buAutoNum type="arabicPeriod" startAt="3"/>
            </a:pPr>
            <a:r>
              <a:rPr kumimoji="0" lang="en-US" altLang="en-US" sz="1600" b="0" i="0" u="none" strike="noStrike" cap="none" normalizeH="0" baseline="0" dirty="0">
                <a:ln>
                  <a:noFill/>
                </a:ln>
                <a:solidFill>
                  <a:schemeClr val="tx1"/>
                </a:solidFill>
                <a:effectLst/>
                <a:latin typeface="+mj-lt"/>
              </a:rPr>
              <a:t>The query and key vectors are turned into a single value via the dot product.</a:t>
            </a:r>
          </a:p>
          <a:p>
            <a:pPr lvl="1"/>
            <a:endParaRPr kumimoji="0" lang="en-US" altLang="en-US" sz="1600" b="0" i="0" u="none" strike="noStrike" cap="none" normalizeH="0" baseline="0" dirty="0">
              <a:ln>
                <a:noFill/>
              </a:ln>
              <a:solidFill>
                <a:schemeClr val="tx1"/>
              </a:solidFill>
              <a:effectLst/>
              <a:latin typeface="+mj-lt"/>
            </a:endParaRPr>
          </a:p>
          <a:p>
            <a:pPr lvl="1">
              <a:buFontTx/>
              <a:buAutoNum type="arabicPeriod" startAt="4"/>
            </a:pPr>
            <a:r>
              <a:rPr kumimoji="0" lang="en-US" altLang="en-US" sz="1600" b="0" i="0" u="none" strike="noStrike" cap="none" normalizeH="0" baseline="0" dirty="0">
                <a:ln>
                  <a:noFill/>
                </a:ln>
                <a:solidFill>
                  <a:schemeClr val="tx1"/>
                </a:solidFill>
                <a:effectLst/>
                <a:latin typeface="+mj-lt"/>
              </a:rPr>
              <a:t>They are then adjusted via normalization and </a:t>
            </a:r>
            <a:r>
              <a:rPr kumimoji="0" lang="en-US" altLang="en-US" sz="1600" b="0" i="0" u="none" strike="noStrike" cap="none" normalizeH="0" baseline="0" dirty="0" err="1">
                <a:ln>
                  <a:noFill/>
                </a:ln>
                <a:solidFill>
                  <a:schemeClr val="tx1"/>
                </a:solidFill>
                <a:effectLst/>
                <a:latin typeface="+mj-lt"/>
              </a:rPr>
              <a:t>softmax</a:t>
            </a:r>
            <a:r>
              <a:rPr kumimoji="0" lang="en-US" altLang="en-US" sz="1600" b="0" i="0" u="none" strike="noStrike" cap="none" normalizeH="0" baseline="0" dirty="0">
                <a:ln>
                  <a:noFill/>
                </a:ln>
                <a:solidFill>
                  <a:schemeClr val="tx1"/>
                </a:solidFill>
                <a:effectLst/>
                <a:latin typeface="+mj-lt"/>
              </a:rPr>
              <a:t>.</a:t>
            </a:r>
          </a:p>
          <a:p>
            <a:pPr lvl="1">
              <a:buFontTx/>
              <a:buAutoNum type="arabicPeriod" startAt="5"/>
            </a:pPr>
            <a:r>
              <a:rPr kumimoji="0" lang="en-US" altLang="en-US" sz="1600" b="0" i="0" u="none" strike="noStrike" cap="none" normalizeH="0" baseline="0" dirty="0" err="1">
                <a:ln>
                  <a:noFill/>
                </a:ln>
                <a:solidFill>
                  <a:schemeClr val="tx1"/>
                </a:solidFill>
                <a:effectLst/>
                <a:latin typeface="+mj-lt"/>
              </a:rPr>
              <a:t>Multipy</a:t>
            </a:r>
            <a:r>
              <a:rPr kumimoji="0" lang="en-US" altLang="en-US" sz="1600" b="0" i="0" u="none" strike="noStrike" cap="none" normalizeH="0" baseline="0" dirty="0">
                <a:ln>
                  <a:noFill/>
                </a:ln>
                <a:solidFill>
                  <a:schemeClr val="tx1"/>
                </a:solidFill>
                <a:effectLst/>
                <a:latin typeface="+mj-lt"/>
              </a:rPr>
              <a:t> each word embedding's value vector by its </a:t>
            </a:r>
            <a:r>
              <a:rPr kumimoji="0" lang="en-US" altLang="en-US" sz="1600" b="0" i="0" u="none" strike="noStrike" cap="none" normalizeH="0" baseline="0" dirty="0" err="1">
                <a:ln>
                  <a:noFill/>
                </a:ln>
                <a:solidFill>
                  <a:schemeClr val="tx1"/>
                </a:solidFill>
                <a:effectLst/>
                <a:latin typeface="+mj-lt"/>
              </a:rPr>
              <a:t>softmax</a:t>
            </a:r>
            <a:r>
              <a:rPr kumimoji="0" lang="en-US" altLang="en-US" sz="1600" b="0" i="0" u="none" strike="noStrike" cap="none" normalizeH="0" baseline="0" dirty="0">
                <a:ln>
                  <a:noFill/>
                </a:ln>
                <a:solidFill>
                  <a:schemeClr val="tx1"/>
                </a:solidFill>
                <a:effectLst/>
                <a:latin typeface="+mj-lt"/>
              </a:rPr>
              <a:t> (this squeeze out low-value words, which will have a low </a:t>
            </a:r>
            <a:r>
              <a:rPr kumimoji="0" lang="en-US" altLang="en-US" sz="1600" b="0" i="0" u="none" strike="noStrike" cap="none" normalizeH="0" baseline="0" dirty="0" err="1">
                <a:ln>
                  <a:noFill/>
                </a:ln>
                <a:solidFill>
                  <a:schemeClr val="tx1"/>
                </a:solidFill>
                <a:effectLst/>
                <a:latin typeface="+mj-lt"/>
              </a:rPr>
              <a:t>softmax</a:t>
            </a:r>
            <a:r>
              <a:rPr kumimoji="0" lang="en-US" altLang="en-US" sz="1600" b="0" i="0" u="none" strike="noStrike" cap="none" normalizeH="0" baseline="0" dirty="0">
                <a:ln>
                  <a:noFill/>
                </a:ln>
                <a:solidFill>
                  <a:schemeClr val="tx1"/>
                </a:solidFill>
                <a:effectLst/>
                <a:latin typeface="+mj-lt"/>
              </a:rPr>
              <a:t> vector).</a:t>
            </a:r>
          </a:p>
          <a:p>
            <a:pPr lvl="1">
              <a:buFontTx/>
              <a:buAutoNum type="arabicPeriod" startAt="6"/>
            </a:pPr>
            <a:r>
              <a:rPr kumimoji="0" lang="en-US" altLang="en-US" sz="1600" b="0" i="0" u="none" strike="noStrike" cap="none" normalizeH="0" baseline="0" dirty="0">
                <a:ln>
                  <a:noFill/>
                </a:ln>
                <a:solidFill>
                  <a:schemeClr val="tx1"/>
                </a:solidFill>
                <a:effectLst/>
                <a:latin typeface="+mj-lt"/>
              </a:rPr>
              <a:t>Sum the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a:extLst>
              <a:ext uri="{FF2B5EF4-FFF2-40B4-BE49-F238E27FC236}">
                <a16:creationId xmlns:a16="http://schemas.microsoft.com/office/drawing/2014/main" id="{74033C88-43DC-49A1-89F6-F8C2B2A97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103" y="1417638"/>
            <a:ext cx="4162425"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51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5B79-4DBA-4E8A-A79F-905819C0877E}"/>
              </a:ext>
            </a:extLst>
          </p:cNvPr>
          <p:cNvSpPr>
            <a:spLocks noGrp="1"/>
          </p:cNvSpPr>
          <p:nvPr>
            <p:ph type="title"/>
          </p:nvPr>
        </p:nvSpPr>
        <p:spPr/>
        <p:txBody>
          <a:bodyPr/>
          <a:lstStyle/>
          <a:p>
            <a:r>
              <a:rPr lang="en-US" sz="3200" b="1" dirty="0">
                <a:solidFill>
                  <a:srgbClr val="FF0000"/>
                </a:solidFill>
              </a:rPr>
              <a:t>BERT</a:t>
            </a:r>
          </a:p>
        </p:txBody>
      </p:sp>
      <p:sp>
        <p:nvSpPr>
          <p:cNvPr id="3" name="Content Placeholder 2">
            <a:extLst>
              <a:ext uri="{FF2B5EF4-FFF2-40B4-BE49-F238E27FC236}">
                <a16:creationId xmlns:a16="http://schemas.microsoft.com/office/drawing/2014/main" id="{A0F4C454-0450-49F0-8BBD-5674EBA1246A}"/>
              </a:ext>
            </a:extLst>
          </p:cNvPr>
          <p:cNvSpPr>
            <a:spLocks noGrp="1"/>
          </p:cNvSpPr>
          <p:nvPr>
            <p:ph idx="1"/>
          </p:nvPr>
        </p:nvSpPr>
        <p:spPr/>
        <p:txBody>
          <a:bodyPr/>
          <a:lstStyle/>
          <a:p>
            <a:r>
              <a:rPr lang="en-US" sz="1800" dirty="0"/>
              <a:t>BERT (Bidirectional Encoder Representations from Transformers) is a recent paper published by researchers at Google AI Language. BERT’s key technical innovation is applying the bidirectional training of Transformer, a popular attention model, to language modelling.</a:t>
            </a:r>
          </a:p>
          <a:p>
            <a:pPr marL="0" indent="0">
              <a:buNone/>
            </a:pPr>
            <a:r>
              <a:rPr lang="en-US" sz="1800" dirty="0"/>
              <a:t> </a:t>
            </a:r>
          </a:p>
          <a:p>
            <a:r>
              <a:rPr lang="en-US" sz="1800" dirty="0"/>
              <a:t>Bidirectionally trained can have a deeper sense of language context and flow than single-direction language models.</a:t>
            </a:r>
          </a:p>
          <a:p>
            <a:endParaRPr lang="en-US" sz="1800" dirty="0"/>
          </a:p>
          <a:p>
            <a:r>
              <a:rPr lang="en-US" sz="1800" dirty="0"/>
              <a:t>There are more advanced versions of bert as well such as RoBERTa and also different pre trained bert models for different languages.</a:t>
            </a:r>
          </a:p>
          <a:p>
            <a:endParaRPr lang="en-US" dirty="0"/>
          </a:p>
        </p:txBody>
      </p:sp>
    </p:spTree>
    <p:extLst>
      <p:ext uri="{BB962C8B-B14F-4D97-AF65-F5344CB8AC3E}">
        <p14:creationId xmlns:p14="http://schemas.microsoft.com/office/powerpoint/2010/main" val="1781624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21B2-381E-4F25-8FEE-264A3B3337B1}"/>
              </a:ext>
            </a:extLst>
          </p:cNvPr>
          <p:cNvSpPr>
            <a:spLocks noGrp="1"/>
          </p:cNvSpPr>
          <p:nvPr>
            <p:ph type="title"/>
          </p:nvPr>
        </p:nvSpPr>
        <p:spPr/>
        <p:txBody>
          <a:bodyPr/>
          <a:lstStyle/>
          <a:p>
            <a:r>
              <a:rPr lang="en-US" sz="3200" b="1" dirty="0">
                <a:solidFill>
                  <a:srgbClr val="FF0000"/>
                </a:solidFill>
              </a:rPr>
              <a:t>BERT Architecture</a:t>
            </a:r>
          </a:p>
        </p:txBody>
      </p:sp>
      <p:pic>
        <p:nvPicPr>
          <p:cNvPr id="4" name="Google Shape;258;p43">
            <a:extLst>
              <a:ext uri="{FF2B5EF4-FFF2-40B4-BE49-F238E27FC236}">
                <a16:creationId xmlns:a16="http://schemas.microsoft.com/office/drawing/2014/main" id="{6580BB7F-A6C3-4CCD-8BF8-A5D96AB3A4C4}"/>
              </a:ext>
            </a:extLst>
          </p:cNvPr>
          <p:cNvPicPr preferRelativeResize="0">
            <a:picLocks noGrp="1"/>
          </p:cNvPicPr>
          <p:nvPr>
            <p:ph idx="1"/>
          </p:nvPr>
        </p:nvPicPr>
        <p:blipFill rotWithShape="1">
          <a:blip r:embed="rId2">
            <a:alphaModFix/>
          </a:blip>
          <a:srcRect/>
          <a:stretch/>
        </p:blipFill>
        <p:spPr>
          <a:xfrm>
            <a:off x="1615674" y="1600200"/>
            <a:ext cx="6674652" cy="4525963"/>
          </a:xfrm>
          <a:prstGeom prst="rect">
            <a:avLst/>
          </a:prstGeom>
          <a:noFill/>
          <a:ln>
            <a:noFill/>
          </a:ln>
        </p:spPr>
      </p:pic>
    </p:spTree>
    <p:extLst>
      <p:ext uri="{BB962C8B-B14F-4D97-AF65-F5344CB8AC3E}">
        <p14:creationId xmlns:p14="http://schemas.microsoft.com/office/powerpoint/2010/main" val="2962465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B312A-1463-46BE-9623-B51402593239}"/>
              </a:ext>
            </a:extLst>
          </p:cNvPr>
          <p:cNvSpPr>
            <a:spLocks noGrp="1"/>
          </p:cNvSpPr>
          <p:nvPr>
            <p:ph type="title"/>
          </p:nvPr>
        </p:nvSpPr>
        <p:spPr/>
        <p:txBody>
          <a:bodyPr/>
          <a:lstStyle/>
          <a:p>
            <a:r>
              <a:rPr lang="en-US" sz="3200" b="1" dirty="0">
                <a:solidFill>
                  <a:srgbClr val="FF0000"/>
                </a:solidFill>
              </a:rPr>
              <a:t>BERT Encoding</a:t>
            </a:r>
          </a:p>
        </p:txBody>
      </p:sp>
      <p:pic>
        <p:nvPicPr>
          <p:cNvPr id="4" name="Content Placeholder 3">
            <a:extLst>
              <a:ext uri="{FF2B5EF4-FFF2-40B4-BE49-F238E27FC236}">
                <a16:creationId xmlns:a16="http://schemas.microsoft.com/office/drawing/2014/main" id="{855CFBF8-6AF8-49C0-B450-C38067E02934}"/>
              </a:ext>
            </a:extLst>
          </p:cNvPr>
          <p:cNvPicPr>
            <a:picLocks noGrp="1" noChangeAspect="1"/>
          </p:cNvPicPr>
          <p:nvPr>
            <p:ph idx="1"/>
          </p:nvPr>
        </p:nvPicPr>
        <p:blipFill>
          <a:blip r:embed="rId2"/>
          <a:stretch>
            <a:fillRect/>
          </a:stretch>
        </p:blipFill>
        <p:spPr>
          <a:xfrm>
            <a:off x="495300" y="2242940"/>
            <a:ext cx="8915400" cy="3240483"/>
          </a:xfrm>
          <a:prstGeom prst="rect">
            <a:avLst/>
          </a:prstGeom>
        </p:spPr>
      </p:pic>
    </p:spTree>
    <p:extLst>
      <p:ext uri="{BB962C8B-B14F-4D97-AF65-F5344CB8AC3E}">
        <p14:creationId xmlns:p14="http://schemas.microsoft.com/office/powerpoint/2010/main" val="3196608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BF37-39EA-4827-9D8B-9C1940ECAA2A}"/>
              </a:ext>
            </a:extLst>
          </p:cNvPr>
          <p:cNvSpPr>
            <a:spLocks noGrp="1"/>
          </p:cNvSpPr>
          <p:nvPr>
            <p:ph type="title"/>
          </p:nvPr>
        </p:nvSpPr>
        <p:spPr/>
        <p:txBody>
          <a:bodyPr/>
          <a:lstStyle/>
          <a:p>
            <a:r>
              <a:rPr lang="en-US" sz="3200" b="1" dirty="0">
                <a:solidFill>
                  <a:srgbClr val="FF0000"/>
                </a:solidFill>
              </a:rPr>
              <a:t>Model</a:t>
            </a:r>
          </a:p>
        </p:txBody>
      </p:sp>
      <p:pic>
        <p:nvPicPr>
          <p:cNvPr id="4" name="Content Placeholder 3">
            <a:extLst>
              <a:ext uri="{FF2B5EF4-FFF2-40B4-BE49-F238E27FC236}">
                <a16:creationId xmlns:a16="http://schemas.microsoft.com/office/drawing/2014/main" id="{0D6BAA92-DB24-4BD9-A965-1781C9F5601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2560" y="1556792"/>
            <a:ext cx="7331075" cy="2986667"/>
          </a:xfrm>
          <a:prstGeom prst="rect">
            <a:avLst/>
          </a:prstGeom>
          <a:noFill/>
          <a:ln>
            <a:noFill/>
          </a:ln>
        </p:spPr>
      </p:pic>
      <p:pic>
        <p:nvPicPr>
          <p:cNvPr id="5" name="Picture 4">
            <a:extLst>
              <a:ext uri="{FF2B5EF4-FFF2-40B4-BE49-F238E27FC236}">
                <a16:creationId xmlns:a16="http://schemas.microsoft.com/office/drawing/2014/main" id="{2FF8527F-BE07-4FB3-862F-E285E859131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08583" y="4637973"/>
            <a:ext cx="7115051" cy="1743356"/>
          </a:xfrm>
          <a:prstGeom prst="rect">
            <a:avLst/>
          </a:prstGeom>
          <a:noFill/>
          <a:ln>
            <a:noFill/>
          </a:ln>
        </p:spPr>
      </p:pic>
    </p:spTree>
    <p:extLst>
      <p:ext uri="{BB962C8B-B14F-4D97-AF65-F5344CB8AC3E}">
        <p14:creationId xmlns:p14="http://schemas.microsoft.com/office/powerpoint/2010/main" val="1274386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22B7-13FC-4CF4-8F16-1EC80741C077}"/>
              </a:ext>
            </a:extLst>
          </p:cNvPr>
          <p:cNvSpPr>
            <a:spLocks noGrp="1"/>
          </p:cNvSpPr>
          <p:nvPr>
            <p:ph type="title"/>
          </p:nvPr>
        </p:nvSpPr>
        <p:spPr/>
        <p:txBody>
          <a:bodyPr/>
          <a:lstStyle/>
          <a:p>
            <a:r>
              <a:rPr lang="en-US" sz="3200" b="1" dirty="0">
                <a:solidFill>
                  <a:srgbClr val="FF0000"/>
                </a:solidFill>
              </a:rPr>
              <a:t>Model Hyper-Parameters</a:t>
            </a:r>
          </a:p>
        </p:txBody>
      </p:sp>
      <p:graphicFrame>
        <p:nvGraphicFramePr>
          <p:cNvPr id="4" name="Table 4">
            <a:extLst>
              <a:ext uri="{FF2B5EF4-FFF2-40B4-BE49-F238E27FC236}">
                <a16:creationId xmlns:a16="http://schemas.microsoft.com/office/drawing/2014/main" id="{71731E04-BD3F-4AD5-99DA-4212218A2AC6}"/>
              </a:ext>
            </a:extLst>
          </p:cNvPr>
          <p:cNvGraphicFramePr>
            <a:graphicFrameLocks noGrp="1"/>
          </p:cNvGraphicFramePr>
          <p:nvPr>
            <p:ph idx="1"/>
            <p:extLst>
              <p:ext uri="{D42A27DB-BD31-4B8C-83A1-F6EECF244321}">
                <p14:modId xmlns:p14="http://schemas.microsoft.com/office/powerpoint/2010/main" val="2998988238"/>
              </p:ext>
            </p:extLst>
          </p:nvPr>
        </p:nvGraphicFramePr>
        <p:xfrm>
          <a:off x="495300" y="1052736"/>
          <a:ext cx="3953644" cy="5334000"/>
        </p:xfrm>
        <a:graphic>
          <a:graphicData uri="http://schemas.openxmlformats.org/drawingml/2006/table">
            <a:tbl>
              <a:tblPr firstRow="1" bandRow="1">
                <a:tableStyleId>{5C22544A-7EE6-4342-B048-85BDC9FD1C3A}</a:tableStyleId>
              </a:tblPr>
              <a:tblGrid>
                <a:gridCol w="3953644">
                  <a:extLst>
                    <a:ext uri="{9D8B030D-6E8A-4147-A177-3AD203B41FA5}">
                      <a16:colId xmlns:a16="http://schemas.microsoft.com/office/drawing/2014/main" val="2186815491"/>
                    </a:ext>
                  </a:extLst>
                </a:gridCol>
              </a:tblGrid>
              <a:tr h="289327">
                <a:tc>
                  <a:txBody>
                    <a:bodyPr/>
                    <a:lstStyle/>
                    <a:p>
                      <a:pPr algn="ctr"/>
                      <a:r>
                        <a:rPr lang="en-US" b="0" i="1" u="sng" dirty="0"/>
                        <a:t>BERT Model Parameters</a:t>
                      </a:r>
                    </a:p>
                  </a:txBody>
                  <a:tcPr/>
                </a:tc>
                <a:extLst>
                  <a:ext uri="{0D108BD9-81ED-4DB2-BD59-A6C34878D82A}">
                    <a16:rowId xmlns:a16="http://schemas.microsoft.com/office/drawing/2014/main" val="1497353973"/>
                  </a:ext>
                </a:extLst>
              </a:tr>
              <a:tr h="4779833">
                <a:tc>
                  <a:txBody>
                    <a:bodyPr/>
                    <a:lstStyle/>
                    <a:p>
                      <a:r>
                        <a:rPr lang="en-US" sz="1600" b="0" kern="1200" dirty="0">
                          <a:solidFill>
                            <a:schemeClr val="dk1"/>
                          </a:solidFill>
                          <a:effectLst/>
                          <a:latin typeface="+mn-lt"/>
                          <a:ea typeface="+mn-ea"/>
                          <a:cs typeface="+mn-cs"/>
                        </a:rPr>
                        <a:t>'fp16': False,</a:t>
                      </a:r>
                    </a:p>
                    <a:p>
                      <a:r>
                        <a:rPr lang="en-US" sz="1600" b="0" kern="1200" dirty="0">
                          <a:solidFill>
                            <a:schemeClr val="dk1"/>
                          </a:solidFill>
                          <a:effectLst/>
                          <a:latin typeface="+mn-lt"/>
                          <a:ea typeface="+mn-ea"/>
                          <a:cs typeface="+mn-cs"/>
                        </a:rPr>
                        <a:t>   'fp16_opt_level': 'O1',</a:t>
                      </a:r>
                    </a:p>
                    <a:p>
                      <a:r>
                        <a:rPr lang="en-US" sz="1600" b="0" kern="1200" dirty="0">
                          <a:solidFill>
                            <a:schemeClr val="dk1"/>
                          </a:solidFill>
                          <a:effectLst/>
                          <a:latin typeface="+mn-lt"/>
                          <a:ea typeface="+mn-ea"/>
                          <a:cs typeface="+mn-cs"/>
                        </a:rPr>
                        <a:t>   'max_seq_length': 128,</a:t>
                      </a:r>
                    </a:p>
                    <a:p>
                      <a:r>
                        <a:rPr lang="en-US" sz="1600" b="0" kern="1200" dirty="0">
                          <a:solidFill>
                            <a:schemeClr val="dk1"/>
                          </a:solidFill>
                          <a:effectLst/>
                          <a:latin typeface="+mn-lt"/>
                          <a:ea typeface="+mn-ea"/>
                          <a:cs typeface="+mn-cs"/>
                        </a:rPr>
                        <a:t>   'train_batch_size': 50,</a:t>
                      </a:r>
                    </a:p>
                    <a:p>
                      <a:r>
                        <a:rPr lang="en-US" sz="1600" b="0" kern="1200" dirty="0">
                          <a:solidFill>
                            <a:schemeClr val="dk1"/>
                          </a:solidFill>
                          <a:effectLst/>
                          <a:latin typeface="+mn-lt"/>
                          <a:ea typeface="+mn-ea"/>
                          <a:cs typeface="+mn-cs"/>
                        </a:rPr>
                        <a:t>   'eval_batch_size': 50,</a:t>
                      </a:r>
                    </a:p>
                    <a:p>
                      <a:r>
                        <a:rPr lang="en-US" sz="1600" b="0" kern="1200" dirty="0">
                          <a:solidFill>
                            <a:schemeClr val="dk1"/>
                          </a:solidFill>
                          <a:effectLst/>
                          <a:latin typeface="+mn-lt"/>
                          <a:ea typeface="+mn-ea"/>
                          <a:cs typeface="+mn-cs"/>
                        </a:rPr>
                        <a:t>   'gradient_accumulation_steps': 1,</a:t>
                      </a:r>
                    </a:p>
                    <a:p>
                      <a:r>
                        <a:rPr lang="en-US" sz="1600" b="0" kern="1200" dirty="0">
                          <a:solidFill>
                            <a:schemeClr val="dk1"/>
                          </a:solidFill>
                          <a:effectLst/>
                          <a:latin typeface="+mn-lt"/>
                          <a:ea typeface="+mn-ea"/>
                          <a:cs typeface="+mn-cs"/>
                        </a:rPr>
                        <a:t>   'num_train_epochs': 1,</a:t>
                      </a:r>
                    </a:p>
                    <a:p>
                      <a:r>
                        <a:rPr lang="en-US" sz="1600" b="0" kern="1200" dirty="0">
                          <a:solidFill>
                            <a:schemeClr val="dk1"/>
                          </a:solidFill>
                          <a:effectLst/>
                          <a:latin typeface="+mn-lt"/>
                          <a:ea typeface="+mn-ea"/>
                          <a:cs typeface="+mn-cs"/>
                        </a:rPr>
                        <a:t>   'weight_decay': 0,</a:t>
                      </a:r>
                    </a:p>
                    <a:p>
                      <a:r>
                        <a:rPr lang="en-US" sz="1600" b="0" kern="1200" dirty="0">
                          <a:solidFill>
                            <a:schemeClr val="dk1"/>
                          </a:solidFill>
                          <a:effectLst/>
                          <a:latin typeface="+mn-lt"/>
                          <a:ea typeface="+mn-ea"/>
                          <a:cs typeface="+mn-cs"/>
                        </a:rPr>
                        <a:t>   'learning_rate': 1e-3,</a:t>
                      </a:r>
                    </a:p>
                    <a:p>
                      <a:r>
                        <a:rPr lang="en-US" sz="1600" b="0" kern="1200" dirty="0">
                          <a:solidFill>
                            <a:schemeClr val="dk1"/>
                          </a:solidFill>
                          <a:effectLst/>
                          <a:latin typeface="+mn-lt"/>
                          <a:ea typeface="+mn-ea"/>
                          <a:cs typeface="+mn-cs"/>
                        </a:rPr>
                        <a:t>   'adam_epsilon': 1e-8,</a:t>
                      </a:r>
                    </a:p>
                    <a:p>
                      <a:r>
                        <a:rPr lang="en-US" sz="1600" b="0" kern="1200" dirty="0">
                          <a:solidFill>
                            <a:schemeClr val="dk1"/>
                          </a:solidFill>
                          <a:effectLst/>
                          <a:latin typeface="+mn-lt"/>
                          <a:ea typeface="+mn-ea"/>
                          <a:cs typeface="+mn-cs"/>
                        </a:rPr>
                        <a:t>   'warmup_ratio': 0.06,</a:t>
                      </a:r>
                    </a:p>
                    <a:p>
                      <a:r>
                        <a:rPr lang="en-US" sz="1600" b="0" kern="1200" dirty="0">
                          <a:solidFill>
                            <a:schemeClr val="dk1"/>
                          </a:solidFill>
                          <a:effectLst/>
                          <a:latin typeface="+mn-lt"/>
                          <a:ea typeface="+mn-ea"/>
                          <a:cs typeface="+mn-cs"/>
                        </a:rPr>
                        <a:t>   'warmup_steps': 0,</a:t>
                      </a:r>
                    </a:p>
                    <a:p>
                      <a:r>
                        <a:rPr lang="en-US" sz="1600" b="0" kern="1200" dirty="0">
                          <a:solidFill>
                            <a:schemeClr val="dk1"/>
                          </a:solidFill>
                          <a:effectLst/>
                          <a:latin typeface="+mn-lt"/>
                          <a:ea typeface="+mn-ea"/>
                          <a:cs typeface="+mn-cs"/>
                        </a:rPr>
                        <a:t>   'max_grad_norm': 1.0,</a:t>
                      </a:r>
                    </a:p>
                    <a:p>
                      <a:br>
                        <a:rPr lang="en-US" sz="1600" b="0" kern="1200" dirty="0">
                          <a:solidFill>
                            <a:schemeClr val="dk1"/>
                          </a:solidFill>
                          <a:effectLst/>
                          <a:latin typeface="+mn-lt"/>
                          <a:ea typeface="+mn-ea"/>
                          <a:cs typeface="+mn-cs"/>
                        </a:rPr>
                      </a:br>
                      <a:r>
                        <a:rPr lang="en-US" sz="1600" b="0" kern="1200" dirty="0">
                          <a:solidFill>
                            <a:schemeClr val="dk1"/>
                          </a:solidFill>
                          <a:effectLst/>
                          <a:latin typeface="+mn-lt"/>
                          <a:ea typeface="+mn-ea"/>
                          <a:cs typeface="+mn-cs"/>
                        </a:rPr>
                        <a:t>   'logging_steps': 50,</a:t>
                      </a:r>
                    </a:p>
                    <a:p>
                      <a:r>
                        <a:rPr lang="en-US" sz="1600" b="0" kern="1200" dirty="0">
                          <a:solidFill>
                            <a:schemeClr val="dk1"/>
                          </a:solidFill>
                          <a:effectLst/>
                          <a:latin typeface="+mn-lt"/>
                          <a:ea typeface="+mn-ea"/>
                          <a:cs typeface="+mn-cs"/>
                        </a:rPr>
                        <a:t>   'evaluate_during_training': False,</a:t>
                      </a:r>
                    </a:p>
                    <a:p>
                      <a:r>
                        <a:rPr lang="en-US" sz="1600" b="0" kern="1200" dirty="0">
                          <a:solidFill>
                            <a:schemeClr val="dk1"/>
                          </a:solidFill>
                          <a:effectLst/>
                          <a:latin typeface="+mn-lt"/>
                          <a:ea typeface="+mn-ea"/>
                          <a:cs typeface="+mn-cs"/>
                        </a:rPr>
                        <a:t>   'save_steps': 2000,</a:t>
                      </a:r>
                    </a:p>
                    <a:p>
                      <a:r>
                        <a:rPr lang="en-US" sz="1600" b="0" kern="1200" dirty="0">
                          <a:solidFill>
                            <a:schemeClr val="dk1"/>
                          </a:solidFill>
                          <a:effectLst/>
                          <a:latin typeface="+mn-lt"/>
                          <a:ea typeface="+mn-ea"/>
                          <a:cs typeface="+mn-cs"/>
                        </a:rPr>
                        <a:t>   '</a:t>
                      </a:r>
                      <a:r>
                        <a:rPr lang="en-US" sz="1600" b="0" kern="1200" dirty="0" err="1">
                          <a:solidFill>
                            <a:schemeClr val="dk1"/>
                          </a:solidFill>
                          <a:effectLst/>
                          <a:latin typeface="+mn-lt"/>
                          <a:ea typeface="+mn-ea"/>
                          <a:cs typeface="+mn-cs"/>
                        </a:rPr>
                        <a:t>eval_all_checkpoints</a:t>
                      </a:r>
                      <a:r>
                        <a:rPr lang="en-US" sz="1600" b="0" kern="1200" dirty="0">
                          <a:solidFill>
                            <a:schemeClr val="dk1"/>
                          </a:solidFill>
                          <a:effectLst/>
                          <a:latin typeface="+mn-lt"/>
                          <a:ea typeface="+mn-ea"/>
                          <a:cs typeface="+mn-cs"/>
                        </a:rPr>
                        <a:t>': True,</a:t>
                      </a:r>
                    </a:p>
                    <a:p>
                      <a:r>
                        <a:rPr lang="en-US" sz="1600" b="0" kern="1200" dirty="0">
                          <a:solidFill>
                            <a:schemeClr val="dk1"/>
                          </a:solidFill>
                          <a:effectLst/>
                          <a:latin typeface="+mn-lt"/>
                          <a:ea typeface="+mn-ea"/>
                          <a:cs typeface="+mn-cs"/>
                        </a:rPr>
                        <a:t>   '</a:t>
                      </a:r>
                      <a:r>
                        <a:rPr lang="en-US" sz="1600" b="0" kern="1200" dirty="0" err="1">
                          <a:solidFill>
                            <a:schemeClr val="dk1"/>
                          </a:solidFill>
                          <a:effectLst/>
                          <a:latin typeface="+mn-lt"/>
                          <a:ea typeface="+mn-ea"/>
                          <a:cs typeface="+mn-cs"/>
                        </a:rPr>
                        <a:t>use_tensorboard</a:t>
                      </a:r>
                      <a:r>
                        <a:rPr lang="en-US" sz="1600" b="0" kern="1200" dirty="0">
                          <a:solidFill>
                            <a:schemeClr val="dk1"/>
                          </a:solidFill>
                          <a:effectLst/>
                          <a:latin typeface="+mn-lt"/>
                          <a:ea typeface="+mn-ea"/>
                          <a:cs typeface="+mn-cs"/>
                        </a:rPr>
                        <a:t>': True,</a:t>
                      </a:r>
                    </a:p>
                    <a:p>
                      <a:endParaRPr lang="en-US" sz="1600" b="0" kern="1200" dirty="0">
                        <a:solidFill>
                          <a:schemeClr val="dk1"/>
                        </a:solidFill>
                        <a:effectLst/>
                        <a:latin typeface="+mn-lt"/>
                        <a:ea typeface="+mn-ea"/>
                        <a:cs typeface="+mn-cs"/>
                      </a:endParaRPr>
                    </a:p>
                  </a:txBody>
                  <a:tcPr/>
                </a:tc>
                <a:extLst>
                  <a:ext uri="{0D108BD9-81ED-4DB2-BD59-A6C34878D82A}">
                    <a16:rowId xmlns:a16="http://schemas.microsoft.com/office/drawing/2014/main" val="3079222899"/>
                  </a:ext>
                </a:extLst>
              </a:tr>
            </a:tbl>
          </a:graphicData>
        </a:graphic>
      </p:graphicFrame>
    </p:spTree>
    <p:extLst>
      <p:ext uri="{BB962C8B-B14F-4D97-AF65-F5344CB8AC3E}">
        <p14:creationId xmlns:p14="http://schemas.microsoft.com/office/powerpoint/2010/main" val="2929781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BE6F-CC40-4C8B-AEDA-77AF4B18C149}"/>
              </a:ext>
            </a:extLst>
          </p:cNvPr>
          <p:cNvSpPr>
            <a:spLocks noGrp="1"/>
          </p:cNvSpPr>
          <p:nvPr>
            <p:ph type="title"/>
          </p:nvPr>
        </p:nvSpPr>
        <p:spPr/>
        <p:txBody>
          <a:bodyPr/>
          <a:lstStyle/>
          <a:p>
            <a:r>
              <a:rPr lang="en-US" sz="3200" b="1" dirty="0">
                <a:solidFill>
                  <a:srgbClr val="FF0000"/>
                </a:solidFill>
              </a:rPr>
              <a:t>Model Arguments</a:t>
            </a:r>
          </a:p>
        </p:txBody>
      </p:sp>
      <p:pic>
        <p:nvPicPr>
          <p:cNvPr id="4" name="Content Placeholder 3">
            <a:extLst>
              <a:ext uri="{FF2B5EF4-FFF2-40B4-BE49-F238E27FC236}">
                <a16:creationId xmlns:a16="http://schemas.microsoft.com/office/drawing/2014/main" id="{1CCD32A0-94BC-4065-9EC2-E5E865196232}"/>
              </a:ext>
            </a:extLst>
          </p:cNvPr>
          <p:cNvPicPr>
            <a:picLocks noGrp="1" noChangeAspect="1"/>
          </p:cNvPicPr>
          <p:nvPr>
            <p:ph idx="1"/>
          </p:nvPr>
        </p:nvPicPr>
        <p:blipFill>
          <a:blip r:embed="rId2"/>
          <a:stretch>
            <a:fillRect/>
          </a:stretch>
        </p:blipFill>
        <p:spPr>
          <a:xfrm>
            <a:off x="495300" y="1817233"/>
            <a:ext cx="8915400" cy="4091896"/>
          </a:xfrm>
          <a:prstGeom prst="rect">
            <a:avLst/>
          </a:prstGeom>
        </p:spPr>
      </p:pic>
    </p:spTree>
    <p:extLst>
      <p:ext uri="{BB962C8B-B14F-4D97-AF65-F5344CB8AC3E}">
        <p14:creationId xmlns:p14="http://schemas.microsoft.com/office/powerpoint/2010/main" val="1061193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04D5-19F2-40F5-83C7-8F6F0C26EF9A}"/>
              </a:ext>
            </a:extLst>
          </p:cNvPr>
          <p:cNvSpPr>
            <a:spLocks noGrp="1"/>
          </p:cNvSpPr>
          <p:nvPr>
            <p:ph type="title"/>
          </p:nvPr>
        </p:nvSpPr>
        <p:spPr/>
        <p:txBody>
          <a:bodyPr/>
          <a:lstStyle/>
          <a:p>
            <a:r>
              <a:rPr lang="en-US" sz="3200" b="1" dirty="0">
                <a:solidFill>
                  <a:srgbClr val="FF0000"/>
                </a:solidFill>
              </a:rPr>
              <a:t>Model Prediction</a:t>
            </a:r>
          </a:p>
        </p:txBody>
      </p:sp>
      <p:pic>
        <p:nvPicPr>
          <p:cNvPr id="4" name="Content Placeholder 3">
            <a:extLst>
              <a:ext uri="{FF2B5EF4-FFF2-40B4-BE49-F238E27FC236}">
                <a16:creationId xmlns:a16="http://schemas.microsoft.com/office/drawing/2014/main" id="{249893A2-F511-465C-916C-F776AF260E3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8544" y="1052736"/>
            <a:ext cx="8208912" cy="5328592"/>
          </a:xfrm>
          <a:prstGeom prst="rect">
            <a:avLst/>
          </a:prstGeom>
          <a:noFill/>
          <a:ln>
            <a:noFill/>
          </a:ln>
        </p:spPr>
      </p:pic>
    </p:spTree>
    <p:extLst>
      <p:ext uri="{BB962C8B-B14F-4D97-AF65-F5344CB8AC3E}">
        <p14:creationId xmlns:p14="http://schemas.microsoft.com/office/powerpoint/2010/main" val="1975042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9F04-5817-463B-B561-08E22A783888}"/>
              </a:ext>
            </a:extLst>
          </p:cNvPr>
          <p:cNvSpPr>
            <a:spLocks noGrp="1"/>
          </p:cNvSpPr>
          <p:nvPr>
            <p:ph type="title"/>
          </p:nvPr>
        </p:nvSpPr>
        <p:spPr>
          <a:xfrm>
            <a:off x="632520" y="1988840"/>
            <a:ext cx="8915400" cy="1143000"/>
          </a:xfrm>
        </p:spPr>
        <p:txBody>
          <a:bodyPr/>
          <a:lstStyle/>
          <a:p>
            <a:r>
              <a:rPr lang="en-US" sz="7200" b="1" u="sng" dirty="0">
                <a:solidFill>
                  <a:srgbClr val="009900"/>
                </a:solidFill>
              </a:rPr>
              <a:t>Fake News Inference from Social Media</a:t>
            </a:r>
          </a:p>
        </p:txBody>
      </p:sp>
    </p:spTree>
    <p:extLst>
      <p:ext uri="{BB962C8B-B14F-4D97-AF65-F5344CB8AC3E}">
        <p14:creationId xmlns:p14="http://schemas.microsoft.com/office/powerpoint/2010/main" val="402776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4294967295"/>
          </p:nvPr>
        </p:nvSpPr>
        <p:spPr>
          <a:xfrm>
            <a:off x="7099300" y="6356351"/>
            <a:ext cx="2311400" cy="365125"/>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dirty="0"/>
          </a:p>
        </p:txBody>
      </p:sp>
      <p:sp>
        <p:nvSpPr>
          <p:cNvPr id="6147" name="Rectangle 2"/>
          <p:cNvSpPr>
            <a:spLocks noGrp="1" noChangeArrowheads="1"/>
          </p:cNvSpPr>
          <p:nvPr>
            <p:ph type="title"/>
          </p:nvPr>
        </p:nvSpPr>
        <p:spPr>
          <a:xfrm>
            <a:off x="495300" y="226554"/>
            <a:ext cx="8915400" cy="634082"/>
          </a:xfrm>
        </p:spPr>
        <p:txBody>
          <a:bodyPr/>
          <a:lstStyle/>
          <a:p>
            <a:pPr eaLnBrk="1" hangingPunct="1"/>
            <a:r>
              <a:rPr lang="en-US" altLang="en-US" sz="3200" b="1" dirty="0">
                <a:solidFill>
                  <a:srgbClr val="FF0000"/>
                </a:solidFill>
              </a:rPr>
              <a:t>Outline</a:t>
            </a:r>
          </a:p>
        </p:txBody>
      </p:sp>
      <p:sp>
        <p:nvSpPr>
          <p:cNvPr id="6148" name="Rectangle 3"/>
          <p:cNvSpPr>
            <a:spLocks noGrp="1" noChangeArrowheads="1"/>
          </p:cNvSpPr>
          <p:nvPr>
            <p:ph type="body" idx="1"/>
          </p:nvPr>
        </p:nvSpPr>
        <p:spPr>
          <a:xfrm>
            <a:off x="776536" y="866833"/>
            <a:ext cx="8352928" cy="5447631"/>
          </a:xfrm>
        </p:spPr>
        <p:txBody>
          <a:bodyPr/>
          <a:lstStyle/>
          <a:p>
            <a:pPr marL="457200" indent="-457200">
              <a:lnSpc>
                <a:spcPct val="150000"/>
              </a:lnSpc>
            </a:pPr>
            <a:r>
              <a:rPr lang="en-US" altLang="en-US" sz="2000" dirty="0"/>
              <a:t>Introduction</a:t>
            </a:r>
          </a:p>
          <a:p>
            <a:pPr marL="457200" indent="-457200">
              <a:lnSpc>
                <a:spcPct val="150000"/>
              </a:lnSpc>
            </a:pPr>
            <a:r>
              <a:rPr lang="en-US" altLang="en-US" sz="2000" dirty="0"/>
              <a:t>Motivation(Project Concept and its relevance)</a:t>
            </a:r>
          </a:p>
          <a:p>
            <a:pPr marL="457200" indent="-457200">
              <a:lnSpc>
                <a:spcPct val="150000"/>
              </a:lnSpc>
            </a:pPr>
            <a:r>
              <a:rPr lang="en-US" altLang="en-US" sz="2000" dirty="0"/>
              <a:t>Title and Aim</a:t>
            </a:r>
          </a:p>
          <a:p>
            <a:pPr marL="457200" indent="-457200">
              <a:lnSpc>
                <a:spcPct val="150000"/>
              </a:lnSpc>
            </a:pPr>
            <a:r>
              <a:rPr lang="en-US" altLang="en-US" sz="2000" dirty="0"/>
              <a:t>Objectives</a:t>
            </a:r>
          </a:p>
          <a:p>
            <a:pPr marL="457200" indent="-457200">
              <a:lnSpc>
                <a:spcPct val="150000"/>
              </a:lnSpc>
            </a:pPr>
            <a:r>
              <a:rPr lang="en-US" altLang="en-US" sz="2000" dirty="0"/>
              <a:t>Methods and Methodology</a:t>
            </a:r>
          </a:p>
          <a:p>
            <a:pPr marL="457200" indent="-457200">
              <a:lnSpc>
                <a:spcPct val="150000"/>
              </a:lnSpc>
            </a:pPr>
            <a:r>
              <a:rPr lang="en-US" altLang="en-US" sz="2000" dirty="0"/>
              <a:t>Literature Survey</a:t>
            </a:r>
          </a:p>
          <a:p>
            <a:pPr marL="457200" indent="-457200">
              <a:lnSpc>
                <a:spcPct val="150000"/>
              </a:lnSpc>
            </a:pPr>
            <a:r>
              <a:rPr lang="en-US" altLang="en-US" sz="2000" dirty="0"/>
              <a:t>Expected Outcomes</a:t>
            </a:r>
          </a:p>
          <a:p>
            <a:pPr marL="457200" lvl="0" indent="-457200">
              <a:lnSpc>
                <a:spcPct val="150000"/>
              </a:lnSpc>
            </a:pPr>
            <a:r>
              <a:rPr lang="en-US" altLang="en-US" sz="2000" dirty="0">
                <a:solidFill>
                  <a:prstClr val="black"/>
                </a:solidFill>
              </a:rPr>
              <a:t>Gantt Chart</a:t>
            </a:r>
          </a:p>
          <a:p>
            <a:pPr marL="457200" indent="-457200">
              <a:lnSpc>
                <a:spcPct val="150000"/>
              </a:lnSpc>
            </a:pPr>
            <a:r>
              <a:rPr lang="en-US" altLang="en-US" sz="2000" dirty="0"/>
              <a:t>References</a:t>
            </a:r>
          </a:p>
        </p:txBody>
      </p:sp>
    </p:spTree>
    <p:extLst>
      <p:ext uri="{BB962C8B-B14F-4D97-AF65-F5344CB8AC3E}">
        <p14:creationId xmlns:p14="http://schemas.microsoft.com/office/powerpoint/2010/main" val="2261091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CA8DFF-184B-4F6B-A537-8696A028D31F}"/>
              </a:ext>
            </a:extLst>
          </p:cNvPr>
          <p:cNvSpPr>
            <a:spLocks noGrp="1"/>
          </p:cNvSpPr>
          <p:nvPr>
            <p:ph idx="1"/>
          </p:nvPr>
        </p:nvSpPr>
        <p:spPr>
          <a:xfrm>
            <a:off x="344488" y="1924650"/>
            <a:ext cx="8915400" cy="1296144"/>
          </a:xfrm>
        </p:spPr>
        <p:txBody>
          <a:bodyPr/>
          <a:lstStyle/>
          <a:p>
            <a:r>
              <a:rPr lang="en-US" sz="1800" dirty="0"/>
              <a:t>Extract Tweets from twitter using API</a:t>
            </a:r>
          </a:p>
          <a:p>
            <a:r>
              <a:rPr lang="en-US" sz="1800" dirty="0"/>
              <a:t>Run Transformer based Classification Model trained on static data</a:t>
            </a:r>
          </a:p>
          <a:p>
            <a:r>
              <a:rPr lang="en-US" sz="1800" dirty="0"/>
              <a:t>Run Inference on Tweets extracted from twitter</a:t>
            </a:r>
          </a:p>
          <a:p>
            <a:pPr marL="0" indent="0">
              <a:buNone/>
            </a:pPr>
            <a:endParaRPr lang="en-US" dirty="0"/>
          </a:p>
        </p:txBody>
      </p:sp>
      <p:pic>
        <p:nvPicPr>
          <p:cNvPr id="4" name="Picture 3">
            <a:extLst>
              <a:ext uri="{FF2B5EF4-FFF2-40B4-BE49-F238E27FC236}">
                <a16:creationId xmlns:a16="http://schemas.microsoft.com/office/drawing/2014/main" id="{8B9CE16D-AC67-4CBF-83A2-CA518090065F}"/>
              </a:ext>
            </a:extLst>
          </p:cNvPr>
          <p:cNvPicPr>
            <a:picLocks noChangeAspect="1"/>
          </p:cNvPicPr>
          <p:nvPr/>
        </p:nvPicPr>
        <p:blipFill>
          <a:blip r:embed="rId2"/>
          <a:stretch>
            <a:fillRect/>
          </a:stretch>
        </p:blipFill>
        <p:spPr>
          <a:xfrm>
            <a:off x="0" y="3645024"/>
            <a:ext cx="9906000" cy="2751170"/>
          </a:xfrm>
          <a:prstGeom prst="rect">
            <a:avLst/>
          </a:prstGeom>
        </p:spPr>
      </p:pic>
      <p:sp>
        <p:nvSpPr>
          <p:cNvPr id="5" name="Title 1">
            <a:extLst>
              <a:ext uri="{FF2B5EF4-FFF2-40B4-BE49-F238E27FC236}">
                <a16:creationId xmlns:a16="http://schemas.microsoft.com/office/drawing/2014/main" id="{DBAB3BC0-39BC-4875-93FF-B2DAB3DDB2C5}"/>
              </a:ext>
            </a:extLst>
          </p:cNvPr>
          <p:cNvSpPr>
            <a:spLocks noGrp="1"/>
          </p:cNvSpPr>
          <p:nvPr>
            <p:ph type="title"/>
          </p:nvPr>
        </p:nvSpPr>
        <p:spPr>
          <a:xfrm>
            <a:off x="495300" y="274638"/>
            <a:ext cx="8898082" cy="1138526"/>
          </a:xfrm>
        </p:spPr>
        <p:txBody>
          <a:bodyPr/>
          <a:lstStyle/>
          <a:p>
            <a:r>
              <a:rPr lang="en-US" sz="3200" b="1" dirty="0">
                <a:solidFill>
                  <a:srgbClr val="FF0000"/>
                </a:solidFill>
              </a:rPr>
              <a:t>Tweets Extraction and Pre-processing</a:t>
            </a:r>
          </a:p>
        </p:txBody>
      </p:sp>
    </p:spTree>
    <p:extLst>
      <p:ext uri="{BB962C8B-B14F-4D97-AF65-F5344CB8AC3E}">
        <p14:creationId xmlns:p14="http://schemas.microsoft.com/office/powerpoint/2010/main" val="1419658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9D791112-5F5E-4A4C-943E-63BB35156835}"/>
              </a:ext>
            </a:extLst>
          </p:cNvPr>
          <p:cNvPicPr>
            <a:picLocks noChangeAspect="1"/>
          </p:cNvPicPr>
          <p:nvPr/>
        </p:nvPicPr>
        <p:blipFill>
          <a:blip r:embed="rId2"/>
          <a:stretch>
            <a:fillRect/>
          </a:stretch>
        </p:blipFill>
        <p:spPr>
          <a:xfrm>
            <a:off x="416496" y="1025332"/>
            <a:ext cx="5267918" cy="5211980"/>
          </a:xfrm>
          <a:prstGeom prst="rect">
            <a:avLst/>
          </a:prstGeom>
        </p:spPr>
      </p:pic>
      <p:sp>
        <p:nvSpPr>
          <p:cNvPr id="6" name="Title 1">
            <a:extLst>
              <a:ext uri="{FF2B5EF4-FFF2-40B4-BE49-F238E27FC236}">
                <a16:creationId xmlns:a16="http://schemas.microsoft.com/office/drawing/2014/main" id="{91341C88-847A-449A-811B-4B6CD4C0C680}"/>
              </a:ext>
            </a:extLst>
          </p:cNvPr>
          <p:cNvSpPr>
            <a:spLocks noGrp="1"/>
          </p:cNvSpPr>
          <p:nvPr>
            <p:ph type="title"/>
          </p:nvPr>
        </p:nvSpPr>
        <p:spPr>
          <a:xfrm>
            <a:off x="495300" y="274638"/>
            <a:ext cx="8898082" cy="1138526"/>
          </a:xfrm>
        </p:spPr>
        <p:txBody>
          <a:bodyPr/>
          <a:lstStyle/>
          <a:p>
            <a:r>
              <a:rPr lang="en-US" sz="3200" b="1" dirty="0">
                <a:solidFill>
                  <a:srgbClr val="FF0000"/>
                </a:solidFill>
              </a:rPr>
              <a:t>Inference on tweets</a:t>
            </a:r>
          </a:p>
        </p:txBody>
      </p:sp>
    </p:spTree>
    <p:extLst>
      <p:ext uri="{BB962C8B-B14F-4D97-AF65-F5344CB8AC3E}">
        <p14:creationId xmlns:p14="http://schemas.microsoft.com/office/powerpoint/2010/main" val="3550452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D656-5D11-42FD-92AD-5D551EDD9C14}"/>
              </a:ext>
            </a:extLst>
          </p:cNvPr>
          <p:cNvSpPr>
            <a:spLocks noGrp="1"/>
          </p:cNvSpPr>
          <p:nvPr>
            <p:ph type="title"/>
          </p:nvPr>
        </p:nvSpPr>
        <p:spPr>
          <a:xfrm>
            <a:off x="495300" y="2420888"/>
            <a:ext cx="8915400" cy="1143000"/>
          </a:xfrm>
        </p:spPr>
        <p:txBody>
          <a:bodyPr/>
          <a:lstStyle/>
          <a:p>
            <a:r>
              <a:rPr lang="en-US" sz="7200" b="1" u="sng" dirty="0">
                <a:solidFill>
                  <a:srgbClr val="00B050"/>
                </a:solidFill>
              </a:rPr>
              <a:t>Modelling</a:t>
            </a:r>
            <a:br>
              <a:rPr lang="en-US" sz="7200" b="1" u="sng" dirty="0">
                <a:solidFill>
                  <a:srgbClr val="00B050"/>
                </a:solidFill>
              </a:rPr>
            </a:br>
            <a:r>
              <a:rPr lang="en-US" sz="7200" b="1" u="sng" dirty="0">
                <a:solidFill>
                  <a:srgbClr val="00B050"/>
                </a:solidFill>
              </a:rPr>
              <a:t> Result</a:t>
            </a:r>
          </a:p>
        </p:txBody>
      </p:sp>
    </p:spTree>
    <p:extLst>
      <p:ext uri="{BB962C8B-B14F-4D97-AF65-F5344CB8AC3E}">
        <p14:creationId xmlns:p14="http://schemas.microsoft.com/office/powerpoint/2010/main" val="1241718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0D00-3FCE-4EDF-990E-211CE52A32AE}"/>
              </a:ext>
            </a:extLst>
          </p:cNvPr>
          <p:cNvSpPr>
            <a:spLocks noGrp="1"/>
          </p:cNvSpPr>
          <p:nvPr>
            <p:ph type="title"/>
          </p:nvPr>
        </p:nvSpPr>
        <p:spPr/>
        <p:txBody>
          <a:bodyPr/>
          <a:lstStyle/>
          <a:p>
            <a:r>
              <a:rPr lang="en-US" sz="3200" b="1" dirty="0">
                <a:solidFill>
                  <a:srgbClr val="FF0000"/>
                </a:solidFill>
              </a:rPr>
              <a:t>Result Dataset#1</a:t>
            </a:r>
            <a:br>
              <a:rPr lang="en-US" sz="3200" b="1" dirty="0">
                <a:solidFill>
                  <a:srgbClr val="FF0000"/>
                </a:solidFill>
              </a:rPr>
            </a:br>
            <a:r>
              <a:rPr lang="en-US" sz="3200" b="1" dirty="0">
                <a:solidFill>
                  <a:srgbClr val="FF0000"/>
                </a:solidFill>
              </a:rPr>
              <a:t>(Fake and Real News Dataset)</a:t>
            </a:r>
          </a:p>
        </p:txBody>
      </p:sp>
      <p:graphicFrame>
        <p:nvGraphicFramePr>
          <p:cNvPr id="6" name="Table 6">
            <a:extLst>
              <a:ext uri="{FF2B5EF4-FFF2-40B4-BE49-F238E27FC236}">
                <a16:creationId xmlns:a16="http://schemas.microsoft.com/office/drawing/2014/main" id="{47204987-D109-47D1-998B-C399B1FF23DF}"/>
              </a:ext>
            </a:extLst>
          </p:cNvPr>
          <p:cNvGraphicFramePr>
            <a:graphicFrameLocks noGrp="1"/>
          </p:cNvGraphicFramePr>
          <p:nvPr>
            <p:ph idx="1"/>
            <p:extLst>
              <p:ext uri="{D42A27DB-BD31-4B8C-83A1-F6EECF244321}">
                <p14:modId xmlns:p14="http://schemas.microsoft.com/office/powerpoint/2010/main" val="3292087018"/>
              </p:ext>
            </p:extLst>
          </p:nvPr>
        </p:nvGraphicFramePr>
        <p:xfrm>
          <a:off x="495300" y="2348880"/>
          <a:ext cx="8898080" cy="2194560"/>
        </p:xfrm>
        <a:graphic>
          <a:graphicData uri="http://schemas.openxmlformats.org/drawingml/2006/table">
            <a:tbl>
              <a:tblPr firstRow="1" bandRow="1">
                <a:tableStyleId>{5C22544A-7EE6-4342-B048-85BDC9FD1C3A}</a:tableStyleId>
              </a:tblPr>
              <a:tblGrid>
                <a:gridCol w="1779616">
                  <a:extLst>
                    <a:ext uri="{9D8B030D-6E8A-4147-A177-3AD203B41FA5}">
                      <a16:colId xmlns:a16="http://schemas.microsoft.com/office/drawing/2014/main" val="2732129045"/>
                    </a:ext>
                  </a:extLst>
                </a:gridCol>
                <a:gridCol w="1779616">
                  <a:extLst>
                    <a:ext uri="{9D8B030D-6E8A-4147-A177-3AD203B41FA5}">
                      <a16:colId xmlns:a16="http://schemas.microsoft.com/office/drawing/2014/main" val="3303059961"/>
                    </a:ext>
                  </a:extLst>
                </a:gridCol>
                <a:gridCol w="1779616">
                  <a:extLst>
                    <a:ext uri="{9D8B030D-6E8A-4147-A177-3AD203B41FA5}">
                      <a16:colId xmlns:a16="http://schemas.microsoft.com/office/drawing/2014/main" val="584712628"/>
                    </a:ext>
                  </a:extLst>
                </a:gridCol>
                <a:gridCol w="1779616">
                  <a:extLst>
                    <a:ext uri="{9D8B030D-6E8A-4147-A177-3AD203B41FA5}">
                      <a16:colId xmlns:a16="http://schemas.microsoft.com/office/drawing/2014/main" val="355595704"/>
                    </a:ext>
                  </a:extLst>
                </a:gridCol>
                <a:gridCol w="1779616">
                  <a:extLst>
                    <a:ext uri="{9D8B030D-6E8A-4147-A177-3AD203B41FA5}">
                      <a16:colId xmlns:a16="http://schemas.microsoft.com/office/drawing/2014/main" val="626624273"/>
                    </a:ext>
                  </a:extLst>
                </a:gridCol>
              </a:tblGrid>
              <a:tr h="365325">
                <a:tc>
                  <a:txBody>
                    <a:bodyPr/>
                    <a:lstStyle/>
                    <a:p>
                      <a:endParaRPr lang="en-US"/>
                    </a:p>
                  </a:txBody>
                  <a:tcPr/>
                </a:tc>
                <a:tc>
                  <a:txBody>
                    <a:bodyPr/>
                    <a:lstStyle/>
                    <a:p>
                      <a:r>
                        <a:rPr lang="en-US" dirty="0"/>
                        <a:t>Precision </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473199164"/>
                  </a:ext>
                </a:extLst>
              </a:tr>
              <a:tr h="365325">
                <a:tc>
                  <a:txBody>
                    <a:bodyPr/>
                    <a:lstStyle/>
                    <a:p>
                      <a:r>
                        <a:rPr lang="en-US" dirty="0"/>
                        <a:t>Class 0</a:t>
                      </a:r>
                    </a:p>
                  </a:txBody>
                  <a:tcPr/>
                </a:tc>
                <a:tc>
                  <a:txBody>
                    <a:bodyPr/>
                    <a:lstStyle/>
                    <a:p>
                      <a:r>
                        <a:rPr lang="en-US" dirty="0"/>
                        <a:t>0.972</a:t>
                      </a:r>
                    </a:p>
                  </a:txBody>
                  <a:tcPr/>
                </a:tc>
                <a:tc>
                  <a:txBody>
                    <a:bodyPr/>
                    <a:lstStyle/>
                    <a:p>
                      <a:r>
                        <a:rPr lang="en-US" dirty="0"/>
                        <a:t>0.984</a:t>
                      </a:r>
                    </a:p>
                  </a:txBody>
                  <a:tcPr/>
                </a:tc>
                <a:tc>
                  <a:txBody>
                    <a:bodyPr/>
                    <a:lstStyle/>
                    <a:p>
                      <a:r>
                        <a:rPr lang="en-US" dirty="0"/>
                        <a:t>.994</a:t>
                      </a:r>
                    </a:p>
                  </a:txBody>
                  <a:tcPr/>
                </a:tc>
                <a:tc>
                  <a:txBody>
                    <a:bodyPr/>
                    <a:lstStyle/>
                    <a:p>
                      <a:r>
                        <a:rPr lang="en-US" dirty="0"/>
                        <a:t>547</a:t>
                      </a:r>
                    </a:p>
                  </a:txBody>
                  <a:tcPr/>
                </a:tc>
                <a:extLst>
                  <a:ext uri="{0D108BD9-81ED-4DB2-BD59-A6C34878D82A}">
                    <a16:rowId xmlns:a16="http://schemas.microsoft.com/office/drawing/2014/main" val="28267434"/>
                  </a:ext>
                </a:extLst>
              </a:tr>
              <a:tr h="365325">
                <a:tc>
                  <a:txBody>
                    <a:bodyPr/>
                    <a:lstStyle/>
                    <a:p>
                      <a:r>
                        <a:rPr lang="en-US" dirty="0"/>
                        <a:t>Class 1</a:t>
                      </a:r>
                    </a:p>
                  </a:txBody>
                  <a:tcPr/>
                </a:tc>
                <a:tc>
                  <a:txBody>
                    <a:bodyPr/>
                    <a:lstStyle/>
                    <a:p>
                      <a:r>
                        <a:rPr lang="en-US" dirty="0"/>
                        <a:t>0.974</a:t>
                      </a:r>
                    </a:p>
                  </a:txBody>
                  <a:tcPr/>
                </a:tc>
                <a:tc>
                  <a:txBody>
                    <a:bodyPr/>
                    <a:lstStyle/>
                    <a:p>
                      <a:r>
                        <a:rPr lang="en-US" dirty="0"/>
                        <a:t>0.982</a:t>
                      </a:r>
                    </a:p>
                  </a:txBody>
                  <a:tcPr/>
                </a:tc>
                <a:tc>
                  <a:txBody>
                    <a:bodyPr/>
                    <a:lstStyle/>
                    <a:p>
                      <a:r>
                        <a:rPr lang="en-US" dirty="0"/>
                        <a:t>0.990</a:t>
                      </a:r>
                    </a:p>
                  </a:txBody>
                  <a:tcPr/>
                </a:tc>
                <a:tc>
                  <a:txBody>
                    <a:bodyPr/>
                    <a:lstStyle/>
                    <a:p>
                      <a:r>
                        <a:rPr lang="en-US" dirty="0"/>
                        <a:t>473</a:t>
                      </a:r>
                    </a:p>
                  </a:txBody>
                  <a:tcPr/>
                </a:tc>
                <a:extLst>
                  <a:ext uri="{0D108BD9-81ED-4DB2-BD59-A6C34878D82A}">
                    <a16:rowId xmlns:a16="http://schemas.microsoft.com/office/drawing/2014/main" val="3070079683"/>
                  </a:ext>
                </a:extLst>
              </a:tr>
              <a:tr h="365325">
                <a:tc>
                  <a:txBody>
                    <a:bodyPr/>
                    <a:lstStyle/>
                    <a:p>
                      <a:r>
                        <a:rPr lang="en-US" dirty="0"/>
                        <a:t>Accuracy</a:t>
                      </a:r>
                    </a:p>
                  </a:txBody>
                  <a:tcPr/>
                </a:tc>
                <a:tc>
                  <a:txBody>
                    <a:bodyPr/>
                    <a:lstStyle/>
                    <a:p>
                      <a:endParaRPr lang="en-US" dirty="0"/>
                    </a:p>
                  </a:txBody>
                  <a:tcPr/>
                </a:tc>
                <a:tc>
                  <a:txBody>
                    <a:bodyPr/>
                    <a:lstStyle/>
                    <a:p>
                      <a:endParaRPr lang="en-US" dirty="0"/>
                    </a:p>
                  </a:txBody>
                  <a:tcPr/>
                </a:tc>
                <a:tc>
                  <a:txBody>
                    <a:bodyPr/>
                    <a:lstStyle/>
                    <a:p>
                      <a:r>
                        <a:rPr lang="en-US" dirty="0"/>
                        <a:t>0.992</a:t>
                      </a:r>
                    </a:p>
                  </a:txBody>
                  <a:tcPr/>
                </a:tc>
                <a:tc>
                  <a:txBody>
                    <a:bodyPr/>
                    <a:lstStyle/>
                    <a:p>
                      <a:r>
                        <a:rPr lang="en-US" dirty="0"/>
                        <a:t>1020</a:t>
                      </a:r>
                    </a:p>
                  </a:txBody>
                  <a:tcPr/>
                </a:tc>
                <a:extLst>
                  <a:ext uri="{0D108BD9-81ED-4DB2-BD59-A6C34878D82A}">
                    <a16:rowId xmlns:a16="http://schemas.microsoft.com/office/drawing/2014/main" val="3933184989"/>
                  </a:ext>
                </a:extLst>
              </a:tr>
              <a:tr h="365325">
                <a:tc>
                  <a:txBody>
                    <a:bodyPr/>
                    <a:lstStyle/>
                    <a:p>
                      <a:r>
                        <a:rPr lang="en-US" dirty="0"/>
                        <a:t>Macro avg</a:t>
                      </a:r>
                    </a:p>
                  </a:txBody>
                  <a:tcPr/>
                </a:tc>
                <a:tc>
                  <a:txBody>
                    <a:bodyPr/>
                    <a:lstStyle/>
                    <a:p>
                      <a:r>
                        <a:rPr lang="en-US" dirty="0"/>
                        <a:t>0.97</a:t>
                      </a:r>
                    </a:p>
                  </a:txBody>
                  <a:tcPr/>
                </a:tc>
                <a:tc>
                  <a:txBody>
                    <a:bodyPr/>
                    <a:lstStyle/>
                    <a:p>
                      <a:r>
                        <a:rPr lang="en-US" dirty="0"/>
                        <a:t>.983</a:t>
                      </a:r>
                    </a:p>
                  </a:txBody>
                  <a:tcPr/>
                </a:tc>
                <a:tc>
                  <a:txBody>
                    <a:bodyPr/>
                    <a:lstStyle/>
                    <a:p>
                      <a:r>
                        <a:rPr lang="en-US" dirty="0"/>
                        <a:t>0.992</a:t>
                      </a:r>
                    </a:p>
                  </a:txBody>
                  <a:tcPr/>
                </a:tc>
                <a:tc>
                  <a:txBody>
                    <a:bodyPr/>
                    <a:lstStyle/>
                    <a:p>
                      <a:r>
                        <a:rPr lang="en-US" dirty="0"/>
                        <a:t>1020</a:t>
                      </a:r>
                    </a:p>
                  </a:txBody>
                  <a:tcPr/>
                </a:tc>
                <a:extLst>
                  <a:ext uri="{0D108BD9-81ED-4DB2-BD59-A6C34878D82A}">
                    <a16:rowId xmlns:a16="http://schemas.microsoft.com/office/drawing/2014/main" val="2632519823"/>
                  </a:ext>
                </a:extLst>
              </a:tr>
              <a:tr h="365325">
                <a:tc>
                  <a:txBody>
                    <a:bodyPr/>
                    <a:lstStyle/>
                    <a:p>
                      <a:r>
                        <a:rPr lang="en-US" dirty="0"/>
                        <a:t>Weighted avg</a:t>
                      </a:r>
                    </a:p>
                  </a:txBody>
                  <a:tcPr/>
                </a:tc>
                <a:tc>
                  <a:txBody>
                    <a:bodyPr/>
                    <a:lstStyle/>
                    <a:p>
                      <a:r>
                        <a:rPr lang="en-US" dirty="0"/>
                        <a:t>0.97</a:t>
                      </a:r>
                    </a:p>
                  </a:txBody>
                  <a:tcPr/>
                </a:tc>
                <a:tc>
                  <a:txBody>
                    <a:bodyPr/>
                    <a:lstStyle/>
                    <a:p>
                      <a:r>
                        <a:rPr lang="en-US" dirty="0"/>
                        <a:t>.983</a:t>
                      </a:r>
                    </a:p>
                  </a:txBody>
                  <a:tcPr/>
                </a:tc>
                <a:tc>
                  <a:txBody>
                    <a:bodyPr/>
                    <a:lstStyle/>
                    <a:p>
                      <a:r>
                        <a:rPr lang="en-US" dirty="0"/>
                        <a:t>0.993</a:t>
                      </a:r>
                    </a:p>
                  </a:txBody>
                  <a:tcPr/>
                </a:tc>
                <a:tc>
                  <a:txBody>
                    <a:bodyPr/>
                    <a:lstStyle/>
                    <a:p>
                      <a:r>
                        <a:rPr lang="en-US" dirty="0"/>
                        <a:t>1020</a:t>
                      </a:r>
                    </a:p>
                  </a:txBody>
                  <a:tcPr/>
                </a:tc>
                <a:extLst>
                  <a:ext uri="{0D108BD9-81ED-4DB2-BD59-A6C34878D82A}">
                    <a16:rowId xmlns:a16="http://schemas.microsoft.com/office/drawing/2014/main" val="2091011139"/>
                  </a:ext>
                </a:extLst>
              </a:tr>
            </a:tbl>
          </a:graphicData>
        </a:graphic>
      </p:graphicFrame>
    </p:spTree>
    <p:extLst>
      <p:ext uri="{BB962C8B-B14F-4D97-AF65-F5344CB8AC3E}">
        <p14:creationId xmlns:p14="http://schemas.microsoft.com/office/powerpoint/2010/main" val="3549675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0D00-3FCE-4EDF-990E-211CE52A32AE}"/>
              </a:ext>
            </a:extLst>
          </p:cNvPr>
          <p:cNvSpPr>
            <a:spLocks noGrp="1"/>
          </p:cNvSpPr>
          <p:nvPr>
            <p:ph type="title"/>
          </p:nvPr>
        </p:nvSpPr>
        <p:spPr/>
        <p:txBody>
          <a:bodyPr/>
          <a:lstStyle/>
          <a:p>
            <a:r>
              <a:rPr lang="en-US" sz="3200" b="1" dirty="0">
                <a:solidFill>
                  <a:srgbClr val="FF0000"/>
                </a:solidFill>
              </a:rPr>
              <a:t>Result Dataset#2</a:t>
            </a:r>
            <a:br>
              <a:rPr lang="en-US" sz="3200" b="1" dirty="0">
                <a:solidFill>
                  <a:srgbClr val="FF0000"/>
                </a:solidFill>
              </a:rPr>
            </a:br>
            <a:r>
              <a:rPr lang="en-US" sz="3200" b="1" dirty="0">
                <a:solidFill>
                  <a:srgbClr val="FF0000"/>
                </a:solidFill>
              </a:rPr>
              <a:t>(Corona-virus Dataset)</a:t>
            </a:r>
            <a:br>
              <a:rPr lang="en-US" sz="3200" b="1" dirty="0">
                <a:solidFill>
                  <a:srgbClr val="FF0000"/>
                </a:solidFill>
              </a:rPr>
            </a:br>
            <a:endParaRPr lang="en-US" sz="3200" b="1" dirty="0">
              <a:solidFill>
                <a:srgbClr val="FF0000"/>
              </a:solidFill>
            </a:endParaRPr>
          </a:p>
        </p:txBody>
      </p:sp>
      <p:graphicFrame>
        <p:nvGraphicFramePr>
          <p:cNvPr id="7" name="Content Placeholder 6">
            <a:extLst>
              <a:ext uri="{FF2B5EF4-FFF2-40B4-BE49-F238E27FC236}">
                <a16:creationId xmlns:a16="http://schemas.microsoft.com/office/drawing/2014/main" id="{147083BC-84A1-4784-9F34-9DC3FEB8029A}"/>
              </a:ext>
            </a:extLst>
          </p:cNvPr>
          <p:cNvGraphicFramePr>
            <a:graphicFrameLocks noGrp="1"/>
          </p:cNvGraphicFramePr>
          <p:nvPr>
            <p:ph idx="1"/>
            <p:extLst>
              <p:ext uri="{D42A27DB-BD31-4B8C-83A1-F6EECF244321}">
                <p14:modId xmlns:p14="http://schemas.microsoft.com/office/powerpoint/2010/main" val="1834424794"/>
              </p:ext>
            </p:extLst>
          </p:nvPr>
        </p:nvGraphicFramePr>
        <p:xfrm>
          <a:off x="495300" y="2348880"/>
          <a:ext cx="8898080" cy="2194560"/>
        </p:xfrm>
        <a:graphic>
          <a:graphicData uri="http://schemas.openxmlformats.org/drawingml/2006/table">
            <a:tbl>
              <a:tblPr firstRow="1" bandRow="1">
                <a:tableStyleId>{5C22544A-7EE6-4342-B048-85BDC9FD1C3A}</a:tableStyleId>
              </a:tblPr>
              <a:tblGrid>
                <a:gridCol w="1779616">
                  <a:extLst>
                    <a:ext uri="{9D8B030D-6E8A-4147-A177-3AD203B41FA5}">
                      <a16:colId xmlns:a16="http://schemas.microsoft.com/office/drawing/2014/main" val="2732129045"/>
                    </a:ext>
                  </a:extLst>
                </a:gridCol>
                <a:gridCol w="1779616">
                  <a:extLst>
                    <a:ext uri="{9D8B030D-6E8A-4147-A177-3AD203B41FA5}">
                      <a16:colId xmlns:a16="http://schemas.microsoft.com/office/drawing/2014/main" val="3303059961"/>
                    </a:ext>
                  </a:extLst>
                </a:gridCol>
                <a:gridCol w="1779616">
                  <a:extLst>
                    <a:ext uri="{9D8B030D-6E8A-4147-A177-3AD203B41FA5}">
                      <a16:colId xmlns:a16="http://schemas.microsoft.com/office/drawing/2014/main" val="584712628"/>
                    </a:ext>
                  </a:extLst>
                </a:gridCol>
                <a:gridCol w="1779616">
                  <a:extLst>
                    <a:ext uri="{9D8B030D-6E8A-4147-A177-3AD203B41FA5}">
                      <a16:colId xmlns:a16="http://schemas.microsoft.com/office/drawing/2014/main" val="355595704"/>
                    </a:ext>
                  </a:extLst>
                </a:gridCol>
                <a:gridCol w="1779616">
                  <a:extLst>
                    <a:ext uri="{9D8B030D-6E8A-4147-A177-3AD203B41FA5}">
                      <a16:colId xmlns:a16="http://schemas.microsoft.com/office/drawing/2014/main" val="626624273"/>
                    </a:ext>
                  </a:extLst>
                </a:gridCol>
              </a:tblGrid>
              <a:tr h="365325">
                <a:tc>
                  <a:txBody>
                    <a:bodyPr/>
                    <a:lstStyle/>
                    <a:p>
                      <a:endParaRPr lang="en-US"/>
                    </a:p>
                  </a:txBody>
                  <a:tcPr/>
                </a:tc>
                <a:tc>
                  <a:txBody>
                    <a:bodyPr/>
                    <a:lstStyle/>
                    <a:p>
                      <a:r>
                        <a:rPr lang="en-US" dirty="0"/>
                        <a:t>Precision </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473199164"/>
                  </a:ext>
                </a:extLst>
              </a:tr>
              <a:tr h="365325">
                <a:tc>
                  <a:txBody>
                    <a:bodyPr/>
                    <a:lstStyle/>
                    <a:p>
                      <a:r>
                        <a:rPr lang="en-US" dirty="0"/>
                        <a:t>Class 0</a:t>
                      </a:r>
                    </a:p>
                  </a:txBody>
                  <a:tcPr/>
                </a:tc>
                <a:tc>
                  <a:txBody>
                    <a:bodyPr/>
                    <a:lstStyle/>
                    <a:p>
                      <a:r>
                        <a:rPr lang="en-US" dirty="0"/>
                        <a:t>0.84</a:t>
                      </a:r>
                    </a:p>
                  </a:txBody>
                  <a:tcPr/>
                </a:tc>
                <a:tc>
                  <a:txBody>
                    <a:bodyPr/>
                    <a:lstStyle/>
                    <a:p>
                      <a:r>
                        <a:rPr lang="en-US" dirty="0"/>
                        <a:t>0.85</a:t>
                      </a:r>
                    </a:p>
                  </a:txBody>
                  <a:tcPr/>
                </a:tc>
                <a:tc>
                  <a:txBody>
                    <a:bodyPr/>
                    <a:lstStyle/>
                    <a:p>
                      <a:r>
                        <a:rPr lang="en-US" dirty="0"/>
                        <a:t>0.88</a:t>
                      </a:r>
                    </a:p>
                  </a:txBody>
                  <a:tcPr/>
                </a:tc>
                <a:tc>
                  <a:txBody>
                    <a:bodyPr/>
                    <a:lstStyle/>
                    <a:p>
                      <a:r>
                        <a:rPr lang="en-US" dirty="0"/>
                        <a:t>163</a:t>
                      </a:r>
                    </a:p>
                  </a:txBody>
                  <a:tcPr/>
                </a:tc>
                <a:extLst>
                  <a:ext uri="{0D108BD9-81ED-4DB2-BD59-A6C34878D82A}">
                    <a16:rowId xmlns:a16="http://schemas.microsoft.com/office/drawing/2014/main" val="28267434"/>
                  </a:ext>
                </a:extLst>
              </a:tr>
              <a:tr h="365325">
                <a:tc>
                  <a:txBody>
                    <a:bodyPr/>
                    <a:lstStyle/>
                    <a:p>
                      <a:r>
                        <a:rPr lang="en-US" dirty="0"/>
                        <a:t>Class 1</a:t>
                      </a:r>
                    </a:p>
                  </a:txBody>
                  <a:tcPr/>
                </a:tc>
                <a:tc>
                  <a:txBody>
                    <a:bodyPr/>
                    <a:lstStyle/>
                    <a:p>
                      <a:r>
                        <a:rPr lang="en-US" dirty="0"/>
                        <a:t>0.80</a:t>
                      </a:r>
                    </a:p>
                  </a:txBody>
                  <a:tcPr/>
                </a:tc>
                <a:tc>
                  <a:txBody>
                    <a:bodyPr/>
                    <a:lstStyle/>
                    <a:p>
                      <a:r>
                        <a:rPr lang="en-US" dirty="0"/>
                        <a:t>0.79</a:t>
                      </a:r>
                    </a:p>
                  </a:txBody>
                  <a:tcPr/>
                </a:tc>
                <a:tc>
                  <a:txBody>
                    <a:bodyPr/>
                    <a:lstStyle/>
                    <a:p>
                      <a:r>
                        <a:rPr lang="en-US" dirty="0"/>
                        <a:t>0.84</a:t>
                      </a:r>
                    </a:p>
                  </a:txBody>
                  <a:tcPr/>
                </a:tc>
                <a:tc>
                  <a:txBody>
                    <a:bodyPr/>
                    <a:lstStyle/>
                    <a:p>
                      <a:r>
                        <a:rPr lang="en-US" dirty="0"/>
                        <a:t>128</a:t>
                      </a:r>
                    </a:p>
                  </a:txBody>
                  <a:tcPr/>
                </a:tc>
                <a:extLst>
                  <a:ext uri="{0D108BD9-81ED-4DB2-BD59-A6C34878D82A}">
                    <a16:rowId xmlns:a16="http://schemas.microsoft.com/office/drawing/2014/main" val="3070079683"/>
                  </a:ext>
                </a:extLst>
              </a:tr>
              <a:tr h="365325">
                <a:tc>
                  <a:txBody>
                    <a:bodyPr/>
                    <a:lstStyle/>
                    <a:p>
                      <a:r>
                        <a:rPr lang="en-US" dirty="0"/>
                        <a:t>Accuracy</a:t>
                      </a:r>
                    </a:p>
                  </a:txBody>
                  <a:tcPr/>
                </a:tc>
                <a:tc>
                  <a:txBody>
                    <a:bodyPr/>
                    <a:lstStyle/>
                    <a:p>
                      <a:endParaRPr lang="en-US"/>
                    </a:p>
                  </a:txBody>
                  <a:tcPr/>
                </a:tc>
                <a:tc>
                  <a:txBody>
                    <a:bodyPr/>
                    <a:lstStyle/>
                    <a:p>
                      <a:endParaRPr lang="en-US"/>
                    </a:p>
                  </a:txBody>
                  <a:tcPr/>
                </a:tc>
                <a:tc>
                  <a:txBody>
                    <a:bodyPr/>
                    <a:lstStyle/>
                    <a:p>
                      <a:r>
                        <a:rPr lang="en-US" dirty="0"/>
                        <a:t>0.86</a:t>
                      </a:r>
                    </a:p>
                  </a:txBody>
                  <a:tcPr/>
                </a:tc>
                <a:tc>
                  <a:txBody>
                    <a:bodyPr/>
                    <a:lstStyle/>
                    <a:p>
                      <a:r>
                        <a:rPr lang="en-US" dirty="0"/>
                        <a:t>291</a:t>
                      </a:r>
                    </a:p>
                  </a:txBody>
                  <a:tcPr/>
                </a:tc>
                <a:extLst>
                  <a:ext uri="{0D108BD9-81ED-4DB2-BD59-A6C34878D82A}">
                    <a16:rowId xmlns:a16="http://schemas.microsoft.com/office/drawing/2014/main" val="3933184989"/>
                  </a:ext>
                </a:extLst>
              </a:tr>
              <a:tr h="365325">
                <a:tc>
                  <a:txBody>
                    <a:bodyPr/>
                    <a:lstStyle/>
                    <a:p>
                      <a:r>
                        <a:rPr lang="en-US" dirty="0"/>
                        <a:t>Macro avg</a:t>
                      </a:r>
                    </a:p>
                  </a:txBody>
                  <a:tcPr/>
                </a:tc>
                <a:tc>
                  <a:txBody>
                    <a:bodyPr/>
                    <a:lstStyle/>
                    <a:p>
                      <a:r>
                        <a:rPr lang="en-US" dirty="0"/>
                        <a:t>0.82</a:t>
                      </a:r>
                    </a:p>
                  </a:txBody>
                  <a:tcPr/>
                </a:tc>
                <a:tc>
                  <a:txBody>
                    <a:bodyPr/>
                    <a:lstStyle/>
                    <a:p>
                      <a:r>
                        <a:rPr lang="en-US" dirty="0"/>
                        <a:t>0.82</a:t>
                      </a:r>
                    </a:p>
                  </a:txBody>
                  <a:tcPr/>
                </a:tc>
                <a:tc>
                  <a:txBody>
                    <a:bodyPr/>
                    <a:lstStyle/>
                    <a:p>
                      <a:r>
                        <a:rPr lang="en-US" dirty="0"/>
                        <a:t>0.86</a:t>
                      </a:r>
                    </a:p>
                  </a:txBody>
                  <a:tcPr/>
                </a:tc>
                <a:tc>
                  <a:txBody>
                    <a:bodyPr/>
                    <a:lstStyle/>
                    <a:p>
                      <a:r>
                        <a:rPr lang="en-US" dirty="0"/>
                        <a:t>291</a:t>
                      </a:r>
                    </a:p>
                  </a:txBody>
                  <a:tcPr/>
                </a:tc>
                <a:extLst>
                  <a:ext uri="{0D108BD9-81ED-4DB2-BD59-A6C34878D82A}">
                    <a16:rowId xmlns:a16="http://schemas.microsoft.com/office/drawing/2014/main" val="2632519823"/>
                  </a:ext>
                </a:extLst>
              </a:tr>
              <a:tr h="365325">
                <a:tc>
                  <a:txBody>
                    <a:bodyPr/>
                    <a:lstStyle/>
                    <a:p>
                      <a:r>
                        <a:rPr lang="en-US" dirty="0"/>
                        <a:t>Weighted avg</a:t>
                      </a:r>
                    </a:p>
                  </a:txBody>
                  <a:tcPr/>
                </a:tc>
                <a:tc>
                  <a:txBody>
                    <a:bodyPr/>
                    <a:lstStyle/>
                    <a:p>
                      <a:r>
                        <a:rPr lang="en-US" dirty="0"/>
                        <a:t>0.82</a:t>
                      </a:r>
                    </a:p>
                  </a:txBody>
                  <a:tcPr/>
                </a:tc>
                <a:tc>
                  <a:txBody>
                    <a:bodyPr/>
                    <a:lstStyle/>
                    <a:p>
                      <a:r>
                        <a:rPr lang="en-US" dirty="0"/>
                        <a:t>0.82</a:t>
                      </a:r>
                    </a:p>
                  </a:txBody>
                  <a:tcPr/>
                </a:tc>
                <a:tc>
                  <a:txBody>
                    <a:bodyPr/>
                    <a:lstStyle/>
                    <a:p>
                      <a:r>
                        <a:rPr lang="en-US" dirty="0"/>
                        <a:t>0.86</a:t>
                      </a:r>
                    </a:p>
                  </a:txBody>
                  <a:tcPr/>
                </a:tc>
                <a:tc>
                  <a:txBody>
                    <a:bodyPr/>
                    <a:lstStyle/>
                    <a:p>
                      <a:r>
                        <a:rPr lang="en-US" dirty="0"/>
                        <a:t>291</a:t>
                      </a:r>
                    </a:p>
                  </a:txBody>
                  <a:tcPr/>
                </a:tc>
                <a:extLst>
                  <a:ext uri="{0D108BD9-81ED-4DB2-BD59-A6C34878D82A}">
                    <a16:rowId xmlns:a16="http://schemas.microsoft.com/office/drawing/2014/main" val="2091011139"/>
                  </a:ext>
                </a:extLst>
              </a:tr>
            </a:tbl>
          </a:graphicData>
        </a:graphic>
      </p:graphicFrame>
    </p:spTree>
    <p:extLst>
      <p:ext uri="{BB962C8B-B14F-4D97-AF65-F5344CB8AC3E}">
        <p14:creationId xmlns:p14="http://schemas.microsoft.com/office/powerpoint/2010/main" val="3463124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0D00-3FCE-4EDF-990E-211CE52A32AE}"/>
              </a:ext>
            </a:extLst>
          </p:cNvPr>
          <p:cNvSpPr>
            <a:spLocks noGrp="1"/>
          </p:cNvSpPr>
          <p:nvPr>
            <p:ph type="title"/>
          </p:nvPr>
        </p:nvSpPr>
        <p:spPr/>
        <p:txBody>
          <a:bodyPr/>
          <a:lstStyle/>
          <a:p>
            <a:r>
              <a:rPr lang="en-US" sz="3200" b="1" dirty="0">
                <a:solidFill>
                  <a:srgbClr val="FF0000"/>
                </a:solidFill>
              </a:rPr>
              <a:t>Result Dataset#3</a:t>
            </a:r>
            <a:br>
              <a:rPr lang="en-US" sz="3200" b="1" dirty="0">
                <a:solidFill>
                  <a:srgbClr val="FF0000"/>
                </a:solidFill>
              </a:rPr>
            </a:br>
            <a:r>
              <a:rPr lang="en-US" sz="3200" b="1" dirty="0">
                <a:solidFill>
                  <a:srgbClr val="FF0000"/>
                </a:solidFill>
              </a:rPr>
              <a:t>(FNID)</a:t>
            </a:r>
            <a:br>
              <a:rPr lang="en-US" sz="3200" b="1" dirty="0">
                <a:solidFill>
                  <a:srgbClr val="FF0000"/>
                </a:solidFill>
              </a:rPr>
            </a:br>
            <a:endParaRPr lang="en-US" sz="3200" b="1" dirty="0">
              <a:solidFill>
                <a:srgbClr val="FF0000"/>
              </a:solidFill>
            </a:endParaRPr>
          </a:p>
        </p:txBody>
      </p:sp>
      <p:pic>
        <p:nvPicPr>
          <p:cNvPr id="4" name="Content Placeholder 3">
            <a:extLst>
              <a:ext uri="{FF2B5EF4-FFF2-40B4-BE49-F238E27FC236}">
                <a16:creationId xmlns:a16="http://schemas.microsoft.com/office/drawing/2014/main" id="{B7D1150A-0FEF-43ED-87E1-0AD51C80F42F}"/>
              </a:ext>
            </a:extLst>
          </p:cNvPr>
          <p:cNvPicPr>
            <a:picLocks noGrp="1" noChangeAspect="1"/>
          </p:cNvPicPr>
          <p:nvPr>
            <p:ph idx="1"/>
          </p:nvPr>
        </p:nvPicPr>
        <p:blipFill>
          <a:blip r:embed="rId2"/>
          <a:stretch>
            <a:fillRect/>
          </a:stretch>
        </p:blipFill>
        <p:spPr>
          <a:xfrm>
            <a:off x="709612" y="2382044"/>
            <a:ext cx="8486775" cy="2962275"/>
          </a:xfrm>
          <a:prstGeom prst="rect">
            <a:avLst/>
          </a:prstGeom>
        </p:spPr>
      </p:pic>
    </p:spTree>
    <p:extLst>
      <p:ext uri="{BB962C8B-B14F-4D97-AF65-F5344CB8AC3E}">
        <p14:creationId xmlns:p14="http://schemas.microsoft.com/office/powerpoint/2010/main" val="2506250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0D00-3FCE-4EDF-990E-211CE52A32AE}"/>
              </a:ext>
            </a:extLst>
          </p:cNvPr>
          <p:cNvSpPr>
            <a:spLocks noGrp="1"/>
          </p:cNvSpPr>
          <p:nvPr>
            <p:ph type="title"/>
          </p:nvPr>
        </p:nvSpPr>
        <p:spPr/>
        <p:txBody>
          <a:bodyPr/>
          <a:lstStyle/>
          <a:p>
            <a:r>
              <a:rPr lang="en-US" sz="3200" b="1" dirty="0">
                <a:solidFill>
                  <a:srgbClr val="FF0000"/>
                </a:solidFill>
              </a:rPr>
              <a:t>Result Dataset#4</a:t>
            </a:r>
            <a:br>
              <a:rPr lang="en-US" sz="3200" b="1" dirty="0">
                <a:solidFill>
                  <a:srgbClr val="FF0000"/>
                </a:solidFill>
              </a:rPr>
            </a:br>
            <a:r>
              <a:rPr lang="en-US" sz="3200" b="1" dirty="0">
                <a:solidFill>
                  <a:srgbClr val="FF0000"/>
                </a:solidFill>
              </a:rPr>
              <a:t>(LIAR)</a:t>
            </a:r>
          </a:p>
        </p:txBody>
      </p:sp>
      <p:pic>
        <p:nvPicPr>
          <p:cNvPr id="4" name="Content Placeholder 3">
            <a:extLst>
              <a:ext uri="{FF2B5EF4-FFF2-40B4-BE49-F238E27FC236}">
                <a16:creationId xmlns:a16="http://schemas.microsoft.com/office/drawing/2014/main" id="{9A057C00-B6D5-4AB5-B455-5D24AA6D0DBC}"/>
              </a:ext>
            </a:extLst>
          </p:cNvPr>
          <p:cNvPicPr>
            <a:picLocks noGrp="1" noChangeAspect="1"/>
          </p:cNvPicPr>
          <p:nvPr>
            <p:ph idx="1"/>
          </p:nvPr>
        </p:nvPicPr>
        <p:blipFill>
          <a:blip r:embed="rId2"/>
          <a:stretch>
            <a:fillRect/>
          </a:stretch>
        </p:blipFill>
        <p:spPr>
          <a:xfrm>
            <a:off x="1885950" y="2105819"/>
            <a:ext cx="6134100" cy="3514725"/>
          </a:xfrm>
          <a:prstGeom prst="rect">
            <a:avLst/>
          </a:prstGeom>
        </p:spPr>
      </p:pic>
    </p:spTree>
    <p:extLst>
      <p:ext uri="{BB962C8B-B14F-4D97-AF65-F5344CB8AC3E}">
        <p14:creationId xmlns:p14="http://schemas.microsoft.com/office/powerpoint/2010/main" val="2747178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2809-C420-49DD-863F-C01D8AB6656C}"/>
              </a:ext>
            </a:extLst>
          </p:cNvPr>
          <p:cNvSpPr>
            <a:spLocks noGrp="1"/>
          </p:cNvSpPr>
          <p:nvPr>
            <p:ph type="title"/>
          </p:nvPr>
        </p:nvSpPr>
        <p:spPr>
          <a:xfrm>
            <a:off x="560512" y="2286000"/>
            <a:ext cx="8915400" cy="1143000"/>
          </a:xfrm>
        </p:spPr>
        <p:txBody>
          <a:bodyPr/>
          <a:lstStyle/>
          <a:p>
            <a:r>
              <a:rPr lang="en-US" sz="7200" b="1" u="sng" dirty="0">
                <a:solidFill>
                  <a:srgbClr val="00B050"/>
                </a:solidFill>
              </a:rPr>
              <a:t>Result</a:t>
            </a:r>
            <a:br>
              <a:rPr lang="en-US" sz="7200" b="1" u="sng" dirty="0">
                <a:solidFill>
                  <a:srgbClr val="00B050"/>
                </a:solidFill>
              </a:rPr>
            </a:br>
            <a:r>
              <a:rPr lang="en-US" sz="7200" b="1" u="sng" dirty="0">
                <a:solidFill>
                  <a:srgbClr val="00B050"/>
                </a:solidFill>
              </a:rPr>
              <a:t> Analysis</a:t>
            </a:r>
          </a:p>
        </p:txBody>
      </p:sp>
    </p:spTree>
    <p:extLst>
      <p:ext uri="{BB962C8B-B14F-4D97-AF65-F5344CB8AC3E}">
        <p14:creationId xmlns:p14="http://schemas.microsoft.com/office/powerpoint/2010/main" val="1634517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4505-A3C6-47C8-BD89-B0E8814E8890}"/>
              </a:ext>
            </a:extLst>
          </p:cNvPr>
          <p:cNvSpPr>
            <a:spLocks noGrp="1"/>
          </p:cNvSpPr>
          <p:nvPr>
            <p:ph type="title"/>
          </p:nvPr>
        </p:nvSpPr>
        <p:spPr/>
        <p:txBody>
          <a:bodyPr/>
          <a:lstStyle/>
          <a:p>
            <a:r>
              <a:rPr lang="en-US" sz="3200" b="1" dirty="0">
                <a:solidFill>
                  <a:srgbClr val="FF0000"/>
                </a:solidFill>
              </a:rPr>
              <a:t>Comparison of Model on Standard Datasets</a:t>
            </a:r>
          </a:p>
        </p:txBody>
      </p:sp>
      <p:pic>
        <p:nvPicPr>
          <p:cNvPr id="4" name="Content Placeholder 3">
            <a:extLst>
              <a:ext uri="{FF2B5EF4-FFF2-40B4-BE49-F238E27FC236}">
                <a16:creationId xmlns:a16="http://schemas.microsoft.com/office/drawing/2014/main" id="{63F4CFC3-F656-4C10-BFC7-7B1CA2A27F3A}"/>
              </a:ext>
            </a:extLst>
          </p:cNvPr>
          <p:cNvPicPr>
            <a:picLocks noGrp="1" noChangeAspect="1"/>
          </p:cNvPicPr>
          <p:nvPr>
            <p:ph idx="1"/>
          </p:nvPr>
        </p:nvPicPr>
        <p:blipFill>
          <a:blip r:embed="rId2"/>
          <a:stretch>
            <a:fillRect/>
          </a:stretch>
        </p:blipFill>
        <p:spPr>
          <a:xfrm>
            <a:off x="1712640" y="1435847"/>
            <a:ext cx="6768752" cy="4708525"/>
          </a:xfrm>
          <a:prstGeom prst="rect">
            <a:avLst/>
          </a:prstGeom>
        </p:spPr>
      </p:pic>
    </p:spTree>
    <p:extLst>
      <p:ext uri="{BB962C8B-B14F-4D97-AF65-F5344CB8AC3E}">
        <p14:creationId xmlns:p14="http://schemas.microsoft.com/office/powerpoint/2010/main" val="3765854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8A35-CCB6-44E2-A4C6-A5CA3D839E99}"/>
              </a:ext>
            </a:extLst>
          </p:cNvPr>
          <p:cNvSpPr>
            <a:spLocks noGrp="1"/>
          </p:cNvSpPr>
          <p:nvPr>
            <p:ph type="title"/>
          </p:nvPr>
        </p:nvSpPr>
        <p:spPr/>
        <p:txBody>
          <a:bodyPr/>
          <a:lstStyle/>
          <a:p>
            <a:r>
              <a:rPr lang="en-US" sz="3200" b="1" dirty="0">
                <a:solidFill>
                  <a:srgbClr val="FF0000"/>
                </a:solidFill>
              </a:rPr>
              <a:t>Execution time and Memory Size Requirements</a:t>
            </a:r>
          </a:p>
        </p:txBody>
      </p:sp>
      <p:graphicFrame>
        <p:nvGraphicFramePr>
          <p:cNvPr id="4" name="Table 4">
            <a:extLst>
              <a:ext uri="{FF2B5EF4-FFF2-40B4-BE49-F238E27FC236}">
                <a16:creationId xmlns:a16="http://schemas.microsoft.com/office/drawing/2014/main" id="{FDD0E476-720F-480D-B657-44428D9B837D}"/>
              </a:ext>
            </a:extLst>
          </p:cNvPr>
          <p:cNvGraphicFramePr>
            <a:graphicFrameLocks noGrp="1"/>
          </p:cNvGraphicFramePr>
          <p:nvPr>
            <p:ph idx="1"/>
            <p:extLst>
              <p:ext uri="{D42A27DB-BD31-4B8C-83A1-F6EECF244321}">
                <p14:modId xmlns:p14="http://schemas.microsoft.com/office/powerpoint/2010/main" val="2967708428"/>
              </p:ext>
            </p:extLst>
          </p:nvPr>
        </p:nvGraphicFramePr>
        <p:xfrm>
          <a:off x="732171" y="2060848"/>
          <a:ext cx="8441657" cy="316835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3207645849"/>
                    </a:ext>
                  </a:extLst>
                </a:gridCol>
                <a:gridCol w="2971800">
                  <a:extLst>
                    <a:ext uri="{9D8B030D-6E8A-4147-A177-3AD203B41FA5}">
                      <a16:colId xmlns:a16="http://schemas.microsoft.com/office/drawing/2014/main" val="547139767"/>
                    </a:ext>
                  </a:extLst>
                </a:gridCol>
                <a:gridCol w="2498057">
                  <a:extLst>
                    <a:ext uri="{9D8B030D-6E8A-4147-A177-3AD203B41FA5}">
                      <a16:colId xmlns:a16="http://schemas.microsoft.com/office/drawing/2014/main" val="3233969317"/>
                    </a:ext>
                  </a:extLst>
                </a:gridCol>
              </a:tblGrid>
              <a:tr h="633670">
                <a:tc>
                  <a:txBody>
                    <a:bodyPr/>
                    <a:lstStyle/>
                    <a:p>
                      <a:pPr algn="ctr">
                        <a:lnSpc>
                          <a:spcPct val="150000"/>
                        </a:lnSpc>
                      </a:pPr>
                      <a:r>
                        <a:rPr lang="en-US" u="sng" dirty="0"/>
                        <a:t>Dataset</a:t>
                      </a:r>
                    </a:p>
                  </a:txBody>
                  <a:tcPr/>
                </a:tc>
                <a:tc>
                  <a:txBody>
                    <a:bodyPr/>
                    <a:lstStyle/>
                    <a:p>
                      <a:pPr algn="ctr">
                        <a:lnSpc>
                          <a:spcPct val="150000"/>
                        </a:lnSpc>
                      </a:pPr>
                      <a:r>
                        <a:rPr lang="en-US" u="sng" dirty="0"/>
                        <a:t>Execution Time</a:t>
                      </a:r>
                    </a:p>
                  </a:txBody>
                  <a:tcPr/>
                </a:tc>
                <a:tc>
                  <a:txBody>
                    <a:bodyPr/>
                    <a:lstStyle/>
                    <a:p>
                      <a:pPr algn="ctr">
                        <a:lnSpc>
                          <a:spcPct val="150000"/>
                        </a:lnSpc>
                      </a:pPr>
                      <a:r>
                        <a:rPr lang="en-US" u="sng" dirty="0"/>
                        <a:t>Model Size</a:t>
                      </a:r>
                    </a:p>
                  </a:txBody>
                  <a:tcPr/>
                </a:tc>
                <a:extLst>
                  <a:ext uri="{0D108BD9-81ED-4DB2-BD59-A6C34878D82A}">
                    <a16:rowId xmlns:a16="http://schemas.microsoft.com/office/drawing/2014/main" val="1448991427"/>
                  </a:ext>
                </a:extLst>
              </a:tr>
              <a:tr h="633670">
                <a:tc>
                  <a:txBody>
                    <a:bodyPr/>
                    <a:lstStyle/>
                    <a:p>
                      <a:pPr>
                        <a:lnSpc>
                          <a:spcPct val="150000"/>
                        </a:lnSpc>
                      </a:pPr>
                      <a:r>
                        <a:rPr lang="en-US" dirty="0"/>
                        <a:t>Fake and Real news dataset</a:t>
                      </a:r>
                    </a:p>
                  </a:txBody>
                  <a:tcPr/>
                </a:tc>
                <a:tc>
                  <a:txBody>
                    <a:bodyPr/>
                    <a:lstStyle/>
                    <a:p>
                      <a:pPr>
                        <a:lnSpc>
                          <a:spcPct val="150000"/>
                        </a:lnSpc>
                      </a:pPr>
                      <a:r>
                        <a:rPr lang="en-US" dirty="0"/>
                        <a:t>9 min 15 sec</a:t>
                      </a:r>
                    </a:p>
                  </a:txBody>
                  <a:tcPr/>
                </a:tc>
                <a:tc>
                  <a:txBody>
                    <a:bodyPr/>
                    <a:lstStyle/>
                    <a:p>
                      <a:pPr>
                        <a:lnSpc>
                          <a:spcPct val="150000"/>
                        </a:lnSpc>
                      </a:pPr>
                      <a:r>
                        <a:rPr lang="en-US" dirty="0"/>
                        <a:t>800MB</a:t>
                      </a:r>
                    </a:p>
                  </a:txBody>
                  <a:tcPr/>
                </a:tc>
                <a:extLst>
                  <a:ext uri="{0D108BD9-81ED-4DB2-BD59-A6C34878D82A}">
                    <a16:rowId xmlns:a16="http://schemas.microsoft.com/office/drawing/2014/main" val="4024280896"/>
                  </a:ext>
                </a:extLst>
              </a:tr>
              <a:tr h="633670">
                <a:tc>
                  <a:txBody>
                    <a:bodyPr/>
                    <a:lstStyle/>
                    <a:p>
                      <a:pPr>
                        <a:lnSpc>
                          <a:spcPct val="150000"/>
                        </a:lnSpc>
                      </a:pPr>
                      <a:r>
                        <a:rPr lang="en-US" dirty="0"/>
                        <a:t>Corona-virus dataset</a:t>
                      </a:r>
                    </a:p>
                  </a:txBody>
                  <a:tcPr/>
                </a:tc>
                <a:tc>
                  <a:txBody>
                    <a:bodyPr/>
                    <a:lstStyle/>
                    <a:p>
                      <a:pPr>
                        <a:lnSpc>
                          <a:spcPct val="150000"/>
                        </a:lnSpc>
                      </a:pPr>
                      <a:r>
                        <a:rPr lang="en-US" dirty="0"/>
                        <a:t>1min 21 sec</a:t>
                      </a:r>
                    </a:p>
                  </a:txBody>
                  <a:tcPr/>
                </a:tc>
                <a:tc>
                  <a:txBody>
                    <a:bodyPr/>
                    <a:lstStyle/>
                    <a:p>
                      <a:pPr>
                        <a:lnSpc>
                          <a:spcPct val="150000"/>
                        </a:lnSpc>
                      </a:pPr>
                      <a:r>
                        <a:rPr lang="en-US" dirty="0"/>
                        <a:t>320MB</a:t>
                      </a:r>
                    </a:p>
                  </a:txBody>
                  <a:tcPr/>
                </a:tc>
                <a:extLst>
                  <a:ext uri="{0D108BD9-81ED-4DB2-BD59-A6C34878D82A}">
                    <a16:rowId xmlns:a16="http://schemas.microsoft.com/office/drawing/2014/main" val="743794287"/>
                  </a:ext>
                </a:extLst>
              </a:tr>
              <a:tr h="633670">
                <a:tc>
                  <a:txBody>
                    <a:bodyPr/>
                    <a:lstStyle/>
                    <a:p>
                      <a:pPr>
                        <a:lnSpc>
                          <a:spcPct val="150000"/>
                        </a:lnSpc>
                      </a:pPr>
                      <a:r>
                        <a:rPr lang="en-US" dirty="0"/>
                        <a:t>FNID</a:t>
                      </a:r>
                    </a:p>
                  </a:txBody>
                  <a:tcPr/>
                </a:tc>
                <a:tc>
                  <a:txBody>
                    <a:bodyPr/>
                    <a:lstStyle/>
                    <a:p>
                      <a:pPr>
                        <a:lnSpc>
                          <a:spcPct val="150000"/>
                        </a:lnSpc>
                      </a:pPr>
                      <a:r>
                        <a:rPr lang="en-US" dirty="0"/>
                        <a:t>7 min 24 sec</a:t>
                      </a:r>
                    </a:p>
                  </a:txBody>
                  <a:tcPr/>
                </a:tc>
                <a:tc>
                  <a:txBody>
                    <a:bodyPr/>
                    <a:lstStyle/>
                    <a:p>
                      <a:pPr>
                        <a:lnSpc>
                          <a:spcPct val="150000"/>
                        </a:lnSpc>
                      </a:pPr>
                      <a:r>
                        <a:rPr lang="en-US" dirty="0"/>
                        <a:t>740MB</a:t>
                      </a:r>
                    </a:p>
                  </a:txBody>
                  <a:tcPr/>
                </a:tc>
                <a:extLst>
                  <a:ext uri="{0D108BD9-81ED-4DB2-BD59-A6C34878D82A}">
                    <a16:rowId xmlns:a16="http://schemas.microsoft.com/office/drawing/2014/main" val="1466410998"/>
                  </a:ext>
                </a:extLst>
              </a:tr>
              <a:tr h="633670">
                <a:tc>
                  <a:txBody>
                    <a:bodyPr/>
                    <a:lstStyle/>
                    <a:p>
                      <a:pPr>
                        <a:lnSpc>
                          <a:spcPct val="150000"/>
                        </a:lnSpc>
                      </a:pPr>
                      <a:r>
                        <a:rPr lang="en-US" dirty="0"/>
                        <a:t>LIAR</a:t>
                      </a:r>
                    </a:p>
                  </a:txBody>
                  <a:tcPr/>
                </a:tc>
                <a:tc>
                  <a:txBody>
                    <a:bodyPr/>
                    <a:lstStyle/>
                    <a:p>
                      <a:pPr>
                        <a:lnSpc>
                          <a:spcPct val="150000"/>
                        </a:lnSpc>
                      </a:pPr>
                      <a:r>
                        <a:rPr lang="en-US" dirty="0"/>
                        <a:t>21 min 17 sec</a:t>
                      </a:r>
                    </a:p>
                  </a:txBody>
                  <a:tcPr/>
                </a:tc>
                <a:tc>
                  <a:txBody>
                    <a:bodyPr/>
                    <a:lstStyle/>
                    <a:p>
                      <a:pPr>
                        <a:lnSpc>
                          <a:spcPct val="150000"/>
                        </a:lnSpc>
                      </a:pPr>
                      <a:r>
                        <a:rPr lang="en-US" dirty="0"/>
                        <a:t>1.5 GB</a:t>
                      </a:r>
                    </a:p>
                  </a:txBody>
                  <a:tcPr/>
                </a:tc>
                <a:extLst>
                  <a:ext uri="{0D108BD9-81ED-4DB2-BD59-A6C34878D82A}">
                    <a16:rowId xmlns:a16="http://schemas.microsoft.com/office/drawing/2014/main" val="521289191"/>
                  </a:ext>
                </a:extLst>
              </a:tr>
            </a:tbl>
          </a:graphicData>
        </a:graphic>
      </p:graphicFrame>
    </p:spTree>
    <p:extLst>
      <p:ext uri="{BB962C8B-B14F-4D97-AF65-F5344CB8AC3E}">
        <p14:creationId xmlns:p14="http://schemas.microsoft.com/office/powerpoint/2010/main" val="47360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15BE-3BD2-4AF8-8CEB-06EFA73E7517}"/>
              </a:ext>
            </a:extLst>
          </p:cNvPr>
          <p:cNvSpPr>
            <a:spLocks noGrp="1"/>
          </p:cNvSpPr>
          <p:nvPr>
            <p:ph type="title"/>
          </p:nvPr>
        </p:nvSpPr>
        <p:spPr>
          <a:xfrm>
            <a:off x="495300" y="2708920"/>
            <a:ext cx="8915400" cy="1143000"/>
          </a:xfrm>
        </p:spPr>
        <p:txBody>
          <a:bodyPr/>
          <a:lstStyle/>
          <a:p>
            <a:r>
              <a:rPr lang="en-US" sz="7200" b="1" u="sng" dirty="0">
                <a:solidFill>
                  <a:srgbClr val="009900"/>
                </a:solidFill>
              </a:rPr>
              <a:t>Introduction</a:t>
            </a:r>
          </a:p>
        </p:txBody>
      </p:sp>
    </p:spTree>
    <p:extLst>
      <p:ext uri="{BB962C8B-B14F-4D97-AF65-F5344CB8AC3E}">
        <p14:creationId xmlns:p14="http://schemas.microsoft.com/office/powerpoint/2010/main" val="6054230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0576-7499-4286-BFE1-C11A11E0AA4B}"/>
              </a:ext>
            </a:extLst>
          </p:cNvPr>
          <p:cNvSpPr>
            <a:spLocks noGrp="1"/>
          </p:cNvSpPr>
          <p:nvPr>
            <p:ph type="title"/>
          </p:nvPr>
        </p:nvSpPr>
        <p:spPr>
          <a:xfrm>
            <a:off x="344488" y="2132856"/>
            <a:ext cx="8915400" cy="1143000"/>
          </a:xfrm>
        </p:spPr>
        <p:txBody>
          <a:bodyPr/>
          <a:lstStyle/>
          <a:p>
            <a:r>
              <a:rPr lang="en-US" sz="7200" b="1" u="sng" dirty="0">
                <a:solidFill>
                  <a:srgbClr val="00B050"/>
                </a:solidFill>
              </a:rPr>
              <a:t>Comparison </a:t>
            </a:r>
            <a:br>
              <a:rPr lang="en-US" sz="7200" b="1" u="sng" dirty="0">
                <a:solidFill>
                  <a:srgbClr val="00B050"/>
                </a:solidFill>
              </a:rPr>
            </a:br>
            <a:r>
              <a:rPr lang="en-US" sz="7200" b="1" u="sng" dirty="0">
                <a:solidFill>
                  <a:srgbClr val="00B050"/>
                </a:solidFill>
              </a:rPr>
              <a:t>Current vs Baseline</a:t>
            </a:r>
          </a:p>
        </p:txBody>
      </p:sp>
    </p:spTree>
    <p:extLst>
      <p:ext uri="{BB962C8B-B14F-4D97-AF65-F5344CB8AC3E}">
        <p14:creationId xmlns:p14="http://schemas.microsoft.com/office/powerpoint/2010/main" val="1970919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4505-A3C6-47C8-BD89-B0E8814E8890}"/>
              </a:ext>
            </a:extLst>
          </p:cNvPr>
          <p:cNvSpPr>
            <a:spLocks noGrp="1"/>
          </p:cNvSpPr>
          <p:nvPr>
            <p:ph type="title"/>
          </p:nvPr>
        </p:nvSpPr>
        <p:spPr/>
        <p:txBody>
          <a:bodyPr/>
          <a:lstStyle/>
          <a:p>
            <a:r>
              <a:rPr lang="en-US" sz="3200" b="1" dirty="0">
                <a:solidFill>
                  <a:srgbClr val="FF0000"/>
                </a:solidFill>
              </a:rPr>
              <a:t>Comparison of Model with published result</a:t>
            </a:r>
          </a:p>
        </p:txBody>
      </p:sp>
      <p:graphicFrame>
        <p:nvGraphicFramePr>
          <p:cNvPr id="3" name="Table 4">
            <a:extLst>
              <a:ext uri="{FF2B5EF4-FFF2-40B4-BE49-F238E27FC236}">
                <a16:creationId xmlns:a16="http://schemas.microsoft.com/office/drawing/2014/main" id="{7E98D932-42C0-42D7-A42F-EE2678F01C28}"/>
              </a:ext>
            </a:extLst>
          </p:cNvPr>
          <p:cNvGraphicFramePr>
            <a:graphicFrameLocks noGrp="1"/>
          </p:cNvGraphicFramePr>
          <p:nvPr>
            <p:extLst>
              <p:ext uri="{D42A27DB-BD31-4B8C-83A1-F6EECF244321}">
                <p14:modId xmlns:p14="http://schemas.microsoft.com/office/powerpoint/2010/main" val="3310154251"/>
              </p:ext>
            </p:extLst>
          </p:nvPr>
        </p:nvGraphicFramePr>
        <p:xfrm>
          <a:off x="1064568" y="1988840"/>
          <a:ext cx="7920879" cy="3816425"/>
        </p:xfrm>
        <a:graphic>
          <a:graphicData uri="http://schemas.openxmlformats.org/drawingml/2006/table">
            <a:tbl>
              <a:tblPr firstRow="1" bandRow="1">
                <a:tableStyleId>{5C22544A-7EE6-4342-B048-85BDC9FD1C3A}</a:tableStyleId>
              </a:tblPr>
              <a:tblGrid>
                <a:gridCol w="2640293">
                  <a:extLst>
                    <a:ext uri="{9D8B030D-6E8A-4147-A177-3AD203B41FA5}">
                      <a16:colId xmlns:a16="http://schemas.microsoft.com/office/drawing/2014/main" val="3866899679"/>
                    </a:ext>
                  </a:extLst>
                </a:gridCol>
                <a:gridCol w="2640293">
                  <a:extLst>
                    <a:ext uri="{9D8B030D-6E8A-4147-A177-3AD203B41FA5}">
                      <a16:colId xmlns:a16="http://schemas.microsoft.com/office/drawing/2014/main" val="1080556885"/>
                    </a:ext>
                  </a:extLst>
                </a:gridCol>
                <a:gridCol w="2640293">
                  <a:extLst>
                    <a:ext uri="{9D8B030D-6E8A-4147-A177-3AD203B41FA5}">
                      <a16:colId xmlns:a16="http://schemas.microsoft.com/office/drawing/2014/main" val="2373538526"/>
                    </a:ext>
                  </a:extLst>
                </a:gridCol>
              </a:tblGrid>
              <a:tr h="657988">
                <a:tc>
                  <a:txBody>
                    <a:bodyPr/>
                    <a:lstStyle/>
                    <a:p>
                      <a:pPr algn="ctr"/>
                      <a:r>
                        <a:rPr lang="en-US" b="0" u="sng" dirty="0"/>
                        <a:t>Dataset</a:t>
                      </a:r>
                    </a:p>
                  </a:txBody>
                  <a:tcPr/>
                </a:tc>
                <a:tc>
                  <a:txBody>
                    <a:bodyPr/>
                    <a:lstStyle/>
                    <a:p>
                      <a:pPr algn="ctr"/>
                      <a:r>
                        <a:rPr lang="en-US" b="0" u="sng" dirty="0"/>
                        <a:t>Current Result</a:t>
                      </a:r>
                    </a:p>
                  </a:txBody>
                  <a:tcPr/>
                </a:tc>
                <a:tc>
                  <a:txBody>
                    <a:bodyPr/>
                    <a:lstStyle/>
                    <a:p>
                      <a:pPr algn="ctr"/>
                      <a:r>
                        <a:rPr lang="en-US" b="0" u="sng" dirty="0"/>
                        <a:t>Published Baseline Result</a:t>
                      </a:r>
                    </a:p>
                  </a:txBody>
                  <a:tcPr/>
                </a:tc>
                <a:extLst>
                  <a:ext uri="{0D108BD9-81ED-4DB2-BD59-A6C34878D82A}">
                    <a16:rowId xmlns:a16="http://schemas.microsoft.com/office/drawing/2014/main" val="1564888458"/>
                  </a:ext>
                </a:extLst>
              </a:tr>
              <a:tr h="1135705">
                <a:tc>
                  <a:txBody>
                    <a:bodyPr/>
                    <a:lstStyle/>
                    <a:p>
                      <a:r>
                        <a:rPr lang="en-US" dirty="0"/>
                        <a:t>Fake and real news dataset</a:t>
                      </a:r>
                    </a:p>
                  </a:txBody>
                  <a:tcPr/>
                </a:tc>
                <a:tc>
                  <a:txBody>
                    <a:bodyPr/>
                    <a:lstStyle/>
                    <a:p>
                      <a:r>
                        <a:rPr lang="en-US" dirty="0"/>
                        <a:t>99.2%</a:t>
                      </a:r>
                    </a:p>
                  </a:txBody>
                  <a:tcPr/>
                </a:tc>
                <a:tc>
                  <a:txBody>
                    <a:bodyPr/>
                    <a:lstStyle/>
                    <a:p>
                      <a:r>
                        <a:rPr lang="en-US" dirty="0"/>
                        <a:t>99%</a:t>
                      </a:r>
                    </a:p>
                  </a:txBody>
                  <a:tcPr/>
                </a:tc>
                <a:extLst>
                  <a:ext uri="{0D108BD9-81ED-4DB2-BD59-A6C34878D82A}">
                    <a16:rowId xmlns:a16="http://schemas.microsoft.com/office/drawing/2014/main" val="230900270"/>
                  </a:ext>
                </a:extLst>
              </a:tr>
              <a:tr h="706756">
                <a:tc>
                  <a:txBody>
                    <a:bodyPr/>
                    <a:lstStyle/>
                    <a:p>
                      <a:r>
                        <a:rPr lang="en-US" dirty="0"/>
                        <a:t>Coronavirus dataset</a:t>
                      </a:r>
                    </a:p>
                  </a:txBody>
                  <a:tcPr/>
                </a:tc>
                <a:tc>
                  <a:txBody>
                    <a:bodyPr/>
                    <a:lstStyle/>
                    <a:p>
                      <a:r>
                        <a:rPr lang="en-US" dirty="0"/>
                        <a:t>86.2%</a:t>
                      </a:r>
                    </a:p>
                  </a:txBody>
                  <a:tcPr/>
                </a:tc>
                <a:tc>
                  <a:txBody>
                    <a:bodyPr/>
                    <a:lstStyle/>
                    <a:p>
                      <a:r>
                        <a:rPr lang="en-US" dirty="0"/>
                        <a:t>84%</a:t>
                      </a:r>
                    </a:p>
                  </a:txBody>
                  <a:tcPr/>
                </a:tc>
                <a:extLst>
                  <a:ext uri="{0D108BD9-81ED-4DB2-BD59-A6C34878D82A}">
                    <a16:rowId xmlns:a16="http://schemas.microsoft.com/office/drawing/2014/main" val="2159990926"/>
                  </a:ext>
                </a:extLst>
              </a:tr>
              <a:tr h="657988">
                <a:tc>
                  <a:txBody>
                    <a:bodyPr/>
                    <a:lstStyle/>
                    <a:p>
                      <a:r>
                        <a:rPr lang="en-US" dirty="0"/>
                        <a:t>FNID</a:t>
                      </a:r>
                    </a:p>
                  </a:txBody>
                  <a:tcPr/>
                </a:tc>
                <a:tc>
                  <a:txBody>
                    <a:bodyPr/>
                    <a:lstStyle/>
                    <a:p>
                      <a:r>
                        <a:rPr lang="en-US" dirty="0"/>
                        <a:t>73%</a:t>
                      </a:r>
                    </a:p>
                  </a:txBody>
                  <a:tcPr/>
                </a:tc>
                <a:tc>
                  <a:txBody>
                    <a:bodyPr/>
                    <a:lstStyle/>
                    <a:p>
                      <a:r>
                        <a:rPr lang="en-US" dirty="0"/>
                        <a:t>69%</a:t>
                      </a:r>
                    </a:p>
                  </a:txBody>
                  <a:tcPr/>
                </a:tc>
                <a:extLst>
                  <a:ext uri="{0D108BD9-81ED-4DB2-BD59-A6C34878D82A}">
                    <a16:rowId xmlns:a16="http://schemas.microsoft.com/office/drawing/2014/main" val="2464297845"/>
                  </a:ext>
                </a:extLst>
              </a:tr>
              <a:tr h="657988">
                <a:tc>
                  <a:txBody>
                    <a:bodyPr/>
                    <a:lstStyle/>
                    <a:p>
                      <a:r>
                        <a:rPr lang="en-US" dirty="0"/>
                        <a:t>LIAR</a:t>
                      </a:r>
                    </a:p>
                  </a:txBody>
                  <a:tcPr/>
                </a:tc>
                <a:tc>
                  <a:txBody>
                    <a:bodyPr/>
                    <a:lstStyle/>
                    <a:p>
                      <a:r>
                        <a:rPr lang="en-US" dirty="0"/>
                        <a:t>26%</a:t>
                      </a:r>
                    </a:p>
                  </a:txBody>
                  <a:tcPr/>
                </a:tc>
                <a:tc>
                  <a:txBody>
                    <a:bodyPr/>
                    <a:lstStyle/>
                    <a:p>
                      <a:r>
                        <a:rPr lang="en-US" dirty="0"/>
                        <a:t>24%</a:t>
                      </a:r>
                    </a:p>
                  </a:txBody>
                  <a:tcPr/>
                </a:tc>
                <a:extLst>
                  <a:ext uri="{0D108BD9-81ED-4DB2-BD59-A6C34878D82A}">
                    <a16:rowId xmlns:a16="http://schemas.microsoft.com/office/drawing/2014/main" val="3942370426"/>
                  </a:ext>
                </a:extLst>
              </a:tr>
            </a:tbl>
          </a:graphicData>
        </a:graphic>
      </p:graphicFrame>
    </p:spTree>
    <p:extLst>
      <p:ext uri="{BB962C8B-B14F-4D97-AF65-F5344CB8AC3E}">
        <p14:creationId xmlns:p14="http://schemas.microsoft.com/office/powerpoint/2010/main" val="515090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27D5-37D5-46B6-B817-41E70F6F711C}"/>
              </a:ext>
            </a:extLst>
          </p:cNvPr>
          <p:cNvSpPr>
            <a:spLocks noGrp="1"/>
          </p:cNvSpPr>
          <p:nvPr>
            <p:ph type="title"/>
          </p:nvPr>
        </p:nvSpPr>
        <p:spPr>
          <a:xfrm>
            <a:off x="495300" y="274638"/>
            <a:ext cx="8898082" cy="1138526"/>
          </a:xfrm>
        </p:spPr>
        <p:txBody>
          <a:bodyPr/>
          <a:lstStyle/>
          <a:p>
            <a:r>
              <a:rPr lang="en-US" sz="3200" b="1" dirty="0">
                <a:solidFill>
                  <a:srgbClr val="FF0000"/>
                </a:solidFill>
              </a:rPr>
              <a:t>Baseline Approach vs Current Approach</a:t>
            </a:r>
          </a:p>
        </p:txBody>
      </p:sp>
      <p:graphicFrame>
        <p:nvGraphicFramePr>
          <p:cNvPr id="4" name="Table 4">
            <a:extLst>
              <a:ext uri="{FF2B5EF4-FFF2-40B4-BE49-F238E27FC236}">
                <a16:creationId xmlns:a16="http://schemas.microsoft.com/office/drawing/2014/main" id="{03F4A380-42CD-4F13-806B-E3D9F61603F9}"/>
              </a:ext>
            </a:extLst>
          </p:cNvPr>
          <p:cNvGraphicFramePr>
            <a:graphicFrameLocks noGrp="1"/>
          </p:cNvGraphicFramePr>
          <p:nvPr>
            <p:ph idx="1"/>
            <p:extLst>
              <p:ext uri="{D42A27DB-BD31-4B8C-83A1-F6EECF244321}">
                <p14:modId xmlns:p14="http://schemas.microsoft.com/office/powerpoint/2010/main" val="3202565519"/>
              </p:ext>
            </p:extLst>
          </p:nvPr>
        </p:nvGraphicFramePr>
        <p:xfrm>
          <a:off x="632520" y="1700808"/>
          <a:ext cx="8915400" cy="43027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751214436"/>
                    </a:ext>
                  </a:extLst>
                </a:gridCol>
                <a:gridCol w="4457700">
                  <a:extLst>
                    <a:ext uri="{9D8B030D-6E8A-4147-A177-3AD203B41FA5}">
                      <a16:colId xmlns:a16="http://schemas.microsoft.com/office/drawing/2014/main" val="1697957391"/>
                    </a:ext>
                  </a:extLst>
                </a:gridCol>
              </a:tblGrid>
              <a:tr h="370840">
                <a:tc>
                  <a:txBody>
                    <a:bodyPr/>
                    <a:lstStyle/>
                    <a:p>
                      <a:pPr algn="ctr"/>
                      <a:r>
                        <a:rPr lang="en-US" b="0" u="sng" dirty="0"/>
                        <a:t>Current Approach</a:t>
                      </a:r>
                    </a:p>
                  </a:txBody>
                  <a:tcPr/>
                </a:tc>
                <a:tc>
                  <a:txBody>
                    <a:bodyPr/>
                    <a:lstStyle/>
                    <a:p>
                      <a:pPr algn="ctr"/>
                      <a:r>
                        <a:rPr lang="en-US" b="0" u="sng" dirty="0"/>
                        <a:t>Baseline Approach</a:t>
                      </a:r>
                    </a:p>
                  </a:txBody>
                  <a:tcPr/>
                </a:tc>
                <a:extLst>
                  <a:ext uri="{0D108BD9-81ED-4DB2-BD59-A6C34878D82A}">
                    <a16:rowId xmlns:a16="http://schemas.microsoft.com/office/drawing/2014/main" val="2566191011"/>
                  </a:ext>
                </a:extLst>
              </a:tr>
              <a:tr h="370840">
                <a:tc>
                  <a:txBody>
                    <a:bodyPr/>
                    <a:lstStyle/>
                    <a:p>
                      <a:pPr marL="285750" indent="-285750">
                        <a:buFont typeface="Arial" panose="020B0604020202020204" pitchFamily="34" charset="0"/>
                        <a:buChar char="•"/>
                      </a:pPr>
                      <a:r>
                        <a:rPr lang="en-US" b="1" i="1" u="sng" dirty="0"/>
                        <a:t>Advantages:</a:t>
                      </a:r>
                    </a:p>
                    <a:p>
                      <a:pPr marL="0" indent="0">
                        <a:buFont typeface="Arial" panose="020B0604020202020204" pitchFamily="34" charset="0"/>
                        <a:buNone/>
                      </a:pPr>
                      <a:r>
                        <a:rPr lang="en-US" sz="1600" dirty="0"/>
                        <a:t>    -- Uses deep learning ideas</a:t>
                      </a:r>
                    </a:p>
                    <a:p>
                      <a:pPr marL="0" indent="0">
                        <a:buFont typeface="Arial" panose="020B0604020202020204" pitchFamily="34" charset="0"/>
                        <a:buNone/>
                      </a:pPr>
                      <a:r>
                        <a:rPr lang="en-US" sz="1600" dirty="0"/>
                        <a:t>    -- can handle long sentences</a:t>
                      </a:r>
                    </a:p>
                    <a:p>
                      <a:pPr marL="0" indent="0">
                        <a:buFont typeface="Arial" panose="020B0604020202020204" pitchFamily="34" charset="0"/>
                        <a:buNone/>
                      </a:pPr>
                      <a:r>
                        <a:rPr lang="en-US" sz="1600" dirty="0"/>
                        <a:t>    -- remembers contexts over large sequence</a:t>
                      </a:r>
                    </a:p>
                    <a:p>
                      <a:pPr marL="0" indent="0">
                        <a:buFont typeface="Arial" panose="020B0604020202020204" pitchFamily="34" charset="0"/>
                        <a:buNone/>
                      </a:pPr>
                      <a:r>
                        <a:rPr lang="en-US" sz="1600" dirty="0"/>
                        <a:t>    -- pre-trained</a:t>
                      </a:r>
                    </a:p>
                    <a:p>
                      <a:pPr marL="0" indent="0">
                        <a:buFont typeface="Arial" panose="020B0604020202020204" pitchFamily="34" charset="0"/>
                        <a:buNone/>
                      </a:pPr>
                      <a:r>
                        <a:rPr lang="en-US" sz="1600" dirty="0"/>
                        <a:t>    -- provides state of the art performance</a:t>
                      </a:r>
                    </a:p>
                    <a:p>
                      <a:pPr marL="0" indent="0">
                        <a:buFont typeface="Arial" panose="020B0604020202020204" pitchFamily="34" charset="0"/>
                        <a:buNone/>
                      </a:pPr>
                      <a:r>
                        <a:rPr lang="en-US" sz="1600" dirty="0"/>
                        <a:t>    -- can handle large types of use cases</a:t>
                      </a:r>
                    </a:p>
                    <a:p>
                      <a:pPr marL="0" indent="0">
                        <a:buFont typeface="Arial" panose="020B0604020202020204" pitchFamily="34" charset="0"/>
                        <a:buNone/>
                      </a:pPr>
                      <a:r>
                        <a:rPr lang="en-US" sz="1600" dirty="0"/>
                        <a:t>    -- highly robust</a:t>
                      </a:r>
                    </a:p>
                  </a:txBody>
                  <a:tcPr/>
                </a:tc>
                <a:tc>
                  <a:txBody>
                    <a:bodyPr/>
                    <a:lstStyle/>
                    <a:p>
                      <a:pPr marL="285750" indent="-285750">
                        <a:buFont typeface="Arial" panose="020B0604020202020204" pitchFamily="34" charset="0"/>
                        <a:buChar char="•"/>
                      </a:pPr>
                      <a:r>
                        <a:rPr lang="en-US" b="1" i="1" u="sng" dirty="0"/>
                        <a:t>Advantages:</a:t>
                      </a:r>
                    </a:p>
                    <a:p>
                      <a:pPr marL="0" indent="0">
                        <a:buFont typeface="Arial" panose="020B0604020202020204" pitchFamily="34" charset="0"/>
                        <a:buNone/>
                      </a:pPr>
                      <a:r>
                        <a:rPr lang="en-US" dirty="0"/>
                        <a:t>   -- </a:t>
                      </a:r>
                      <a:r>
                        <a:rPr lang="en-US" sz="1600" dirty="0"/>
                        <a:t>smaller model</a:t>
                      </a:r>
                    </a:p>
                    <a:p>
                      <a:pPr marL="0" indent="0">
                        <a:buFont typeface="Arial" panose="020B0604020202020204" pitchFamily="34" charset="0"/>
                        <a:buNone/>
                      </a:pPr>
                      <a:r>
                        <a:rPr lang="en-US" sz="1600" dirty="0"/>
                        <a:t>   -- memory and time efficient</a:t>
                      </a:r>
                    </a:p>
                    <a:p>
                      <a:pPr marL="0" indent="0">
                        <a:buFont typeface="Arial" panose="020B0604020202020204" pitchFamily="34" charset="0"/>
                        <a:buNone/>
                      </a:pPr>
                      <a:r>
                        <a:rPr lang="en-US" sz="1600" dirty="0"/>
                        <a:t>   -- faster inference</a:t>
                      </a:r>
                    </a:p>
                    <a:p>
                      <a:pPr marL="0" indent="0">
                        <a:buFont typeface="Arial" panose="020B0604020202020204" pitchFamily="34" charset="0"/>
                        <a:buNone/>
                      </a:pPr>
                      <a:r>
                        <a:rPr lang="en-US" sz="1600" dirty="0"/>
                        <a:t>   -- suitable for smaller datasets with less complexity</a:t>
                      </a:r>
                    </a:p>
                    <a:p>
                      <a:pPr marL="0" indent="0">
                        <a:buFont typeface="Arial" panose="020B0604020202020204" pitchFamily="34" charset="0"/>
                        <a:buNone/>
                      </a:pPr>
                      <a:endParaRPr lang="en-US" dirty="0"/>
                    </a:p>
                  </a:txBody>
                  <a:tcPr/>
                </a:tc>
                <a:extLst>
                  <a:ext uri="{0D108BD9-81ED-4DB2-BD59-A6C34878D82A}">
                    <a16:rowId xmlns:a16="http://schemas.microsoft.com/office/drawing/2014/main" val="3081642721"/>
                  </a:ext>
                </a:extLst>
              </a:tr>
              <a:tr h="370840">
                <a:tc>
                  <a:txBody>
                    <a:bodyPr/>
                    <a:lstStyle/>
                    <a:p>
                      <a:pPr marL="285750" indent="-285750">
                        <a:buFont typeface="Arial" panose="020B0604020202020204" pitchFamily="34" charset="0"/>
                        <a:buChar char="•"/>
                      </a:pPr>
                      <a:r>
                        <a:rPr lang="en-US" b="1" i="1" u="sng" dirty="0"/>
                        <a:t>Disadvantages:</a:t>
                      </a:r>
                    </a:p>
                    <a:p>
                      <a:pPr marL="0" indent="0">
                        <a:buFont typeface="Arial" panose="020B0604020202020204" pitchFamily="34" charset="0"/>
                        <a:buNone/>
                      </a:pPr>
                      <a:r>
                        <a:rPr lang="en-US" dirty="0"/>
                        <a:t>   -- </a:t>
                      </a:r>
                      <a:r>
                        <a:rPr lang="en-US" sz="1600" dirty="0"/>
                        <a:t>requires huge training time</a:t>
                      </a:r>
                    </a:p>
                    <a:p>
                      <a:pPr marL="0" indent="0">
                        <a:buFont typeface="Arial" panose="020B0604020202020204" pitchFamily="34" charset="0"/>
                        <a:buNone/>
                      </a:pPr>
                      <a:r>
                        <a:rPr lang="en-US" sz="1600" dirty="0"/>
                        <a:t>   -- requires huge compute setup such as GPU</a:t>
                      </a:r>
                    </a:p>
                    <a:p>
                      <a:pPr marL="0" indent="0">
                        <a:buFont typeface="Arial" panose="020B0604020202020204" pitchFamily="34" charset="0"/>
                        <a:buNone/>
                      </a:pPr>
                      <a:r>
                        <a:rPr lang="en-US" sz="1600" dirty="0"/>
                        <a:t>   -- requires advanced deep learning and transformer skill</a:t>
                      </a:r>
                    </a:p>
                    <a:p>
                      <a:pPr marL="0" indent="0">
                        <a:buFont typeface="Arial" panose="020B0604020202020204" pitchFamily="34" charset="0"/>
                        <a:buNone/>
                      </a:pPr>
                      <a:r>
                        <a:rPr lang="en-US" sz="1600" dirty="0"/>
                        <a:t>  -- difficult to be used in near real time inference scenarios</a:t>
                      </a:r>
                    </a:p>
                  </a:txBody>
                  <a:tcPr/>
                </a:tc>
                <a:tc>
                  <a:txBody>
                    <a:bodyPr/>
                    <a:lstStyle/>
                    <a:p>
                      <a:pPr marL="285750" indent="-285750">
                        <a:buFont typeface="Arial" panose="020B0604020202020204" pitchFamily="34" charset="0"/>
                        <a:buChar char="•"/>
                      </a:pPr>
                      <a:r>
                        <a:rPr lang="en-US" b="1" i="1" u="sng" dirty="0"/>
                        <a:t>Disadvantages:</a:t>
                      </a:r>
                    </a:p>
                    <a:p>
                      <a:pPr marL="0" indent="0">
                        <a:buFont typeface="Arial" panose="020B0604020202020204" pitchFamily="34" charset="0"/>
                        <a:buNone/>
                      </a:pPr>
                      <a:r>
                        <a:rPr lang="en-US" dirty="0"/>
                        <a:t>    -- </a:t>
                      </a:r>
                      <a:r>
                        <a:rPr lang="en-US" sz="1600" dirty="0"/>
                        <a:t>less accuracy</a:t>
                      </a:r>
                    </a:p>
                    <a:p>
                      <a:pPr marL="0" indent="0">
                        <a:buFont typeface="Arial" panose="020B0604020202020204" pitchFamily="34" charset="0"/>
                        <a:buNone/>
                      </a:pPr>
                      <a:r>
                        <a:rPr lang="en-US" sz="1600" dirty="0"/>
                        <a:t>    -- performance degrades for longer        sentences</a:t>
                      </a:r>
                    </a:p>
                    <a:p>
                      <a:pPr marL="0" indent="0">
                        <a:buFont typeface="Arial" panose="020B0604020202020204" pitchFamily="34" charset="0"/>
                        <a:buNone/>
                      </a:pPr>
                      <a:r>
                        <a:rPr lang="en-US" sz="1600" dirty="0"/>
                        <a:t>    -- can not beat state of the art results</a:t>
                      </a:r>
                    </a:p>
                    <a:p>
                      <a:pPr marL="0" indent="0">
                        <a:buFont typeface="Arial" panose="020B0604020202020204" pitchFamily="34" charset="0"/>
                        <a:buNone/>
                      </a:pPr>
                      <a:r>
                        <a:rPr lang="en-US" sz="1600" dirty="0"/>
                        <a:t>    -- Old techniques with little scope of improvements</a:t>
                      </a:r>
                      <a:endParaRPr lang="en-US" dirty="0"/>
                    </a:p>
                  </a:txBody>
                  <a:tcPr/>
                </a:tc>
                <a:extLst>
                  <a:ext uri="{0D108BD9-81ED-4DB2-BD59-A6C34878D82A}">
                    <a16:rowId xmlns:a16="http://schemas.microsoft.com/office/drawing/2014/main" val="3236521268"/>
                  </a:ext>
                </a:extLst>
              </a:tr>
            </a:tbl>
          </a:graphicData>
        </a:graphic>
      </p:graphicFrame>
    </p:spTree>
    <p:extLst>
      <p:ext uri="{BB962C8B-B14F-4D97-AF65-F5344CB8AC3E}">
        <p14:creationId xmlns:p14="http://schemas.microsoft.com/office/powerpoint/2010/main" val="37826225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C135-F08F-4B4E-B17A-11F77F2ABFB7}"/>
              </a:ext>
            </a:extLst>
          </p:cNvPr>
          <p:cNvSpPr>
            <a:spLocks noGrp="1"/>
          </p:cNvSpPr>
          <p:nvPr>
            <p:ph type="title"/>
          </p:nvPr>
        </p:nvSpPr>
        <p:spPr>
          <a:xfrm>
            <a:off x="560512" y="2636912"/>
            <a:ext cx="8915400" cy="1143000"/>
          </a:xfrm>
        </p:spPr>
        <p:txBody>
          <a:bodyPr/>
          <a:lstStyle/>
          <a:p>
            <a:r>
              <a:rPr lang="en-US" sz="7200" b="1" u="sng" dirty="0">
                <a:solidFill>
                  <a:srgbClr val="009900"/>
                </a:solidFill>
              </a:rPr>
              <a:t>Demonstration</a:t>
            </a:r>
          </a:p>
        </p:txBody>
      </p:sp>
    </p:spTree>
    <p:extLst>
      <p:ext uri="{BB962C8B-B14F-4D97-AF65-F5344CB8AC3E}">
        <p14:creationId xmlns:p14="http://schemas.microsoft.com/office/powerpoint/2010/main" val="32436191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387A-5234-4334-A12E-270A427D5D2F}"/>
              </a:ext>
            </a:extLst>
          </p:cNvPr>
          <p:cNvSpPr>
            <a:spLocks noGrp="1"/>
          </p:cNvSpPr>
          <p:nvPr>
            <p:ph type="title"/>
          </p:nvPr>
        </p:nvSpPr>
        <p:spPr/>
        <p:txBody>
          <a:bodyPr/>
          <a:lstStyle/>
          <a:p>
            <a:r>
              <a:rPr lang="en-US" sz="3200" b="1" dirty="0">
                <a:solidFill>
                  <a:srgbClr val="FF0000"/>
                </a:solidFill>
              </a:rPr>
              <a:t>Conclusion</a:t>
            </a:r>
          </a:p>
        </p:txBody>
      </p:sp>
      <p:sp>
        <p:nvSpPr>
          <p:cNvPr id="3" name="Content Placeholder 2">
            <a:extLst>
              <a:ext uri="{FF2B5EF4-FFF2-40B4-BE49-F238E27FC236}">
                <a16:creationId xmlns:a16="http://schemas.microsoft.com/office/drawing/2014/main" id="{6F98F812-5124-4309-9EB6-4FCF5A6725F8}"/>
              </a:ext>
            </a:extLst>
          </p:cNvPr>
          <p:cNvSpPr>
            <a:spLocks noGrp="1"/>
          </p:cNvSpPr>
          <p:nvPr>
            <p:ph idx="1"/>
          </p:nvPr>
        </p:nvSpPr>
        <p:spPr>
          <a:xfrm>
            <a:off x="495300" y="980728"/>
            <a:ext cx="8915400" cy="5256584"/>
          </a:xfrm>
        </p:spPr>
        <p:txBody>
          <a:bodyPr/>
          <a:lstStyle/>
          <a:p>
            <a:pPr>
              <a:lnSpc>
                <a:spcPct val="150000"/>
              </a:lnSpc>
            </a:pPr>
            <a:r>
              <a:rPr lang="en-US" sz="1600" dirty="0"/>
              <a:t>Our goal was to design a machine learning based system which could identify and predict from a news article if the content is fake or real. Machine learning can be used for social good such as fake news identification. Our approach shows that after much pre-processing of relatively small predefined dataset, an NLP/ML Model is able to pick up on a diverse set of potentially subtle language patterns that a human may (or may not) be able to detect. </a:t>
            </a:r>
          </a:p>
          <a:p>
            <a:pPr>
              <a:lnSpc>
                <a:spcPct val="150000"/>
              </a:lnSpc>
            </a:pPr>
            <a:endParaRPr lang="en-US" sz="1600" dirty="0"/>
          </a:p>
          <a:p>
            <a:pPr>
              <a:lnSpc>
                <a:spcPct val="150000"/>
              </a:lnSpc>
            </a:pPr>
            <a:r>
              <a:rPr lang="en-US" sz="1600" dirty="0"/>
              <a:t>our model looks for indefinite or inconclusive words, referential words, and evidence words as patterns that characterize real news. Transformers are naturally good at identifying the context from large sequence of words hence can be quite powerful in tasks such as sentence completion, language translation, question answering or text classification. Even if a human could detect these patterns, they are not able to store as much information as a ML model, and therefore, may not understand the complex relationships between the detection of these patterns and the decision for classification. As such, this seems to be a really good start on a tool that would be useful to augment human’s ability to detect Fake News.</a:t>
            </a:r>
          </a:p>
          <a:p>
            <a:endParaRPr lang="en-US" sz="1400" dirty="0"/>
          </a:p>
        </p:txBody>
      </p:sp>
    </p:spTree>
    <p:extLst>
      <p:ext uri="{BB962C8B-B14F-4D97-AF65-F5344CB8AC3E}">
        <p14:creationId xmlns:p14="http://schemas.microsoft.com/office/powerpoint/2010/main" val="41215472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7FB3-8F53-4AF1-BFF9-F66C1F2F073F}"/>
              </a:ext>
            </a:extLst>
          </p:cNvPr>
          <p:cNvSpPr>
            <a:spLocks noGrp="1"/>
          </p:cNvSpPr>
          <p:nvPr>
            <p:ph type="title"/>
          </p:nvPr>
        </p:nvSpPr>
        <p:spPr/>
        <p:txBody>
          <a:bodyPr/>
          <a:lstStyle/>
          <a:p>
            <a:r>
              <a:rPr lang="en-US" sz="3200" b="1" dirty="0">
                <a:solidFill>
                  <a:srgbClr val="FF0000"/>
                </a:solidFill>
              </a:rPr>
              <a:t>Future Work</a:t>
            </a:r>
          </a:p>
        </p:txBody>
      </p:sp>
      <p:sp>
        <p:nvSpPr>
          <p:cNvPr id="3" name="Content Placeholder 2">
            <a:extLst>
              <a:ext uri="{FF2B5EF4-FFF2-40B4-BE49-F238E27FC236}">
                <a16:creationId xmlns:a16="http://schemas.microsoft.com/office/drawing/2014/main" id="{41DB56DA-54E0-4CE5-B126-5D3DA02DAAFF}"/>
              </a:ext>
            </a:extLst>
          </p:cNvPr>
          <p:cNvSpPr>
            <a:spLocks noGrp="1"/>
          </p:cNvSpPr>
          <p:nvPr>
            <p:ph idx="1"/>
          </p:nvPr>
        </p:nvSpPr>
        <p:spPr>
          <a:xfrm>
            <a:off x="495300" y="1166018"/>
            <a:ext cx="8915400" cy="4855270"/>
          </a:xfrm>
        </p:spPr>
        <p:txBody>
          <a:bodyPr/>
          <a:lstStyle/>
          <a:p>
            <a:pPr lvl="0">
              <a:lnSpc>
                <a:spcPct val="150000"/>
              </a:lnSpc>
            </a:pPr>
            <a:r>
              <a:rPr lang="en-GB" sz="1800" dirty="0"/>
              <a:t>Build and train models for languages other than English preferably Indian languages.</a:t>
            </a:r>
            <a:endParaRPr lang="en-US" sz="1800" dirty="0"/>
          </a:p>
          <a:p>
            <a:pPr lvl="0">
              <a:lnSpc>
                <a:spcPct val="150000"/>
              </a:lnSpc>
            </a:pPr>
            <a:r>
              <a:rPr lang="en-GB" sz="1800" dirty="0"/>
              <a:t>Beat the benchmarks on even bigger and more complicated datasets such as yelp restaurant reviews which require much more compute and processing resources as dataset size is much larger and thus a distributed or big data approach is more suitable.</a:t>
            </a:r>
            <a:endParaRPr lang="en-US" sz="1800" dirty="0"/>
          </a:p>
          <a:p>
            <a:pPr lvl="0">
              <a:lnSpc>
                <a:spcPct val="150000"/>
              </a:lnSpc>
            </a:pPr>
            <a:r>
              <a:rPr lang="en-GB" sz="1800" dirty="0"/>
              <a:t>Use datasets which does not only contain plain text but reach multi-media such as images and videos as well. These days, a lot of fake news is spread through images and videos which needs a completely different approach.</a:t>
            </a:r>
            <a:endParaRPr lang="en-US" sz="1800" dirty="0"/>
          </a:p>
          <a:p>
            <a:pPr lvl="0">
              <a:lnSpc>
                <a:spcPct val="150000"/>
              </a:lnSpc>
            </a:pPr>
            <a:r>
              <a:rPr lang="en-GB" sz="1800" dirty="0"/>
              <a:t>Designing a system which can work in real time and consume latest information to identify content as fake or real as in today’s world information spread across the worlds in minutes and hence the detection needs to be also done almost instantly.</a:t>
            </a:r>
            <a:endParaRPr lang="en-US" sz="1800" dirty="0"/>
          </a:p>
          <a:p>
            <a:endParaRPr lang="en-US" sz="1600" dirty="0"/>
          </a:p>
        </p:txBody>
      </p:sp>
    </p:spTree>
    <p:extLst>
      <p:ext uri="{BB962C8B-B14F-4D97-AF65-F5344CB8AC3E}">
        <p14:creationId xmlns:p14="http://schemas.microsoft.com/office/powerpoint/2010/main" val="40980389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88379"/>
            <a:ext cx="8915400" cy="548333"/>
          </a:xfrm>
        </p:spPr>
        <p:txBody>
          <a:bodyPr/>
          <a:lstStyle/>
          <a:p>
            <a:r>
              <a:rPr lang="en-US" sz="3200" b="1" dirty="0">
                <a:solidFill>
                  <a:srgbClr val="FF0000"/>
                </a:solidFill>
              </a:rPr>
              <a:t>References</a:t>
            </a:r>
          </a:p>
        </p:txBody>
      </p:sp>
      <p:sp>
        <p:nvSpPr>
          <p:cNvPr id="4" name="Content Placeholder 3"/>
          <p:cNvSpPr>
            <a:spLocks noGrp="1"/>
          </p:cNvSpPr>
          <p:nvPr>
            <p:ph idx="1"/>
          </p:nvPr>
        </p:nvSpPr>
        <p:spPr>
          <a:xfrm>
            <a:off x="495300" y="980729"/>
            <a:ext cx="8915400" cy="5145436"/>
          </a:xfrm>
        </p:spPr>
        <p:txBody>
          <a:bodyPr/>
          <a:lstStyle/>
          <a:p>
            <a:pPr lvl="0"/>
            <a:r>
              <a:rPr lang="en-US" sz="1200" dirty="0"/>
              <a:t>Granik, M. and Mesyura, V., 2017, May. Fake news detection using naive Bayes classifier. In </a:t>
            </a:r>
            <a:r>
              <a:rPr lang="en-US" sz="1200" i="1" dirty="0"/>
              <a:t>2017 IEEE First Ukraine Conference on Electrical and Computer Engineering (UKRCON)</a:t>
            </a:r>
            <a:r>
              <a:rPr lang="en-US" sz="1200" dirty="0"/>
              <a:t> (pp. 900-903). IEEE.</a:t>
            </a:r>
          </a:p>
          <a:p>
            <a:pPr lvl="0"/>
            <a:r>
              <a:rPr lang="en-US" sz="1200" dirty="0"/>
              <a:t>Shu, K., Sliva, A., Wang, S., Tang, J. and Liu, H., 2017. Fake news detection on social media: A data mining perspective. </a:t>
            </a:r>
            <a:r>
              <a:rPr lang="en-US" sz="1200" i="1" dirty="0"/>
              <a:t>ACM SIGKDD Explorations Newsletter</a:t>
            </a:r>
            <a:r>
              <a:rPr lang="en-US" sz="1200" dirty="0"/>
              <a:t>, </a:t>
            </a:r>
            <a:r>
              <a:rPr lang="en-US" sz="1200" i="1" dirty="0"/>
              <a:t>19</a:t>
            </a:r>
            <a:r>
              <a:rPr lang="en-US" sz="1200" dirty="0"/>
              <a:t>(1), pp.22-36.</a:t>
            </a:r>
          </a:p>
          <a:p>
            <a:pPr lvl="0"/>
            <a:r>
              <a:rPr lang="en-US" sz="1200" dirty="0"/>
              <a:t>Shu, K., Wang, S. and Liu, H., 2019, January. Beyond news contents: The role of social context for fake news detection. In </a:t>
            </a:r>
            <a:r>
              <a:rPr lang="en-US" sz="1200" i="1" dirty="0"/>
              <a:t>Proceedings of the Twelfth ACM International Conference on Web Search and Data Mining</a:t>
            </a:r>
            <a:r>
              <a:rPr lang="en-US" sz="1200" dirty="0"/>
              <a:t> (pp. 312-320).</a:t>
            </a:r>
          </a:p>
          <a:p>
            <a:pPr lvl="0"/>
            <a:r>
              <a:rPr lang="en-US" sz="1200" dirty="0"/>
              <a:t>Ahmed, H., Traore, I. and Saad, S., 2017, October. Detection of online fake news using N-gram analysis and machine learning techniques. In </a:t>
            </a:r>
            <a:r>
              <a:rPr lang="en-US" sz="1200" i="1" dirty="0"/>
              <a:t>International Conference on Intelligent, Secure, and Dependable Systems in Distributed and Cloud Environments</a:t>
            </a:r>
            <a:r>
              <a:rPr lang="en-US" sz="1200" dirty="0"/>
              <a:t> (pp. 127-138). Springer, Cham.</a:t>
            </a:r>
          </a:p>
          <a:p>
            <a:pPr lvl="0"/>
            <a:r>
              <a:rPr lang="en-US" sz="1200" dirty="0"/>
              <a:t>Liu, Y. and Wu, Y.F.B., 2018, April. Early detection of fake news on social media through propagation path classification with recurrent and convolutional networks. In </a:t>
            </a:r>
            <a:r>
              <a:rPr lang="en-US" sz="1200" i="1" dirty="0"/>
              <a:t>Thirty-Second AAAI Conference on Artificial Intelligence</a:t>
            </a:r>
            <a:r>
              <a:rPr lang="en-US" sz="1200" dirty="0"/>
              <a:t>.</a:t>
            </a:r>
          </a:p>
          <a:p>
            <a:pPr lvl="0"/>
            <a:r>
              <a:rPr lang="en-US" sz="1200" dirty="0">
                <a:hlinkClick r:id="rId3"/>
              </a:rPr>
              <a:t>https://arxiv.org/pdf/1812.00315.pdf</a:t>
            </a:r>
            <a:endParaRPr lang="en-US" sz="1200" dirty="0"/>
          </a:p>
          <a:p>
            <a:pPr lvl="0"/>
            <a:r>
              <a:rPr lang="en-US" sz="1200" dirty="0">
                <a:hlinkClick r:id="rId4"/>
              </a:rPr>
              <a:t>https://www.kdd.org/exploration_files/19-1-Article2.pdf</a:t>
            </a:r>
            <a:endParaRPr lang="en-US" sz="1200" dirty="0"/>
          </a:p>
          <a:p>
            <a:pPr lvl="0"/>
            <a:r>
              <a:rPr lang="en-US" sz="1200" u="sng" dirty="0">
                <a:hlinkClick r:id="rId5"/>
              </a:rPr>
              <a:t>https://www.theatlantic.com/technology/archive/2018/03/largest-study-ever-fake-news-mit-twitter/555104/ss</a:t>
            </a:r>
            <a:endParaRPr lang="en-US" sz="1200" dirty="0"/>
          </a:p>
          <a:p>
            <a:pPr lvl="0"/>
            <a:r>
              <a:rPr lang="en-US" sz="1200" u="sng" dirty="0">
                <a:hlinkClick r:id="rId6"/>
              </a:rPr>
              <a:t>https://www.kaggle.com/clmentbisaillon/fake-and-real-news-dataset/data?select=True.csv</a:t>
            </a:r>
            <a:endParaRPr lang="en-US" sz="1200" dirty="0"/>
          </a:p>
          <a:p>
            <a:pPr lvl="0"/>
            <a:r>
              <a:rPr lang="en-US" sz="1200" u="sng" dirty="0">
                <a:hlinkClick r:id="rId7"/>
              </a:rPr>
              <a:t>https://www.kaggle.com/madz2000/nlp-using-glove-embeddings-99-7-accuracy</a:t>
            </a:r>
            <a:endParaRPr lang="en-US" sz="1200" dirty="0"/>
          </a:p>
          <a:p>
            <a:pPr lvl="0"/>
            <a:r>
              <a:rPr lang="en-US" sz="1200" u="sng" dirty="0">
                <a:hlinkClick r:id="rId8"/>
              </a:rPr>
              <a:t>https://towardsdatascience.com/explore-covid-19-infodemic-2d1ceaae2306</a:t>
            </a:r>
            <a:endParaRPr lang="en-US" sz="1200" dirty="0"/>
          </a:p>
          <a:p>
            <a:pPr lvl="0"/>
            <a:r>
              <a:rPr lang="en-US" sz="1200" u="sng" dirty="0">
                <a:hlinkClick r:id="rId9"/>
              </a:rPr>
              <a:t>https://ieee-dataport.org/open-access/fnid-fake-news-inference-dataset#files</a:t>
            </a:r>
            <a:endParaRPr lang="en-US" sz="1200" dirty="0"/>
          </a:p>
          <a:p>
            <a:pPr lvl="0"/>
            <a:r>
              <a:rPr lang="en-US" sz="1200" u="sng" dirty="0">
                <a:hlinkClick r:id="rId10"/>
              </a:rPr>
              <a:t>https://www.uvic.ca/engineering/ece/isot/datasets/fake-news/index.php</a:t>
            </a:r>
            <a:endParaRPr lang="en-US" sz="1200" dirty="0"/>
          </a:p>
          <a:p>
            <a:pPr lvl="0"/>
            <a:r>
              <a:rPr lang="en-US" sz="1200" u="sng" dirty="0">
                <a:hlinkClick r:id="rId11"/>
              </a:rPr>
              <a:t>https://arxiv.org/pdf/2002.01030.pdf</a:t>
            </a:r>
            <a:endParaRPr lang="en-US" sz="1200" u="sng" dirty="0"/>
          </a:p>
          <a:p>
            <a:pPr lvl="0"/>
            <a:r>
              <a:rPr lang="en-US" sz="1200" dirty="0"/>
              <a:t>[Shu, </a:t>
            </a:r>
            <a:r>
              <a:rPr lang="en-US" sz="1200" dirty="0" err="1"/>
              <a:t>Mahudeswaran</a:t>
            </a:r>
            <a:r>
              <a:rPr lang="en-US" sz="1200" dirty="0"/>
              <a:t>, and Liu 2018] Shu, K.; </a:t>
            </a:r>
            <a:r>
              <a:rPr lang="en-US" sz="1200" dirty="0" err="1"/>
              <a:t>Mahudeswaran</a:t>
            </a:r>
            <a:r>
              <a:rPr lang="en-US" sz="1200" dirty="0"/>
              <a:t>, D.; and Liu, H. 2018. </a:t>
            </a:r>
            <a:r>
              <a:rPr lang="en-US" sz="1200" dirty="0" err="1"/>
              <a:t>Fakenewstracker</a:t>
            </a:r>
            <a:r>
              <a:rPr lang="en-US" sz="1200" dirty="0"/>
              <a:t>: a tool for fake news collection, detection, and visualization. Computational and Mathematical Organization Theory 1–12.</a:t>
            </a:r>
          </a:p>
          <a:p>
            <a:pPr lvl="0"/>
            <a:r>
              <a:rPr lang="en-US" sz="1200" dirty="0"/>
              <a:t>Yang, S., Shu, K., Wang, S., Gu, R., Wu, F., &amp; Liu, H. (2019, July). Unsupervised fake news detection on social media: A generative approach. In </a:t>
            </a:r>
            <a:r>
              <a:rPr lang="en-US" sz="1200" i="1" dirty="0"/>
              <a:t>Proceedings of the AAAI conference on artificial intelligence</a:t>
            </a:r>
            <a:r>
              <a:rPr lang="en-US" sz="1200" dirty="0"/>
              <a:t> (Vol. 33, No. 01, pp. 5644-5651).</a:t>
            </a:r>
          </a:p>
        </p:txBody>
      </p:sp>
    </p:spTree>
    <p:extLst>
      <p:ext uri="{BB962C8B-B14F-4D97-AF65-F5344CB8AC3E}">
        <p14:creationId xmlns:p14="http://schemas.microsoft.com/office/powerpoint/2010/main" val="35308283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2950" y="2644775"/>
            <a:ext cx="8420100" cy="1470025"/>
          </a:xfrm>
        </p:spPr>
        <p:txBody>
          <a:bodyPr>
            <a:prstTxWarp prst="textPlain">
              <a:avLst/>
            </a:prstTxWarp>
          </a:bodyPr>
          <a:lstStyle/>
          <a:p>
            <a:r>
              <a:rPr lang="en-US" sz="7200" b="1" i="1" dirty="0">
                <a:solidFill>
                  <a:srgbClr val="009900"/>
                </a:solidFill>
                <a:latin typeface="Vivaldi" panose="03020602050506090804" pitchFamily="66" charset="0"/>
              </a:rPr>
              <a:t>Thank You</a:t>
            </a:r>
          </a:p>
        </p:txBody>
      </p:sp>
    </p:spTree>
    <p:extLst>
      <p:ext uri="{BB962C8B-B14F-4D97-AF65-F5344CB8AC3E}">
        <p14:creationId xmlns:p14="http://schemas.microsoft.com/office/powerpoint/2010/main" val="238340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sz="3200" b="1" dirty="0">
                <a:solidFill>
                  <a:srgbClr val="FF0000"/>
                </a:solidFill>
              </a:rPr>
              <a:t>Introduction </a:t>
            </a:r>
          </a:p>
        </p:txBody>
      </p:sp>
      <p:sp>
        <p:nvSpPr>
          <p:cNvPr id="3" name="Content Placeholder 2"/>
          <p:cNvSpPr>
            <a:spLocks noGrp="1"/>
          </p:cNvSpPr>
          <p:nvPr>
            <p:ph idx="1"/>
          </p:nvPr>
        </p:nvSpPr>
        <p:spPr>
          <a:xfrm>
            <a:off x="495300" y="980729"/>
            <a:ext cx="8915400" cy="5145436"/>
          </a:xfrm>
        </p:spPr>
        <p:txBody>
          <a:bodyPr/>
          <a:lstStyle/>
          <a:p>
            <a:pPr>
              <a:lnSpc>
                <a:spcPct val="150000"/>
              </a:lnSpc>
            </a:pPr>
            <a:r>
              <a:rPr lang="en-US" sz="2000" dirty="0"/>
              <a:t>A specific and context based fake news classifier was trained on coronavirus dataset for group project using data curated from newspaper .</a:t>
            </a:r>
          </a:p>
          <a:p>
            <a:pPr>
              <a:lnSpc>
                <a:spcPct val="150000"/>
              </a:lnSpc>
            </a:pPr>
            <a:r>
              <a:rPr lang="en-US" sz="2000" dirty="0"/>
              <a:t>The trained model was limited to above topic only and hence could not be generalized. Also, the model was huge in size and hence could not be trained easily, also it did not predict any reason behind the classification as to why the given sentence is fake or real.</a:t>
            </a:r>
          </a:p>
          <a:p>
            <a:pPr>
              <a:lnSpc>
                <a:spcPct val="150000"/>
              </a:lnSpc>
            </a:pPr>
            <a:r>
              <a:rPr lang="en-US" sz="2000" dirty="0"/>
              <a:t>Through the current work, we look into the above problems to try to provide a more generic as well as robust approach to fake news classification.</a:t>
            </a:r>
          </a:p>
          <a:p>
            <a:pPr>
              <a:lnSpc>
                <a:spcPct val="150000"/>
              </a:lnSpc>
            </a:pPr>
            <a:r>
              <a:rPr lang="en-US" sz="2000" dirty="0"/>
              <a:t>The current approach uses data extracted from social media and also generic datasets, and provides a scalable and fast machine learning classifier for helping to decide which particular news item is fake or real.</a:t>
            </a:r>
          </a:p>
          <a:p>
            <a:endParaRPr lang="en-US" sz="2800" dirty="0"/>
          </a:p>
        </p:txBody>
      </p:sp>
    </p:spTree>
    <p:extLst>
      <p:ext uri="{BB962C8B-B14F-4D97-AF65-F5344CB8AC3E}">
        <p14:creationId xmlns:p14="http://schemas.microsoft.com/office/powerpoint/2010/main" val="94891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altLang="en-US" sz="3200" b="1" dirty="0">
                <a:solidFill>
                  <a:srgbClr val="FF0000"/>
                </a:solidFill>
              </a:rPr>
              <a:t>Motivation (Project Concept and its relevance)</a:t>
            </a:r>
            <a:br>
              <a:rPr lang="en-US" altLang="en-US" sz="3200" b="1"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a:xfrm>
            <a:off x="495300" y="980728"/>
            <a:ext cx="8915400" cy="5145436"/>
          </a:xfrm>
        </p:spPr>
        <p:txBody>
          <a:bodyPr/>
          <a:lstStyle/>
          <a:p>
            <a:pPr>
              <a:lnSpc>
                <a:spcPct val="150000"/>
              </a:lnSpc>
            </a:pPr>
            <a:r>
              <a:rPr lang="en-US" sz="2000" dirty="0"/>
              <a:t>Fake news is both a social and technical problem.</a:t>
            </a:r>
          </a:p>
          <a:p>
            <a:pPr>
              <a:lnSpc>
                <a:spcPct val="150000"/>
              </a:lnSpc>
            </a:pPr>
            <a:r>
              <a:rPr lang="en-US" sz="2000" dirty="0"/>
              <a:t>It is hard to solve problem due to varying context and language. Often, it depends upon the perspective, opinion, bias and readers mindset to identify if any news item is fake, construed, distorted or made-up.</a:t>
            </a:r>
          </a:p>
          <a:p>
            <a:pPr>
              <a:lnSpc>
                <a:spcPct val="150000"/>
              </a:lnSpc>
            </a:pPr>
            <a:r>
              <a:rPr lang="en-US" sz="2000" dirty="0"/>
              <a:t>Solving fake news issue is one of the most interesting problem in natural language processing. It is particularly more dangerous if not solved in the today’s digital age of internet and social media where there is plethora of mis-information spreading around every minute.</a:t>
            </a:r>
          </a:p>
        </p:txBody>
      </p:sp>
    </p:spTree>
    <p:extLst>
      <p:ext uri="{BB962C8B-B14F-4D97-AF65-F5344CB8AC3E}">
        <p14:creationId xmlns:p14="http://schemas.microsoft.com/office/powerpoint/2010/main" val="4242827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Title and Aim</a:t>
            </a:r>
          </a:p>
        </p:txBody>
      </p:sp>
      <p:sp>
        <p:nvSpPr>
          <p:cNvPr id="3" name="Content Placeholder 2"/>
          <p:cNvSpPr>
            <a:spLocks noGrp="1"/>
          </p:cNvSpPr>
          <p:nvPr>
            <p:ph idx="1"/>
          </p:nvPr>
        </p:nvSpPr>
        <p:spPr>
          <a:xfrm>
            <a:off x="495300" y="1124745"/>
            <a:ext cx="8915400" cy="5001420"/>
          </a:xfrm>
        </p:spPr>
        <p:txBody>
          <a:bodyPr/>
          <a:lstStyle/>
          <a:p>
            <a:r>
              <a:rPr lang="en-US" sz="2800" dirty="0"/>
              <a:t>Title:</a:t>
            </a:r>
          </a:p>
          <a:p>
            <a:pPr marL="0" indent="0">
              <a:lnSpc>
                <a:spcPct val="150000"/>
              </a:lnSpc>
              <a:buNone/>
            </a:pPr>
            <a:r>
              <a:rPr lang="en-GB" dirty="0"/>
              <a:t>	</a:t>
            </a:r>
            <a:r>
              <a:rPr lang="en-GB" sz="2800" b="1" i="1" dirty="0"/>
              <a:t>Social Media Analysis for fake news detection and performance comparison on benchmark datasets.</a:t>
            </a:r>
            <a:endParaRPr lang="en-US" sz="2800" i="1" dirty="0"/>
          </a:p>
          <a:p>
            <a:pPr marL="0" indent="0">
              <a:lnSpc>
                <a:spcPct val="150000"/>
              </a:lnSpc>
              <a:buNone/>
            </a:pPr>
            <a:r>
              <a:rPr lang="en-US" sz="2800" dirty="0"/>
              <a:t>Aim:</a:t>
            </a:r>
          </a:p>
          <a:p>
            <a:pPr lvl="1">
              <a:lnSpc>
                <a:spcPct val="150000"/>
              </a:lnSpc>
              <a:buFont typeface="Wingdings" panose="05000000000000000000" pitchFamily="2" charset="2"/>
              <a:buChar char="ü"/>
            </a:pPr>
            <a:r>
              <a:rPr lang="en-US" sz="2400" dirty="0"/>
              <a:t>Design a generic and robust fake news classifier</a:t>
            </a:r>
          </a:p>
          <a:p>
            <a:pPr lvl="1">
              <a:lnSpc>
                <a:spcPct val="150000"/>
              </a:lnSpc>
              <a:buFont typeface="Wingdings" panose="05000000000000000000" pitchFamily="2" charset="2"/>
              <a:buChar char="ü"/>
            </a:pPr>
            <a:r>
              <a:rPr lang="en-US" sz="2400" dirty="0"/>
              <a:t> Applicable for wider media such as newspaper, social media etc.</a:t>
            </a:r>
          </a:p>
          <a:p>
            <a:pPr lvl="1">
              <a:lnSpc>
                <a:spcPct val="150000"/>
              </a:lnSpc>
              <a:buFont typeface="Wingdings" panose="05000000000000000000" pitchFamily="2" charset="2"/>
              <a:buChar char="ü"/>
            </a:pPr>
            <a:r>
              <a:rPr lang="en-US" sz="2400" dirty="0"/>
              <a:t> Try to beat the benchmark on reference data</a:t>
            </a:r>
          </a:p>
        </p:txBody>
      </p:sp>
    </p:spTree>
    <p:extLst>
      <p:ext uri="{BB962C8B-B14F-4D97-AF65-F5344CB8AC3E}">
        <p14:creationId xmlns:p14="http://schemas.microsoft.com/office/powerpoint/2010/main" val="142391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a:solidFill>
                  <a:srgbClr val="FF0000"/>
                </a:solidFill>
              </a:rPr>
              <a:t>Objectives</a:t>
            </a:r>
          </a:p>
        </p:txBody>
      </p:sp>
      <p:sp>
        <p:nvSpPr>
          <p:cNvPr id="3" name="Content Placeholder 2"/>
          <p:cNvSpPr>
            <a:spLocks noGrp="1"/>
          </p:cNvSpPr>
          <p:nvPr>
            <p:ph idx="1"/>
          </p:nvPr>
        </p:nvSpPr>
        <p:spPr>
          <a:xfrm>
            <a:off x="495300" y="1052737"/>
            <a:ext cx="8915400" cy="5073428"/>
          </a:xfrm>
        </p:spPr>
        <p:txBody>
          <a:bodyPr/>
          <a:lstStyle/>
          <a:p>
            <a:pPr>
              <a:lnSpc>
                <a:spcPct val="150000"/>
              </a:lnSpc>
            </a:pPr>
            <a:r>
              <a:rPr lang="en-US" sz="2000" dirty="0"/>
              <a:t>There are already a lot of work done in the area of fake news classification. But, often the systems designed lacks a “generalization” of approach that could work in real world scenario. Most models either don’t identify the context, are trained on a narrow dataset, depends too much to meta-information such as users, likes, comments or shares on posts or are trained on huge datasets of terabytes of data which requires hundreds of hours of training time.</a:t>
            </a:r>
          </a:p>
          <a:p>
            <a:pPr>
              <a:lnSpc>
                <a:spcPct val="150000"/>
              </a:lnSpc>
            </a:pPr>
            <a:r>
              <a:rPr lang="en-US" sz="2000" dirty="0"/>
              <a:t>Somewhere a middle ground approach is missing which can be fast and still accurate and also provide insights on why certain post or news is fake or not fake.</a:t>
            </a:r>
          </a:p>
        </p:txBody>
      </p:sp>
    </p:spTree>
    <p:extLst>
      <p:ext uri="{BB962C8B-B14F-4D97-AF65-F5344CB8AC3E}">
        <p14:creationId xmlns:p14="http://schemas.microsoft.com/office/powerpoint/2010/main" val="4282281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Template>
  <TotalTime>3508</TotalTime>
  <Words>3334</Words>
  <Application>Microsoft Office PowerPoint</Application>
  <PresentationFormat>A4 Paper (210x297 mm)</PresentationFormat>
  <Paragraphs>446</Paragraphs>
  <Slides>57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Times New Roman</vt:lpstr>
      <vt:lpstr>Vivaldi</vt:lpstr>
      <vt:lpstr>Wingdings</vt:lpstr>
      <vt:lpstr>Office Theme</vt:lpstr>
      <vt:lpstr>Final Project Presentation  Individual Project Work MLIS, CS</vt:lpstr>
      <vt:lpstr>PowerPoint Presentation</vt:lpstr>
      <vt:lpstr>PowerPoint Presentation</vt:lpstr>
      <vt:lpstr>Outline</vt:lpstr>
      <vt:lpstr>Introduction</vt:lpstr>
      <vt:lpstr>Introduction </vt:lpstr>
      <vt:lpstr>Motivation (Project Concept and its relevance) </vt:lpstr>
      <vt:lpstr>Title and Aim</vt:lpstr>
      <vt:lpstr>Objectives</vt:lpstr>
      <vt:lpstr>Methods and Methodology </vt:lpstr>
      <vt:lpstr>Summary of Group Project</vt:lpstr>
      <vt:lpstr>Best Paper</vt:lpstr>
      <vt:lpstr>Flow chart</vt:lpstr>
      <vt:lpstr> Data  Description</vt:lpstr>
      <vt:lpstr>Data Approach</vt:lpstr>
      <vt:lpstr>Social Media Data</vt:lpstr>
      <vt:lpstr>Twitter API </vt:lpstr>
      <vt:lpstr>Benchmark Datasets</vt:lpstr>
      <vt:lpstr>Benchmark Datasets (continued)</vt:lpstr>
      <vt:lpstr> Baseline  Result</vt:lpstr>
      <vt:lpstr>Baseline Results published by other researchers</vt:lpstr>
      <vt:lpstr>Method used in Baseline Result</vt:lpstr>
      <vt:lpstr>Data  Handling</vt:lpstr>
      <vt:lpstr>Data Preprocessing</vt:lpstr>
      <vt:lpstr>Data Preprocessing (Continued)</vt:lpstr>
      <vt:lpstr>Data Pre-processing(Continued)</vt:lpstr>
      <vt:lpstr>Feature Engineering</vt:lpstr>
      <vt:lpstr>Modelling</vt:lpstr>
      <vt:lpstr>Transformers</vt:lpstr>
      <vt:lpstr>Transformer Architecture</vt:lpstr>
      <vt:lpstr>Self-Attention Computation</vt:lpstr>
      <vt:lpstr>BERT</vt:lpstr>
      <vt:lpstr>BERT Architecture</vt:lpstr>
      <vt:lpstr>BERT Encoding</vt:lpstr>
      <vt:lpstr>Model</vt:lpstr>
      <vt:lpstr>Model Hyper-Parameters</vt:lpstr>
      <vt:lpstr>Model Arguments</vt:lpstr>
      <vt:lpstr>Model Prediction</vt:lpstr>
      <vt:lpstr>Fake News Inference from Social Media</vt:lpstr>
      <vt:lpstr>Tweets Extraction and Pre-processing</vt:lpstr>
      <vt:lpstr>Inference on tweets</vt:lpstr>
      <vt:lpstr>Modelling  Result</vt:lpstr>
      <vt:lpstr>Result Dataset#1 (Fake and Real News Dataset)</vt:lpstr>
      <vt:lpstr>Result Dataset#2 (Corona-virus Dataset) </vt:lpstr>
      <vt:lpstr>Result Dataset#3 (FNID) </vt:lpstr>
      <vt:lpstr>Result Dataset#4 (LIAR)</vt:lpstr>
      <vt:lpstr>Result  Analysis</vt:lpstr>
      <vt:lpstr>Comparison of Model on Standard Datasets</vt:lpstr>
      <vt:lpstr>Execution time and Memory Size Requirements</vt:lpstr>
      <vt:lpstr>Comparison  Current vs Baseline</vt:lpstr>
      <vt:lpstr>Comparison of Model with published result</vt:lpstr>
      <vt:lpstr>Baseline Approach vs Current Approach</vt:lpstr>
      <vt:lpstr>Demonstration</vt:lpstr>
      <vt:lpstr>Conclusion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RESEARCH PROBLEM- AN APPROACH  Speaker : Dr. Govind  R. Kadambi</dc:title>
  <dc:creator>Nethra</dc:creator>
  <cp:lastModifiedBy>Kumar, Anuj</cp:lastModifiedBy>
  <cp:revision>381</cp:revision>
  <cp:lastPrinted>2016-01-29T07:37:30Z</cp:lastPrinted>
  <dcterms:created xsi:type="dcterms:W3CDTF">2014-10-09T06:35:03Z</dcterms:created>
  <dcterms:modified xsi:type="dcterms:W3CDTF">2021-03-18T09:57:43Z</dcterms:modified>
</cp:coreProperties>
</file>