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07" r:id="rId2"/>
    <p:sldId id="309" r:id="rId3"/>
    <p:sldId id="310" r:id="rId4"/>
    <p:sldId id="311" r:id="rId5"/>
    <p:sldId id="312" r:id="rId6"/>
    <p:sldId id="313" r:id="rId7"/>
    <p:sldId id="314" r:id="rId8"/>
    <p:sldId id="315" r:id="rId9"/>
    <p:sldId id="316" r:id="rId10"/>
    <p:sldId id="317" r:id="rId11"/>
    <p:sldId id="318" r:id="rId12"/>
    <p:sldId id="319" r:id="rId13"/>
    <p:sldId id="320"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94624" autoAdjust="0"/>
  </p:normalViewPr>
  <p:slideViewPr>
    <p:cSldViewPr>
      <p:cViewPr varScale="1">
        <p:scale>
          <a:sx n="81" d="100"/>
          <a:sy n="81" d="100"/>
        </p:scale>
        <p:origin x="1320" y="3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03-Dec-19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03-Dec-19</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03-Dec-19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03-Dec-19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03-Dec-19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sz="3200" b="1">
                <a:solidFill>
                  <a:srgbClr val="FF0000"/>
                </a:solidFill>
              </a:defRPr>
            </a:lvl1pPr>
          </a:lstStyle>
          <a:p>
            <a:r>
              <a:rPr lang="en-US" dirty="0"/>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03-Dec-19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03-Dec-19</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03-Dec-19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03-Dec-19</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sz="3200" b="1">
                <a:solidFill>
                  <a:srgbClr val="FF0000"/>
                </a:solidFill>
              </a:defRPr>
            </a:lvl1p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03-Dec-19</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03-Dec-19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03-Dec-19</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890895" y="6655158"/>
            <a:ext cx="2472152" cy="253916"/>
          </a:xfrm>
          <a:prstGeom prst="rect">
            <a:avLst/>
          </a:prstGeom>
          <a:noFill/>
        </p:spPr>
        <p:txBody>
          <a:bodyPr wrap="none" rtlCol="0">
            <a:spAutoFit/>
          </a:bodyPr>
          <a:lstStyle/>
          <a:p>
            <a:r>
              <a:rPr lang="en-US" sz="1050" dirty="0">
                <a:solidFill>
                  <a:schemeClr val="bg1"/>
                </a:solidFill>
              </a:rPr>
              <a:t>©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userDrawn="1"/>
        </p:nvSpPr>
        <p:spPr>
          <a:xfrm>
            <a:off x="-25758" y="6655158"/>
            <a:ext cx="2177199" cy="253916"/>
          </a:xfrm>
          <a:prstGeom prst="rect">
            <a:avLst/>
          </a:prstGeom>
          <a:noFill/>
        </p:spPr>
        <p:txBody>
          <a:bodyPr wrap="none" rtlCol="0">
            <a:spAutoFit/>
          </a:bodyPr>
          <a:lstStyle/>
          <a:p>
            <a:r>
              <a:rPr lang="en-US" sz="1050" dirty="0">
                <a:solidFill>
                  <a:schemeClr val="bg1"/>
                </a:solidFill>
              </a:rPr>
              <a:t>Faculty of Engineering &amp; Technology</a:t>
            </a:r>
          </a:p>
        </p:txBody>
      </p:sp>
      <p:pic>
        <p:nvPicPr>
          <p:cNvPr id="10" name="Picture 9"/>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7"/>
          <p:cNvSpPr txBox="1">
            <a:spLocks noChangeArrowheads="1"/>
          </p:cNvSpPr>
          <p:nvPr/>
        </p:nvSpPr>
        <p:spPr bwMode="auto">
          <a:xfrm>
            <a:off x="1898650" y="152400"/>
            <a:ext cx="6108700" cy="584775"/>
          </a:xfrm>
          <a:prstGeom prst="rect">
            <a:avLst/>
          </a:prstGeom>
          <a:noFill/>
          <a:ln w="9525">
            <a:noFill/>
            <a:miter lim="800000"/>
            <a:headEnd/>
            <a:tailEnd/>
          </a:ln>
        </p:spPr>
        <p:txBody>
          <a:bodyPr>
            <a:spAutoFit/>
          </a:bodyPr>
          <a:lstStyle/>
          <a:p>
            <a:pPr algn="ctr">
              <a:spcBef>
                <a:spcPct val="50000"/>
              </a:spcBef>
            </a:pPr>
            <a:r>
              <a:rPr lang="en-US" sz="3200" b="1" dirty="0">
                <a:solidFill>
                  <a:srgbClr val="FF0000"/>
                </a:solidFill>
              </a:rPr>
              <a:t>Lab Exam Presentation</a:t>
            </a:r>
            <a:endParaRPr lang="en-GB" sz="3200" b="1" dirty="0">
              <a:solidFill>
                <a:srgbClr val="FF0000"/>
              </a:solidFill>
            </a:endParaRPr>
          </a:p>
        </p:txBody>
      </p:sp>
      <p:sp>
        <p:nvSpPr>
          <p:cNvPr id="2051" name="Text Box 8"/>
          <p:cNvSpPr txBox="1">
            <a:spLocks noChangeArrowheads="1"/>
          </p:cNvSpPr>
          <p:nvPr/>
        </p:nvSpPr>
        <p:spPr bwMode="auto">
          <a:xfrm>
            <a:off x="577850" y="990601"/>
            <a:ext cx="8667750" cy="523220"/>
          </a:xfrm>
          <a:prstGeom prst="rect">
            <a:avLst/>
          </a:prstGeom>
          <a:noFill/>
          <a:ln w="9525">
            <a:noFill/>
            <a:miter lim="800000"/>
            <a:headEnd/>
            <a:tailEnd/>
          </a:ln>
        </p:spPr>
        <p:txBody>
          <a:bodyPr>
            <a:spAutoFit/>
          </a:bodyPr>
          <a:lstStyle/>
          <a:p>
            <a:pPr algn="ctr">
              <a:spcBef>
                <a:spcPct val="50000"/>
              </a:spcBef>
            </a:pPr>
            <a:r>
              <a:rPr lang="en-GB" sz="2800" b="1" dirty="0">
                <a:solidFill>
                  <a:srgbClr val="FF0000"/>
                </a:solidFill>
              </a:rPr>
              <a:t>Probabilistic Graphical Model</a:t>
            </a:r>
          </a:p>
        </p:txBody>
      </p:sp>
      <p:sp>
        <p:nvSpPr>
          <p:cNvPr id="2052" name="Text Box 9"/>
          <p:cNvSpPr txBox="1">
            <a:spLocks noChangeArrowheads="1"/>
          </p:cNvSpPr>
          <p:nvPr/>
        </p:nvSpPr>
        <p:spPr bwMode="auto">
          <a:xfrm>
            <a:off x="1614979" y="2667001"/>
            <a:ext cx="6604000" cy="1408078"/>
          </a:xfrm>
          <a:prstGeom prst="rect">
            <a:avLst/>
          </a:prstGeom>
          <a:noFill/>
          <a:ln w="9525">
            <a:noFill/>
            <a:miter lim="800000"/>
            <a:headEnd/>
            <a:tailEnd/>
          </a:ln>
        </p:spPr>
        <p:txBody>
          <a:bodyPr>
            <a:spAutoFit/>
          </a:bodyPr>
          <a:lstStyle/>
          <a:p>
            <a:pPr algn="ctr">
              <a:lnSpc>
                <a:spcPct val="70000"/>
              </a:lnSpc>
              <a:spcBef>
                <a:spcPct val="50000"/>
              </a:spcBef>
            </a:pPr>
            <a:r>
              <a:rPr lang="en-GB" b="1" dirty="0">
                <a:solidFill>
                  <a:schemeClr val="accent2"/>
                </a:solidFill>
                <a:cs typeface="Times New Roman" pitchFamily="18" charset="0"/>
              </a:rPr>
              <a:t>Anuj Kumar</a:t>
            </a:r>
          </a:p>
          <a:p>
            <a:pPr algn="ctr">
              <a:lnSpc>
                <a:spcPct val="70000"/>
              </a:lnSpc>
              <a:spcBef>
                <a:spcPct val="50000"/>
              </a:spcBef>
            </a:pPr>
            <a:r>
              <a:rPr lang="en-GB" sz="2000" b="1" dirty="0">
                <a:cs typeface="Times New Roman" pitchFamily="18" charset="0"/>
              </a:rPr>
              <a:t>PT2018 </a:t>
            </a:r>
          </a:p>
          <a:p>
            <a:pPr algn="ctr">
              <a:lnSpc>
                <a:spcPct val="70000"/>
              </a:lnSpc>
              <a:spcBef>
                <a:spcPct val="50000"/>
              </a:spcBef>
            </a:pPr>
            <a:r>
              <a:rPr lang="en-GB" sz="2000" b="1" dirty="0">
                <a:cs typeface="Times New Roman" pitchFamily="18" charset="0"/>
              </a:rPr>
              <a:t>Reg. No.: 18ETCS224001</a:t>
            </a:r>
            <a:endParaRPr lang="en-GB" sz="2000" b="1" dirty="0">
              <a:solidFill>
                <a:srgbClr val="FF0000"/>
              </a:solidFill>
              <a:cs typeface="Times New Roman" pitchFamily="18" charset="0"/>
            </a:endParaRPr>
          </a:p>
          <a:p>
            <a:pPr algn="ctr">
              <a:lnSpc>
                <a:spcPct val="70000"/>
              </a:lnSpc>
              <a:spcBef>
                <a:spcPct val="50000"/>
              </a:spcBef>
            </a:pPr>
            <a:r>
              <a:rPr lang="en-GB" sz="2000" b="1" dirty="0">
                <a:cs typeface="Times New Roman" pitchFamily="18" charset="0"/>
              </a:rPr>
              <a:t>M. Tech. in MLIS</a:t>
            </a:r>
          </a:p>
        </p:txBody>
      </p:sp>
      <p:sp>
        <p:nvSpPr>
          <p:cNvPr id="2053" name="Text Box 10"/>
          <p:cNvSpPr txBox="1">
            <a:spLocks noChangeArrowheads="1"/>
          </p:cNvSpPr>
          <p:nvPr/>
        </p:nvSpPr>
        <p:spPr bwMode="auto">
          <a:xfrm>
            <a:off x="1981200" y="5410200"/>
            <a:ext cx="6471802" cy="1046569"/>
          </a:xfrm>
          <a:prstGeom prst="rect">
            <a:avLst/>
          </a:prstGeom>
          <a:noFill/>
          <a:ln w="9525">
            <a:noFill/>
            <a:miter lim="800000"/>
            <a:headEnd/>
            <a:tailEnd/>
          </a:ln>
        </p:spPr>
        <p:txBody>
          <a:bodyPr wrap="square">
            <a:spAutoFit/>
          </a:bodyPr>
          <a:lstStyle/>
          <a:p>
            <a:r>
              <a:rPr lang="en-GB" sz="1800" b="1" dirty="0">
                <a:cs typeface="Times New Roman" pitchFamily="18" charset="0"/>
              </a:rPr>
              <a:t>Module Leader: Mr. Divya Kiran </a:t>
            </a:r>
            <a:r>
              <a:rPr lang="en-GB" b="1" dirty="0">
                <a:cs typeface="Times New Roman" pitchFamily="18" charset="0"/>
              </a:rPr>
              <a:t>      </a:t>
            </a:r>
            <a:endParaRPr lang="en-GB" sz="1800" b="1" dirty="0">
              <a:cs typeface="Times New Roman" pitchFamily="18" charset="0"/>
            </a:endParaRPr>
          </a:p>
          <a:p>
            <a:pPr>
              <a:lnSpc>
                <a:spcPct val="70000"/>
              </a:lnSpc>
              <a:spcBef>
                <a:spcPct val="50000"/>
              </a:spcBef>
            </a:pPr>
            <a:r>
              <a:rPr lang="en-GB" sz="1800" b="1" dirty="0">
                <a:cs typeface="Times New Roman" pitchFamily="18" charset="0"/>
              </a:rPr>
              <a:t>Module Name:  Probabilistic Graphical Model</a:t>
            </a:r>
          </a:p>
          <a:p>
            <a:pPr>
              <a:lnSpc>
                <a:spcPct val="70000"/>
              </a:lnSpc>
              <a:spcBef>
                <a:spcPct val="50000"/>
              </a:spcBef>
            </a:pPr>
            <a:r>
              <a:rPr lang="en-GB" sz="1800" b="1" dirty="0">
                <a:cs typeface="Times New Roman" pitchFamily="18" charset="0"/>
              </a:rPr>
              <a:t>Module Code :  MIS503</a:t>
            </a:r>
          </a:p>
        </p:txBody>
      </p:sp>
    </p:spTree>
    <p:extLst>
      <p:ext uri="{BB962C8B-B14F-4D97-AF65-F5344CB8AC3E}">
        <p14:creationId xmlns:p14="http://schemas.microsoft.com/office/powerpoint/2010/main" val="1338046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p>
        </p:txBody>
      </p:sp>
      <p:sp>
        <p:nvSpPr>
          <p:cNvPr id="3" name="Content Placeholder 2"/>
          <p:cNvSpPr>
            <a:spLocks noGrp="1"/>
          </p:cNvSpPr>
          <p:nvPr>
            <p:ph idx="1"/>
          </p:nvPr>
        </p:nvSpPr>
        <p:spPr/>
        <p:txBody>
          <a:bodyPr/>
          <a:lstStyle/>
          <a:p>
            <a:r>
              <a:rPr lang="en-GB" dirty="0"/>
              <a:t>Noun to Noun Mapping: -</a:t>
            </a:r>
          </a:p>
          <a:p>
            <a:pPr marL="0" indent="0">
              <a:buNone/>
            </a:pPr>
            <a:r>
              <a:rPr lang="en-GB" sz="1600" dirty="0"/>
              <a:t>pattern = [{'DEP':'</a:t>
            </a:r>
            <a:r>
              <a:rPr lang="en-GB" sz="1600" dirty="0" err="1"/>
              <a:t>pobj</a:t>
            </a:r>
            <a:r>
              <a:rPr lang="en-GB" sz="1600" dirty="0"/>
              <a:t>','OP':'+'},</a:t>
            </a:r>
          </a:p>
          <a:p>
            <a:pPr marL="0" indent="0">
              <a:buNone/>
            </a:pPr>
            <a:r>
              <a:rPr lang="en-GB" sz="1600" dirty="0"/>
              <a:t>            {'DEP':'</a:t>
            </a:r>
            <a:r>
              <a:rPr lang="en-GB" sz="1600" dirty="0" err="1"/>
              <a:t>nsubj</a:t>
            </a:r>
            <a:r>
              <a:rPr lang="en-GB" sz="1600" dirty="0"/>
              <a:t>','OP':'?'},</a:t>
            </a:r>
          </a:p>
          <a:p>
            <a:pPr marL="0" indent="0">
              <a:buNone/>
            </a:pPr>
            <a:r>
              <a:rPr lang="en-GB" sz="1600" dirty="0"/>
              <a:t>            {'POS':'</a:t>
            </a:r>
            <a:r>
              <a:rPr lang="en-GB" sz="1600" dirty="0" err="1"/>
              <a:t>nsubj</a:t>
            </a:r>
            <a:r>
              <a:rPr lang="en-GB" sz="1600" dirty="0"/>
              <a:t>','OP':'?’}] </a:t>
            </a:r>
          </a:p>
          <a:p>
            <a:pPr marL="0" indent="0">
              <a:buNone/>
            </a:pPr>
            <a:endParaRPr lang="en-GB" dirty="0"/>
          </a:p>
          <a:p>
            <a:r>
              <a:rPr lang="en-GB" dirty="0"/>
              <a:t>Output: -</a:t>
            </a:r>
          </a:p>
          <a:p>
            <a:pPr marL="0" indent="0">
              <a:buNone/>
            </a:pPr>
            <a:r>
              <a:rPr lang="en-US" sz="1800" dirty="0"/>
              <a:t>['strike', 'June', 'consumers', 'crops', 'MSP', 'protest', 'States', 'crisis’]</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AD6FC8E1-551B-4B34-9DDA-1B13D6CF2325}"/>
              </a:ext>
            </a:extLst>
          </p:cNvPr>
          <p:cNvPicPr>
            <a:picLocks noChangeAspect="1"/>
          </p:cNvPicPr>
          <p:nvPr/>
        </p:nvPicPr>
        <p:blipFill>
          <a:blip r:embed="rId2"/>
          <a:stretch>
            <a:fillRect/>
          </a:stretch>
        </p:blipFill>
        <p:spPr>
          <a:xfrm>
            <a:off x="1143000" y="4343400"/>
            <a:ext cx="7524750" cy="2133600"/>
          </a:xfrm>
          <a:prstGeom prst="rect">
            <a:avLst/>
          </a:prstGeom>
        </p:spPr>
      </p:pic>
    </p:spTree>
    <p:extLst>
      <p:ext uri="{BB962C8B-B14F-4D97-AF65-F5344CB8AC3E}">
        <p14:creationId xmlns:p14="http://schemas.microsoft.com/office/powerpoint/2010/main" val="272820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p>
        </p:txBody>
      </p:sp>
      <p:sp>
        <p:nvSpPr>
          <p:cNvPr id="3" name="Content Placeholder 2"/>
          <p:cNvSpPr>
            <a:spLocks noGrp="1"/>
          </p:cNvSpPr>
          <p:nvPr>
            <p:ph idx="1"/>
          </p:nvPr>
        </p:nvSpPr>
        <p:spPr/>
        <p:txBody>
          <a:bodyPr/>
          <a:lstStyle/>
          <a:p>
            <a:r>
              <a:rPr lang="en-GB" dirty="0"/>
              <a:t>Bayesian Network</a:t>
            </a:r>
          </a:p>
          <a:p>
            <a:pPr marL="0" indent="0">
              <a:buNone/>
            </a:pPr>
            <a:endParaRPr lang="en-GB" dirty="0"/>
          </a:p>
        </p:txBody>
      </p:sp>
      <p:pic>
        <p:nvPicPr>
          <p:cNvPr id="5" name="Picture 4">
            <a:extLst>
              <a:ext uri="{FF2B5EF4-FFF2-40B4-BE49-F238E27FC236}">
                <a16:creationId xmlns:a16="http://schemas.microsoft.com/office/drawing/2014/main" id="{B1139AAD-2738-4D8A-8DAD-862B5DC7B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81830"/>
            <a:ext cx="8305800" cy="3944334"/>
          </a:xfrm>
          <a:prstGeom prst="rect">
            <a:avLst/>
          </a:prstGeom>
        </p:spPr>
      </p:pic>
    </p:spTree>
    <p:extLst>
      <p:ext uri="{BB962C8B-B14F-4D97-AF65-F5344CB8AC3E}">
        <p14:creationId xmlns:p14="http://schemas.microsoft.com/office/powerpoint/2010/main" val="322928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p>
        </p:txBody>
      </p:sp>
      <p:sp>
        <p:nvSpPr>
          <p:cNvPr id="3" name="Content Placeholder 2"/>
          <p:cNvSpPr>
            <a:spLocks noGrp="1"/>
          </p:cNvSpPr>
          <p:nvPr>
            <p:ph idx="1"/>
          </p:nvPr>
        </p:nvSpPr>
        <p:spPr/>
        <p:txBody>
          <a:bodyPr/>
          <a:lstStyle/>
          <a:p>
            <a:r>
              <a:rPr lang="en-GB" dirty="0"/>
              <a:t>Bayesian Network Inference</a:t>
            </a:r>
          </a:p>
          <a:p>
            <a:pPr marL="0" indent="0">
              <a:buNone/>
            </a:pPr>
            <a:r>
              <a:rPr lang="en-GB" sz="1800" dirty="0"/>
              <a:t>Code: </a:t>
            </a:r>
          </a:p>
          <a:p>
            <a:pPr marL="0" indent="0">
              <a:buNone/>
            </a:pPr>
            <a:r>
              <a:rPr lang="en-GB" sz="1600" dirty="0"/>
              <a:t>G=</a:t>
            </a:r>
            <a:r>
              <a:rPr lang="en-GB" sz="1600" dirty="0" err="1"/>
              <a:t>nx.from_pandas_edgelist</a:t>
            </a:r>
            <a:r>
              <a:rPr lang="en-GB" sz="1600" dirty="0"/>
              <a:t>(</a:t>
            </a:r>
            <a:r>
              <a:rPr lang="en-GB" sz="1600" dirty="0" err="1"/>
              <a:t>kg_df</a:t>
            </a:r>
            <a:r>
              <a:rPr lang="en-GB" sz="1600" dirty="0"/>
              <a:t>[</a:t>
            </a:r>
            <a:r>
              <a:rPr lang="en-GB" sz="1600" dirty="0" err="1"/>
              <a:t>kg_df</a:t>
            </a:r>
            <a:r>
              <a:rPr lang="en-GB" sz="1600" dirty="0"/>
              <a:t>['edge']=="crops"], "source", "target", </a:t>
            </a:r>
          </a:p>
          <a:p>
            <a:pPr marL="0" indent="0">
              <a:buNone/>
            </a:pPr>
            <a:r>
              <a:rPr lang="en-GB" sz="1600" dirty="0"/>
              <a:t>                          </a:t>
            </a:r>
            <a:r>
              <a:rPr lang="en-GB" sz="1600" dirty="0" err="1"/>
              <a:t>edge_attr</a:t>
            </a:r>
            <a:r>
              <a:rPr lang="en-GB" sz="1600" dirty="0"/>
              <a:t>=True, </a:t>
            </a:r>
            <a:r>
              <a:rPr lang="en-GB" sz="1600" dirty="0" err="1"/>
              <a:t>create_using</a:t>
            </a:r>
            <a:r>
              <a:rPr lang="en-GB" sz="1600" dirty="0"/>
              <a:t>=</a:t>
            </a:r>
            <a:r>
              <a:rPr lang="en-GB" sz="1600" dirty="0" err="1"/>
              <a:t>nx.MultiDiGraph</a:t>
            </a:r>
            <a:r>
              <a:rPr lang="en-GB" sz="1600" dirty="0"/>
              <a:t>())</a:t>
            </a:r>
          </a:p>
          <a:p>
            <a:pPr marL="0" indent="0">
              <a:buNone/>
            </a:pPr>
            <a:endParaRPr lang="en-GB" sz="1600" dirty="0"/>
          </a:p>
          <a:p>
            <a:pPr marL="0" indent="0">
              <a:buNone/>
            </a:pPr>
            <a:endParaRPr lang="en-GB" sz="1600" dirty="0"/>
          </a:p>
          <a:p>
            <a:pPr marL="0" indent="0">
              <a:buNone/>
            </a:pPr>
            <a:endParaRPr lang="en-GB" sz="1600" dirty="0"/>
          </a:p>
        </p:txBody>
      </p:sp>
      <p:pic>
        <p:nvPicPr>
          <p:cNvPr id="5" name="Picture 4">
            <a:extLst>
              <a:ext uri="{FF2B5EF4-FFF2-40B4-BE49-F238E27FC236}">
                <a16:creationId xmlns:a16="http://schemas.microsoft.com/office/drawing/2014/main" id="{F05E0199-40BF-4D6E-91DC-5A8372191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971800"/>
            <a:ext cx="6858000" cy="3505200"/>
          </a:xfrm>
          <a:prstGeom prst="rect">
            <a:avLst/>
          </a:prstGeom>
        </p:spPr>
      </p:pic>
    </p:spTree>
    <p:extLst>
      <p:ext uri="{BB962C8B-B14F-4D97-AF65-F5344CB8AC3E}">
        <p14:creationId xmlns:p14="http://schemas.microsoft.com/office/powerpoint/2010/main" val="46881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9182100" cy="4221162"/>
          </a:xfrm>
        </p:spPr>
        <p:txBody>
          <a:bodyPr/>
          <a:lstStyle/>
          <a:p>
            <a:br>
              <a:rPr lang="en-GB" dirty="0"/>
            </a:br>
            <a:br>
              <a:rPr lang="en-GB" dirty="0"/>
            </a:br>
            <a:br>
              <a:rPr lang="en-GB" dirty="0"/>
            </a:br>
            <a:br>
              <a:rPr lang="en-GB" dirty="0"/>
            </a:br>
            <a:r>
              <a:rPr lang="en-GB" sz="7200" dirty="0"/>
              <a:t>Thank You</a:t>
            </a:r>
          </a:p>
        </p:txBody>
      </p:sp>
    </p:spTree>
    <p:extLst>
      <p:ext uri="{BB962C8B-B14F-4D97-AF65-F5344CB8AC3E}">
        <p14:creationId xmlns:p14="http://schemas.microsoft.com/office/powerpoint/2010/main" val="274249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84775"/>
          </a:xfrm>
          <a:noFill/>
          <a:ln w="9525">
            <a:noFill/>
            <a:miter lim="800000"/>
            <a:headEnd/>
            <a:tailEnd/>
          </a:ln>
        </p:spPr>
        <p:txBody>
          <a:bodyPr>
            <a:spAutoFit/>
          </a:bodyPr>
          <a:lstStyle/>
          <a:p>
            <a:pPr>
              <a:spcBef>
                <a:spcPct val="50000"/>
              </a:spcBef>
            </a:pPr>
            <a:r>
              <a:rPr lang="en-GB" sz="3200" b="1" dirty="0">
                <a:solidFill>
                  <a:srgbClr val="FF0000"/>
                </a:solidFill>
                <a:latin typeface="+mn-lt"/>
                <a:ea typeface="+mn-ea"/>
                <a:cs typeface="+mn-cs"/>
              </a:rPr>
              <a:t>Presentation Outline</a:t>
            </a:r>
          </a:p>
        </p:txBody>
      </p:sp>
      <p:sp>
        <p:nvSpPr>
          <p:cNvPr id="3" name="Content Placeholder 2"/>
          <p:cNvSpPr>
            <a:spLocks noGrp="1"/>
          </p:cNvSpPr>
          <p:nvPr>
            <p:ph idx="1"/>
          </p:nvPr>
        </p:nvSpPr>
        <p:spPr/>
        <p:txBody>
          <a:bodyPr/>
          <a:lstStyle/>
          <a:p>
            <a:pPr algn="just"/>
            <a:r>
              <a:rPr lang="en-GB" dirty="0"/>
              <a:t>Problem Statement</a:t>
            </a:r>
          </a:p>
          <a:p>
            <a:pPr algn="just"/>
            <a:r>
              <a:rPr lang="en-GB" dirty="0"/>
              <a:t>Objectives</a:t>
            </a:r>
          </a:p>
          <a:p>
            <a:pPr algn="just"/>
            <a:r>
              <a:rPr lang="en-GB" dirty="0"/>
              <a:t>Approach</a:t>
            </a:r>
          </a:p>
          <a:p>
            <a:pPr algn="just"/>
            <a:r>
              <a:rPr lang="en-GB" dirty="0"/>
              <a:t>Solution</a:t>
            </a:r>
          </a:p>
        </p:txBody>
      </p:sp>
    </p:spTree>
    <p:extLst>
      <p:ext uri="{BB962C8B-B14F-4D97-AF65-F5344CB8AC3E}">
        <p14:creationId xmlns:p14="http://schemas.microsoft.com/office/powerpoint/2010/main" val="408419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p>
        </p:txBody>
      </p:sp>
      <p:sp>
        <p:nvSpPr>
          <p:cNvPr id="3" name="Content Placeholder 2"/>
          <p:cNvSpPr>
            <a:spLocks noGrp="1"/>
          </p:cNvSpPr>
          <p:nvPr>
            <p:ph idx="1"/>
          </p:nvPr>
        </p:nvSpPr>
        <p:spPr/>
        <p:txBody>
          <a:bodyPr/>
          <a:lstStyle/>
          <a:p>
            <a:pPr marL="0" indent="0">
              <a:buNone/>
            </a:pPr>
            <a:r>
              <a:rPr lang="en-GB" b="1" dirty="0"/>
              <a:t>For the given textual data perform the following tasks          </a:t>
            </a:r>
            <a:endParaRPr lang="en-US" b="1" dirty="0"/>
          </a:p>
          <a:p>
            <a:pPr algn="just">
              <a:lnSpc>
                <a:spcPct val="200000"/>
              </a:lnSpc>
            </a:pPr>
            <a:r>
              <a:rPr lang="en-GB" sz="2000" dirty="0"/>
              <a:t>Perform suitable text pre-processing and POS Tagging.</a:t>
            </a:r>
            <a:endParaRPr lang="en-US" sz="2000" dirty="0"/>
          </a:p>
          <a:p>
            <a:pPr algn="just">
              <a:lnSpc>
                <a:spcPct val="200000"/>
              </a:lnSpc>
            </a:pPr>
            <a:r>
              <a:rPr lang="en-GB" sz="2000" dirty="0"/>
              <a:t>Perform Noun to Noun mapping.</a:t>
            </a:r>
            <a:endParaRPr lang="en-US" sz="2000" dirty="0"/>
          </a:p>
          <a:p>
            <a:pPr algn="just">
              <a:lnSpc>
                <a:spcPct val="200000"/>
              </a:lnSpc>
            </a:pPr>
            <a:r>
              <a:rPr lang="en-GB" sz="2000" dirty="0"/>
              <a:t>Develop a Bayesian network with maximum of 10 nodes.</a:t>
            </a:r>
            <a:endParaRPr lang="en-US" sz="2000" dirty="0"/>
          </a:p>
          <a:p>
            <a:pPr algn="just">
              <a:lnSpc>
                <a:spcPct val="200000"/>
              </a:lnSpc>
            </a:pPr>
            <a:r>
              <a:rPr lang="en-GB" sz="2000" dirty="0"/>
              <a:t>Analyse the conditional probability distribution for any two nodes of the developed network. </a:t>
            </a:r>
            <a:endParaRPr lang="en-US" sz="2000" dirty="0"/>
          </a:p>
          <a:p>
            <a:endParaRPr lang="en-GB" dirty="0"/>
          </a:p>
        </p:txBody>
      </p:sp>
    </p:spTree>
    <p:extLst>
      <p:ext uri="{BB962C8B-B14F-4D97-AF65-F5344CB8AC3E}">
        <p14:creationId xmlns:p14="http://schemas.microsoft.com/office/powerpoint/2010/main" val="409483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a:lnSpc>
                <a:spcPct val="200000"/>
              </a:lnSpc>
            </a:pPr>
            <a:r>
              <a:rPr lang="en-GB" sz="2000" dirty="0"/>
              <a:t>Text Pre-processing</a:t>
            </a:r>
          </a:p>
          <a:p>
            <a:pPr>
              <a:lnSpc>
                <a:spcPct val="200000"/>
              </a:lnSpc>
            </a:pPr>
            <a:r>
              <a:rPr lang="en-GB" sz="2000" dirty="0"/>
              <a:t>POS Tagging</a:t>
            </a:r>
          </a:p>
          <a:p>
            <a:pPr>
              <a:lnSpc>
                <a:spcPct val="200000"/>
              </a:lnSpc>
            </a:pPr>
            <a:r>
              <a:rPr lang="en-GB" sz="2000" dirty="0"/>
              <a:t>Noun to Noun Mapping</a:t>
            </a:r>
          </a:p>
          <a:p>
            <a:pPr>
              <a:lnSpc>
                <a:spcPct val="200000"/>
              </a:lnSpc>
            </a:pPr>
            <a:r>
              <a:rPr lang="en-GB" sz="2000" dirty="0"/>
              <a:t>Creation of Bayesian Network</a:t>
            </a:r>
          </a:p>
          <a:p>
            <a:pPr>
              <a:lnSpc>
                <a:spcPct val="200000"/>
              </a:lnSpc>
            </a:pPr>
            <a:r>
              <a:rPr lang="en-GB" sz="2000" dirty="0"/>
              <a:t>Inference on Bayesian Network</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73526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Approach</a:t>
            </a:r>
          </a:p>
        </p:txBody>
      </p:sp>
      <p:sp>
        <p:nvSpPr>
          <p:cNvPr id="3" name="Content Placeholder 2"/>
          <p:cNvSpPr>
            <a:spLocks noGrp="1"/>
          </p:cNvSpPr>
          <p:nvPr>
            <p:ph idx="1"/>
          </p:nvPr>
        </p:nvSpPr>
        <p:spPr/>
        <p:txBody>
          <a:bodyPr/>
          <a:lstStyle/>
          <a:p>
            <a:pPr algn="just">
              <a:lnSpc>
                <a:spcPct val="200000"/>
              </a:lnSpc>
            </a:pPr>
            <a:r>
              <a:rPr lang="en-GB" sz="2000" dirty="0"/>
              <a:t>We use open source software Python. Version 3.7</a:t>
            </a:r>
          </a:p>
          <a:p>
            <a:pPr algn="just">
              <a:lnSpc>
                <a:spcPct val="200000"/>
              </a:lnSpc>
            </a:pPr>
            <a:r>
              <a:rPr lang="en-GB" sz="2000" dirty="0"/>
              <a:t>We use standard python modules such as Pandas, NumPy, NLTK,  and Spacy</a:t>
            </a:r>
          </a:p>
          <a:p>
            <a:pPr algn="just">
              <a:lnSpc>
                <a:spcPct val="200000"/>
              </a:lnSpc>
            </a:pPr>
            <a:r>
              <a:rPr lang="en-GB" sz="2000" dirty="0"/>
              <a:t>For interactive development we use </a:t>
            </a:r>
            <a:r>
              <a:rPr lang="en-GB" sz="2000" dirty="0" err="1"/>
              <a:t>Jupyter</a:t>
            </a:r>
            <a:r>
              <a:rPr lang="en-GB" sz="2000" dirty="0"/>
              <a:t> Notebook</a:t>
            </a:r>
          </a:p>
        </p:txBody>
      </p:sp>
    </p:spTree>
    <p:extLst>
      <p:ext uri="{BB962C8B-B14F-4D97-AF65-F5344CB8AC3E}">
        <p14:creationId xmlns:p14="http://schemas.microsoft.com/office/powerpoint/2010/main" val="256155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p>
        </p:txBody>
      </p:sp>
      <p:sp>
        <p:nvSpPr>
          <p:cNvPr id="3" name="Content Placeholder 2"/>
          <p:cNvSpPr>
            <a:spLocks noGrp="1"/>
          </p:cNvSpPr>
          <p:nvPr>
            <p:ph idx="1"/>
          </p:nvPr>
        </p:nvSpPr>
        <p:spPr/>
        <p:txBody>
          <a:bodyPr/>
          <a:lstStyle/>
          <a:p>
            <a:pPr marL="0" indent="0">
              <a:buNone/>
            </a:pPr>
            <a:r>
              <a:rPr lang="en-GB" dirty="0"/>
              <a:t>Given Text (short description:)</a:t>
            </a:r>
          </a:p>
          <a:p>
            <a:pPr marL="0" indent="0">
              <a:buNone/>
            </a:pPr>
            <a:endParaRPr lang="en-GB" dirty="0"/>
          </a:p>
          <a:p>
            <a:pPr marL="0" indent="0" algn="just">
              <a:lnSpc>
                <a:spcPct val="150000"/>
              </a:lnSpc>
              <a:buNone/>
            </a:pPr>
            <a:r>
              <a:rPr lang="en-GB" sz="2000" dirty="0"/>
              <a:t>“</a:t>
            </a:r>
            <a:r>
              <a:rPr lang="en-US" sz="2000" dirty="0"/>
              <a:t>A strike by farmers in Maharashtra continues to affect normal life, despite the State government’s announcement of an end to the strike last week. The farmers, whose demands include full waiver of farm loans, hikes in the minimum support price for agricultural produce and writing off of pending electricity bills …..</a:t>
            </a:r>
            <a:r>
              <a:rPr lang="en-GB" sz="2000" dirty="0"/>
              <a:t>”</a:t>
            </a:r>
          </a:p>
        </p:txBody>
      </p:sp>
    </p:spTree>
    <p:extLst>
      <p:ext uri="{BB962C8B-B14F-4D97-AF65-F5344CB8AC3E}">
        <p14:creationId xmlns:p14="http://schemas.microsoft.com/office/powerpoint/2010/main" val="141950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p>
        </p:txBody>
      </p:sp>
      <p:sp>
        <p:nvSpPr>
          <p:cNvPr id="3" name="Content Placeholder 2"/>
          <p:cNvSpPr>
            <a:spLocks noGrp="1"/>
          </p:cNvSpPr>
          <p:nvPr>
            <p:ph idx="1"/>
          </p:nvPr>
        </p:nvSpPr>
        <p:spPr/>
        <p:txBody>
          <a:bodyPr/>
          <a:lstStyle/>
          <a:p>
            <a:r>
              <a:rPr lang="en-GB" dirty="0"/>
              <a:t>Text Pre-processing: -</a:t>
            </a:r>
          </a:p>
          <a:p>
            <a:pPr lvl="1"/>
            <a:r>
              <a:rPr lang="en-GB" sz="1800" dirty="0"/>
              <a:t>Two Methods are implemented:</a:t>
            </a:r>
          </a:p>
          <a:p>
            <a:pPr lvl="1"/>
            <a:r>
              <a:rPr lang="en-GB" sz="1800" dirty="0"/>
              <a:t>Word tokenization</a:t>
            </a:r>
          </a:p>
          <a:p>
            <a:pPr lvl="1"/>
            <a:r>
              <a:rPr lang="en-GB" sz="1800" dirty="0"/>
              <a:t>Stop Word Removal</a:t>
            </a:r>
          </a:p>
          <a:p>
            <a:pPr marL="457200" lvl="1" indent="0">
              <a:buNone/>
            </a:pPr>
            <a:endParaRPr lang="en-GB" sz="1800" dirty="0"/>
          </a:p>
          <a:p>
            <a:r>
              <a:rPr lang="en-GB" dirty="0"/>
              <a:t>Output of Word Tokenization: -</a:t>
            </a:r>
          </a:p>
          <a:p>
            <a:pPr marL="0" indent="0">
              <a:buNone/>
            </a:pPr>
            <a:r>
              <a:rPr lang="en-US" sz="1800" dirty="0"/>
              <a:t>['A', 'strike', 'by', 'farmers', 'in', 'Maharashtra', 'continues', 'to', 'affect', 'normal', 'life', ',', 'despite', 'the', 'State', 'government', '’', 's', 'announcement', 'of', 'an', 'end', 'to', 'the', 'strike', 'last', 'week', '.', 'The', 'farmers', ',', 'whose', 'demands', 'include', 'full', 'waiver', 'of', 'farm', 'loans', ',', 'hikes', 'in', 'the', 'minimum', 'support', 'price', 'for', 'agricultural', 'produce', 'and', 'writing', 'off', 'of', 'pending', 'electricity', 'bills', ',', 'have', 'been', 'on', 'an', 'indefinite', 'strike', 'since', 'June’, …….. ]</a:t>
            </a:r>
          </a:p>
          <a:p>
            <a:pPr marL="0" indent="0">
              <a:buNone/>
            </a:pPr>
            <a:endParaRPr lang="en-US" sz="1800" dirty="0"/>
          </a:p>
          <a:p>
            <a:pPr marL="0" indent="0">
              <a:buNone/>
            </a:pPr>
            <a:r>
              <a:rPr lang="en-US" sz="1600" i="1" dirty="0"/>
              <a:t>Note: -(full output not shown)</a:t>
            </a:r>
          </a:p>
          <a:p>
            <a:pPr marL="0" indent="0">
              <a:buNone/>
            </a:pPr>
            <a:endParaRPr lang="en-GB" sz="1800" dirty="0"/>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357138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a:t>
            </a:r>
          </a:p>
        </p:txBody>
      </p:sp>
      <p:sp>
        <p:nvSpPr>
          <p:cNvPr id="3" name="Content Placeholder 2"/>
          <p:cNvSpPr>
            <a:spLocks noGrp="1"/>
          </p:cNvSpPr>
          <p:nvPr>
            <p:ph idx="1"/>
          </p:nvPr>
        </p:nvSpPr>
        <p:spPr/>
        <p:txBody>
          <a:bodyPr/>
          <a:lstStyle/>
          <a:p>
            <a:r>
              <a:rPr lang="en-GB" dirty="0"/>
              <a:t>Output of Stop Word Removal :</a:t>
            </a:r>
          </a:p>
          <a:p>
            <a:endParaRPr lang="en-GB" dirty="0"/>
          </a:p>
          <a:p>
            <a:pPr marL="0" indent="0" algn="just">
              <a:lnSpc>
                <a:spcPct val="150000"/>
              </a:lnSpc>
              <a:buNone/>
            </a:pPr>
            <a:r>
              <a:rPr lang="en-US" sz="1800" dirty="0"/>
              <a:t>words after </a:t>
            </a:r>
            <a:r>
              <a:rPr lang="en-US" sz="1800" dirty="0" err="1"/>
              <a:t>stoppedwords</a:t>
            </a:r>
            <a:r>
              <a:rPr lang="en-US" sz="1800" dirty="0"/>
              <a:t> are: ['A', 'strike', 'farmers', 'Maharashtra', 'continues', 'affect', 'normal', 'life', ',', 'despite', 'State', 'government', '’', 'announcement', 'end', 'strike', 'last', 'week', '.', 'The', 'farmers', ',', 'whose', 'demands', 'include', 'full', 'waiver', 'farm', 'loans', ',', 'hikes', 'minimum', 'support', 'price', 'agricultural', 'produce', 'writing', 'pending', 'electricity', 'bills', ',', 'indefinite', 'strike', 'since', 'June', '1', '.', 'As', 'strike', 'nears', 'end', 'first', 'week', ',', 'prices', 'essential', 'goods', 'milk’,</a:t>
            </a:r>
          </a:p>
          <a:p>
            <a:pPr marL="0" indent="0" algn="just">
              <a:lnSpc>
                <a:spcPct val="150000"/>
              </a:lnSpc>
              <a:buNone/>
            </a:pPr>
            <a:endParaRPr lang="en-US" sz="1800" dirty="0"/>
          </a:p>
          <a:p>
            <a:pPr marL="0" indent="0" algn="just">
              <a:lnSpc>
                <a:spcPct val="150000"/>
              </a:lnSpc>
              <a:buNone/>
            </a:pPr>
            <a:r>
              <a:rPr lang="en-US" sz="1800" i="1" dirty="0"/>
              <a:t>Note: -(full output not shown)</a:t>
            </a:r>
          </a:p>
          <a:p>
            <a:pPr marL="0" indent="0" algn="just">
              <a:lnSpc>
                <a:spcPct val="150000"/>
              </a:lnSpc>
              <a:buNone/>
            </a:pPr>
            <a:endParaRPr lang="en-GB" sz="1800" dirty="0"/>
          </a:p>
          <a:p>
            <a:endParaRPr lang="en-GB" dirty="0"/>
          </a:p>
        </p:txBody>
      </p:sp>
    </p:spTree>
    <p:extLst>
      <p:ext uri="{BB962C8B-B14F-4D97-AF65-F5344CB8AC3E}">
        <p14:creationId xmlns:p14="http://schemas.microsoft.com/office/powerpoint/2010/main" val="313460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p>
        </p:txBody>
      </p:sp>
      <p:sp>
        <p:nvSpPr>
          <p:cNvPr id="3" name="Content Placeholder 2"/>
          <p:cNvSpPr>
            <a:spLocks noGrp="1"/>
          </p:cNvSpPr>
          <p:nvPr>
            <p:ph idx="1"/>
          </p:nvPr>
        </p:nvSpPr>
        <p:spPr/>
        <p:txBody>
          <a:bodyPr/>
          <a:lstStyle/>
          <a:p>
            <a:r>
              <a:rPr lang="en-GB" dirty="0"/>
              <a:t>POS Tagging</a:t>
            </a:r>
          </a:p>
          <a:p>
            <a:endParaRPr lang="en-GB" dirty="0"/>
          </a:p>
          <a:p>
            <a:pPr marL="0" indent="0">
              <a:buNone/>
            </a:pPr>
            <a:r>
              <a:rPr lang="en-GB" dirty="0"/>
              <a:t>Output: -</a:t>
            </a:r>
          </a:p>
          <a:p>
            <a:pPr marL="0" indent="0">
              <a:buNone/>
            </a:pPr>
            <a:endParaRPr lang="en-GB" dirty="0"/>
          </a:p>
          <a:p>
            <a:pPr marL="0" indent="0" algn="just">
              <a:lnSpc>
                <a:spcPct val="150000"/>
              </a:lnSpc>
              <a:buNone/>
            </a:pPr>
            <a:r>
              <a:rPr lang="en-US" sz="1800" dirty="0"/>
              <a:t>[('A', 'DT')] [('strike', 'NN')] [('by', 'IN')] [('farmers', 'NNS')] [('in', 'IN')] [('Maharashtra', 'NNP')] [('continues', 'VBZ')] [('to', 'TO')] [('affect', 'NN')] [('normal', 'JJ')] [('life', 'NN')] [(',', ',')] [('despite', 'IN')] [('the', 'DT')] [('State', 'NN')] [('government', 'NN')] [('’', 'NN')] [('s', 'NN')] [('announcement', 'NN’)]</a:t>
            </a:r>
          </a:p>
          <a:p>
            <a:pPr marL="0" indent="0" algn="just">
              <a:lnSpc>
                <a:spcPct val="150000"/>
              </a:lnSpc>
              <a:buNone/>
            </a:pPr>
            <a:endParaRPr lang="en-US" sz="1800" dirty="0"/>
          </a:p>
          <a:p>
            <a:pPr marL="0" indent="0" algn="just">
              <a:lnSpc>
                <a:spcPct val="150000"/>
              </a:lnSpc>
              <a:buNone/>
            </a:pPr>
            <a:r>
              <a:rPr lang="en-US" sz="1800" i="1" dirty="0"/>
              <a:t>Note: -(full output not shown)</a:t>
            </a:r>
          </a:p>
          <a:p>
            <a:pPr marL="0" indent="0" algn="just">
              <a:lnSpc>
                <a:spcPct val="150000"/>
              </a:lnSpc>
              <a:buNone/>
            </a:pPr>
            <a:endParaRPr lang="en-GB" sz="1800" dirty="0"/>
          </a:p>
        </p:txBody>
      </p:sp>
    </p:spTree>
    <p:extLst>
      <p:ext uri="{BB962C8B-B14F-4D97-AF65-F5344CB8AC3E}">
        <p14:creationId xmlns:p14="http://schemas.microsoft.com/office/powerpoint/2010/main" val="3817808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699</Words>
  <Application>Microsoft Office PowerPoint</Application>
  <PresentationFormat>A4 Paper (210x297 mm)</PresentationFormat>
  <Paragraphs>79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Presentation Outline</vt:lpstr>
      <vt:lpstr>Problem Statement</vt:lpstr>
      <vt:lpstr>Objectives</vt:lpstr>
      <vt:lpstr>Approach</vt:lpstr>
      <vt:lpstr>Solution</vt:lpstr>
      <vt:lpstr>Solution</vt:lpstr>
      <vt:lpstr>Solution </vt:lpstr>
      <vt:lpstr>Solution</vt:lpstr>
      <vt:lpstr>Solution</vt:lpstr>
      <vt:lpstr>Solution</vt:lpstr>
      <vt:lpstr>Solution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Kumar, Anuj</cp:lastModifiedBy>
  <cp:revision>229</cp:revision>
  <dcterms:created xsi:type="dcterms:W3CDTF">2006-08-16T00:00:00Z</dcterms:created>
  <dcterms:modified xsi:type="dcterms:W3CDTF">2019-12-03T09:58:53Z</dcterms:modified>
</cp:coreProperties>
</file>