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9C161B6-DF33-416F-B866-ADE3FBA95C68}"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7AFECDCF-84E2-4789-B75B-75612F43BE39}">
      <dgm:prSet/>
      <dgm:spPr/>
      <dgm:t>
        <a:bodyPr/>
        <a:lstStyle/>
        <a:p>
          <a:r>
            <a:rPr lang="en-US"/>
            <a:t>This project harnesses the power of SQL to perform an in-depth analysis of transactional data from </a:t>
          </a:r>
          <a:r>
            <a:rPr lang="en-US" b="1"/>
            <a:t>Jenson USA</a:t>
          </a:r>
          <a:r>
            <a:rPr lang="en-US"/>
            <a:t>, a premier online retailer specializing in bicycles, components, and cycling apparel. </a:t>
          </a:r>
        </a:p>
      </dgm:t>
    </dgm:pt>
    <dgm:pt modelId="{7D69B709-A411-4CF2-9B67-C8D401F1F6D4}" type="parTrans" cxnId="{46078178-BCE6-4491-9D4D-D88227A133B1}">
      <dgm:prSet/>
      <dgm:spPr/>
      <dgm:t>
        <a:bodyPr/>
        <a:lstStyle/>
        <a:p>
          <a:endParaRPr lang="en-US"/>
        </a:p>
      </dgm:t>
    </dgm:pt>
    <dgm:pt modelId="{C45FB3B8-BD18-41F2-B345-B18D27B6D7E9}" type="sibTrans" cxnId="{46078178-BCE6-4491-9D4D-D88227A133B1}">
      <dgm:prSet/>
      <dgm:spPr/>
      <dgm:t>
        <a:bodyPr/>
        <a:lstStyle/>
        <a:p>
          <a:endParaRPr lang="en-US"/>
        </a:p>
      </dgm:t>
    </dgm:pt>
    <dgm:pt modelId="{83EBCF22-D683-4B80-B320-C66933A1C76C}">
      <dgm:prSet/>
      <dgm:spPr/>
      <dgm:t>
        <a:bodyPr/>
        <a:lstStyle/>
        <a:p>
          <a:r>
            <a:rPr lang="en-US"/>
            <a:t>Through meticulous exploration of sales records, customer purchasing patterns, and product performance trends, the project uncovers meaningful insights designed to drive smarter business decisions.</a:t>
          </a:r>
        </a:p>
      </dgm:t>
    </dgm:pt>
    <dgm:pt modelId="{5EC10377-4D0F-4BAD-BD24-D2F164F5059D}" type="parTrans" cxnId="{9CD2276C-FBA9-417C-9645-A698E4FFD448}">
      <dgm:prSet/>
      <dgm:spPr/>
      <dgm:t>
        <a:bodyPr/>
        <a:lstStyle/>
        <a:p>
          <a:endParaRPr lang="en-US"/>
        </a:p>
      </dgm:t>
    </dgm:pt>
    <dgm:pt modelId="{E378902E-EBEE-4B24-84CB-3096F2C4A4E4}" type="sibTrans" cxnId="{9CD2276C-FBA9-417C-9645-A698E4FFD448}">
      <dgm:prSet/>
      <dgm:spPr/>
      <dgm:t>
        <a:bodyPr/>
        <a:lstStyle/>
        <a:p>
          <a:endParaRPr lang="en-US"/>
        </a:p>
      </dgm:t>
    </dgm:pt>
    <dgm:pt modelId="{A58A3561-5F8C-4562-9E34-16D3EEFC737E}" type="pres">
      <dgm:prSet presAssocID="{F9C161B6-DF33-416F-B866-ADE3FBA95C68}" presName="hierChild1" presStyleCnt="0">
        <dgm:presLayoutVars>
          <dgm:chPref val="1"/>
          <dgm:dir/>
          <dgm:animOne val="branch"/>
          <dgm:animLvl val="lvl"/>
          <dgm:resizeHandles/>
        </dgm:presLayoutVars>
      </dgm:prSet>
      <dgm:spPr/>
    </dgm:pt>
    <dgm:pt modelId="{557F0E09-3003-4068-8140-CC8C5F23F532}" type="pres">
      <dgm:prSet presAssocID="{7AFECDCF-84E2-4789-B75B-75612F43BE39}" presName="hierRoot1" presStyleCnt="0"/>
      <dgm:spPr/>
    </dgm:pt>
    <dgm:pt modelId="{480374D5-3129-478C-875E-92A0C2671056}" type="pres">
      <dgm:prSet presAssocID="{7AFECDCF-84E2-4789-B75B-75612F43BE39}" presName="composite" presStyleCnt="0"/>
      <dgm:spPr/>
    </dgm:pt>
    <dgm:pt modelId="{5D4C0C2D-1931-4F8A-A4EF-525A426FC61B}" type="pres">
      <dgm:prSet presAssocID="{7AFECDCF-84E2-4789-B75B-75612F43BE39}" presName="background" presStyleLbl="node0" presStyleIdx="0" presStyleCnt="2"/>
      <dgm:spPr/>
    </dgm:pt>
    <dgm:pt modelId="{30EA7BF4-1719-4077-9FBF-572BEA886F08}" type="pres">
      <dgm:prSet presAssocID="{7AFECDCF-84E2-4789-B75B-75612F43BE39}" presName="text" presStyleLbl="fgAcc0" presStyleIdx="0" presStyleCnt="2">
        <dgm:presLayoutVars>
          <dgm:chPref val="3"/>
        </dgm:presLayoutVars>
      </dgm:prSet>
      <dgm:spPr/>
    </dgm:pt>
    <dgm:pt modelId="{4E9C5893-E1E2-494C-BBE3-4BB28267FC8C}" type="pres">
      <dgm:prSet presAssocID="{7AFECDCF-84E2-4789-B75B-75612F43BE39}" presName="hierChild2" presStyleCnt="0"/>
      <dgm:spPr/>
    </dgm:pt>
    <dgm:pt modelId="{412F5A07-5204-4A42-A804-1B9AA75AC322}" type="pres">
      <dgm:prSet presAssocID="{83EBCF22-D683-4B80-B320-C66933A1C76C}" presName="hierRoot1" presStyleCnt="0"/>
      <dgm:spPr/>
    </dgm:pt>
    <dgm:pt modelId="{9E4A2DAF-0DC6-4310-976D-F838E86C35F8}" type="pres">
      <dgm:prSet presAssocID="{83EBCF22-D683-4B80-B320-C66933A1C76C}" presName="composite" presStyleCnt="0"/>
      <dgm:spPr/>
    </dgm:pt>
    <dgm:pt modelId="{9320C7E3-8036-460A-AB40-25C2C197E523}" type="pres">
      <dgm:prSet presAssocID="{83EBCF22-D683-4B80-B320-C66933A1C76C}" presName="background" presStyleLbl="node0" presStyleIdx="1" presStyleCnt="2"/>
      <dgm:spPr/>
    </dgm:pt>
    <dgm:pt modelId="{038BC6BD-D262-45DA-9202-9001BC6B6F2B}" type="pres">
      <dgm:prSet presAssocID="{83EBCF22-D683-4B80-B320-C66933A1C76C}" presName="text" presStyleLbl="fgAcc0" presStyleIdx="1" presStyleCnt="2">
        <dgm:presLayoutVars>
          <dgm:chPref val="3"/>
        </dgm:presLayoutVars>
      </dgm:prSet>
      <dgm:spPr/>
    </dgm:pt>
    <dgm:pt modelId="{E9A5F58E-7A3B-4CA8-BF4F-046906B00B04}" type="pres">
      <dgm:prSet presAssocID="{83EBCF22-D683-4B80-B320-C66933A1C76C}" presName="hierChild2" presStyleCnt="0"/>
      <dgm:spPr/>
    </dgm:pt>
  </dgm:ptLst>
  <dgm:cxnLst>
    <dgm:cxn modelId="{11FEB264-0CAF-4C1F-8CF3-80DD0E6F3F60}" type="presOf" srcId="{F9C161B6-DF33-416F-B866-ADE3FBA95C68}" destId="{A58A3561-5F8C-4562-9E34-16D3EEFC737E}" srcOrd="0" destOrd="0" presId="urn:microsoft.com/office/officeart/2005/8/layout/hierarchy1"/>
    <dgm:cxn modelId="{0F35F14B-136A-4506-A672-768ED525E846}" type="presOf" srcId="{7AFECDCF-84E2-4789-B75B-75612F43BE39}" destId="{30EA7BF4-1719-4077-9FBF-572BEA886F08}" srcOrd="0" destOrd="0" presId="urn:microsoft.com/office/officeart/2005/8/layout/hierarchy1"/>
    <dgm:cxn modelId="{9CD2276C-FBA9-417C-9645-A698E4FFD448}" srcId="{F9C161B6-DF33-416F-B866-ADE3FBA95C68}" destId="{83EBCF22-D683-4B80-B320-C66933A1C76C}" srcOrd="1" destOrd="0" parTransId="{5EC10377-4D0F-4BAD-BD24-D2F164F5059D}" sibTransId="{E378902E-EBEE-4B24-84CB-3096F2C4A4E4}"/>
    <dgm:cxn modelId="{09323A58-DBC1-494A-8E10-D6D2FC5D4DB7}" type="presOf" srcId="{83EBCF22-D683-4B80-B320-C66933A1C76C}" destId="{038BC6BD-D262-45DA-9202-9001BC6B6F2B}" srcOrd="0" destOrd="0" presId="urn:microsoft.com/office/officeart/2005/8/layout/hierarchy1"/>
    <dgm:cxn modelId="{46078178-BCE6-4491-9D4D-D88227A133B1}" srcId="{F9C161B6-DF33-416F-B866-ADE3FBA95C68}" destId="{7AFECDCF-84E2-4789-B75B-75612F43BE39}" srcOrd="0" destOrd="0" parTransId="{7D69B709-A411-4CF2-9B67-C8D401F1F6D4}" sibTransId="{C45FB3B8-BD18-41F2-B345-B18D27B6D7E9}"/>
    <dgm:cxn modelId="{14931E35-E086-417E-AF88-2FE51C857641}" type="presParOf" srcId="{A58A3561-5F8C-4562-9E34-16D3EEFC737E}" destId="{557F0E09-3003-4068-8140-CC8C5F23F532}" srcOrd="0" destOrd="0" presId="urn:microsoft.com/office/officeart/2005/8/layout/hierarchy1"/>
    <dgm:cxn modelId="{DA6718EF-F734-4EE4-BE28-D7A7A3C7F870}" type="presParOf" srcId="{557F0E09-3003-4068-8140-CC8C5F23F532}" destId="{480374D5-3129-478C-875E-92A0C2671056}" srcOrd="0" destOrd="0" presId="urn:microsoft.com/office/officeart/2005/8/layout/hierarchy1"/>
    <dgm:cxn modelId="{5E9C15DD-D2D3-4ADC-B7C3-11990EA84F1D}" type="presParOf" srcId="{480374D5-3129-478C-875E-92A0C2671056}" destId="{5D4C0C2D-1931-4F8A-A4EF-525A426FC61B}" srcOrd="0" destOrd="0" presId="urn:microsoft.com/office/officeart/2005/8/layout/hierarchy1"/>
    <dgm:cxn modelId="{F34D1901-DA6F-4690-A57A-AE83B5F37C78}" type="presParOf" srcId="{480374D5-3129-478C-875E-92A0C2671056}" destId="{30EA7BF4-1719-4077-9FBF-572BEA886F08}" srcOrd="1" destOrd="0" presId="urn:microsoft.com/office/officeart/2005/8/layout/hierarchy1"/>
    <dgm:cxn modelId="{90E7A2FF-76ED-4254-8C14-64E5669BEC20}" type="presParOf" srcId="{557F0E09-3003-4068-8140-CC8C5F23F532}" destId="{4E9C5893-E1E2-494C-BBE3-4BB28267FC8C}" srcOrd="1" destOrd="0" presId="urn:microsoft.com/office/officeart/2005/8/layout/hierarchy1"/>
    <dgm:cxn modelId="{C4634252-032B-4EF6-ACC6-D3F87A9ECE49}" type="presParOf" srcId="{A58A3561-5F8C-4562-9E34-16D3EEFC737E}" destId="{412F5A07-5204-4A42-A804-1B9AA75AC322}" srcOrd="1" destOrd="0" presId="urn:microsoft.com/office/officeart/2005/8/layout/hierarchy1"/>
    <dgm:cxn modelId="{0F647832-4F1C-4A35-A3CB-FA44932EB4C6}" type="presParOf" srcId="{412F5A07-5204-4A42-A804-1B9AA75AC322}" destId="{9E4A2DAF-0DC6-4310-976D-F838E86C35F8}" srcOrd="0" destOrd="0" presId="urn:microsoft.com/office/officeart/2005/8/layout/hierarchy1"/>
    <dgm:cxn modelId="{E6A05DAD-3FA8-44D7-ADB0-7F79756CE9F3}" type="presParOf" srcId="{9E4A2DAF-0DC6-4310-976D-F838E86C35F8}" destId="{9320C7E3-8036-460A-AB40-25C2C197E523}" srcOrd="0" destOrd="0" presId="urn:microsoft.com/office/officeart/2005/8/layout/hierarchy1"/>
    <dgm:cxn modelId="{14BFC638-8DA2-466D-BF77-740F4DBBD059}" type="presParOf" srcId="{9E4A2DAF-0DC6-4310-976D-F838E86C35F8}" destId="{038BC6BD-D262-45DA-9202-9001BC6B6F2B}" srcOrd="1" destOrd="0" presId="urn:microsoft.com/office/officeart/2005/8/layout/hierarchy1"/>
    <dgm:cxn modelId="{D81F1705-80A1-42DE-B43D-DB6868F29DC6}" type="presParOf" srcId="{412F5A07-5204-4A42-A804-1B9AA75AC322}" destId="{E9A5F58E-7A3B-4CA8-BF4F-046906B00B0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3BD3FC-E321-42EB-9D5C-E0ED2BDAC1D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3B8AE64-BD4C-4BE4-B93A-6571BA3E7347}">
      <dgm:prSet/>
      <dgm:spPr/>
      <dgm:t>
        <a:bodyPr/>
        <a:lstStyle/>
        <a:p>
          <a:r>
            <a:rPr lang="en-US"/>
            <a:t>📦 Analyzes diverse datasets including sales transactions, product details, and customer activity.</a:t>
          </a:r>
        </a:p>
      </dgm:t>
    </dgm:pt>
    <dgm:pt modelId="{D9F0345D-794C-434D-B4F3-044AC29E18E3}" type="parTrans" cxnId="{00B7422C-A00E-497F-A830-061F6C561C17}">
      <dgm:prSet/>
      <dgm:spPr/>
      <dgm:t>
        <a:bodyPr/>
        <a:lstStyle/>
        <a:p>
          <a:endParaRPr lang="en-US"/>
        </a:p>
      </dgm:t>
    </dgm:pt>
    <dgm:pt modelId="{F14871B4-5048-4DAF-B182-0053D7D618C2}" type="sibTrans" cxnId="{00B7422C-A00E-497F-A830-061F6C561C17}">
      <dgm:prSet/>
      <dgm:spPr/>
      <dgm:t>
        <a:bodyPr/>
        <a:lstStyle/>
        <a:p>
          <a:endParaRPr lang="en-US"/>
        </a:p>
      </dgm:t>
    </dgm:pt>
    <dgm:pt modelId="{11CA9122-AF38-4E8D-8471-4E8E555626E5}">
      <dgm:prSet/>
      <dgm:spPr/>
      <dgm:t>
        <a:bodyPr/>
        <a:lstStyle/>
        <a:p>
          <a:r>
            <a:rPr lang="en-US"/>
            <a:t>💡 Identifies trends in purchasing behavior and product performance.</a:t>
          </a:r>
        </a:p>
      </dgm:t>
    </dgm:pt>
    <dgm:pt modelId="{1D40D3DF-162E-4FEA-8836-C0079AED8BAF}" type="parTrans" cxnId="{AD44806C-5146-41DB-B5C1-CAA8588FC399}">
      <dgm:prSet/>
      <dgm:spPr/>
      <dgm:t>
        <a:bodyPr/>
        <a:lstStyle/>
        <a:p>
          <a:endParaRPr lang="en-US"/>
        </a:p>
      </dgm:t>
    </dgm:pt>
    <dgm:pt modelId="{E4489BDA-4229-4319-91C0-4D9BB73A963B}" type="sibTrans" cxnId="{AD44806C-5146-41DB-B5C1-CAA8588FC399}">
      <dgm:prSet/>
      <dgm:spPr/>
      <dgm:t>
        <a:bodyPr/>
        <a:lstStyle/>
        <a:p>
          <a:endParaRPr lang="en-US"/>
        </a:p>
      </dgm:t>
    </dgm:pt>
    <dgm:pt modelId="{CDA359C0-D752-49AA-BB04-FFA3ADF8C98A}">
      <dgm:prSet/>
      <dgm:spPr/>
      <dgm:t>
        <a:bodyPr/>
        <a:lstStyle/>
        <a:p>
          <a:r>
            <a:rPr lang="en-US"/>
            <a:t>📊 Applies advanced SQL techniques like joins, aggregations, filtering, and window functions.</a:t>
          </a:r>
        </a:p>
      </dgm:t>
    </dgm:pt>
    <dgm:pt modelId="{D61316DB-9FB4-4DF0-B494-B015D8BA33FE}" type="parTrans" cxnId="{190B0B82-88DE-41B9-AD44-D53998ED8073}">
      <dgm:prSet/>
      <dgm:spPr/>
      <dgm:t>
        <a:bodyPr/>
        <a:lstStyle/>
        <a:p>
          <a:endParaRPr lang="en-US"/>
        </a:p>
      </dgm:t>
    </dgm:pt>
    <dgm:pt modelId="{6A72C670-8477-4F7F-BD48-99E8FE41FB86}" type="sibTrans" cxnId="{190B0B82-88DE-41B9-AD44-D53998ED8073}">
      <dgm:prSet/>
      <dgm:spPr/>
      <dgm:t>
        <a:bodyPr/>
        <a:lstStyle/>
        <a:p>
          <a:endParaRPr lang="en-US"/>
        </a:p>
      </dgm:t>
    </dgm:pt>
    <dgm:pt modelId="{4A9AC4CD-F653-4CD0-83D3-0DFD0F1C19AF}">
      <dgm:prSet/>
      <dgm:spPr/>
      <dgm:t>
        <a:bodyPr/>
        <a:lstStyle/>
        <a:p>
          <a:r>
            <a:rPr lang="en-US"/>
            <a:t>📈 Derives insights that inform strategic decision-making, improve customer engagement, and optimize inventory management.</a:t>
          </a:r>
        </a:p>
      </dgm:t>
    </dgm:pt>
    <dgm:pt modelId="{E98E0F4D-5AF5-4675-9F3F-70260DA3DF11}" type="parTrans" cxnId="{6235EAEC-F506-498E-A533-D528EFC3DADC}">
      <dgm:prSet/>
      <dgm:spPr/>
      <dgm:t>
        <a:bodyPr/>
        <a:lstStyle/>
        <a:p>
          <a:endParaRPr lang="en-US"/>
        </a:p>
      </dgm:t>
    </dgm:pt>
    <dgm:pt modelId="{831816B8-B845-4975-ABA9-C24499FF66A5}" type="sibTrans" cxnId="{6235EAEC-F506-498E-A533-D528EFC3DADC}">
      <dgm:prSet/>
      <dgm:spPr/>
      <dgm:t>
        <a:bodyPr/>
        <a:lstStyle/>
        <a:p>
          <a:endParaRPr lang="en-US"/>
        </a:p>
      </dgm:t>
    </dgm:pt>
    <dgm:pt modelId="{C51AED4F-6878-4AFF-9E5F-B8C720A8E908}" type="pres">
      <dgm:prSet presAssocID="{413BD3FC-E321-42EB-9D5C-E0ED2BDAC1DC}" presName="root" presStyleCnt="0">
        <dgm:presLayoutVars>
          <dgm:dir/>
          <dgm:resizeHandles val="exact"/>
        </dgm:presLayoutVars>
      </dgm:prSet>
      <dgm:spPr/>
    </dgm:pt>
    <dgm:pt modelId="{15B1CE60-5A8E-4274-92CA-07233D47AC95}" type="pres">
      <dgm:prSet presAssocID="{33B8AE64-BD4C-4BE4-B93A-6571BA3E7347}" presName="compNode" presStyleCnt="0"/>
      <dgm:spPr/>
    </dgm:pt>
    <dgm:pt modelId="{453DD069-6F5B-40EC-8664-9F7E12EBC3F7}" type="pres">
      <dgm:prSet presAssocID="{33B8AE64-BD4C-4BE4-B93A-6571BA3E7347}" presName="bgRect" presStyleLbl="bgShp" presStyleIdx="0" presStyleCnt="4"/>
      <dgm:spPr/>
    </dgm:pt>
    <dgm:pt modelId="{08B4BF1D-3B89-4C23-B61D-ED77D1691177}" type="pres">
      <dgm:prSet presAssocID="{33B8AE64-BD4C-4BE4-B93A-6571BA3E734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BC452F50-8897-40DB-B26F-2FD66B0C9C25}" type="pres">
      <dgm:prSet presAssocID="{33B8AE64-BD4C-4BE4-B93A-6571BA3E7347}" presName="spaceRect" presStyleCnt="0"/>
      <dgm:spPr/>
    </dgm:pt>
    <dgm:pt modelId="{0F27528B-2C38-4262-8F54-1C32E659FD76}" type="pres">
      <dgm:prSet presAssocID="{33B8AE64-BD4C-4BE4-B93A-6571BA3E7347}" presName="parTx" presStyleLbl="revTx" presStyleIdx="0" presStyleCnt="4">
        <dgm:presLayoutVars>
          <dgm:chMax val="0"/>
          <dgm:chPref val="0"/>
        </dgm:presLayoutVars>
      </dgm:prSet>
      <dgm:spPr/>
    </dgm:pt>
    <dgm:pt modelId="{9408A14C-785A-4DAD-9C22-ABFD86C67E27}" type="pres">
      <dgm:prSet presAssocID="{F14871B4-5048-4DAF-B182-0053D7D618C2}" presName="sibTrans" presStyleCnt="0"/>
      <dgm:spPr/>
    </dgm:pt>
    <dgm:pt modelId="{14BDF36B-1B80-4487-927C-450B6D1A1A55}" type="pres">
      <dgm:prSet presAssocID="{11CA9122-AF38-4E8D-8471-4E8E555626E5}" presName="compNode" presStyleCnt="0"/>
      <dgm:spPr/>
    </dgm:pt>
    <dgm:pt modelId="{25491889-F0EE-4C2E-89CF-9909CEFACAF2}" type="pres">
      <dgm:prSet presAssocID="{11CA9122-AF38-4E8D-8471-4E8E555626E5}" presName="bgRect" presStyleLbl="bgShp" presStyleIdx="1" presStyleCnt="4"/>
      <dgm:spPr/>
    </dgm:pt>
    <dgm:pt modelId="{0EB260EF-62C9-45F7-867F-FE9B8E1E5121}" type="pres">
      <dgm:prSet presAssocID="{11CA9122-AF38-4E8D-8471-4E8E555626E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0C7AE28D-C846-4E47-8A88-8B1AFBEBD3A6}" type="pres">
      <dgm:prSet presAssocID="{11CA9122-AF38-4E8D-8471-4E8E555626E5}" presName="spaceRect" presStyleCnt="0"/>
      <dgm:spPr/>
    </dgm:pt>
    <dgm:pt modelId="{0A4DCF75-B14A-4523-939C-7463E361B40A}" type="pres">
      <dgm:prSet presAssocID="{11CA9122-AF38-4E8D-8471-4E8E555626E5}" presName="parTx" presStyleLbl="revTx" presStyleIdx="1" presStyleCnt="4">
        <dgm:presLayoutVars>
          <dgm:chMax val="0"/>
          <dgm:chPref val="0"/>
        </dgm:presLayoutVars>
      </dgm:prSet>
      <dgm:spPr/>
    </dgm:pt>
    <dgm:pt modelId="{21E5B16F-64EB-4C95-AF18-9E192EC54880}" type="pres">
      <dgm:prSet presAssocID="{E4489BDA-4229-4319-91C0-4D9BB73A963B}" presName="sibTrans" presStyleCnt="0"/>
      <dgm:spPr/>
    </dgm:pt>
    <dgm:pt modelId="{F4E91DDB-3AD0-4812-A357-E9BCCEEA7345}" type="pres">
      <dgm:prSet presAssocID="{CDA359C0-D752-49AA-BB04-FFA3ADF8C98A}" presName="compNode" presStyleCnt="0"/>
      <dgm:spPr/>
    </dgm:pt>
    <dgm:pt modelId="{CAF0F75B-342F-425C-8472-4CDBDC1F11AE}" type="pres">
      <dgm:prSet presAssocID="{CDA359C0-D752-49AA-BB04-FFA3ADF8C98A}" presName="bgRect" presStyleLbl="bgShp" presStyleIdx="2" presStyleCnt="4"/>
      <dgm:spPr/>
    </dgm:pt>
    <dgm:pt modelId="{F5CA875D-1055-414B-80E8-65B3819FFD80}" type="pres">
      <dgm:prSet presAssocID="{CDA359C0-D752-49AA-BB04-FFA3ADF8C98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lter"/>
        </a:ext>
      </dgm:extLst>
    </dgm:pt>
    <dgm:pt modelId="{3E9F541B-C572-49CD-9C05-CBCF6BBCC7E6}" type="pres">
      <dgm:prSet presAssocID="{CDA359C0-D752-49AA-BB04-FFA3ADF8C98A}" presName="spaceRect" presStyleCnt="0"/>
      <dgm:spPr/>
    </dgm:pt>
    <dgm:pt modelId="{A8C80A8A-16D7-4AA7-8892-D88C7E20E4AA}" type="pres">
      <dgm:prSet presAssocID="{CDA359C0-D752-49AA-BB04-FFA3ADF8C98A}" presName="parTx" presStyleLbl="revTx" presStyleIdx="2" presStyleCnt="4">
        <dgm:presLayoutVars>
          <dgm:chMax val="0"/>
          <dgm:chPref val="0"/>
        </dgm:presLayoutVars>
      </dgm:prSet>
      <dgm:spPr/>
    </dgm:pt>
    <dgm:pt modelId="{8AA72335-8EA6-43A5-9C67-EC98D744F413}" type="pres">
      <dgm:prSet presAssocID="{6A72C670-8477-4F7F-BD48-99E8FE41FB86}" presName="sibTrans" presStyleCnt="0"/>
      <dgm:spPr/>
    </dgm:pt>
    <dgm:pt modelId="{69CFFE9A-5BE3-434B-A6A6-8906DADE9175}" type="pres">
      <dgm:prSet presAssocID="{4A9AC4CD-F653-4CD0-83D3-0DFD0F1C19AF}" presName="compNode" presStyleCnt="0"/>
      <dgm:spPr/>
    </dgm:pt>
    <dgm:pt modelId="{1689D63A-DCC5-4E16-B85D-16F70846CEB2}" type="pres">
      <dgm:prSet presAssocID="{4A9AC4CD-F653-4CD0-83D3-0DFD0F1C19AF}" presName="bgRect" presStyleLbl="bgShp" presStyleIdx="3" presStyleCnt="4"/>
      <dgm:spPr/>
    </dgm:pt>
    <dgm:pt modelId="{6F2A8A1A-856B-4AAE-8C31-9A64F72EC107}" type="pres">
      <dgm:prSet presAssocID="{4A9AC4CD-F653-4CD0-83D3-0DFD0F1C19A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47A2469-AEE7-416D-824E-A191F5C56C9D}" type="pres">
      <dgm:prSet presAssocID="{4A9AC4CD-F653-4CD0-83D3-0DFD0F1C19AF}" presName="spaceRect" presStyleCnt="0"/>
      <dgm:spPr/>
    </dgm:pt>
    <dgm:pt modelId="{01E25F90-4801-44B2-B3D8-13664CEDAE40}" type="pres">
      <dgm:prSet presAssocID="{4A9AC4CD-F653-4CD0-83D3-0DFD0F1C19AF}" presName="parTx" presStyleLbl="revTx" presStyleIdx="3" presStyleCnt="4">
        <dgm:presLayoutVars>
          <dgm:chMax val="0"/>
          <dgm:chPref val="0"/>
        </dgm:presLayoutVars>
      </dgm:prSet>
      <dgm:spPr/>
    </dgm:pt>
  </dgm:ptLst>
  <dgm:cxnLst>
    <dgm:cxn modelId="{00B7422C-A00E-497F-A830-061F6C561C17}" srcId="{413BD3FC-E321-42EB-9D5C-E0ED2BDAC1DC}" destId="{33B8AE64-BD4C-4BE4-B93A-6571BA3E7347}" srcOrd="0" destOrd="0" parTransId="{D9F0345D-794C-434D-B4F3-044AC29E18E3}" sibTransId="{F14871B4-5048-4DAF-B182-0053D7D618C2}"/>
    <dgm:cxn modelId="{787E0E5E-C73C-4364-A979-B66BDBA656CD}" type="presOf" srcId="{413BD3FC-E321-42EB-9D5C-E0ED2BDAC1DC}" destId="{C51AED4F-6878-4AFF-9E5F-B8C720A8E908}" srcOrd="0" destOrd="0" presId="urn:microsoft.com/office/officeart/2018/2/layout/IconVerticalSolidList"/>
    <dgm:cxn modelId="{A8820964-8E15-4EAD-A551-7BACB6B59D09}" type="presOf" srcId="{33B8AE64-BD4C-4BE4-B93A-6571BA3E7347}" destId="{0F27528B-2C38-4262-8F54-1C32E659FD76}" srcOrd="0" destOrd="0" presId="urn:microsoft.com/office/officeart/2018/2/layout/IconVerticalSolidList"/>
    <dgm:cxn modelId="{AD44806C-5146-41DB-B5C1-CAA8588FC399}" srcId="{413BD3FC-E321-42EB-9D5C-E0ED2BDAC1DC}" destId="{11CA9122-AF38-4E8D-8471-4E8E555626E5}" srcOrd="1" destOrd="0" parTransId="{1D40D3DF-162E-4FEA-8836-C0079AED8BAF}" sibTransId="{E4489BDA-4229-4319-91C0-4D9BB73A963B}"/>
    <dgm:cxn modelId="{190B0B82-88DE-41B9-AD44-D53998ED8073}" srcId="{413BD3FC-E321-42EB-9D5C-E0ED2BDAC1DC}" destId="{CDA359C0-D752-49AA-BB04-FFA3ADF8C98A}" srcOrd="2" destOrd="0" parTransId="{D61316DB-9FB4-4DF0-B494-B015D8BA33FE}" sibTransId="{6A72C670-8477-4F7F-BD48-99E8FE41FB86}"/>
    <dgm:cxn modelId="{35DD7C8C-737B-4E54-8B78-F8AEFEA077F0}" type="presOf" srcId="{11CA9122-AF38-4E8D-8471-4E8E555626E5}" destId="{0A4DCF75-B14A-4523-939C-7463E361B40A}" srcOrd="0" destOrd="0" presId="urn:microsoft.com/office/officeart/2018/2/layout/IconVerticalSolidList"/>
    <dgm:cxn modelId="{2340B49C-5F75-4E1C-99CC-67849813F6C4}" type="presOf" srcId="{CDA359C0-D752-49AA-BB04-FFA3ADF8C98A}" destId="{A8C80A8A-16D7-4AA7-8892-D88C7E20E4AA}" srcOrd="0" destOrd="0" presId="urn:microsoft.com/office/officeart/2018/2/layout/IconVerticalSolidList"/>
    <dgm:cxn modelId="{6235EAEC-F506-498E-A533-D528EFC3DADC}" srcId="{413BD3FC-E321-42EB-9D5C-E0ED2BDAC1DC}" destId="{4A9AC4CD-F653-4CD0-83D3-0DFD0F1C19AF}" srcOrd="3" destOrd="0" parTransId="{E98E0F4D-5AF5-4675-9F3F-70260DA3DF11}" sibTransId="{831816B8-B845-4975-ABA9-C24499FF66A5}"/>
    <dgm:cxn modelId="{BF696DED-4A0D-4A7F-AE64-8FF01F899E31}" type="presOf" srcId="{4A9AC4CD-F653-4CD0-83D3-0DFD0F1C19AF}" destId="{01E25F90-4801-44B2-B3D8-13664CEDAE40}" srcOrd="0" destOrd="0" presId="urn:microsoft.com/office/officeart/2018/2/layout/IconVerticalSolidList"/>
    <dgm:cxn modelId="{9CC9C995-688D-42A7-8831-3CD7C5174DF7}" type="presParOf" srcId="{C51AED4F-6878-4AFF-9E5F-B8C720A8E908}" destId="{15B1CE60-5A8E-4274-92CA-07233D47AC95}" srcOrd="0" destOrd="0" presId="urn:microsoft.com/office/officeart/2018/2/layout/IconVerticalSolidList"/>
    <dgm:cxn modelId="{4BBC60DA-B875-4A6D-968A-EB874180FD1D}" type="presParOf" srcId="{15B1CE60-5A8E-4274-92CA-07233D47AC95}" destId="{453DD069-6F5B-40EC-8664-9F7E12EBC3F7}" srcOrd="0" destOrd="0" presId="urn:microsoft.com/office/officeart/2018/2/layout/IconVerticalSolidList"/>
    <dgm:cxn modelId="{596BE8A0-D224-4366-A271-C44A9DFCE8D7}" type="presParOf" srcId="{15B1CE60-5A8E-4274-92CA-07233D47AC95}" destId="{08B4BF1D-3B89-4C23-B61D-ED77D1691177}" srcOrd="1" destOrd="0" presId="urn:microsoft.com/office/officeart/2018/2/layout/IconVerticalSolidList"/>
    <dgm:cxn modelId="{011DA26D-8C1E-4D63-9860-36AF97C56BC9}" type="presParOf" srcId="{15B1CE60-5A8E-4274-92CA-07233D47AC95}" destId="{BC452F50-8897-40DB-B26F-2FD66B0C9C25}" srcOrd="2" destOrd="0" presId="urn:microsoft.com/office/officeart/2018/2/layout/IconVerticalSolidList"/>
    <dgm:cxn modelId="{D23F1CBF-414A-4E0B-843D-1E63A4674703}" type="presParOf" srcId="{15B1CE60-5A8E-4274-92CA-07233D47AC95}" destId="{0F27528B-2C38-4262-8F54-1C32E659FD76}" srcOrd="3" destOrd="0" presId="urn:microsoft.com/office/officeart/2018/2/layout/IconVerticalSolidList"/>
    <dgm:cxn modelId="{4CE2A318-E668-4F4D-8F3B-800A0E68FD08}" type="presParOf" srcId="{C51AED4F-6878-4AFF-9E5F-B8C720A8E908}" destId="{9408A14C-785A-4DAD-9C22-ABFD86C67E27}" srcOrd="1" destOrd="0" presId="urn:microsoft.com/office/officeart/2018/2/layout/IconVerticalSolidList"/>
    <dgm:cxn modelId="{8BFC3361-3204-44C8-B475-80769B63921D}" type="presParOf" srcId="{C51AED4F-6878-4AFF-9E5F-B8C720A8E908}" destId="{14BDF36B-1B80-4487-927C-450B6D1A1A55}" srcOrd="2" destOrd="0" presId="urn:microsoft.com/office/officeart/2018/2/layout/IconVerticalSolidList"/>
    <dgm:cxn modelId="{53680F18-6D4C-4A64-AB25-CD2FFAFD4309}" type="presParOf" srcId="{14BDF36B-1B80-4487-927C-450B6D1A1A55}" destId="{25491889-F0EE-4C2E-89CF-9909CEFACAF2}" srcOrd="0" destOrd="0" presId="urn:microsoft.com/office/officeart/2018/2/layout/IconVerticalSolidList"/>
    <dgm:cxn modelId="{36F10C1B-4CDE-4D82-8DED-15F1890DE43E}" type="presParOf" srcId="{14BDF36B-1B80-4487-927C-450B6D1A1A55}" destId="{0EB260EF-62C9-45F7-867F-FE9B8E1E5121}" srcOrd="1" destOrd="0" presId="urn:microsoft.com/office/officeart/2018/2/layout/IconVerticalSolidList"/>
    <dgm:cxn modelId="{1D5320AD-D36A-48FE-84D2-D4C97C928B84}" type="presParOf" srcId="{14BDF36B-1B80-4487-927C-450B6D1A1A55}" destId="{0C7AE28D-C846-4E47-8A88-8B1AFBEBD3A6}" srcOrd="2" destOrd="0" presId="urn:microsoft.com/office/officeart/2018/2/layout/IconVerticalSolidList"/>
    <dgm:cxn modelId="{25B1BFAA-CE0A-486D-8D15-234A1DB5ED8C}" type="presParOf" srcId="{14BDF36B-1B80-4487-927C-450B6D1A1A55}" destId="{0A4DCF75-B14A-4523-939C-7463E361B40A}" srcOrd="3" destOrd="0" presId="urn:microsoft.com/office/officeart/2018/2/layout/IconVerticalSolidList"/>
    <dgm:cxn modelId="{BA292275-9316-46E2-8F27-2D077C472EDC}" type="presParOf" srcId="{C51AED4F-6878-4AFF-9E5F-B8C720A8E908}" destId="{21E5B16F-64EB-4C95-AF18-9E192EC54880}" srcOrd="3" destOrd="0" presId="urn:microsoft.com/office/officeart/2018/2/layout/IconVerticalSolidList"/>
    <dgm:cxn modelId="{D509E1AD-814C-4EB4-91CD-7ED902FD22CA}" type="presParOf" srcId="{C51AED4F-6878-4AFF-9E5F-B8C720A8E908}" destId="{F4E91DDB-3AD0-4812-A357-E9BCCEEA7345}" srcOrd="4" destOrd="0" presId="urn:microsoft.com/office/officeart/2018/2/layout/IconVerticalSolidList"/>
    <dgm:cxn modelId="{1BB81B0C-DB72-4677-A347-92D01A5B8A2B}" type="presParOf" srcId="{F4E91DDB-3AD0-4812-A357-E9BCCEEA7345}" destId="{CAF0F75B-342F-425C-8472-4CDBDC1F11AE}" srcOrd="0" destOrd="0" presId="urn:microsoft.com/office/officeart/2018/2/layout/IconVerticalSolidList"/>
    <dgm:cxn modelId="{66224D08-8BBE-4180-89CD-180366FEB2CB}" type="presParOf" srcId="{F4E91DDB-3AD0-4812-A357-E9BCCEEA7345}" destId="{F5CA875D-1055-414B-80E8-65B3819FFD80}" srcOrd="1" destOrd="0" presId="urn:microsoft.com/office/officeart/2018/2/layout/IconVerticalSolidList"/>
    <dgm:cxn modelId="{88654EB8-2469-4CFB-839D-7DB54F09594C}" type="presParOf" srcId="{F4E91DDB-3AD0-4812-A357-E9BCCEEA7345}" destId="{3E9F541B-C572-49CD-9C05-CBCF6BBCC7E6}" srcOrd="2" destOrd="0" presId="urn:microsoft.com/office/officeart/2018/2/layout/IconVerticalSolidList"/>
    <dgm:cxn modelId="{D16862EE-A216-4517-B2FF-C5A46C0FD395}" type="presParOf" srcId="{F4E91DDB-3AD0-4812-A357-E9BCCEEA7345}" destId="{A8C80A8A-16D7-4AA7-8892-D88C7E20E4AA}" srcOrd="3" destOrd="0" presId="urn:microsoft.com/office/officeart/2018/2/layout/IconVerticalSolidList"/>
    <dgm:cxn modelId="{A6E4E214-2F78-4CCB-A4E2-D0967172D716}" type="presParOf" srcId="{C51AED4F-6878-4AFF-9E5F-B8C720A8E908}" destId="{8AA72335-8EA6-43A5-9C67-EC98D744F413}" srcOrd="5" destOrd="0" presId="urn:microsoft.com/office/officeart/2018/2/layout/IconVerticalSolidList"/>
    <dgm:cxn modelId="{D61CCE1A-61B5-4610-9B72-090126C5FAC0}" type="presParOf" srcId="{C51AED4F-6878-4AFF-9E5F-B8C720A8E908}" destId="{69CFFE9A-5BE3-434B-A6A6-8906DADE9175}" srcOrd="6" destOrd="0" presId="urn:microsoft.com/office/officeart/2018/2/layout/IconVerticalSolidList"/>
    <dgm:cxn modelId="{94D78FB6-0253-44B0-8322-FF984E59A94B}" type="presParOf" srcId="{69CFFE9A-5BE3-434B-A6A6-8906DADE9175}" destId="{1689D63A-DCC5-4E16-B85D-16F70846CEB2}" srcOrd="0" destOrd="0" presId="urn:microsoft.com/office/officeart/2018/2/layout/IconVerticalSolidList"/>
    <dgm:cxn modelId="{EAA94532-038B-4ADC-8EEA-245E5983FD3C}" type="presParOf" srcId="{69CFFE9A-5BE3-434B-A6A6-8906DADE9175}" destId="{6F2A8A1A-856B-4AAE-8C31-9A64F72EC107}" srcOrd="1" destOrd="0" presId="urn:microsoft.com/office/officeart/2018/2/layout/IconVerticalSolidList"/>
    <dgm:cxn modelId="{82B7ACAB-96E9-4904-A834-A8CF0072E681}" type="presParOf" srcId="{69CFFE9A-5BE3-434B-A6A6-8906DADE9175}" destId="{B47A2469-AEE7-416D-824E-A191F5C56C9D}" srcOrd="2" destOrd="0" presId="urn:microsoft.com/office/officeart/2018/2/layout/IconVerticalSolidList"/>
    <dgm:cxn modelId="{4AAEF7A1-ACF4-4461-9D63-90166DC1397B}" type="presParOf" srcId="{69CFFE9A-5BE3-434B-A6A6-8906DADE9175}" destId="{01E25F90-4801-44B2-B3D8-13664CEDAE4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4C0C2D-1931-4F8A-A4EF-525A426FC61B}">
      <dsp:nvSpPr>
        <dsp:cNvPr id="0" name=""/>
        <dsp:cNvSpPr/>
      </dsp:nvSpPr>
      <dsp:spPr>
        <a:xfrm>
          <a:off x="271908"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EA7BF4-1719-4077-9FBF-572BEA886F08}">
      <dsp:nvSpPr>
        <dsp:cNvPr id="0" name=""/>
        <dsp:cNvSpPr/>
      </dsp:nvSpPr>
      <dsp:spPr>
        <a:xfrm>
          <a:off x="703212"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This project harnesses the power of SQL to perform an in-depth analysis of transactional data from </a:t>
          </a:r>
          <a:r>
            <a:rPr lang="en-US" sz="2100" b="1" kern="1200"/>
            <a:t>Jenson USA</a:t>
          </a:r>
          <a:r>
            <a:rPr lang="en-US" sz="2100" kern="1200"/>
            <a:t>, a premier online retailer specializing in bicycles, components, and cycling apparel. </a:t>
          </a:r>
        </a:p>
      </dsp:txBody>
      <dsp:txXfrm>
        <a:off x="775406" y="482054"/>
        <a:ext cx="3737345" cy="2320513"/>
      </dsp:txXfrm>
    </dsp:sp>
    <dsp:sp modelId="{9320C7E3-8036-460A-AB40-25C2C197E523}">
      <dsp:nvSpPr>
        <dsp:cNvPr id="0" name=""/>
        <dsp:cNvSpPr/>
      </dsp:nvSpPr>
      <dsp:spPr>
        <a:xfrm>
          <a:off x="5016250" y="121"/>
          <a:ext cx="3881733" cy="246490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8BC6BD-D262-45DA-9202-9001BC6B6F2B}">
      <dsp:nvSpPr>
        <dsp:cNvPr id="0" name=""/>
        <dsp:cNvSpPr/>
      </dsp:nvSpPr>
      <dsp:spPr>
        <a:xfrm>
          <a:off x="5447554" y="409860"/>
          <a:ext cx="3881733" cy="246490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Through meticulous exploration of sales records, customer purchasing patterns, and product performance trends, the project uncovers meaningful insights designed to drive smarter business decisions.</a:t>
          </a:r>
        </a:p>
      </dsp:txBody>
      <dsp:txXfrm>
        <a:off x="5519748" y="482054"/>
        <a:ext cx="3737345" cy="23205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3DD069-6F5B-40EC-8664-9F7E12EBC3F7}">
      <dsp:nvSpPr>
        <dsp:cNvPr id="0" name=""/>
        <dsp:cNvSpPr/>
      </dsp:nvSpPr>
      <dsp:spPr>
        <a:xfrm>
          <a:off x="0" y="2178"/>
          <a:ext cx="5914209" cy="110406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4BF1D-3B89-4C23-B61D-ED77D1691177}">
      <dsp:nvSpPr>
        <dsp:cNvPr id="0" name=""/>
        <dsp:cNvSpPr/>
      </dsp:nvSpPr>
      <dsp:spPr>
        <a:xfrm>
          <a:off x="333979" y="250592"/>
          <a:ext cx="607234" cy="6072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27528B-2C38-4262-8F54-1C32E659FD76}">
      <dsp:nvSpPr>
        <dsp:cNvPr id="0" name=""/>
        <dsp:cNvSpPr/>
      </dsp:nvSpPr>
      <dsp:spPr>
        <a:xfrm>
          <a:off x="1275192" y="2178"/>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00100">
            <a:lnSpc>
              <a:spcPct val="90000"/>
            </a:lnSpc>
            <a:spcBef>
              <a:spcPct val="0"/>
            </a:spcBef>
            <a:spcAft>
              <a:spcPct val="35000"/>
            </a:spcAft>
            <a:buNone/>
          </a:pPr>
          <a:r>
            <a:rPr lang="en-US" sz="1800" kern="1200"/>
            <a:t>📦 Analyzes diverse datasets including sales transactions, product details, and customer activity.</a:t>
          </a:r>
        </a:p>
      </dsp:txBody>
      <dsp:txXfrm>
        <a:off x="1275192" y="2178"/>
        <a:ext cx="4639016" cy="1104063"/>
      </dsp:txXfrm>
    </dsp:sp>
    <dsp:sp modelId="{25491889-F0EE-4C2E-89CF-9909CEFACAF2}">
      <dsp:nvSpPr>
        <dsp:cNvPr id="0" name=""/>
        <dsp:cNvSpPr/>
      </dsp:nvSpPr>
      <dsp:spPr>
        <a:xfrm>
          <a:off x="0" y="1382257"/>
          <a:ext cx="5914209" cy="110406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260EF-62C9-45F7-867F-FE9B8E1E5121}">
      <dsp:nvSpPr>
        <dsp:cNvPr id="0" name=""/>
        <dsp:cNvSpPr/>
      </dsp:nvSpPr>
      <dsp:spPr>
        <a:xfrm>
          <a:off x="333979" y="1630671"/>
          <a:ext cx="607234" cy="60723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A4DCF75-B14A-4523-939C-7463E361B40A}">
      <dsp:nvSpPr>
        <dsp:cNvPr id="0" name=""/>
        <dsp:cNvSpPr/>
      </dsp:nvSpPr>
      <dsp:spPr>
        <a:xfrm>
          <a:off x="1275192" y="1382257"/>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00100">
            <a:lnSpc>
              <a:spcPct val="90000"/>
            </a:lnSpc>
            <a:spcBef>
              <a:spcPct val="0"/>
            </a:spcBef>
            <a:spcAft>
              <a:spcPct val="35000"/>
            </a:spcAft>
            <a:buNone/>
          </a:pPr>
          <a:r>
            <a:rPr lang="en-US" sz="1800" kern="1200"/>
            <a:t>💡 Identifies trends in purchasing behavior and product performance.</a:t>
          </a:r>
        </a:p>
      </dsp:txBody>
      <dsp:txXfrm>
        <a:off x="1275192" y="1382257"/>
        <a:ext cx="4639016" cy="1104063"/>
      </dsp:txXfrm>
    </dsp:sp>
    <dsp:sp modelId="{CAF0F75B-342F-425C-8472-4CDBDC1F11AE}">
      <dsp:nvSpPr>
        <dsp:cNvPr id="0" name=""/>
        <dsp:cNvSpPr/>
      </dsp:nvSpPr>
      <dsp:spPr>
        <a:xfrm>
          <a:off x="0" y="2762336"/>
          <a:ext cx="5914209" cy="110406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A875D-1055-414B-80E8-65B3819FFD80}">
      <dsp:nvSpPr>
        <dsp:cNvPr id="0" name=""/>
        <dsp:cNvSpPr/>
      </dsp:nvSpPr>
      <dsp:spPr>
        <a:xfrm>
          <a:off x="333979" y="3010750"/>
          <a:ext cx="607234" cy="60723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C80A8A-16D7-4AA7-8892-D88C7E20E4AA}">
      <dsp:nvSpPr>
        <dsp:cNvPr id="0" name=""/>
        <dsp:cNvSpPr/>
      </dsp:nvSpPr>
      <dsp:spPr>
        <a:xfrm>
          <a:off x="1275192" y="2762336"/>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00100">
            <a:lnSpc>
              <a:spcPct val="90000"/>
            </a:lnSpc>
            <a:spcBef>
              <a:spcPct val="0"/>
            </a:spcBef>
            <a:spcAft>
              <a:spcPct val="35000"/>
            </a:spcAft>
            <a:buNone/>
          </a:pPr>
          <a:r>
            <a:rPr lang="en-US" sz="1800" kern="1200"/>
            <a:t>📊 Applies advanced SQL techniques like joins, aggregations, filtering, and window functions.</a:t>
          </a:r>
        </a:p>
      </dsp:txBody>
      <dsp:txXfrm>
        <a:off x="1275192" y="2762336"/>
        <a:ext cx="4639016" cy="1104063"/>
      </dsp:txXfrm>
    </dsp:sp>
    <dsp:sp modelId="{1689D63A-DCC5-4E16-B85D-16F70846CEB2}">
      <dsp:nvSpPr>
        <dsp:cNvPr id="0" name=""/>
        <dsp:cNvSpPr/>
      </dsp:nvSpPr>
      <dsp:spPr>
        <a:xfrm>
          <a:off x="0" y="4142415"/>
          <a:ext cx="5914209" cy="110406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2A8A1A-856B-4AAE-8C31-9A64F72EC107}">
      <dsp:nvSpPr>
        <dsp:cNvPr id="0" name=""/>
        <dsp:cNvSpPr/>
      </dsp:nvSpPr>
      <dsp:spPr>
        <a:xfrm>
          <a:off x="333979" y="4390829"/>
          <a:ext cx="607234" cy="60723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1E25F90-4801-44B2-B3D8-13664CEDAE40}">
      <dsp:nvSpPr>
        <dsp:cNvPr id="0" name=""/>
        <dsp:cNvSpPr/>
      </dsp:nvSpPr>
      <dsp:spPr>
        <a:xfrm>
          <a:off x="1275192" y="4142415"/>
          <a:ext cx="4639016" cy="1104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47" tIns="116847" rIns="116847" bIns="116847" numCol="1" spcCol="1270" anchor="ctr" anchorCtr="0">
          <a:noAutofit/>
        </a:bodyPr>
        <a:lstStyle/>
        <a:p>
          <a:pPr marL="0" lvl="0" indent="0" algn="l" defTabSz="800100">
            <a:lnSpc>
              <a:spcPct val="90000"/>
            </a:lnSpc>
            <a:spcBef>
              <a:spcPct val="0"/>
            </a:spcBef>
            <a:spcAft>
              <a:spcPct val="35000"/>
            </a:spcAft>
            <a:buNone/>
          </a:pPr>
          <a:r>
            <a:rPr lang="en-US" sz="1800" kern="1200"/>
            <a:t>📈 Derives insights that inform strategic decision-making, improve customer engagement, and optimize inventory management.</a:t>
          </a:r>
        </a:p>
      </dsp:txBody>
      <dsp:txXfrm>
        <a:off x="1275192" y="4142415"/>
        <a:ext cx="4639016" cy="110406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6B431-7CA1-4700-AE1E-EFCA4D12042E}" type="datetimeFigureOut">
              <a:rPr lang="en-IN" smtClean="0"/>
              <a:t>23-06-2025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CF183E-3248-4A7F-A208-88852B3C859B}" type="slidenum">
              <a:rPr lang="en-IN" smtClean="0"/>
              <a:t>‹#›</a:t>
            </a:fld>
            <a:endParaRPr lang="en-IN"/>
          </a:p>
        </p:txBody>
      </p:sp>
    </p:spTree>
    <p:extLst>
      <p:ext uri="{BB962C8B-B14F-4D97-AF65-F5344CB8AC3E}">
        <p14:creationId xmlns:p14="http://schemas.microsoft.com/office/powerpoint/2010/main" val="20273801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CF183E-3248-4A7F-A208-88852B3C859B}" type="slidenum">
              <a:rPr lang="en-IN" smtClean="0"/>
              <a:t>20</a:t>
            </a:fld>
            <a:endParaRPr lang="en-IN"/>
          </a:p>
        </p:txBody>
      </p:sp>
    </p:spTree>
    <p:extLst>
      <p:ext uri="{BB962C8B-B14F-4D97-AF65-F5344CB8AC3E}">
        <p14:creationId xmlns:p14="http://schemas.microsoft.com/office/powerpoint/2010/main" val="30446856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810269BB-BE1A-4294-92B8-5A0AE6104CA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969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86FF8-A9B2-4AF2-912F-65A7460B5A9A}"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269BB-BE1A-4294-92B8-5A0AE6104CA9}" type="slidenum">
              <a:rPr lang="en-IN" smtClean="0"/>
              <a:t>‹#›</a:t>
            </a:fld>
            <a:endParaRPr lang="en-IN"/>
          </a:p>
        </p:txBody>
      </p:sp>
    </p:spTree>
    <p:extLst>
      <p:ext uri="{BB962C8B-B14F-4D97-AF65-F5344CB8AC3E}">
        <p14:creationId xmlns:p14="http://schemas.microsoft.com/office/powerpoint/2010/main" val="112121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7608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161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spTree>
    <p:extLst>
      <p:ext uri="{BB962C8B-B14F-4D97-AF65-F5344CB8AC3E}">
        <p14:creationId xmlns:p14="http://schemas.microsoft.com/office/powerpoint/2010/main" val="11721813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97123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76698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1778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7549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spTree>
    <p:extLst>
      <p:ext uri="{BB962C8B-B14F-4D97-AF65-F5344CB8AC3E}">
        <p14:creationId xmlns:p14="http://schemas.microsoft.com/office/powerpoint/2010/main" val="35540809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A86FF8-A9B2-4AF2-912F-65A7460B5A9A}"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0269BB-BE1A-4294-92B8-5A0AE6104CA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9554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A86FF8-A9B2-4AF2-912F-65A7460B5A9A}"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269BB-BE1A-4294-92B8-5A0AE6104CA9}" type="slidenum">
              <a:rPr lang="en-IN" smtClean="0"/>
              <a:t>‹#›</a:t>
            </a:fld>
            <a:endParaRPr lang="en-IN"/>
          </a:p>
        </p:txBody>
      </p:sp>
    </p:spTree>
    <p:extLst>
      <p:ext uri="{BB962C8B-B14F-4D97-AF65-F5344CB8AC3E}">
        <p14:creationId xmlns:p14="http://schemas.microsoft.com/office/powerpoint/2010/main" val="1564869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A86FF8-A9B2-4AF2-912F-65A7460B5A9A}" type="datetimeFigureOut">
              <a:rPr lang="en-IN" smtClean="0"/>
              <a:t>23-06-2025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0269BB-BE1A-4294-92B8-5A0AE6104CA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7330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A86FF8-A9B2-4AF2-912F-65A7460B5A9A}"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0269BB-BE1A-4294-92B8-5A0AE6104CA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980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A86FF8-A9B2-4AF2-912F-65A7460B5A9A}" type="datetimeFigureOut">
              <a:rPr lang="en-IN" smtClean="0"/>
              <a:t>23-06-2025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0269BB-BE1A-4294-92B8-5A0AE6104CA9}" type="slidenum">
              <a:rPr lang="en-IN" smtClean="0"/>
              <a:t>‹#›</a:t>
            </a:fld>
            <a:endParaRPr lang="en-IN"/>
          </a:p>
        </p:txBody>
      </p:sp>
    </p:spTree>
    <p:extLst>
      <p:ext uri="{BB962C8B-B14F-4D97-AF65-F5344CB8AC3E}">
        <p14:creationId xmlns:p14="http://schemas.microsoft.com/office/powerpoint/2010/main" val="4123882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86FF8-A9B2-4AF2-912F-65A7460B5A9A}"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269BB-BE1A-4294-92B8-5A0AE6104CA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007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A86FF8-A9B2-4AF2-912F-65A7460B5A9A}"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0269BB-BE1A-4294-92B8-5A0AE6104CA9}" type="slidenum">
              <a:rPr lang="en-IN" smtClean="0"/>
              <a:t>‹#›</a:t>
            </a:fld>
            <a:endParaRPr lang="en-IN"/>
          </a:p>
        </p:txBody>
      </p:sp>
    </p:spTree>
    <p:extLst>
      <p:ext uri="{BB962C8B-B14F-4D97-AF65-F5344CB8AC3E}">
        <p14:creationId xmlns:p14="http://schemas.microsoft.com/office/powerpoint/2010/main" val="3521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A86FF8-A9B2-4AF2-912F-65A7460B5A9A}" type="datetimeFigureOut">
              <a:rPr lang="en-IN" smtClean="0"/>
              <a:t>23-06-2025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0269BB-BE1A-4294-92B8-5A0AE6104CA9}" type="slidenum">
              <a:rPr lang="en-IN" smtClean="0"/>
              <a:t>‹#›</a:t>
            </a:fld>
            <a:endParaRPr lang="en-IN"/>
          </a:p>
        </p:txBody>
      </p:sp>
    </p:spTree>
    <p:extLst>
      <p:ext uri="{BB962C8B-B14F-4D97-AF65-F5344CB8AC3E}">
        <p14:creationId xmlns:p14="http://schemas.microsoft.com/office/powerpoint/2010/main" val="2828696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hyperlink" Target="https://tpcj.org/" TargetMode="External"/><Relationship Id="rId3" Type="http://schemas.openxmlformats.org/officeDocument/2006/relationships/image" Target="../media/image5.png"/><Relationship Id="rId7" Type="http://schemas.openxmlformats.org/officeDocument/2006/relationships/hyperlink" Target="https://anujkumarmiet.github.io/personal-portfolio/" TargetMode="External"/><Relationship Id="rId12" Type="http://schemas.openxmlformats.org/officeDocument/2006/relationships/image" Target="../media/image24.jpg"/><Relationship Id="rId2" Type="http://schemas.openxmlformats.org/officeDocument/2006/relationships/image" Target="../media/image2.jpeg"/><Relationship Id="rId16" Type="http://schemas.openxmlformats.org/officeDocument/2006/relationships/hyperlink" Target="https://jonasnick.github.io/blog/2013/10/14/influence-of-reputation-on-gricean-maxims/" TargetMode="Externa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hyperlink" Target="https://www.linkedin.com/in/anuj-kumar-2129101b2/" TargetMode="External"/><Relationship Id="rId5" Type="http://schemas.openxmlformats.org/officeDocument/2006/relationships/image" Target="../media/image3.png"/><Relationship Id="rId15" Type="http://schemas.openxmlformats.org/officeDocument/2006/relationships/image" Target="../media/image25.png"/><Relationship Id="rId10" Type="http://schemas.openxmlformats.org/officeDocument/2006/relationships/hyperlink" Target="https://svgsilh.com/de/image/2172744.html" TargetMode="External"/><Relationship Id="rId4" Type="http://schemas.openxmlformats.org/officeDocument/2006/relationships/image" Target="../media/image6.png"/><Relationship Id="rId9" Type="http://schemas.openxmlformats.org/officeDocument/2006/relationships/image" Target="../media/image23.svg"/><Relationship Id="rId14" Type="http://schemas.openxmlformats.org/officeDocument/2006/relationships/hyperlink" Target="https://github.com/anujkumarmiet"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67" name="Group 66">
            <a:extLst>
              <a:ext uri="{FF2B5EF4-FFF2-40B4-BE49-F238E27FC236}">
                <a16:creationId xmlns:a16="http://schemas.microsoft.com/office/drawing/2014/main" id="{DFB5D1BB-0703-437B-BD1E-1D07F8A27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49" name="Picture 48">
              <a:extLst>
                <a:ext uri="{FF2B5EF4-FFF2-40B4-BE49-F238E27FC236}">
                  <a16:creationId xmlns:a16="http://schemas.microsoft.com/office/drawing/2014/main" id="{3886586B-3F0F-4593-B272-AE75AD0F092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8" name="Rectangle 67">
              <a:extLst>
                <a:ext uri="{FF2B5EF4-FFF2-40B4-BE49-F238E27FC236}">
                  <a16:creationId xmlns:a16="http://schemas.microsoft.com/office/drawing/2014/main" id="{020DEB59-BF94-41B5-8F16-8B10442EE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1" name="Picture 50">
              <a:extLst>
                <a:ext uri="{FF2B5EF4-FFF2-40B4-BE49-F238E27FC236}">
                  <a16:creationId xmlns:a16="http://schemas.microsoft.com/office/drawing/2014/main" id="{9A3BEF6F-FC03-43B1-8D1B-8DA3A360DBF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2" name="Picture 51">
              <a:extLst>
                <a:ext uri="{FF2B5EF4-FFF2-40B4-BE49-F238E27FC236}">
                  <a16:creationId xmlns:a16="http://schemas.microsoft.com/office/drawing/2014/main" id="{0F49BA32-A501-4C79-9A72-92587AB9EEF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9" name="Straight Connector 68">
            <a:extLst>
              <a:ext uri="{FF2B5EF4-FFF2-40B4-BE49-F238E27FC236}">
                <a16:creationId xmlns:a16="http://schemas.microsoft.com/office/drawing/2014/main" id="{883F92AF-2403-4558-B1D7-72130A1E4BC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pic>
        <p:nvPicPr>
          <p:cNvPr id="6" name="Picture 5" descr="Digital financial graph">
            <a:extLst>
              <a:ext uri="{FF2B5EF4-FFF2-40B4-BE49-F238E27FC236}">
                <a16:creationId xmlns:a16="http://schemas.microsoft.com/office/drawing/2014/main" id="{F16196EB-A9E1-027E-1595-106A360DEEC8}"/>
              </a:ext>
            </a:extLst>
          </p:cNvPr>
          <p:cNvPicPr>
            <a:picLocks noChangeAspect="1"/>
          </p:cNvPicPr>
          <p:nvPr/>
        </p:nvPicPr>
        <p:blipFill>
          <a:blip r:embed="rId5"/>
          <a:srcRect/>
          <a:stretch>
            <a:fillRect/>
          </a:stretch>
        </p:blipFill>
        <p:spPr>
          <a:xfrm>
            <a:off x="10411" y="10"/>
            <a:ext cx="12191980" cy="6857990"/>
          </a:xfrm>
          <a:prstGeom prst="rect">
            <a:avLst/>
          </a:prstGeom>
        </p:spPr>
      </p:pic>
      <p:sp>
        <p:nvSpPr>
          <p:cNvPr id="70" name="Rectangle 69">
            <a:extLst>
              <a:ext uri="{FF2B5EF4-FFF2-40B4-BE49-F238E27FC236}">
                <a16:creationId xmlns:a16="http://schemas.microsoft.com/office/drawing/2014/main" id="{8243CDD5-F82E-454F-8486-578A477A8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11227442" cy="5883295"/>
          </a:xfrm>
          <a:prstGeom prst="rect">
            <a:avLst/>
          </a:prstGeom>
          <a:blipFill dpi="0" rotWithShape="1">
            <a:blip r:embed="rId6">
              <a:alphaModFix amt="90000"/>
              <a:duotone>
                <a:schemeClr val="bg2">
                  <a:shade val="45000"/>
                  <a:satMod val="135000"/>
                </a:schemeClr>
                <a:prstClr val="white"/>
              </a:duotone>
            </a:blip>
            <a:srcRect/>
            <a:tile tx="0" ty="0" sx="90000" sy="100000" flip="none" algn="ctr"/>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25408EF-EA7D-413B-B27F-B1FCD06FAC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9B019B44-C1AF-84B0-512C-1770F1F7BD6B}"/>
              </a:ext>
            </a:extLst>
          </p:cNvPr>
          <p:cNvSpPr>
            <a:spLocks noGrp="1"/>
          </p:cNvSpPr>
          <p:nvPr>
            <p:ph type="ctrTitle"/>
          </p:nvPr>
        </p:nvSpPr>
        <p:spPr>
          <a:xfrm>
            <a:off x="1295402" y="982132"/>
            <a:ext cx="9601196" cy="1303867"/>
          </a:xfrm>
        </p:spPr>
        <p:txBody>
          <a:bodyPr vert="horz" lIns="91440" tIns="45720" rIns="91440" bIns="45720" rtlCol="0" anchor="ctr">
            <a:normAutofit fontScale="90000"/>
          </a:bodyPr>
          <a:lstStyle/>
          <a:p>
            <a:r>
              <a:rPr lang="en-US" sz="4100"/>
              <a:t>Data Analysis Project using Advanced MySQL</a:t>
            </a:r>
          </a:p>
        </p:txBody>
      </p:sp>
      <p:cxnSp>
        <p:nvCxnSpPr>
          <p:cNvPr id="72" name="Straight Connector 71">
            <a:extLst>
              <a:ext uri="{FF2B5EF4-FFF2-40B4-BE49-F238E27FC236}">
                <a16:creationId xmlns:a16="http://schemas.microsoft.com/office/drawing/2014/main" id="{98C14DAD-9B93-4225-B89C-5D0B5BD3A2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62" name="Group 61">
            <a:extLst>
              <a:ext uri="{FF2B5EF4-FFF2-40B4-BE49-F238E27FC236}">
                <a16:creationId xmlns:a16="http://schemas.microsoft.com/office/drawing/2014/main" id="{9CA11A81-0344-4F96-8A6F-BBBB25E6E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8288" y="3128956"/>
            <a:ext cx="12234672" cy="658368"/>
            <a:chOff x="-18288" y="3128956"/>
            <a:chExt cx="12234672" cy="658368"/>
          </a:xfrm>
        </p:grpSpPr>
        <p:sp>
          <p:nvSpPr>
            <p:cNvPr id="63" name="Rounded Rectangle 22">
              <a:extLst>
                <a:ext uri="{FF2B5EF4-FFF2-40B4-BE49-F238E27FC236}">
                  <a16:creationId xmlns:a16="http://schemas.microsoft.com/office/drawing/2014/main" id="{AD8DC422-CE88-4B6D-8A13-70E10AD980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72">
              <a:extLst>
                <a:ext uri="{FF2B5EF4-FFF2-40B4-BE49-F238E27FC236}">
                  <a16:creationId xmlns:a16="http://schemas.microsoft.com/office/drawing/2014/main" id="{ED55CCD7-8FE9-47DC-B8F9-5C25DA7A78C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p:nvSpPr>
            <p:cNvPr id="65" name="Rounded Rectangle 24">
              <a:extLst>
                <a:ext uri="{FF2B5EF4-FFF2-40B4-BE49-F238E27FC236}">
                  <a16:creationId xmlns:a16="http://schemas.microsoft.com/office/drawing/2014/main" id="{B1D46D73-0ACA-4770-9E9F-D36420B9F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6" name="Picture 65">
              <a:extLst>
                <a:ext uri="{FF2B5EF4-FFF2-40B4-BE49-F238E27FC236}">
                  <a16:creationId xmlns:a16="http://schemas.microsoft.com/office/drawing/2014/main" id="{3E2AA42B-5DF9-462B-9D27-B7E8C0B6B47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
        <p:nvSpPr>
          <p:cNvPr id="4" name="TextBox 3">
            <a:extLst>
              <a:ext uri="{FF2B5EF4-FFF2-40B4-BE49-F238E27FC236}">
                <a16:creationId xmlns:a16="http://schemas.microsoft.com/office/drawing/2014/main" id="{CF178918-34F9-A715-8E30-03DB4ED9E388}"/>
              </a:ext>
            </a:extLst>
          </p:cNvPr>
          <p:cNvSpPr txBox="1"/>
          <p:nvPr/>
        </p:nvSpPr>
        <p:spPr>
          <a:xfrm>
            <a:off x="1295401" y="2556932"/>
            <a:ext cx="9601196" cy="3318936"/>
          </a:xfrm>
          <a:prstGeom prst="rect">
            <a:avLst/>
          </a:prstGeom>
        </p:spPr>
        <p:txBody>
          <a:bodyPr vert="horz" lIns="91440" tIns="45720" rIns="91440" bIns="45720" rtlCol="0" anchor="t">
            <a:normAutofit/>
          </a:bodyPr>
          <a:lstStyle/>
          <a:p>
            <a:pPr>
              <a:spcBef>
                <a:spcPct val="20000"/>
              </a:spcBef>
              <a:spcAft>
                <a:spcPts val="600"/>
              </a:spcAft>
              <a:buClr>
                <a:schemeClr val="accent1"/>
              </a:buClr>
              <a:buSzPct val="115000"/>
            </a:pPr>
            <a:r>
              <a:rPr lang="en-US" sz="2800" dirty="0">
                <a:solidFill>
                  <a:schemeClr val="tx1">
                    <a:lumMod val="85000"/>
                    <a:lumOff val="15000"/>
                  </a:schemeClr>
                </a:solidFill>
              </a:rPr>
              <a:t>Anuj Kumar </a:t>
            </a:r>
          </a:p>
          <a:p>
            <a:pPr>
              <a:spcBef>
                <a:spcPct val="20000"/>
              </a:spcBef>
              <a:spcAft>
                <a:spcPts val="600"/>
              </a:spcAft>
              <a:buClr>
                <a:schemeClr val="accent1"/>
              </a:buClr>
              <a:buSzPct val="115000"/>
            </a:pPr>
            <a:r>
              <a:rPr lang="en-US" sz="1600" dirty="0">
                <a:solidFill>
                  <a:schemeClr val="tx1">
                    <a:lumMod val="85000"/>
                    <a:lumOff val="15000"/>
                  </a:schemeClr>
                </a:solidFill>
              </a:rPr>
              <a:t>The Data Analyst</a:t>
            </a:r>
          </a:p>
          <a:p>
            <a:pPr>
              <a:spcBef>
                <a:spcPct val="20000"/>
              </a:spcBef>
              <a:spcAft>
                <a:spcPts val="600"/>
              </a:spcAft>
              <a:buClr>
                <a:schemeClr val="accent1"/>
              </a:buClr>
              <a:buSzPct val="115000"/>
            </a:pPr>
            <a:r>
              <a:rPr lang="en-US" dirty="0">
                <a:solidFill>
                  <a:schemeClr val="tx1">
                    <a:lumMod val="85000"/>
                    <a:lumOff val="15000"/>
                  </a:schemeClr>
                </a:solidFill>
              </a:rPr>
              <a:t>B. Tech ( Computer Science &amp; Engineering)</a:t>
            </a:r>
          </a:p>
          <a:p>
            <a:pPr>
              <a:spcBef>
                <a:spcPct val="20000"/>
              </a:spcBef>
              <a:spcAft>
                <a:spcPts val="600"/>
              </a:spcAft>
              <a:buClr>
                <a:schemeClr val="accent1"/>
              </a:buClr>
              <a:buSzPct val="115000"/>
            </a:pPr>
            <a:endParaRPr lang="en-US" dirty="0">
              <a:solidFill>
                <a:schemeClr val="tx1">
                  <a:lumMod val="85000"/>
                  <a:lumOff val="15000"/>
                </a:schemeClr>
              </a:solidFill>
            </a:endParaRPr>
          </a:p>
        </p:txBody>
      </p:sp>
    </p:spTree>
    <p:extLst>
      <p:ext uri="{BB962C8B-B14F-4D97-AF65-F5344CB8AC3E}">
        <p14:creationId xmlns:p14="http://schemas.microsoft.com/office/powerpoint/2010/main" val="552305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614F7DB2-2747-44B1-8CCD-EA4CF6EABA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55" name="Picture 54">
              <a:extLst>
                <a:ext uri="{FF2B5EF4-FFF2-40B4-BE49-F238E27FC236}">
                  <a16:creationId xmlns:a16="http://schemas.microsoft.com/office/drawing/2014/main" id="{6B274392-2BAA-4EFD-A7A4-941ABF7B2B1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6" name="Rectangle 55">
              <a:extLst>
                <a:ext uri="{FF2B5EF4-FFF2-40B4-BE49-F238E27FC236}">
                  <a16:creationId xmlns:a16="http://schemas.microsoft.com/office/drawing/2014/main" id="{54E9F97B-B428-4C46-8004-BC4A40DEF3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7" name="Picture 56">
              <a:extLst>
                <a:ext uri="{FF2B5EF4-FFF2-40B4-BE49-F238E27FC236}">
                  <a16:creationId xmlns:a16="http://schemas.microsoft.com/office/drawing/2014/main" id="{F6C42F04-DEA1-45C3-9F84-8B1652F9C90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58" name="Picture 57">
              <a:extLst>
                <a:ext uri="{FF2B5EF4-FFF2-40B4-BE49-F238E27FC236}">
                  <a16:creationId xmlns:a16="http://schemas.microsoft.com/office/drawing/2014/main" id="{DA860151-6D39-4EDD-99B8-908690A0DD3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60" name="Straight Connector 59">
            <a:extLst>
              <a:ext uri="{FF2B5EF4-FFF2-40B4-BE49-F238E27FC236}">
                <a16:creationId xmlns:a16="http://schemas.microsoft.com/office/drawing/2014/main" id="{2C02D87C-1E23-4B24-AFE6-A85743C72F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62" name="Rectangle 61">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675751E7-BA21-5746-5298-6988C65F0E9D}"/>
              </a:ext>
            </a:extLst>
          </p:cNvPr>
          <p:cNvSpPr>
            <a:spLocks noGrp="1"/>
          </p:cNvSpPr>
          <p:nvPr>
            <p:ph type="title"/>
          </p:nvPr>
        </p:nvSpPr>
        <p:spPr>
          <a:xfrm>
            <a:off x="952108" y="954756"/>
            <a:ext cx="2730414" cy="4946003"/>
          </a:xfrm>
        </p:spPr>
        <p:txBody>
          <a:bodyPr vert="horz" lIns="91440" tIns="45720" rIns="91440" bIns="45720" rtlCol="0" anchor="ctr">
            <a:normAutofit/>
          </a:bodyPr>
          <a:lstStyle/>
          <a:p>
            <a:r>
              <a:rPr lang="en-US">
                <a:solidFill>
                  <a:srgbClr val="FFFFFF"/>
                </a:solidFill>
              </a:rPr>
              <a:t>🎯 </a:t>
            </a:r>
            <a:r>
              <a:rPr lang="en-US" b="1">
                <a:solidFill>
                  <a:srgbClr val="FFFFFF"/>
                </a:solidFill>
              </a:rPr>
              <a:t>Purpose of the Query</a:t>
            </a:r>
            <a:br>
              <a:rPr lang="en-US">
                <a:solidFill>
                  <a:srgbClr val="FFFFFF"/>
                </a:solidFill>
              </a:rPr>
            </a:br>
            <a:endParaRPr lang="en-US">
              <a:solidFill>
                <a:srgbClr val="FFFFFF"/>
              </a:solidFill>
            </a:endParaRPr>
          </a:p>
        </p:txBody>
      </p:sp>
      <p:sp>
        <p:nvSpPr>
          <p:cNvPr id="68" name="Rectangle 67">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DDDA686-ADCC-5455-35A4-925EBC1A28D0}"/>
              </a:ext>
            </a:extLst>
          </p:cNvPr>
          <p:cNvSpPr>
            <a:spLocks noGrp="1"/>
          </p:cNvSpPr>
          <p:nvPr>
            <p:ph sz="half" idx="1"/>
          </p:nvPr>
        </p:nvSpPr>
        <p:spPr>
          <a:xfrm>
            <a:off x="5140934" y="469900"/>
            <a:ext cx="5953630" cy="5405968"/>
          </a:xfrm>
        </p:spPr>
        <p:txBody>
          <a:bodyPr vert="horz" lIns="91440" tIns="45720" rIns="91440" bIns="45720" rtlCol="0" anchor="ctr">
            <a:normAutofit/>
          </a:bodyPr>
          <a:lstStyle/>
          <a:p>
            <a:pPr marL="0" indent="0">
              <a:lnSpc>
                <a:spcPct val="90000"/>
              </a:lnSpc>
            </a:pPr>
            <a:endParaRPr lang="en-US" sz="1700" dirty="0"/>
          </a:p>
          <a:p>
            <a:pPr marL="0" indent="0">
              <a:lnSpc>
                <a:spcPct val="90000"/>
              </a:lnSpc>
            </a:pPr>
            <a:endParaRPr lang="en-US" sz="1700" dirty="0"/>
          </a:p>
          <a:p>
            <a:pPr marL="0" indent="0">
              <a:lnSpc>
                <a:spcPct val="90000"/>
              </a:lnSpc>
            </a:pPr>
            <a:endParaRPr lang="en-US" sz="1700" dirty="0"/>
          </a:p>
          <a:p>
            <a:pPr marL="0" indent="0">
              <a:lnSpc>
                <a:spcPct val="90000"/>
              </a:lnSpc>
              <a:buNone/>
            </a:pPr>
            <a:r>
              <a:rPr lang="en-US" sz="2000" dirty="0"/>
              <a:t>This query identifies the </a:t>
            </a:r>
            <a:r>
              <a:rPr lang="en-US" sz="2000" b="1" dirty="0"/>
              <a:t>top-selling product in each category</a:t>
            </a:r>
            <a:r>
              <a:rPr lang="en-US" sz="2000" dirty="0"/>
              <a:t> by calculating total revenue per product—</a:t>
            </a:r>
            <a:r>
              <a:rPr lang="en-US" sz="2000" i="1" dirty="0"/>
              <a:t>adjusted for discount</a:t>
            </a:r>
            <a:r>
              <a:rPr lang="en-US" sz="2000" dirty="0"/>
              <a:t>—and ranking them within their categories. It helps the business:</a:t>
            </a:r>
          </a:p>
          <a:p>
            <a:pPr marL="0" indent="0">
              <a:lnSpc>
                <a:spcPct val="90000"/>
              </a:lnSpc>
            </a:pPr>
            <a:endParaRPr lang="en-US" sz="1700" dirty="0"/>
          </a:p>
          <a:p>
            <a:pPr marL="0" indent="0">
              <a:lnSpc>
                <a:spcPct val="90000"/>
              </a:lnSpc>
              <a:buNone/>
            </a:pPr>
            <a:r>
              <a:rPr lang="en-US" sz="1800" dirty="0"/>
              <a:t>🏆 Highlight the highest-performing products in every category.</a:t>
            </a:r>
          </a:p>
          <a:p>
            <a:pPr marL="0" indent="0">
              <a:lnSpc>
                <a:spcPct val="90000"/>
              </a:lnSpc>
              <a:buNone/>
            </a:pPr>
            <a:r>
              <a:rPr lang="en-US" sz="1800" dirty="0"/>
              <a:t>📦 Optimize inventory and promotional focus around top sellers.</a:t>
            </a:r>
          </a:p>
          <a:p>
            <a:pPr marL="0" indent="0">
              <a:lnSpc>
                <a:spcPct val="90000"/>
              </a:lnSpc>
              <a:buNone/>
            </a:pPr>
            <a:r>
              <a:rPr lang="en-US" sz="1800" dirty="0"/>
              <a:t>🧠 Guide category-level decision-making based on net sales performance</a:t>
            </a:r>
          </a:p>
          <a:p>
            <a:pPr marL="0" indent="0">
              <a:lnSpc>
                <a:spcPct val="90000"/>
              </a:lnSpc>
              <a:buNone/>
            </a:pPr>
            <a:r>
              <a:rPr lang="en-US" sz="1800" dirty="0"/>
              <a:t>💰 Maximize profitability by focusing on products with strong returns after discounts.</a:t>
            </a:r>
          </a:p>
          <a:p>
            <a:pPr marL="0" indent="0">
              <a:lnSpc>
                <a:spcPct val="90000"/>
              </a:lnSpc>
            </a:pPr>
            <a:endParaRPr lang="en-US" sz="1700" dirty="0"/>
          </a:p>
          <a:p>
            <a:pPr marL="0" indent="0">
              <a:lnSpc>
                <a:spcPct val="90000"/>
              </a:lnSpc>
            </a:pPr>
            <a:endParaRPr lang="en-US" sz="1700" dirty="0"/>
          </a:p>
          <a:p>
            <a:pPr marL="0" indent="0">
              <a:lnSpc>
                <a:spcPct val="90000"/>
              </a:lnSpc>
            </a:pPr>
            <a:endParaRPr lang="en-US" sz="1700" dirty="0"/>
          </a:p>
        </p:txBody>
      </p:sp>
    </p:spTree>
    <p:extLst>
      <p:ext uri="{BB962C8B-B14F-4D97-AF65-F5344CB8AC3E}">
        <p14:creationId xmlns:p14="http://schemas.microsoft.com/office/powerpoint/2010/main" val="1102127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F2E9E-A978-58C8-3169-38A7A2413445}"/>
              </a:ext>
            </a:extLst>
          </p:cNvPr>
          <p:cNvSpPr>
            <a:spLocks noGrp="1"/>
          </p:cNvSpPr>
          <p:nvPr>
            <p:ph type="title"/>
          </p:nvPr>
        </p:nvSpPr>
        <p:spPr/>
        <p:txBody>
          <a:bodyPr>
            <a:normAutofit fontScale="90000"/>
          </a:bodyPr>
          <a:lstStyle/>
          <a:p>
            <a:r>
              <a:rPr lang="en-US" dirty="0"/>
              <a:t>Find the customer who spent the most money on orders.</a:t>
            </a:r>
            <a:endParaRPr lang="en-IN" dirty="0"/>
          </a:p>
        </p:txBody>
      </p:sp>
      <p:sp>
        <p:nvSpPr>
          <p:cNvPr id="3" name="Content Placeholder 2">
            <a:extLst>
              <a:ext uri="{FF2B5EF4-FFF2-40B4-BE49-F238E27FC236}">
                <a16:creationId xmlns:a16="http://schemas.microsoft.com/office/drawing/2014/main" id="{8777E12D-4978-0707-BD2A-99492931055B}"/>
              </a:ext>
            </a:extLst>
          </p:cNvPr>
          <p:cNvSpPr>
            <a:spLocks noGrp="1"/>
          </p:cNvSpPr>
          <p:nvPr>
            <p:ph sz="half" idx="1"/>
          </p:nvPr>
        </p:nvSpPr>
        <p:spPr>
          <a:xfrm>
            <a:off x="838200" y="2473036"/>
            <a:ext cx="5181600" cy="3688773"/>
          </a:xfrm>
        </p:spPr>
        <p:txBody>
          <a:bodyPr>
            <a:noAutofit/>
          </a:bodyPr>
          <a:lstStyle/>
          <a:p>
            <a:pPr marL="0" indent="0">
              <a:buNone/>
            </a:pPr>
            <a:r>
              <a:rPr lang="en-IN" sz="1300" dirty="0">
                <a:solidFill>
                  <a:srgbClr val="0000FF"/>
                </a:solidFill>
                <a:latin typeface="Consolas" panose="020B0609020204030204" pitchFamily="49" charset="0"/>
              </a:rPr>
              <a:t>WITH</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customer_sales</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AS </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SELECT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c</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customer_id</a:t>
            </a:r>
            <a:r>
              <a:rPr lang="en-IN" sz="1300" dirty="0">
                <a:solidFill>
                  <a:srgbClr val="808080"/>
                </a:solidFill>
                <a:latin typeface="Consolas" panose="020B0609020204030204" pitchFamily="49" charset="0"/>
              </a:rPr>
              <a:t>,</a:t>
            </a:r>
            <a:endParaRPr lang="en-IN" sz="1300" dirty="0">
              <a:solidFill>
                <a:srgbClr val="000000"/>
              </a:solidFill>
              <a:latin typeface="Consolas" panose="020B0609020204030204" pitchFamily="49" charset="0"/>
            </a:endParaRPr>
          </a:p>
          <a:p>
            <a:pPr marL="0" indent="0">
              <a:buNone/>
            </a:pPr>
            <a:r>
              <a:rPr lang="en-US" sz="1300" dirty="0">
                <a:solidFill>
                  <a:srgbClr val="FF00FF"/>
                </a:solidFill>
                <a:latin typeface="Consolas" panose="020B0609020204030204" pitchFamily="49" charset="0"/>
              </a:rPr>
              <a:t>CONCAT</a:t>
            </a:r>
            <a:r>
              <a:rPr lang="en-US" sz="1300" dirty="0">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first_name</a:t>
            </a:r>
            <a:r>
              <a:rPr lang="en-US" sz="1300" dirty="0">
                <a:solidFill>
                  <a:srgbClr val="808080"/>
                </a:solidFill>
                <a:latin typeface="Consolas" panose="020B0609020204030204" pitchFamily="49" charset="0"/>
              </a:rPr>
              <a:t>,</a:t>
            </a:r>
            <a:r>
              <a:rPr lang="en-US" sz="1300" dirty="0">
                <a:solidFill>
                  <a:srgbClr val="FF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last_name</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AS</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customer_name</a:t>
            </a:r>
            <a:r>
              <a:rPr lang="en-US" sz="1300" dirty="0">
                <a:solidFill>
                  <a:srgbClr val="808080"/>
                </a:solidFill>
                <a:latin typeface="Consolas" panose="020B0609020204030204" pitchFamily="49" charset="0"/>
              </a:rPr>
              <a:t>,</a:t>
            </a:r>
            <a:endParaRPr lang="en-US" sz="1300" dirty="0">
              <a:solidFill>
                <a:srgbClr val="000000"/>
              </a:solidFill>
              <a:latin typeface="Consolas" panose="020B0609020204030204" pitchFamily="49" charset="0"/>
            </a:endParaRPr>
          </a:p>
          <a:p>
            <a:pPr marL="0" indent="0">
              <a:buNone/>
            </a:pPr>
            <a:r>
              <a:rPr lang="en-US" sz="1300" dirty="0">
                <a:solidFill>
                  <a:srgbClr val="FF00FF"/>
                </a:solidFill>
                <a:latin typeface="Consolas" panose="020B0609020204030204" pitchFamily="49" charset="0"/>
              </a:rPr>
              <a:t>SUM</a:t>
            </a:r>
            <a:r>
              <a:rPr lang="en-US" sz="1300" dirty="0">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oi</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quantity</a:t>
            </a:r>
            <a:r>
              <a:rPr lang="en-US" sz="1300" dirty="0">
                <a:solidFill>
                  <a:srgbClr val="00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a:solidFill>
                  <a:srgbClr val="0000FF"/>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oi</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list_price</a:t>
            </a:r>
            <a:r>
              <a:rPr lang="en-US" sz="1300" dirty="0">
                <a:solidFill>
                  <a:srgbClr val="00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oi</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discount</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AS</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total_spent</a:t>
            </a:r>
            <a:endParaRPr lang="en-US" sz="1300" dirty="0">
              <a:solidFill>
                <a:srgbClr val="000000"/>
              </a:solidFill>
              <a:latin typeface="Consolas" panose="020B0609020204030204" pitchFamily="49" charset="0"/>
            </a:endParaRPr>
          </a:p>
          <a:p>
            <a:pPr marL="0" indent="0">
              <a:buNone/>
            </a:pPr>
            <a:r>
              <a:rPr lang="en-IN" sz="1300" dirty="0">
                <a:solidFill>
                  <a:srgbClr val="0000FF"/>
                </a:solidFill>
                <a:latin typeface="Consolas" panose="020B0609020204030204" pitchFamily="49" charset="0"/>
              </a:rPr>
              <a:t>FROM</a:t>
            </a:r>
            <a:r>
              <a:rPr lang="en-IN" sz="1300" dirty="0">
                <a:solidFill>
                  <a:srgbClr val="000000"/>
                </a:solidFill>
                <a:latin typeface="Consolas" panose="020B0609020204030204" pitchFamily="49" charset="0"/>
              </a:rPr>
              <a:t> customers c</a:t>
            </a:r>
          </a:p>
          <a:p>
            <a:pPr marL="0" indent="0">
              <a:buNone/>
            </a:pPr>
            <a:r>
              <a:rPr lang="en-US" sz="1300" dirty="0">
                <a:solidFill>
                  <a:srgbClr val="808080"/>
                </a:solidFill>
                <a:latin typeface="Consolas" panose="020B0609020204030204" pitchFamily="49" charset="0"/>
              </a:rPr>
              <a:t>JOIN</a:t>
            </a:r>
            <a:r>
              <a:rPr lang="en-US" sz="1300" dirty="0">
                <a:solidFill>
                  <a:srgbClr val="000000"/>
                </a:solidFill>
                <a:latin typeface="Consolas" panose="020B0609020204030204" pitchFamily="49" charset="0"/>
              </a:rPr>
              <a:t> orders o </a:t>
            </a:r>
            <a:r>
              <a:rPr lang="en-US" sz="1300" dirty="0">
                <a:solidFill>
                  <a:srgbClr val="0000FF"/>
                </a:solidFill>
                <a:latin typeface="Consolas" panose="020B0609020204030204" pitchFamily="49" charset="0"/>
              </a:rPr>
              <a:t>ON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customer_id</a:t>
            </a:r>
            <a:r>
              <a:rPr lang="en-US" sz="1300" dirty="0">
                <a:solidFill>
                  <a:srgbClr val="00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customer_id</a:t>
            </a:r>
            <a:endParaRPr lang="en-US" sz="1300" dirty="0">
              <a:solidFill>
                <a:srgbClr val="000000"/>
              </a:solidFill>
              <a:latin typeface="Consolas" panose="020B0609020204030204" pitchFamily="49" charset="0"/>
            </a:endParaRPr>
          </a:p>
          <a:p>
            <a:pPr marL="0" indent="0">
              <a:buNone/>
            </a:pPr>
            <a:r>
              <a:rPr lang="en-US" sz="1300" dirty="0">
                <a:solidFill>
                  <a:srgbClr val="808080"/>
                </a:solidFill>
                <a:latin typeface="Consolas" panose="020B0609020204030204" pitchFamily="49" charset="0"/>
              </a:rPr>
              <a:t>JOIN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order_items</a:t>
            </a:r>
            <a:r>
              <a:rPr lang="en-US" sz="1300" dirty="0">
                <a:solidFill>
                  <a:srgbClr val="000000"/>
                </a:solidFill>
                <a:latin typeface="Consolas" panose="020B0609020204030204" pitchFamily="49" charset="0"/>
              </a:rPr>
              <a:t> oi </a:t>
            </a:r>
            <a:r>
              <a:rPr lang="en-US" sz="1300" dirty="0">
                <a:solidFill>
                  <a:srgbClr val="0000FF"/>
                </a:solidFill>
                <a:latin typeface="Consolas" panose="020B0609020204030204" pitchFamily="49" charset="0"/>
              </a:rPr>
              <a:t>ON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order_id</a:t>
            </a:r>
            <a:r>
              <a:rPr lang="en-US" sz="1300" dirty="0">
                <a:solidFill>
                  <a:srgbClr val="00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oi</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order_id</a:t>
            </a:r>
            <a:endParaRPr lang="en-US" sz="1300" dirty="0">
              <a:solidFill>
                <a:srgbClr val="000000"/>
              </a:solidFill>
              <a:latin typeface="Consolas" panose="020B0609020204030204" pitchFamily="49" charset="0"/>
            </a:endParaRPr>
          </a:p>
          <a:p>
            <a:pPr marL="0" indent="0">
              <a:buNone/>
            </a:pPr>
            <a:r>
              <a:rPr lang="en-US" sz="1300" dirty="0">
                <a:solidFill>
                  <a:srgbClr val="0000FF"/>
                </a:solidFill>
                <a:latin typeface="Consolas" panose="020B0609020204030204" pitchFamily="49" charset="0"/>
              </a:rPr>
              <a:t>GROUP</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BY</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customer_id</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customer_name</a:t>
            </a:r>
            <a:r>
              <a:rPr lang="en-IN" sz="1300" dirty="0">
                <a:solidFill>
                  <a:srgbClr val="808080"/>
                </a:solidFill>
                <a:latin typeface="Consolas" panose="020B0609020204030204" pitchFamily="49" charset="0"/>
              </a:rPr>
              <a:t>)</a:t>
            </a:r>
            <a:endParaRPr lang="en-IN" sz="1300" dirty="0">
              <a:solidFill>
                <a:srgbClr val="000000"/>
              </a:solidFill>
              <a:latin typeface="Consolas" panose="020B0609020204030204" pitchFamily="49" charset="0"/>
            </a:endParaRPr>
          </a:p>
          <a:p>
            <a:pPr marL="0" indent="0">
              <a:buNone/>
            </a:pPr>
            <a:r>
              <a:rPr lang="en-IN" sz="1300" dirty="0">
                <a:solidFill>
                  <a:srgbClr val="0000FF"/>
                </a:solidFill>
                <a:latin typeface="Consolas" panose="020B0609020204030204" pitchFamily="49" charset="0"/>
              </a:rPr>
              <a:t>SELECT</a:t>
            </a:r>
            <a:r>
              <a:rPr lang="en-IN" sz="1300" dirty="0">
                <a:solidFill>
                  <a:srgbClr val="000000"/>
                </a:solidFill>
                <a:latin typeface="Consolas" panose="020B0609020204030204" pitchFamily="49" charset="0"/>
              </a:rPr>
              <a:t> </a:t>
            </a:r>
            <a:r>
              <a:rPr lang="en-IN" sz="1300" dirty="0">
                <a:solidFill>
                  <a:srgbClr val="808080"/>
                </a:solidFill>
                <a:latin typeface="Consolas" panose="020B0609020204030204" pitchFamily="49" charset="0"/>
              </a:rPr>
              <a:t>*</a:t>
            </a:r>
            <a:r>
              <a:rPr lang="en-IN" sz="1300" dirty="0">
                <a:solidFill>
                  <a:srgbClr val="0000FF"/>
                </a:solidFill>
                <a:latin typeface="Consolas" panose="020B0609020204030204" pitchFamily="49" charset="0"/>
              </a:rPr>
              <a:t>FROM </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SELECT</a:t>
            </a:r>
            <a:r>
              <a:rPr lang="en-IN" sz="1300" dirty="0">
                <a:solidFill>
                  <a:srgbClr val="000000"/>
                </a:solidFill>
                <a:latin typeface="Consolas" panose="020B0609020204030204" pitchFamily="49" charset="0"/>
              </a:rPr>
              <a:t> </a:t>
            </a:r>
            <a:r>
              <a:rPr lang="en-IN" sz="1300" dirty="0">
                <a:solidFill>
                  <a:srgbClr val="808080"/>
                </a:solidFill>
                <a:latin typeface="Consolas" panose="020B0609020204030204" pitchFamily="49" charset="0"/>
              </a:rPr>
              <a:t>*,</a:t>
            </a:r>
            <a:endParaRPr lang="en-IN" sz="1300" dirty="0">
              <a:solidFill>
                <a:srgbClr val="000000"/>
              </a:solidFill>
              <a:latin typeface="Consolas" panose="020B0609020204030204" pitchFamily="49" charset="0"/>
            </a:endParaRPr>
          </a:p>
          <a:p>
            <a:pPr marL="0" indent="0">
              <a:buNone/>
            </a:pPr>
            <a:r>
              <a:rPr lang="en-US" sz="1300" dirty="0">
                <a:solidFill>
                  <a:srgbClr val="FF00FF"/>
                </a:solidFill>
                <a:latin typeface="Consolas" panose="020B0609020204030204" pitchFamily="49" charset="0"/>
              </a:rPr>
              <a:t>RANK</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OVER </a:t>
            </a:r>
            <a:r>
              <a:rPr lang="en-US" sz="1300" dirty="0">
                <a:solidFill>
                  <a:srgbClr val="808080"/>
                </a:solidFill>
                <a:latin typeface="Consolas" panose="020B0609020204030204" pitchFamily="49" charset="0"/>
              </a:rPr>
              <a:t>(</a:t>
            </a:r>
            <a:r>
              <a:rPr lang="en-US" sz="1300" dirty="0">
                <a:solidFill>
                  <a:srgbClr val="0000FF"/>
                </a:solidFill>
                <a:latin typeface="Consolas" panose="020B0609020204030204" pitchFamily="49" charset="0"/>
              </a:rPr>
              <a:t>ORDER</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BY</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total_spent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DESC</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AS</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rnk</a:t>
            </a:r>
            <a:endParaRPr lang="en-US" sz="1300" dirty="0">
              <a:solidFill>
                <a:srgbClr val="000000"/>
              </a:solidFill>
              <a:latin typeface="Consolas" panose="020B0609020204030204" pitchFamily="49" charset="0"/>
            </a:endParaRPr>
          </a:p>
          <a:p>
            <a:pPr marL="0" indent="0">
              <a:buNone/>
            </a:pPr>
            <a:r>
              <a:rPr lang="en-IN" sz="1300" dirty="0">
                <a:solidFill>
                  <a:srgbClr val="0000FF"/>
                </a:solidFill>
                <a:latin typeface="Consolas" panose="020B0609020204030204" pitchFamily="49" charset="0"/>
              </a:rPr>
              <a:t>FROM</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customer_sales</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ranked</a:t>
            </a:r>
          </a:p>
          <a:p>
            <a:pPr marL="0" indent="0">
              <a:buNone/>
            </a:pPr>
            <a:r>
              <a:rPr lang="en-IN" sz="1300" dirty="0">
                <a:solidFill>
                  <a:srgbClr val="0000FF"/>
                </a:solidFill>
                <a:latin typeface="Consolas" panose="020B0609020204030204" pitchFamily="49" charset="0"/>
              </a:rPr>
              <a:t>WHERE</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rnk</a:t>
            </a:r>
            <a:r>
              <a:rPr lang="en-IN" sz="1300" dirty="0">
                <a:solidFill>
                  <a:srgbClr val="000000"/>
                </a:solidFill>
                <a:latin typeface="Consolas" panose="020B0609020204030204" pitchFamily="49" charset="0"/>
              </a:rPr>
              <a:t> </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1</a:t>
            </a:r>
            <a:r>
              <a:rPr lang="en-IN" sz="1300" dirty="0">
                <a:solidFill>
                  <a:srgbClr val="808080"/>
                </a:solidFill>
                <a:latin typeface="Consolas" panose="020B0609020204030204" pitchFamily="49" charset="0"/>
              </a:rPr>
              <a:t>;</a:t>
            </a:r>
            <a:endParaRPr lang="en-IN" sz="1300" dirty="0"/>
          </a:p>
        </p:txBody>
      </p:sp>
      <p:sp>
        <p:nvSpPr>
          <p:cNvPr id="4" name="Content Placeholder 3">
            <a:extLst>
              <a:ext uri="{FF2B5EF4-FFF2-40B4-BE49-F238E27FC236}">
                <a16:creationId xmlns:a16="http://schemas.microsoft.com/office/drawing/2014/main" id="{063B4866-E5D8-4150-0320-AC916ECEEBE6}"/>
              </a:ext>
            </a:extLst>
          </p:cNvPr>
          <p:cNvSpPr>
            <a:spLocks noGrp="1"/>
          </p:cNvSpPr>
          <p:nvPr>
            <p:ph sz="half" idx="2"/>
          </p:nvPr>
        </p:nvSpPr>
        <p:spPr/>
        <p:txBody>
          <a:bodyPr>
            <a:normAutofit fontScale="92500" lnSpcReduction="20000"/>
          </a:bodyPr>
          <a:lstStyle/>
          <a:p>
            <a:pPr marL="0" indent="0">
              <a:buNone/>
            </a:pPr>
            <a:r>
              <a:rPr lang="en-US" dirty="0"/>
              <a:t>🎯 </a:t>
            </a:r>
            <a:r>
              <a:rPr lang="en-US" b="1" dirty="0"/>
              <a:t>Purpose of the Query</a:t>
            </a:r>
          </a:p>
          <a:p>
            <a:pPr marL="0" indent="0">
              <a:buNone/>
            </a:pPr>
            <a:r>
              <a:rPr lang="en-US" sz="2000" dirty="0"/>
              <a:t>This query identifies the customer who has spent the most money on orders, factoring in discounts. </a:t>
            </a:r>
          </a:p>
          <a:p>
            <a:pPr marL="0" indent="0">
              <a:buNone/>
            </a:pPr>
            <a:r>
              <a:rPr lang="en-US" sz="2000" dirty="0"/>
              <a:t>🏆 Recognize its most valuable customer.</a:t>
            </a:r>
          </a:p>
          <a:p>
            <a:pPr marL="0" indent="0">
              <a:buNone/>
            </a:pPr>
            <a:r>
              <a:rPr lang="en-US" sz="2000" dirty="0"/>
              <a:t>📈 Analyze high-value purchasing behavior.</a:t>
            </a:r>
          </a:p>
          <a:p>
            <a:pPr marL="0" indent="0">
              <a:buNone/>
            </a:pPr>
            <a:r>
              <a:rPr lang="en-US" sz="2000" dirty="0"/>
              <a:t>🎯 Tailor premium marketing strategies towards top spenders.</a:t>
            </a:r>
          </a:p>
          <a:p>
            <a:pPr marL="0" indent="0">
              <a:buNone/>
            </a:pPr>
            <a:r>
              <a:rPr lang="en-US" sz="2000" dirty="0"/>
              <a:t>💬 Foster stronger customer relationships and loyalty initiatives.</a:t>
            </a:r>
          </a:p>
          <a:p>
            <a:pPr marL="0" indent="0">
              <a:buNone/>
            </a:pPr>
            <a:endParaRPr lang="en-US" sz="20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4048786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E664-FD21-A9B9-55C3-DD70C51D4F82}"/>
              </a:ext>
            </a:extLst>
          </p:cNvPr>
          <p:cNvSpPr>
            <a:spLocks noGrp="1"/>
          </p:cNvSpPr>
          <p:nvPr>
            <p:ph type="title"/>
          </p:nvPr>
        </p:nvSpPr>
        <p:spPr>
          <a:xfrm>
            <a:off x="838200" y="685800"/>
            <a:ext cx="10515600" cy="1506682"/>
          </a:xfrm>
        </p:spPr>
        <p:txBody>
          <a:bodyPr>
            <a:normAutofit/>
          </a:bodyPr>
          <a:lstStyle/>
          <a:p>
            <a:r>
              <a:rPr lang="en-US" dirty="0"/>
              <a:t>Find the highest-priced product for each category name.</a:t>
            </a:r>
            <a:endParaRPr lang="en-IN" dirty="0"/>
          </a:p>
        </p:txBody>
      </p:sp>
      <p:sp>
        <p:nvSpPr>
          <p:cNvPr id="3" name="Content Placeholder 2">
            <a:extLst>
              <a:ext uri="{FF2B5EF4-FFF2-40B4-BE49-F238E27FC236}">
                <a16:creationId xmlns:a16="http://schemas.microsoft.com/office/drawing/2014/main" id="{CD02D660-0CC6-9861-2A1D-6B52B6D9FB79}"/>
              </a:ext>
            </a:extLst>
          </p:cNvPr>
          <p:cNvSpPr>
            <a:spLocks noGrp="1"/>
          </p:cNvSpPr>
          <p:nvPr>
            <p:ph sz="half" idx="1"/>
          </p:nvPr>
        </p:nvSpPr>
        <p:spPr>
          <a:xfrm>
            <a:off x="838200" y="2570711"/>
            <a:ext cx="5181600" cy="3611880"/>
          </a:xfrm>
        </p:spPr>
        <p:txBody>
          <a:bodyPr>
            <a:noAutofit/>
          </a:bodyPr>
          <a:lstStyle/>
          <a:p>
            <a:pPr marL="0" indent="0">
              <a:buNone/>
            </a:pPr>
            <a:r>
              <a:rPr lang="en-IN" sz="1300" dirty="0">
                <a:solidFill>
                  <a:srgbClr val="0000FF"/>
                </a:solidFill>
                <a:latin typeface="Consolas" panose="020B0609020204030204" pitchFamily="49" charset="0"/>
              </a:rPr>
              <a:t>WITH</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ranked_products</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AS </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SELECT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p</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product_id</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p</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product_name</a:t>
            </a:r>
            <a:r>
              <a:rPr lang="en-IN" sz="1300" dirty="0">
                <a:solidFill>
                  <a:srgbClr val="808080"/>
                </a:solidFill>
                <a:latin typeface="Consolas" panose="020B0609020204030204" pitchFamily="49" charset="0"/>
              </a:rPr>
              <a:t>,</a:t>
            </a:r>
            <a:endParaRPr lang="en-IN" sz="1300" dirty="0">
              <a:solidFill>
                <a:srgbClr val="000000"/>
              </a:solidFill>
              <a:latin typeface="Consolas" panose="020B0609020204030204" pitchFamily="49" charset="0"/>
            </a:endParaRPr>
          </a:p>
          <a:p>
            <a:pPr marL="0" indent="0">
              <a:buNone/>
            </a:pPr>
            <a:r>
              <a:rPr lang="en-IN" sz="1300" dirty="0" err="1">
                <a:solidFill>
                  <a:srgbClr val="000000"/>
                </a:solidFill>
                <a:latin typeface="Consolas" panose="020B0609020204030204" pitchFamily="49" charset="0"/>
              </a:rPr>
              <a:t>c</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category_id</a:t>
            </a:r>
            <a:r>
              <a:rPr lang="en-IN" sz="1300" dirty="0">
                <a:solidFill>
                  <a:srgbClr val="808080"/>
                </a:solidFill>
                <a:latin typeface="Consolas" panose="020B0609020204030204" pitchFamily="49" charset="0"/>
              </a:rPr>
              <a:t>, </a:t>
            </a:r>
            <a:r>
              <a:rPr lang="en-IN" sz="1300" dirty="0" err="1">
                <a:solidFill>
                  <a:srgbClr val="000000"/>
                </a:solidFill>
                <a:latin typeface="Consolas" panose="020B0609020204030204" pitchFamily="49" charset="0"/>
              </a:rPr>
              <a:t>c</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category_name</a:t>
            </a:r>
            <a:r>
              <a:rPr lang="en-IN" sz="1300" dirty="0">
                <a:solidFill>
                  <a:srgbClr val="808080"/>
                </a:solidFill>
                <a:latin typeface="Consolas" panose="020B0609020204030204" pitchFamily="49" charset="0"/>
              </a:rPr>
              <a:t>, </a:t>
            </a:r>
            <a:r>
              <a:rPr lang="en-IN" sz="1300" dirty="0" err="1">
                <a:solidFill>
                  <a:srgbClr val="000000"/>
                </a:solidFill>
                <a:latin typeface="Consolas" panose="020B0609020204030204" pitchFamily="49" charset="0"/>
              </a:rPr>
              <a:t>oi</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list_price</a:t>
            </a:r>
            <a:r>
              <a:rPr lang="en-IN" sz="1300" dirty="0">
                <a:solidFill>
                  <a:srgbClr val="808080"/>
                </a:solidFill>
                <a:latin typeface="Consolas" panose="020B0609020204030204" pitchFamily="49" charset="0"/>
              </a:rPr>
              <a:t>,</a:t>
            </a:r>
            <a:endParaRPr lang="en-IN" sz="1300" dirty="0">
              <a:solidFill>
                <a:srgbClr val="000000"/>
              </a:solidFill>
              <a:latin typeface="Consolas" panose="020B0609020204030204" pitchFamily="49" charset="0"/>
            </a:endParaRPr>
          </a:p>
          <a:p>
            <a:pPr marL="0" indent="0">
              <a:buNone/>
            </a:pPr>
            <a:r>
              <a:rPr lang="en-IN" sz="1300" dirty="0">
                <a:solidFill>
                  <a:srgbClr val="FF00FF"/>
                </a:solidFill>
                <a:latin typeface="Consolas" panose="020B0609020204030204" pitchFamily="49" charset="0"/>
              </a:rPr>
              <a:t>RANK</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OVER </a:t>
            </a:r>
            <a:r>
              <a:rPr lang="en-IN" sz="1300" dirty="0">
                <a:solidFill>
                  <a:srgbClr val="808080"/>
                </a:solidFill>
                <a:latin typeface="Consolas" panose="020B0609020204030204" pitchFamily="49" charset="0"/>
              </a:rPr>
              <a:t>(</a:t>
            </a:r>
            <a:r>
              <a:rPr lang="en-US" sz="1300" dirty="0">
                <a:solidFill>
                  <a:srgbClr val="0000FF"/>
                </a:solidFill>
                <a:latin typeface="Consolas" panose="020B0609020204030204" pitchFamily="49" charset="0"/>
              </a:rPr>
              <a:t>PARTITION</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BY</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category_id</a:t>
            </a:r>
            <a:r>
              <a:rPr lang="en-US" sz="1300" dirty="0">
                <a:solidFill>
                  <a:srgbClr val="000000"/>
                </a:solidFill>
                <a:latin typeface="Consolas" panose="020B0609020204030204" pitchFamily="49" charset="0"/>
              </a:rPr>
              <a:t> </a:t>
            </a:r>
          </a:p>
          <a:p>
            <a:pPr marL="0" indent="0">
              <a:buNone/>
            </a:pPr>
            <a:r>
              <a:rPr lang="en-US" sz="1300" dirty="0">
                <a:solidFill>
                  <a:srgbClr val="0000FF"/>
                </a:solidFill>
                <a:latin typeface="Consolas" panose="020B0609020204030204" pitchFamily="49" charset="0"/>
              </a:rPr>
              <a:t>ORDER</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BY</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oi</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list_price</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DESC</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a:t>
            </a:r>
            <a:r>
              <a:rPr lang="en-IN" sz="1300" dirty="0">
                <a:solidFill>
                  <a:srgbClr val="0000FF"/>
                </a:solidFill>
                <a:latin typeface="Consolas" panose="020B0609020204030204" pitchFamily="49" charset="0"/>
              </a:rPr>
              <a:t>AS</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rnk</a:t>
            </a:r>
            <a:endParaRPr lang="en-IN" sz="1300" dirty="0">
              <a:solidFill>
                <a:srgbClr val="000000"/>
              </a:solidFill>
              <a:latin typeface="Consolas" panose="020B0609020204030204" pitchFamily="49" charset="0"/>
            </a:endParaRPr>
          </a:p>
          <a:p>
            <a:pPr marL="0" indent="0">
              <a:buNone/>
            </a:pPr>
            <a:r>
              <a:rPr lang="en-IN" sz="1300" dirty="0">
                <a:solidFill>
                  <a:srgbClr val="0000FF"/>
                </a:solidFill>
                <a:latin typeface="Consolas" panose="020B0609020204030204" pitchFamily="49" charset="0"/>
              </a:rPr>
              <a:t>FROM</a:t>
            </a:r>
            <a:r>
              <a:rPr lang="en-IN" sz="1300" dirty="0">
                <a:solidFill>
                  <a:srgbClr val="000000"/>
                </a:solidFill>
                <a:latin typeface="Consolas" panose="020B0609020204030204" pitchFamily="49" charset="0"/>
              </a:rPr>
              <a:t> products p</a:t>
            </a:r>
          </a:p>
          <a:p>
            <a:pPr marL="0" indent="0">
              <a:buNone/>
            </a:pPr>
            <a:r>
              <a:rPr lang="en-US" sz="1300" dirty="0">
                <a:solidFill>
                  <a:srgbClr val="808080"/>
                </a:solidFill>
                <a:latin typeface="Consolas" panose="020B0609020204030204" pitchFamily="49" charset="0"/>
              </a:rPr>
              <a:t>JOIN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order_items</a:t>
            </a:r>
            <a:r>
              <a:rPr lang="en-US" sz="1300" dirty="0">
                <a:solidFill>
                  <a:srgbClr val="000000"/>
                </a:solidFill>
                <a:latin typeface="Consolas" panose="020B0609020204030204" pitchFamily="49" charset="0"/>
              </a:rPr>
              <a:t> oi </a:t>
            </a:r>
            <a:r>
              <a:rPr lang="en-US" sz="1300" dirty="0">
                <a:solidFill>
                  <a:srgbClr val="0000FF"/>
                </a:solidFill>
                <a:latin typeface="Consolas" panose="020B0609020204030204" pitchFamily="49" charset="0"/>
              </a:rPr>
              <a:t>ON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p</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product_id</a:t>
            </a:r>
            <a:r>
              <a:rPr lang="en-US" sz="1300" dirty="0">
                <a:solidFill>
                  <a:srgbClr val="00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oi</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product_id</a:t>
            </a:r>
            <a:endParaRPr lang="en-US" sz="1300" dirty="0">
              <a:solidFill>
                <a:srgbClr val="000000"/>
              </a:solidFill>
              <a:latin typeface="Consolas" panose="020B0609020204030204" pitchFamily="49" charset="0"/>
            </a:endParaRPr>
          </a:p>
          <a:p>
            <a:pPr marL="0" indent="0">
              <a:buNone/>
            </a:pPr>
            <a:r>
              <a:rPr lang="en-US" sz="1300" dirty="0">
                <a:solidFill>
                  <a:srgbClr val="808080"/>
                </a:solidFill>
                <a:latin typeface="Consolas" panose="020B0609020204030204" pitchFamily="49" charset="0"/>
              </a:rPr>
              <a:t>JOIN</a:t>
            </a:r>
            <a:r>
              <a:rPr lang="en-US" sz="1300" dirty="0">
                <a:solidFill>
                  <a:srgbClr val="000000"/>
                </a:solidFill>
                <a:latin typeface="Consolas" panose="020B0609020204030204" pitchFamily="49" charset="0"/>
              </a:rPr>
              <a:t> categories c </a:t>
            </a:r>
            <a:r>
              <a:rPr lang="en-US" sz="1300" dirty="0">
                <a:solidFill>
                  <a:srgbClr val="0000FF"/>
                </a:solidFill>
                <a:latin typeface="Consolas" panose="020B0609020204030204" pitchFamily="49" charset="0"/>
              </a:rPr>
              <a:t>ON</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p</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category_id</a:t>
            </a:r>
            <a:r>
              <a:rPr lang="en-US" sz="1300" dirty="0">
                <a:solidFill>
                  <a:srgbClr val="000000"/>
                </a:solidFill>
                <a:latin typeface="Consolas" panose="020B0609020204030204" pitchFamily="49" charset="0"/>
              </a:rPr>
              <a:t> </a:t>
            </a:r>
            <a:r>
              <a:rPr lang="en-US" sz="1300" dirty="0">
                <a:solidFill>
                  <a:srgbClr val="808080"/>
                </a:solidFill>
                <a:latin typeface="Consolas" panose="020B0609020204030204" pitchFamily="49" charset="0"/>
              </a:rPr>
              <a:t>=</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c</a:t>
            </a:r>
            <a:r>
              <a:rPr lang="en-US" sz="1300" dirty="0" err="1">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category_id</a:t>
            </a:r>
            <a:r>
              <a:rPr lang="en-IN" sz="1300" dirty="0">
                <a:solidFill>
                  <a:srgbClr val="808080"/>
                </a:solidFill>
                <a:latin typeface="Consolas" panose="020B0609020204030204" pitchFamily="49" charset="0"/>
              </a:rPr>
              <a:t>)</a:t>
            </a:r>
            <a:endParaRPr lang="en-IN" sz="1300" dirty="0">
              <a:solidFill>
                <a:srgbClr val="000000"/>
              </a:solidFill>
              <a:latin typeface="Consolas" panose="020B0609020204030204" pitchFamily="49" charset="0"/>
            </a:endParaRPr>
          </a:p>
          <a:p>
            <a:pPr marL="0" indent="0">
              <a:buNone/>
            </a:pPr>
            <a:r>
              <a:rPr lang="en-IN" sz="1300" dirty="0">
                <a:solidFill>
                  <a:srgbClr val="0000FF"/>
                </a:solidFill>
                <a:latin typeface="Consolas" panose="020B0609020204030204" pitchFamily="49" charset="0"/>
              </a:rPr>
              <a:t>SELECT </a:t>
            </a:r>
            <a:r>
              <a:rPr lang="en-IN" sz="1300" dirty="0" err="1">
                <a:solidFill>
                  <a:srgbClr val="000000"/>
                </a:solidFill>
                <a:latin typeface="Consolas" panose="020B0609020204030204" pitchFamily="49" charset="0"/>
              </a:rPr>
              <a:t>product_id</a:t>
            </a:r>
            <a:r>
              <a:rPr lang="en-IN" sz="1300" dirty="0">
                <a:solidFill>
                  <a:srgbClr val="808080"/>
                </a:solidFill>
                <a:latin typeface="Consolas" panose="020B0609020204030204" pitchFamily="49" charset="0"/>
              </a:rPr>
              <a:t>, </a:t>
            </a:r>
            <a:r>
              <a:rPr lang="en-IN" sz="1300" dirty="0" err="1">
                <a:solidFill>
                  <a:srgbClr val="000000"/>
                </a:solidFill>
                <a:latin typeface="Consolas" panose="020B0609020204030204" pitchFamily="49" charset="0"/>
              </a:rPr>
              <a:t>product_name</a:t>
            </a:r>
            <a:r>
              <a:rPr lang="en-IN" sz="1300" dirty="0">
                <a:solidFill>
                  <a:srgbClr val="808080"/>
                </a:solidFill>
                <a:latin typeface="Consolas" panose="020B0609020204030204" pitchFamily="49" charset="0"/>
              </a:rPr>
              <a:t>, </a:t>
            </a:r>
            <a:r>
              <a:rPr lang="en-IN" sz="1300" dirty="0" err="1">
                <a:solidFill>
                  <a:srgbClr val="000000"/>
                </a:solidFill>
                <a:latin typeface="Consolas" panose="020B0609020204030204" pitchFamily="49" charset="0"/>
              </a:rPr>
              <a:t>category_id</a:t>
            </a:r>
            <a:r>
              <a:rPr lang="en-IN" sz="1300" dirty="0" err="1">
                <a:solidFill>
                  <a:srgbClr val="808080"/>
                </a:solidFill>
                <a:latin typeface="Consolas" panose="020B0609020204030204" pitchFamily="49" charset="0"/>
              </a:rPr>
              <a:t>,</a:t>
            </a:r>
            <a:r>
              <a:rPr lang="en-IN" sz="1300" dirty="0" err="1">
                <a:solidFill>
                  <a:srgbClr val="000000"/>
                </a:solidFill>
                <a:latin typeface="Consolas" panose="020B0609020204030204" pitchFamily="49" charset="0"/>
              </a:rPr>
              <a:t>category_name</a:t>
            </a:r>
            <a:r>
              <a:rPr lang="en-IN" sz="1300" dirty="0">
                <a:solidFill>
                  <a:srgbClr val="808080"/>
                </a:solidFill>
                <a:latin typeface="Consolas" panose="020B0609020204030204" pitchFamily="49" charset="0"/>
              </a:rPr>
              <a:t>,</a:t>
            </a:r>
            <a:r>
              <a:rPr lang="en-US" sz="1300" dirty="0" err="1">
                <a:solidFill>
                  <a:srgbClr val="000000"/>
                </a:solidFill>
                <a:latin typeface="Consolas" panose="020B0609020204030204" pitchFamily="49" charset="0"/>
              </a:rPr>
              <a:t>list_price</a:t>
            </a:r>
            <a:r>
              <a:rPr lang="en-US" sz="1300" dirty="0">
                <a:solidFill>
                  <a:srgbClr val="000000"/>
                </a:solidFill>
                <a:latin typeface="Consolas" panose="020B0609020204030204" pitchFamily="49" charset="0"/>
              </a:rPr>
              <a:t> </a:t>
            </a:r>
            <a:r>
              <a:rPr lang="en-US" sz="1300" dirty="0">
                <a:solidFill>
                  <a:srgbClr val="0000FF"/>
                </a:solidFill>
                <a:latin typeface="Consolas" panose="020B0609020204030204" pitchFamily="49" charset="0"/>
              </a:rPr>
              <a:t>AS</a:t>
            </a:r>
            <a:r>
              <a:rPr lang="en-US" sz="1300" dirty="0">
                <a:solidFill>
                  <a:srgbClr val="000000"/>
                </a:solidFill>
                <a:latin typeface="Consolas" panose="020B0609020204030204" pitchFamily="49" charset="0"/>
              </a:rPr>
              <a:t> </a:t>
            </a:r>
            <a:r>
              <a:rPr lang="en-US" sz="1300" dirty="0" err="1">
                <a:solidFill>
                  <a:srgbClr val="000000"/>
                </a:solidFill>
                <a:latin typeface="Consolas" panose="020B0609020204030204" pitchFamily="49" charset="0"/>
              </a:rPr>
              <a:t>highest_price</a:t>
            </a:r>
            <a:r>
              <a:rPr lang="en-US" sz="1300" dirty="0">
                <a:solidFill>
                  <a:srgbClr val="000000"/>
                </a:solidFill>
                <a:latin typeface="Consolas" panose="020B0609020204030204" pitchFamily="49" charset="0"/>
              </a:rPr>
              <a:t> </a:t>
            </a:r>
          </a:p>
          <a:p>
            <a:pPr marL="0" indent="0">
              <a:buNone/>
            </a:pPr>
            <a:r>
              <a:rPr lang="en-IN" sz="1300" dirty="0">
                <a:solidFill>
                  <a:srgbClr val="0000FF"/>
                </a:solidFill>
                <a:latin typeface="Consolas" panose="020B0609020204030204" pitchFamily="49" charset="0"/>
              </a:rPr>
              <a:t>FROM</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ranked_products</a:t>
            </a:r>
            <a:endParaRPr lang="en-IN" sz="1300" dirty="0">
              <a:solidFill>
                <a:srgbClr val="000000"/>
              </a:solidFill>
              <a:latin typeface="Consolas" panose="020B0609020204030204" pitchFamily="49" charset="0"/>
            </a:endParaRPr>
          </a:p>
          <a:p>
            <a:pPr marL="0" indent="0">
              <a:buNone/>
            </a:pPr>
            <a:r>
              <a:rPr lang="en-IN" sz="1300" dirty="0">
                <a:solidFill>
                  <a:srgbClr val="0000FF"/>
                </a:solidFill>
                <a:latin typeface="Consolas" panose="020B0609020204030204" pitchFamily="49" charset="0"/>
              </a:rPr>
              <a:t>WHERE</a:t>
            </a:r>
            <a:r>
              <a:rPr lang="en-IN" sz="1300" dirty="0">
                <a:solidFill>
                  <a:srgbClr val="000000"/>
                </a:solidFill>
                <a:latin typeface="Consolas" panose="020B0609020204030204" pitchFamily="49" charset="0"/>
              </a:rPr>
              <a:t> </a:t>
            </a:r>
            <a:r>
              <a:rPr lang="en-IN" sz="1300" dirty="0" err="1">
                <a:solidFill>
                  <a:srgbClr val="000000"/>
                </a:solidFill>
                <a:latin typeface="Consolas" panose="020B0609020204030204" pitchFamily="49" charset="0"/>
              </a:rPr>
              <a:t>rnk</a:t>
            </a:r>
            <a:r>
              <a:rPr lang="en-IN" sz="1300" dirty="0">
                <a:solidFill>
                  <a:srgbClr val="000000"/>
                </a:solidFill>
                <a:latin typeface="Consolas" panose="020B0609020204030204" pitchFamily="49" charset="0"/>
              </a:rPr>
              <a:t> </a:t>
            </a:r>
            <a:r>
              <a:rPr lang="en-IN" sz="1300" dirty="0">
                <a:solidFill>
                  <a:srgbClr val="808080"/>
                </a:solidFill>
                <a:latin typeface="Consolas" panose="020B0609020204030204" pitchFamily="49" charset="0"/>
              </a:rPr>
              <a:t>=</a:t>
            </a:r>
            <a:r>
              <a:rPr lang="en-IN" sz="1300" dirty="0">
                <a:solidFill>
                  <a:srgbClr val="000000"/>
                </a:solidFill>
                <a:latin typeface="Consolas" panose="020B0609020204030204" pitchFamily="49" charset="0"/>
              </a:rPr>
              <a:t> 1</a:t>
            </a:r>
            <a:r>
              <a:rPr lang="en-IN" sz="1300" dirty="0">
                <a:solidFill>
                  <a:srgbClr val="808080"/>
                </a:solidFill>
                <a:latin typeface="Consolas" panose="020B0609020204030204" pitchFamily="49" charset="0"/>
              </a:rPr>
              <a:t>;</a:t>
            </a:r>
            <a:endParaRPr lang="en-IN" sz="1300" dirty="0"/>
          </a:p>
        </p:txBody>
      </p:sp>
      <p:sp>
        <p:nvSpPr>
          <p:cNvPr id="4" name="Content Placeholder 3">
            <a:extLst>
              <a:ext uri="{FF2B5EF4-FFF2-40B4-BE49-F238E27FC236}">
                <a16:creationId xmlns:a16="http://schemas.microsoft.com/office/drawing/2014/main" id="{522EC204-896E-1CA7-3EDF-C85D1849E04A}"/>
              </a:ext>
            </a:extLst>
          </p:cNvPr>
          <p:cNvSpPr>
            <a:spLocks noGrp="1"/>
          </p:cNvSpPr>
          <p:nvPr>
            <p:ph sz="half" idx="2"/>
          </p:nvPr>
        </p:nvSpPr>
        <p:spPr/>
        <p:txBody>
          <a:bodyPr>
            <a:normAutofit fontScale="70000" lnSpcReduction="20000"/>
          </a:bodyPr>
          <a:lstStyle/>
          <a:p>
            <a:pPr marL="0" indent="0">
              <a:buNone/>
            </a:pPr>
            <a:r>
              <a:rPr lang="en-US" dirty="0"/>
              <a:t>🎯 </a:t>
            </a:r>
            <a:r>
              <a:rPr lang="en-US" b="1" dirty="0"/>
              <a:t>Purpose of the Query</a:t>
            </a:r>
          </a:p>
          <a:p>
            <a:pPr marL="0" indent="0">
              <a:buNone/>
            </a:pPr>
            <a:r>
              <a:rPr lang="en-US" sz="2400" dirty="0"/>
              <a:t>This query identifies the highest-priced product in each category based on actual sales transactions. Ranking products within their categories according to their list price enables the business to:</a:t>
            </a:r>
          </a:p>
          <a:p>
            <a:pPr marL="0" indent="0">
              <a:buNone/>
            </a:pPr>
            <a:r>
              <a:rPr lang="en-US" sz="2200" dirty="0"/>
              <a:t>💎 Spotlight premium-priced items that represent top-tier offerings.</a:t>
            </a:r>
          </a:p>
          <a:p>
            <a:pPr marL="0" indent="0">
              <a:buNone/>
            </a:pPr>
            <a:r>
              <a:rPr lang="en-US" sz="2200" dirty="0"/>
              <a:t>🛒 Understand pricing distribution across different product segments.</a:t>
            </a:r>
          </a:p>
          <a:p>
            <a:pPr marL="0" indent="0">
              <a:buNone/>
            </a:pPr>
            <a:r>
              <a:rPr lang="en-US" sz="2200" dirty="0"/>
              <a:t>-📢 Guide marketing and upselling strategies toward high-value products.</a:t>
            </a:r>
          </a:p>
          <a:p>
            <a:pPr marL="0" indent="0">
              <a:buNone/>
            </a:pPr>
            <a:r>
              <a:rPr lang="en-US" sz="2200" dirty="0"/>
              <a:t>🧠 Support category-specific pricing analysis and inventory planning.</a:t>
            </a:r>
          </a:p>
        </p:txBody>
      </p:sp>
    </p:spTree>
    <p:extLst>
      <p:ext uri="{BB962C8B-B14F-4D97-AF65-F5344CB8AC3E}">
        <p14:creationId xmlns:p14="http://schemas.microsoft.com/office/powerpoint/2010/main" val="26295977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46A00-1499-8488-5EDE-A54BEBEC2607}"/>
              </a:ext>
            </a:extLst>
          </p:cNvPr>
          <p:cNvSpPr>
            <a:spLocks noGrp="1"/>
          </p:cNvSpPr>
          <p:nvPr>
            <p:ph type="title"/>
          </p:nvPr>
        </p:nvSpPr>
        <p:spPr/>
        <p:txBody>
          <a:bodyPr>
            <a:normAutofit fontScale="90000"/>
          </a:bodyPr>
          <a:lstStyle/>
          <a:p>
            <a:r>
              <a:rPr lang="en-US" dirty="0"/>
              <a:t>Find the total number of orders placed by each customer per store.</a:t>
            </a:r>
            <a:endParaRPr lang="en-IN" dirty="0"/>
          </a:p>
        </p:txBody>
      </p:sp>
      <p:sp>
        <p:nvSpPr>
          <p:cNvPr id="3" name="Content Placeholder 2">
            <a:extLst>
              <a:ext uri="{FF2B5EF4-FFF2-40B4-BE49-F238E27FC236}">
                <a16:creationId xmlns:a16="http://schemas.microsoft.com/office/drawing/2014/main" id="{825686C8-8FFA-FD3B-765F-B93E11808D46}"/>
              </a:ext>
            </a:extLst>
          </p:cNvPr>
          <p:cNvSpPr>
            <a:spLocks noGrp="1"/>
          </p:cNvSpPr>
          <p:nvPr>
            <p:ph sz="half" idx="1"/>
          </p:nvPr>
        </p:nvSpPr>
        <p:spPr/>
        <p:txBody>
          <a:bodyPr>
            <a:normAutofit fontScale="62500" lnSpcReduction="20000"/>
          </a:bodyPr>
          <a:lstStyle/>
          <a:p>
            <a:pPr marL="0" indent="0">
              <a:buNone/>
            </a:pPr>
            <a:r>
              <a:rPr lang="en-US" sz="2800"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store_id</a:t>
            </a:r>
            <a:r>
              <a:rPr lang="en-US" sz="2800" dirty="0">
                <a:solidFill>
                  <a:srgbClr val="808080"/>
                </a:solidFill>
                <a:latin typeface="Consolas" panose="020B0609020204030204" pitchFamily="49" charset="0"/>
              </a:rPr>
              <a:t>, </a:t>
            </a:r>
            <a:r>
              <a:rPr lang="en-US" sz="2800" dirty="0" err="1">
                <a:solidFill>
                  <a:srgbClr val="000000"/>
                </a:solidFill>
                <a:latin typeface="Consolas" panose="020B0609020204030204" pitchFamily="49" charset="0"/>
              </a:rPr>
              <a:t>c</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customer_id</a:t>
            </a:r>
            <a:r>
              <a:rPr lang="en-US" sz="2800" dirty="0">
                <a:solidFill>
                  <a:srgbClr val="808080"/>
                </a:solidFill>
                <a:latin typeface="Consolas" panose="020B0609020204030204" pitchFamily="49" charset="0"/>
              </a:rPr>
              <a:t>, </a:t>
            </a:r>
            <a:r>
              <a:rPr lang="en-US" sz="2800" dirty="0">
                <a:solidFill>
                  <a:srgbClr val="FF00FF"/>
                </a:solidFill>
                <a:latin typeface="Consolas" panose="020B0609020204030204" pitchFamily="49" charset="0"/>
              </a:rPr>
              <a:t>count</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o</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order_id</a:t>
            </a:r>
            <a:r>
              <a:rPr lang="en-US" sz="2800" dirty="0">
                <a:solidFill>
                  <a:srgbClr val="808080"/>
                </a:solidFill>
                <a:latin typeface="Consolas" panose="020B0609020204030204" pitchFamily="49" charset="0"/>
              </a:rPr>
              <a:t>)</a:t>
            </a:r>
            <a:endParaRPr lang="en-US"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orders o</a:t>
            </a:r>
          </a:p>
          <a:p>
            <a:pPr marL="0" indent="0">
              <a:buNone/>
            </a:pPr>
            <a:r>
              <a:rPr lang="en-IN" sz="2800" dirty="0">
                <a:solidFill>
                  <a:srgbClr val="808080"/>
                </a:solidFill>
                <a:latin typeface="Consolas" panose="020B0609020204030204" pitchFamily="49" charset="0"/>
              </a:rPr>
              <a:t>join</a:t>
            </a:r>
            <a:r>
              <a:rPr lang="en-IN" sz="2800" dirty="0">
                <a:solidFill>
                  <a:srgbClr val="000000"/>
                </a:solidFill>
                <a:latin typeface="Consolas" panose="020B0609020204030204" pitchFamily="49" charset="0"/>
              </a:rPr>
              <a:t> customers c</a:t>
            </a:r>
          </a:p>
          <a:p>
            <a:pPr marL="0" indent="0">
              <a:buNone/>
            </a:pPr>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customer_id</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customer_id</a:t>
            </a:r>
            <a:endParaRPr lang="en-US" sz="2800" dirty="0">
              <a:solidFill>
                <a:srgbClr val="000000"/>
              </a:solidFill>
              <a:latin typeface="Consolas" panose="020B0609020204030204" pitchFamily="49" charset="0"/>
            </a:endParaRPr>
          </a:p>
          <a:p>
            <a:pPr marL="0" indent="0">
              <a:buNone/>
            </a:pPr>
            <a:r>
              <a:rPr lang="en-IN" sz="2800" dirty="0">
                <a:solidFill>
                  <a:srgbClr val="808080"/>
                </a:solidFill>
                <a:latin typeface="Consolas" panose="020B0609020204030204" pitchFamily="49" charset="0"/>
              </a:rPr>
              <a:t>join</a:t>
            </a:r>
            <a:r>
              <a:rPr lang="en-IN" sz="2800" dirty="0">
                <a:solidFill>
                  <a:srgbClr val="000000"/>
                </a:solidFill>
                <a:latin typeface="Consolas" panose="020B0609020204030204" pitchFamily="49" charset="0"/>
              </a:rPr>
              <a:t> stores s</a:t>
            </a:r>
          </a:p>
          <a:p>
            <a:pPr marL="0" indent="0">
              <a:buNone/>
            </a:pPr>
            <a:r>
              <a:rPr lang="en-IN" sz="2800" dirty="0">
                <a:solidFill>
                  <a:srgbClr val="0000FF"/>
                </a:solidFill>
                <a:latin typeface="Consolas" panose="020B0609020204030204" pitchFamily="49" charset="0"/>
              </a:rPr>
              <a:t>on</a:t>
            </a: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s</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store_id</a:t>
            </a:r>
            <a:r>
              <a:rPr lang="en-IN" sz="2800" dirty="0">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o</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store_id</a:t>
            </a:r>
            <a:endParaRPr lang="en-IN"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store_id</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customer_id</a:t>
            </a:r>
            <a:r>
              <a:rPr lang="en-US" sz="2800" dirty="0">
                <a:solidFill>
                  <a:srgbClr val="000000"/>
                </a:solidFill>
                <a:latin typeface="Consolas" panose="020B0609020204030204" pitchFamily="49" charset="0"/>
              </a:rPr>
              <a:t>;</a:t>
            </a:r>
            <a:endParaRPr lang="en-IN" dirty="0"/>
          </a:p>
        </p:txBody>
      </p:sp>
      <p:sp>
        <p:nvSpPr>
          <p:cNvPr id="4" name="Content Placeholder 3">
            <a:extLst>
              <a:ext uri="{FF2B5EF4-FFF2-40B4-BE49-F238E27FC236}">
                <a16:creationId xmlns:a16="http://schemas.microsoft.com/office/drawing/2014/main" id="{EFB0601E-BFC0-F666-48AE-B0BC03FC5121}"/>
              </a:ext>
            </a:extLst>
          </p:cNvPr>
          <p:cNvSpPr>
            <a:spLocks noGrp="1"/>
          </p:cNvSpPr>
          <p:nvPr>
            <p:ph sz="half" idx="2"/>
          </p:nvPr>
        </p:nvSpPr>
        <p:spPr/>
        <p:txBody>
          <a:bodyPr>
            <a:normAutofit fontScale="62500" lnSpcReduction="20000"/>
          </a:bodyPr>
          <a:lstStyle/>
          <a:p>
            <a:pPr marL="0" indent="0">
              <a:buNone/>
            </a:pPr>
            <a:r>
              <a:rPr lang="en-US" dirty="0"/>
              <a:t>🎯 </a:t>
            </a:r>
            <a:r>
              <a:rPr lang="en-US" b="1" dirty="0"/>
              <a:t>Purpose of the Query</a:t>
            </a:r>
          </a:p>
          <a:p>
            <a:pPr marL="0" indent="0">
              <a:buNone/>
            </a:pPr>
            <a:r>
              <a:rPr lang="en-US" sz="2600" dirty="0"/>
              <a:t>This query provides insight into customer engagement at each store by counting how many orders each customer has placed from every store location. It helps the business:</a:t>
            </a:r>
          </a:p>
          <a:p>
            <a:pPr marL="0" indent="0">
              <a:buNone/>
            </a:pPr>
            <a:r>
              <a:rPr lang="en-US" sz="2600" dirty="0"/>
              <a:t>🛒 Understand customer-store relationships and shopping patterns.</a:t>
            </a:r>
          </a:p>
          <a:p>
            <a:pPr marL="0" indent="0">
              <a:buNone/>
            </a:pPr>
            <a:r>
              <a:rPr lang="en-US" sz="2600" dirty="0"/>
              <a:t>📍 Identify frequent customers associated with specific store branches.</a:t>
            </a:r>
          </a:p>
          <a:p>
            <a:pPr marL="0" indent="0">
              <a:buNone/>
            </a:pPr>
            <a:r>
              <a:rPr lang="en-US" sz="2600" dirty="0"/>
              <a:t>🔁 Inform strategies for targeted retention and location-based marketing.</a:t>
            </a:r>
          </a:p>
          <a:p>
            <a:pPr marL="0" indent="0">
              <a:buNone/>
            </a:pPr>
            <a:r>
              <a:rPr lang="en-US" sz="2600" dirty="0"/>
              <a:t>📊 Support decisions on personalized offers, loyalty programs, and service optimization.</a:t>
            </a:r>
          </a:p>
        </p:txBody>
      </p:sp>
    </p:spTree>
    <p:extLst>
      <p:ext uri="{BB962C8B-B14F-4D97-AF65-F5344CB8AC3E}">
        <p14:creationId xmlns:p14="http://schemas.microsoft.com/office/powerpoint/2010/main" val="352690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7E6E-FE7B-C435-210C-E5290D78E9FB}"/>
              </a:ext>
            </a:extLst>
          </p:cNvPr>
          <p:cNvSpPr>
            <a:spLocks noGrp="1"/>
          </p:cNvSpPr>
          <p:nvPr>
            <p:ph type="title"/>
          </p:nvPr>
        </p:nvSpPr>
        <p:spPr/>
        <p:txBody>
          <a:bodyPr>
            <a:normAutofit fontScale="90000"/>
          </a:bodyPr>
          <a:lstStyle/>
          <a:p>
            <a:r>
              <a:rPr lang="en-US" dirty="0"/>
              <a:t>Find the names of staff members who have not made any sales.</a:t>
            </a:r>
            <a:endParaRPr lang="en-IN" dirty="0"/>
          </a:p>
        </p:txBody>
      </p:sp>
      <p:sp>
        <p:nvSpPr>
          <p:cNvPr id="3" name="Content Placeholder 2">
            <a:extLst>
              <a:ext uri="{FF2B5EF4-FFF2-40B4-BE49-F238E27FC236}">
                <a16:creationId xmlns:a16="http://schemas.microsoft.com/office/drawing/2014/main" id="{5E940548-E05B-E519-3C21-284F4E4DF6D9}"/>
              </a:ext>
            </a:extLst>
          </p:cNvPr>
          <p:cNvSpPr>
            <a:spLocks noGrp="1"/>
          </p:cNvSpPr>
          <p:nvPr>
            <p:ph sz="half" idx="1"/>
          </p:nvPr>
        </p:nvSpPr>
        <p:spPr/>
        <p:txBody>
          <a:bodyPr>
            <a:normAutofit fontScale="55000" lnSpcReduction="20000"/>
          </a:bodyPr>
          <a:lstStyle/>
          <a:p>
            <a:pPr marL="0" indent="0">
              <a:buNone/>
            </a:pPr>
            <a:r>
              <a:rPr lang="en-IN" sz="2800" dirty="0">
                <a:solidFill>
                  <a:srgbClr val="0000FF"/>
                </a:solidFill>
                <a:latin typeface="Consolas" panose="020B0609020204030204" pitchFamily="49" charset="0"/>
              </a:rPr>
              <a:t>SELECT</a:t>
            </a:r>
            <a:r>
              <a:rPr lang="en-IN" sz="2800" dirty="0">
                <a:solidFill>
                  <a:srgbClr val="000000"/>
                </a:solidFill>
                <a:latin typeface="Consolas" panose="020B0609020204030204" pitchFamily="49" charset="0"/>
              </a:rPr>
              <a:t> </a:t>
            </a:r>
          </a:p>
          <a:p>
            <a:pPr marL="0" indent="0">
              <a:buNone/>
            </a:pP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s</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staff_id</a:t>
            </a:r>
            <a:r>
              <a:rPr lang="en-IN" sz="2800" dirty="0">
                <a:solidFill>
                  <a:srgbClr val="808080"/>
                </a:solidFill>
                <a:latin typeface="Consolas" panose="020B0609020204030204" pitchFamily="49" charset="0"/>
              </a:rPr>
              <a:t>,</a:t>
            </a:r>
            <a:endParaRPr lang="en-IN" sz="2800" dirty="0">
              <a:solidFill>
                <a:srgbClr val="000000"/>
              </a:solidFill>
              <a:latin typeface="Consolas" panose="020B0609020204030204" pitchFamily="49" charset="0"/>
            </a:endParaRPr>
          </a:p>
          <a:p>
            <a:pPr marL="0" indent="0">
              <a:buNone/>
            </a:pP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s</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first_name</a:t>
            </a:r>
            <a:r>
              <a:rPr lang="en-IN" sz="2800" dirty="0">
                <a:solidFill>
                  <a:srgbClr val="808080"/>
                </a:solidFill>
                <a:latin typeface="Consolas" panose="020B0609020204030204" pitchFamily="49" charset="0"/>
              </a:rPr>
              <a:t>,</a:t>
            </a:r>
            <a:endParaRPr lang="en-IN" sz="2800" dirty="0">
              <a:solidFill>
                <a:srgbClr val="000000"/>
              </a:solidFill>
              <a:latin typeface="Consolas" panose="020B0609020204030204" pitchFamily="49" charset="0"/>
            </a:endParaRPr>
          </a:p>
          <a:p>
            <a:pPr marL="0" indent="0">
              <a:buNone/>
            </a:pP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s</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last_name</a:t>
            </a:r>
            <a:endParaRPr lang="en-IN"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staffs s</a:t>
            </a:r>
          </a:p>
          <a:p>
            <a:pPr marL="0" indent="0">
              <a:buNone/>
            </a:pPr>
            <a:r>
              <a:rPr lang="en-IN" sz="2800" dirty="0">
                <a:solidFill>
                  <a:srgbClr val="0000FF"/>
                </a:solidFill>
                <a:latin typeface="Consolas" panose="020B0609020204030204" pitchFamily="49" charset="0"/>
              </a:rPr>
              <a:t>WHERE</a:t>
            </a:r>
            <a:r>
              <a:rPr lang="en-IN" sz="2800" dirty="0">
                <a:solidFill>
                  <a:srgbClr val="000000"/>
                </a:solidFill>
                <a:latin typeface="Consolas" panose="020B0609020204030204" pitchFamily="49" charset="0"/>
              </a:rPr>
              <a:t> </a:t>
            </a:r>
            <a:r>
              <a:rPr lang="en-IN" sz="2800" dirty="0">
                <a:solidFill>
                  <a:srgbClr val="808080"/>
                </a:solidFill>
                <a:latin typeface="Consolas" panose="020B0609020204030204" pitchFamily="49" charset="0"/>
              </a:rPr>
              <a:t>NOT</a:t>
            </a:r>
            <a:r>
              <a:rPr lang="en-IN" sz="2800" dirty="0">
                <a:solidFill>
                  <a:srgbClr val="000000"/>
                </a:solidFill>
                <a:latin typeface="Consolas" panose="020B0609020204030204" pitchFamily="49" charset="0"/>
              </a:rPr>
              <a:t> </a:t>
            </a:r>
            <a:r>
              <a:rPr lang="en-IN" sz="2800" dirty="0">
                <a:solidFill>
                  <a:srgbClr val="808080"/>
                </a:solidFill>
                <a:latin typeface="Consolas" panose="020B0609020204030204" pitchFamily="49" charset="0"/>
              </a:rPr>
              <a:t>EXISTS</a:t>
            </a:r>
            <a:r>
              <a:rPr lang="en-IN" sz="2800" dirty="0">
                <a:solidFill>
                  <a:srgbClr val="0000FF"/>
                </a:solidFill>
                <a:latin typeface="Consolas" panose="020B0609020204030204" pitchFamily="49" charset="0"/>
              </a:rPr>
              <a:t> </a:t>
            </a:r>
            <a:r>
              <a:rPr lang="en-IN" sz="2800" dirty="0">
                <a:solidFill>
                  <a:srgbClr val="808080"/>
                </a:solidFill>
                <a:latin typeface="Consolas" panose="020B0609020204030204" pitchFamily="49" charset="0"/>
              </a:rPr>
              <a:t>(</a:t>
            </a:r>
            <a:endParaRPr lang="en-IN" sz="2800" dirty="0">
              <a:solidFill>
                <a:srgbClr val="000000"/>
              </a:solidFill>
              <a:latin typeface="Consolas" panose="020B0609020204030204" pitchFamily="49" charset="0"/>
            </a:endParaRPr>
          </a:p>
          <a:p>
            <a:pPr marL="0" indent="0">
              <a:buNone/>
            </a:pPr>
            <a:r>
              <a:rPr lang="en-IN" sz="2800" dirty="0">
                <a:solidFill>
                  <a:srgbClr val="000000"/>
                </a:solidFill>
                <a:latin typeface="Consolas" panose="020B0609020204030204" pitchFamily="49" charset="0"/>
              </a:rPr>
              <a:t>  </a:t>
            </a:r>
            <a:r>
              <a:rPr lang="en-IN" sz="2800" dirty="0">
                <a:solidFill>
                  <a:srgbClr val="0000FF"/>
                </a:solidFill>
                <a:latin typeface="Consolas" panose="020B0609020204030204" pitchFamily="49" charset="0"/>
              </a:rPr>
              <a:t>SELECT</a:t>
            </a:r>
            <a:r>
              <a:rPr lang="en-IN" sz="2800" dirty="0">
                <a:solidFill>
                  <a:srgbClr val="000000"/>
                </a:solidFill>
                <a:latin typeface="Consolas" panose="020B0609020204030204" pitchFamily="49" charset="0"/>
              </a:rPr>
              <a:t> 1 </a:t>
            </a:r>
          </a:p>
          <a:p>
            <a:pPr marL="0" indent="0">
              <a:buNone/>
            </a:pPr>
            <a:r>
              <a:rPr lang="en-IN" sz="2800" dirty="0">
                <a:solidFill>
                  <a:srgbClr val="000000"/>
                </a:solidFill>
                <a:latin typeface="Consolas" panose="020B0609020204030204" pitchFamily="49" charset="0"/>
              </a:rPr>
              <a:t>  </a:t>
            </a: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orders o </a:t>
            </a:r>
          </a:p>
          <a:p>
            <a:pPr marL="0" indent="0">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WHERE</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staff_id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staff_id</a:t>
            </a:r>
            <a:endParaRPr lang="en-US" sz="2800" dirty="0">
              <a:solidFill>
                <a:srgbClr val="000000"/>
              </a:solidFill>
              <a:latin typeface="Consolas" panose="020B0609020204030204" pitchFamily="49" charset="0"/>
            </a:endParaRPr>
          </a:p>
          <a:p>
            <a:pPr marL="0" indent="0">
              <a:buNone/>
            </a:pPr>
            <a:r>
              <a:rPr lang="en-IN" sz="2800" dirty="0">
                <a:solidFill>
                  <a:srgbClr val="808080"/>
                </a:solidFill>
                <a:latin typeface="Consolas" panose="020B0609020204030204" pitchFamily="49" charset="0"/>
              </a:rPr>
              <a:t>);</a:t>
            </a:r>
            <a:endParaRPr lang="en-IN" dirty="0"/>
          </a:p>
        </p:txBody>
      </p:sp>
      <p:sp>
        <p:nvSpPr>
          <p:cNvPr id="4" name="Content Placeholder 3">
            <a:extLst>
              <a:ext uri="{FF2B5EF4-FFF2-40B4-BE49-F238E27FC236}">
                <a16:creationId xmlns:a16="http://schemas.microsoft.com/office/drawing/2014/main" id="{D437DB87-3B3A-C6AE-22F9-5C41742FE6DD}"/>
              </a:ext>
            </a:extLst>
          </p:cNvPr>
          <p:cNvSpPr>
            <a:spLocks noGrp="1"/>
          </p:cNvSpPr>
          <p:nvPr>
            <p:ph sz="half" idx="2"/>
          </p:nvPr>
        </p:nvSpPr>
        <p:spPr/>
        <p:txBody>
          <a:bodyPr>
            <a:normAutofit fontScale="55000" lnSpcReduction="20000"/>
          </a:bodyPr>
          <a:lstStyle/>
          <a:p>
            <a:pPr marL="0" indent="0">
              <a:buNone/>
            </a:pPr>
            <a:r>
              <a:rPr lang="en-US" sz="3300" dirty="0"/>
              <a:t>🎯 </a:t>
            </a:r>
            <a:r>
              <a:rPr lang="en-US" sz="3300" b="1" dirty="0"/>
              <a:t>Purpose of the Query</a:t>
            </a:r>
          </a:p>
          <a:p>
            <a:pPr marL="0" indent="0">
              <a:buNone/>
            </a:pPr>
            <a:r>
              <a:rPr lang="en-US" sz="2900" dirty="0"/>
              <a:t>This query identifies staff members who have not been involved in any sales transactions, those who haven’t handled any orders. From a business standpoint, this insight helps:</a:t>
            </a:r>
          </a:p>
          <a:p>
            <a:pPr marL="0" indent="0">
              <a:buNone/>
            </a:pPr>
            <a:r>
              <a:rPr lang="en-US" sz="2700" dirty="0"/>
              <a:t>🔍 Highlight potentially underutilized or inactive staff.</a:t>
            </a:r>
          </a:p>
          <a:p>
            <a:pPr marL="0" indent="0">
              <a:buNone/>
            </a:pPr>
            <a:r>
              <a:rPr lang="en-US" sz="2700" dirty="0"/>
              <a:t>📊 Support workforce performance evaluation and training needs.</a:t>
            </a:r>
          </a:p>
          <a:p>
            <a:pPr marL="0" indent="0">
              <a:buNone/>
            </a:pPr>
            <a:r>
              <a:rPr lang="en-US" sz="2700" dirty="0"/>
              <a:t>🤝 Enable better resource allocation and task assignments.</a:t>
            </a:r>
          </a:p>
          <a:p>
            <a:pPr marL="0" indent="0">
              <a:buNone/>
            </a:pPr>
            <a:r>
              <a:rPr lang="en-US" sz="2700" dirty="0"/>
              <a:t>💼 Strengthen operational efficiency by ensuring all team members contribute to sales objectives.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3993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BB0F-029D-C22F-3E6C-4119D1A24C0C}"/>
              </a:ext>
            </a:extLst>
          </p:cNvPr>
          <p:cNvSpPr>
            <a:spLocks noGrp="1"/>
          </p:cNvSpPr>
          <p:nvPr>
            <p:ph type="title"/>
          </p:nvPr>
        </p:nvSpPr>
        <p:spPr/>
        <p:txBody>
          <a:bodyPr>
            <a:normAutofit fontScale="90000"/>
          </a:bodyPr>
          <a:lstStyle/>
          <a:p>
            <a:r>
              <a:rPr lang="en-US" dirty="0"/>
              <a:t>Find the top 3 most sold products in terms of quantity.</a:t>
            </a:r>
            <a:endParaRPr lang="en-IN" dirty="0"/>
          </a:p>
        </p:txBody>
      </p:sp>
      <p:sp>
        <p:nvSpPr>
          <p:cNvPr id="3" name="Content Placeholder 2">
            <a:extLst>
              <a:ext uri="{FF2B5EF4-FFF2-40B4-BE49-F238E27FC236}">
                <a16:creationId xmlns:a16="http://schemas.microsoft.com/office/drawing/2014/main" id="{0AE36741-8654-D9D3-166F-482FAED2D57A}"/>
              </a:ext>
            </a:extLst>
          </p:cNvPr>
          <p:cNvSpPr>
            <a:spLocks noGrp="1"/>
          </p:cNvSpPr>
          <p:nvPr>
            <p:ph sz="half" idx="1"/>
          </p:nvPr>
        </p:nvSpPr>
        <p:spPr/>
        <p:txBody>
          <a:bodyPr>
            <a:normAutofit fontScale="47500" lnSpcReduction="20000"/>
          </a:bodyPr>
          <a:lstStyle/>
          <a:p>
            <a:pPr marL="0" indent="0">
              <a:buNone/>
            </a:pPr>
            <a:r>
              <a:rPr lang="en-IN" sz="2800" dirty="0">
                <a:solidFill>
                  <a:srgbClr val="0000FF"/>
                </a:solidFill>
                <a:latin typeface="Consolas" panose="020B0609020204030204" pitchFamily="49" charset="0"/>
              </a:rPr>
              <a:t>SELECT</a:t>
            </a: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product_name</a:t>
            </a:r>
            <a:endParaRPr lang="en-IN"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FROM </a:t>
            </a:r>
            <a:r>
              <a:rPr lang="en-IN" sz="2800" dirty="0">
                <a:solidFill>
                  <a:srgbClr val="808080"/>
                </a:solidFill>
                <a:latin typeface="Consolas" panose="020B0609020204030204" pitchFamily="49" charset="0"/>
              </a:rPr>
              <a:t>(</a:t>
            </a:r>
            <a:endParaRPr lang="en-IN"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SELECT </a:t>
            </a:r>
            <a:r>
              <a:rPr lang="en-IN" sz="2800" dirty="0" err="1">
                <a:solidFill>
                  <a:srgbClr val="000000"/>
                </a:solidFill>
                <a:latin typeface="Consolas" panose="020B0609020204030204" pitchFamily="49" charset="0"/>
              </a:rPr>
              <a:t>p</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product_id</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p</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product_name</a:t>
            </a:r>
            <a:r>
              <a:rPr lang="en-IN" sz="2800" dirty="0">
                <a:solidFill>
                  <a:srgbClr val="808080"/>
                </a:solidFill>
                <a:latin typeface="Consolas" panose="020B0609020204030204" pitchFamily="49" charset="0"/>
              </a:rPr>
              <a:t>,</a:t>
            </a:r>
            <a:r>
              <a:rPr lang="en-IN" sz="2800" dirty="0">
                <a:solidFill>
                  <a:srgbClr val="000000"/>
                </a:solidFill>
                <a:latin typeface="Consolas" panose="020B0609020204030204" pitchFamily="49" charset="0"/>
              </a:rPr>
              <a:t> </a:t>
            </a:r>
          </a:p>
          <a:p>
            <a:pPr marL="0" indent="0">
              <a:buNone/>
            </a:pPr>
            <a:r>
              <a:rPr lang="pt-BR" sz="2800" dirty="0">
                <a:solidFill>
                  <a:srgbClr val="FF00FF"/>
                </a:solidFill>
                <a:latin typeface="Consolas" panose="020B0609020204030204" pitchFamily="49" charset="0"/>
              </a:rPr>
              <a:t>SUM</a:t>
            </a:r>
            <a:r>
              <a:rPr lang="pt-BR" sz="2800" dirty="0">
                <a:solidFill>
                  <a:srgbClr val="808080"/>
                </a:solidFill>
                <a:latin typeface="Consolas" panose="020B0609020204030204" pitchFamily="49" charset="0"/>
              </a:rPr>
              <a:t>(</a:t>
            </a:r>
            <a:r>
              <a:rPr lang="pt-BR" sz="2800" dirty="0">
                <a:solidFill>
                  <a:srgbClr val="000000"/>
                </a:solidFill>
                <a:latin typeface="Consolas" panose="020B0609020204030204" pitchFamily="49" charset="0"/>
              </a:rPr>
              <a:t>oi</a:t>
            </a:r>
            <a:r>
              <a:rPr lang="pt-BR" sz="2800" dirty="0">
                <a:solidFill>
                  <a:srgbClr val="808080"/>
                </a:solidFill>
                <a:latin typeface="Consolas" panose="020B0609020204030204" pitchFamily="49" charset="0"/>
              </a:rPr>
              <a:t>.</a:t>
            </a:r>
            <a:r>
              <a:rPr lang="pt-BR" sz="2800" dirty="0">
                <a:solidFill>
                  <a:srgbClr val="000000"/>
                </a:solidFill>
                <a:latin typeface="Consolas" panose="020B0609020204030204" pitchFamily="49" charset="0"/>
              </a:rPr>
              <a:t>quantity</a:t>
            </a:r>
            <a:r>
              <a:rPr lang="pt-BR" sz="2800" dirty="0">
                <a:solidFill>
                  <a:srgbClr val="808080"/>
                </a:solidFill>
                <a:latin typeface="Consolas" panose="020B0609020204030204" pitchFamily="49" charset="0"/>
              </a:rPr>
              <a:t>)</a:t>
            </a:r>
            <a:r>
              <a:rPr lang="pt-BR" sz="2800" dirty="0">
                <a:solidFill>
                  <a:srgbClr val="000000"/>
                </a:solidFill>
                <a:latin typeface="Consolas" panose="020B0609020204030204" pitchFamily="49" charset="0"/>
              </a:rPr>
              <a:t> </a:t>
            </a:r>
            <a:r>
              <a:rPr lang="pt-BR" sz="2800" dirty="0">
                <a:solidFill>
                  <a:srgbClr val="0000FF"/>
                </a:solidFill>
                <a:latin typeface="Consolas" panose="020B0609020204030204" pitchFamily="49" charset="0"/>
              </a:rPr>
              <a:t>AS</a:t>
            </a:r>
            <a:r>
              <a:rPr lang="pt-BR" sz="2800" dirty="0">
                <a:solidFill>
                  <a:srgbClr val="000000"/>
                </a:solidFill>
                <a:latin typeface="Consolas" panose="020B0609020204030204" pitchFamily="49" charset="0"/>
              </a:rPr>
              <a:t> quantity</a:t>
            </a:r>
            <a:r>
              <a:rPr lang="pt-BR" sz="2800" dirty="0">
                <a:solidFill>
                  <a:srgbClr val="808080"/>
                </a:solidFill>
                <a:latin typeface="Consolas" panose="020B0609020204030204" pitchFamily="49" charset="0"/>
              </a:rPr>
              <a:t>,</a:t>
            </a:r>
            <a:endParaRPr lang="pt-BR" sz="2800" dirty="0">
              <a:solidFill>
                <a:srgbClr val="000000"/>
              </a:solidFill>
              <a:latin typeface="Consolas" panose="020B0609020204030204" pitchFamily="49" charset="0"/>
            </a:endParaRPr>
          </a:p>
          <a:p>
            <a:pPr marL="0" indent="0">
              <a:buNone/>
            </a:pPr>
            <a:r>
              <a:rPr lang="en-US" sz="2800" dirty="0">
                <a:solidFill>
                  <a:srgbClr val="000000"/>
                </a:solidFill>
                <a:latin typeface="Consolas" panose="020B0609020204030204" pitchFamily="49" charset="0"/>
              </a:rPr>
              <a:t>    </a:t>
            </a:r>
            <a:r>
              <a:rPr lang="en-US" sz="2800" dirty="0">
                <a:solidFill>
                  <a:srgbClr val="FF00FF"/>
                </a:solidFill>
                <a:latin typeface="Consolas" panose="020B0609020204030204" pitchFamily="49" charset="0"/>
              </a:rPr>
              <a:t>RANK</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OVER </a:t>
            </a:r>
            <a:r>
              <a:rPr lang="en-US" sz="2800" dirty="0">
                <a:solidFill>
                  <a:srgbClr val="808080"/>
                </a:solidFill>
                <a:latin typeface="Consolas" panose="020B0609020204030204" pitchFamily="49" charset="0"/>
              </a:rPr>
              <a:t>(</a:t>
            </a:r>
            <a:r>
              <a:rPr lang="en-US" sz="2800" dirty="0">
                <a:solidFill>
                  <a:srgbClr val="0000FF"/>
                </a:solidFill>
                <a:latin typeface="Consolas" panose="020B0609020204030204" pitchFamily="49" charset="0"/>
              </a:rPr>
              <a:t>ORDER</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sz="2800" dirty="0">
                <a:solidFill>
                  <a:srgbClr val="FF00FF"/>
                </a:solidFill>
                <a:latin typeface="Consolas" panose="020B0609020204030204" pitchFamily="49" charset="0"/>
              </a:rPr>
              <a:t>SUM</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oi</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quantity</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DESC</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rnk</a:t>
            </a:r>
            <a:endParaRPr lang="en-US"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products p</a:t>
            </a:r>
          </a:p>
          <a:p>
            <a:pPr marL="0" indent="0">
              <a:buNone/>
            </a:pPr>
            <a:r>
              <a:rPr lang="en-US" sz="2800" dirty="0">
                <a:solidFill>
                  <a:srgbClr val="808080"/>
                </a:solidFill>
                <a:latin typeface="Consolas" panose="020B0609020204030204" pitchFamily="49" charset="0"/>
              </a:rPr>
              <a:t>JOIN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order_items</a:t>
            </a:r>
            <a:r>
              <a:rPr lang="en-US" sz="2800" dirty="0">
                <a:solidFill>
                  <a:srgbClr val="000000"/>
                </a:solidFill>
                <a:latin typeface="Consolas" panose="020B0609020204030204" pitchFamily="49" charset="0"/>
              </a:rPr>
              <a:t> oi </a:t>
            </a:r>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p</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product_id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oi</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product_id</a:t>
            </a:r>
            <a:endParaRPr lang="en-US"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p</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product_id</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p</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product_name</a:t>
            </a:r>
            <a:endParaRPr lang="en-US" sz="2800" dirty="0">
              <a:solidFill>
                <a:srgbClr val="000000"/>
              </a:solidFill>
              <a:latin typeface="Consolas" panose="020B0609020204030204" pitchFamily="49" charset="0"/>
            </a:endParaRPr>
          </a:p>
          <a:p>
            <a:pPr marL="0" indent="0">
              <a:buNone/>
            </a:pPr>
            <a:r>
              <a:rPr lang="en-IN" sz="2800" dirty="0">
                <a:solidFill>
                  <a:srgbClr val="808080"/>
                </a:solidFill>
                <a:latin typeface="Consolas" panose="020B0609020204030204" pitchFamily="49" charset="0"/>
              </a:rPr>
              <a:t>)</a:t>
            </a:r>
            <a:r>
              <a:rPr lang="en-IN" sz="2800" dirty="0">
                <a:solidFill>
                  <a:srgbClr val="000000"/>
                </a:solidFill>
                <a:latin typeface="Consolas" panose="020B0609020204030204" pitchFamily="49" charset="0"/>
              </a:rPr>
              <a:t> ranked</a:t>
            </a:r>
          </a:p>
          <a:p>
            <a:pPr marL="0" indent="0">
              <a:buNone/>
            </a:pPr>
            <a:r>
              <a:rPr lang="en-IN" sz="2800" dirty="0">
                <a:solidFill>
                  <a:srgbClr val="0000FF"/>
                </a:solidFill>
                <a:latin typeface="Consolas" panose="020B0609020204030204" pitchFamily="49" charset="0"/>
              </a:rPr>
              <a:t>WHERE</a:t>
            </a: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rnk</a:t>
            </a:r>
            <a:r>
              <a:rPr lang="en-IN" sz="2800" dirty="0">
                <a:solidFill>
                  <a:srgbClr val="000000"/>
                </a:solidFill>
                <a:latin typeface="Consolas" panose="020B0609020204030204" pitchFamily="49" charset="0"/>
              </a:rPr>
              <a:t> </a:t>
            </a:r>
            <a:r>
              <a:rPr lang="en-IN" sz="2800" dirty="0">
                <a:solidFill>
                  <a:srgbClr val="808080"/>
                </a:solidFill>
                <a:latin typeface="Consolas" panose="020B0609020204030204" pitchFamily="49" charset="0"/>
              </a:rPr>
              <a:t>&lt;=</a:t>
            </a:r>
            <a:r>
              <a:rPr lang="en-IN" sz="2800" dirty="0">
                <a:solidFill>
                  <a:srgbClr val="000000"/>
                </a:solidFill>
                <a:latin typeface="Consolas" panose="020B0609020204030204" pitchFamily="49" charset="0"/>
              </a:rPr>
              <a:t> 3</a:t>
            </a:r>
            <a:r>
              <a:rPr lang="en-IN" sz="2800" dirty="0">
                <a:solidFill>
                  <a:srgbClr val="808080"/>
                </a:solidFill>
                <a:latin typeface="Consolas" panose="020B0609020204030204" pitchFamily="49" charset="0"/>
              </a:rPr>
              <a:t>;</a:t>
            </a:r>
            <a:endParaRPr lang="en-IN" dirty="0"/>
          </a:p>
        </p:txBody>
      </p:sp>
      <p:sp>
        <p:nvSpPr>
          <p:cNvPr id="4" name="Content Placeholder 3">
            <a:extLst>
              <a:ext uri="{FF2B5EF4-FFF2-40B4-BE49-F238E27FC236}">
                <a16:creationId xmlns:a16="http://schemas.microsoft.com/office/drawing/2014/main" id="{3F02A85C-1393-565C-7E29-F18B5BA534CC}"/>
              </a:ext>
            </a:extLst>
          </p:cNvPr>
          <p:cNvSpPr>
            <a:spLocks noGrp="1"/>
          </p:cNvSpPr>
          <p:nvPr>
            <p:ph sz="half" idx="2"/>
          </p:nvPr>
        </p:nvSpPr>
        <p:spPr/>
        <p:txBody>
          <a:bodyPr>
            <a:normAutofit fontScale="47500" lnSpcReduction="20000"/>
          </a:bodyPr>
          <a:lstStyle/>
          <a:p>
            <a:pPr marL="0" indent="0">
              <a:buNone/>
            </a:pPr>
            <a:r>
              <a:rPr lang="en-US" sz="4000" dirty="0"/>
              <a:t>🎯 </a:t>
            </a:r>
            <a:r>
              <a:rPr lang="en-US" sz="4000" b="1" dirty="0"/>
              <a:t>Purpose of the Query</a:t>
            </a:r>
            <a:endParaRPr lang="en-US" sz="4000" dirty="0"/>
          </a:p>
          <a:p>
            <a:pPr marL="0" indent="0">
              <a:buNone/>
            </a:pPr>
            <a:r>
              <a:rPr lang="en-US" sz="3800" dirty="0"/>
              <a:t>This query identifies the top three best-selling products based on total quantity sold across all transactions. It empowers the business to:</a:t>
            </a:r>
          </a:p>
          <a:p>
            <a:pPr marL="0" indent="0">
              <a:buNone/>
            </a:pPr>
            <a:r>
              <a:rPr lang="en-US" sz="3400" dirty="0"/>
              <a:t>🏆 Highlight high-demand products that drive the majority of unit sales.</a:t>
            </a:r>
          </a:p>
          <a:p>
            <a:pPr marL="0" indent="0">
              <a:buNone/>
            </a:pPr>
            <a:r>
              <a:rPr lang="en-US" sz="3400" dirty="0"/>
              <a:t>📦 Prioritize inventory management and restocking for top-performing items</a:t>
            </a:r>
          </a:p>
          <a:p>
            <a:pPr marL="0" indent="0">
              <a:buNone/>
            </a:pPr>
            <a:r>
              <a:rPr lang="en-US" sz="3400" dirty="0"/>
              <a:t> 📢 Shape promotion and marketing strategies around bestsellers.</a:t>
            </a:r>
          </a:p>
          <a:p>
            <a:pPr marL="0" indent="0">
              <a:buNone/>
            </a:pPr>
            <a:r>
              <a:rPr lang="en-US" sz="3400" dirty="0"/>
              <a:t> 📊 Gain insights into customer preferences and purchase patterns.</a:t>
            </a:r>
          </a:p>
          <a:p>
            <a:pPr marL="0" indent="0">
              <a:buNone/>
            </a:pPr>
            <a:endParaRPr lang="en-IN" dirty="0"/>
          </a:p>
        </p:txBody>
      </p:sp>
    </p:spTree>
    <p:extLst>
      <p:ext uri="{BB962C8B-B14F-4D97-AF65-F5344CB8AC3E}">
        <p14:creationId xmlns:p14="http://schemas.microsoft.com/office/powerpoint/2010/main" val="3084689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68A4E-9611-7297-D4AF-9385E4869040}"/>
              </a:ext>
            </a:extLst>
          </p:cNvPr>
          <p:cNvSpPr>
            <a:spLocks noGrp="1"/>
          </p:cNvSpPr>
          <p:nvPr>
            <p:ph type="title"/>
          </p:nvPr>
        </p:nvSpPr>
        <p:spPr/>
        <p:txBody>
          <a:bodyPr/>
          <a:lstStyle/>
          <a:p>
            <a:r>
              <a:rPr lang="en-US" dirty="0"/>
              <a:t>Find the median value of the price list.</a:t>
            </a:r>
            <a:endParaRPr lang="en-IN" dirty="0"/>
          </a:p>
        </p:txBody>
      </p:sp>
      <p:sp>
        <p:nvSpPr>
          <p:cNvPr id="3" name="Content Placeholder 2">
            <a:extLst>
              <a:ext uri="{FF2B5EF4-FFF2-40B4-BE49-F238E27FC236}">
                <a16:creationId xmlns:a16="http://schemas.microsoft.com/office/drawing/2014/main" id="{5DF6E0DB-7E49-FCF1-BFBC-402F1A0A617A}"/>
              </a:ext>
            </a:extLst>
          </p:cNvPr>
          <p:cNvSpPr>
            <a:spLocks noGrp="1"/>
          </p:cNvSpPr>
          <p:nvPr>
            <p:ph sz="half" idx="1"/>
          </p:nvPr>
        </p:nvSpPr>
        <p:spPr>
          <a:xfrm>
            <a:off x="838200" y="2560319"/>
            <a:ext cx="5181600" cy="3653445"/>
          </a:xfrm>
        </p:spPr>
        <p:txBody>
          <a:bodyPr>
            <a:noAutofit/>
          </a:bodyPr>
          <a:lstStyle/>
          <a:p>
            <a:pPr marL="0" indent="0">
              <a:buNone/>
            </a:pPr>
            <a:r>
              <a:rPr lang="en-IN" sz="1400" dirty="0">
                <a:solidFill>
                  <a:srgbClr val="0000FF"/>
                </a:solidFill>
                <a:latin typeface="Consolas" panose="020B0609020204030204" pitchFamily="49" charset="0"/>
              </a:rPr>
              <a:t>WITH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numbered_prices</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list_price</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ROW_NUMBER</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 </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ORDER</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list_price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rn</a:t>
            </a:r>
            <a:r>
              <a:rPr lang="en-US" sz="1400" dirty="0">
                <a:solidFill>
                  <a:srgbClr val="808080"/>
                </a:solidFill>
                <a:latin typeface="Consolas" panose="020B0609020204030204" pitchFamily="49" charset="0"/>
              </a:rPr>
              <a:t>,</a:t>
            </a:r>
            <a:endParaRPr lang="en-US" sz="1400" dirty="0">
              <a:solidFill>
                <a:srgbClr val="000000"/>
              </a:solidFill>
              <a:latin typeface="Consolas" panose="020B0609020204030204" pitchFamily="49" charset="0"/>
            </a:endParaRPr>
          </a:p>
          <a:p>
            <a:pPr marL="0" indent="0">
              <a:buNone/>
            </a:pP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COUNT</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OVER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total_count</a:t>
            </a:r>
            <a:endParaRPr lang="en-US" sz="1400" dirty="0">
              <a:solidFill>
                <a:srgbClr val="000000"/>
              </a:solidFill>
              <a:latin typeface="Consolas" panose="020B0609020204030204" pitchFamily="49" charset="0"/>
            </a:endParaRPr>
          </a:p>
          <a:p>
            <a:pPr marL="0" indent="0">
              <a:buNone/>
            </a:pP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order_items</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marL="0" indent="0">
              <a:buNone/>
            </a:pPr>
            <a:r>
              <a:rPr lang="en-IN" sz="1400" dirty="0" err="1">
                <a:solidFill>
                  <a:srgbClr val="000000"/>
                </a:solidFill>
                <a:latin typeface="Consolas" panose="020B0609020204030204" pitchFamily="49" charset="0"/>
              </a:rPr>
              <a:t>median_base</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 </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list_price</a:t>
            </a:r>
            <a:r>
              <a:rPr lang="en-IN" sz="1400" dirty="0">
                <a:solidFill>
                  <a:srgbClr val="808080"/>
                </a:solidFill>
                <a:latin typeface="Consolas" panose="020B0609020204030204" pitchFamily="49" charset="0"/>
              </a:rPr>
              <a: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total_count</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rn</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numbered_prices</a:t>
            </a:r>
            <a:endParaRPr lang="en-IN" sz="1400" dirty="0">
              <a:solidFill>
                <a:srgbClr val="000000"/>
              </a:solidFill>
              <a:latin typeface="Consolas" panose="020B0609020204030204" pitchFamily="49" charset="0"/>
            </a:endParaRPr>
          </a:p>
          <a:p>
            <a:pPr marL="0" indent="0">
              <a:buNone/>
            </a:pPr>
            <a:r>
              <a:rPr lang="en-IN" sz="1400" dirty="0">
                <a:solidFill>
                  <a:srgbClr val="0000FF"/>
                </a:solidFill>
                <a:latin typeface="Consolas" panose="020B0609020204030204" pitchFamily="49" charset="0"/>
              </a:rPr>
              <a:t>WHERE</a:t>
            </a:r>
            <a:r>
              <a:rPr lang="en-IN" sz="1400" dirty="0">
                <a:solidFill>
                  <a:srgbClr val="000000"/>
                </a:solidFill>
                <a:latin typeface="Consolas" panose="020B0609020204030204" pitchFamily="49" charset="0"/>
              </a:rPr>
              <a:t> </a:t>
            </a:r>
          </a:p>
          <a:p>
            <a:pPr marL="0" indent="0">
              <a:buNone/>
            </a:pPr>
            <a:r>
              <a:rPr lang="en-US" sz="1400" dirty="0" err="1">
                <a:solidFill>
                  <a:srgbClr val="000000"/>
                </a:solidFill>
                <a:latin typeface="Consolas" panose="020B0609020204030204" pitchFamily="49" charset="0"/>
              </a:rPr>
              <a:t>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FLOOR</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total_count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1</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2</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OR</a:t>
            </a:r>
            <a:endParaRPr lang="en-US" sz="1400" dirty="0">
              <a:solidFill>
                <a:srgbClr val="000000"/>
              </a:solidFill>
              <a:latin typeface="Consolas" panose="020B0609020204030204" pitchFamily="49" charset="0"/>
            </a:endParaRPr>
          </a:p>
          <a:p>
            <a:pPr marL="0" indent="0">
              <a:buNone/>
            </a:pPr>
            <a:r>
              <a:rPr lang="en-US" sz="1400" dirty="0" err="1">
                <a:solidFill>
                  <a:srgbClr val="000000"/>
                </a:solidFill>
                <a:latin typeface="Consolas" panose="020B0609020204030204" pitchFamily="49" charset="0"/>
              </a:rPr>
              <a:t>rn</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CEIL</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total_count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1</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2</a:t>
            </a:r>
            <a:r>
              <a:rPr lang="en-US" sz="1400" dirty="0">
                <a:solidFill>
                  <a:srgbClr val="808080"/>
                </a:solidFill>
                <a:latin typeface="Consolas" panose="020B0609020204030204" pitchFamily="49" charset="0"/>
              </a:rPr>
              <a:t>)</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SELECT</a:t>
            </a:r>
            <a:r>
              <a:rPr lang="en-US" sz="1400" dirty="0">
                <a:solidFill>
                  <a:srgbClr val="000000"/>
                </a:solidFill>
                <a:latin typeface="Consolas" panose="020B0609020204030204" pitchFamily="49" charset="0"/>
              </a:rPr>
              <a:t> </a:t>
            </a:r>
            <a:r>
              <a:rPr lang="en-US" sz="1400" dirty="0">
                <a:solidFill>
                  <a:srgbClr val="FF00FF"/>
                </a:solidFill>
                <a:latin typeface="Consolas" panose="020B0609020204030204" pitchFamily="49" charset="0"/>
              </a:rPr>
              <a:t>AVG</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list_price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median</a:t>
            </a:r>
          </a:p>
          <a:p>
            <a:pPr marL="0" indent="0">
              <a:buNone/>
            </a:pP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median_base</a:t>
            </a:r>
            <a:r>
              <a:rPr lang="en-IN" sz="1400" dirty="0">
                <a:solidFill>
                  <a:srgbClr val="808080"/>
                </a:solidFill>
                <a:latin typeface="Consolas" panose="020B0609020204030204" pitchFamily="49" charset="0"/>
              </a:rPr>
              <a:t>;</a:t>
            </a:r>
            <a:endParaRPr lang="en-IN" sz="1400" dirty="0"/>
          </a:p>
        </p:txBody>
      </p:sp>
      <p:sp>
        <p:nvSpPr>
          <p:cNvPr id="4" name="Content Placeholder 3">
            <a:extLst>
              <a:ext uri="{FF2B5EF4-FFF2-40B4-BE49-F238E27FC236}">
                <a16:creationId xmlns:a16="http://schemas.microsoft.com/office/drawing/2014/main" id="{57B60D9E-BA00-69B1-D7CE-7E32916B1BC1}"/>
              </a:ext>
            </a:extLst>
          </p:cNvPr>
          <p:cNvSpPr>
            <a:spLocks noGrp="1"/>
          </p:cNvSpPr>
          <p:nvPr>
            <p:ph sz="half" idx="2"/>
          </p:nvPr>
        </p:nvSpPr>
        <p:spPr/>
        <p:txBody>
          <a:bodyPr>
            <a:normAutofit fontScale="25000" lnSpcReduction="20000"/>
          </a:bodyPr>
          <a:lstStyle/>
          <a:p>
            <a:pPr marL="0" indent="0">
              <a:buNone/>
            </a:pPr>
            <a:r>
              <a:rPr lang="en-US" sz="8600" dirty="0"/>
              <a:t>🎯 </a:t>
            </a:r>
            <a:r>
              <a:rPr lang="en-US" sz="8600" b="1" dirty="0"/>
              <a:t>Purpose of the Query</a:t>
            </a:r>
          </a:p>
          <a:p>
            <a:pPr marL="0" indent="0">
              <a:buNone/>
            </a:pPr>
            <a:r>
              <a:rPr lang="en-US" sz="6200" dirty="0"/>
              <a:t>This query calculates the median list price of all order items, providing a more robust central measure than the average when analyzing product pricing trends. From a business perspective, it helps:</a:t>
            </a:r>
          </a:p>
          <a:p>
            <a:pPr marL="0" indent="0">
              <a:buNone/>
            </a:pPr>
            <a:r>
              <a:rPr lang="en-US" sz="6200" dirty="0"/>
              <a:t>📊 Eliminate skew from outlier prices, offering a balanced view of pricing patterns.</a:t>
            </a:r>
          </a:p>
          <a:p>
            <a:pPr marL="0" indent="0">
              <a:buNone/>
            </a:pPr>
            <a:r>
              <a:rPr lang="en-US" sz="6200" dirty="0"/>
              <a:t>🧠 Support data-driven pricing strategy. across product ranges.</a:t>
            </a:r>
          </a:p>
          <a:p>
            <a:pPr marL="0" indent="0">
              <a:buNone/>
            </a:pPr>
            <a:r>
              <a:rPr lang="en-US" sz="6200" dirty="0"/>
              <a:t>📦 Identify if the current pricing aligns with customer purchasing behavior.</a:t>
            </a:r>
          </a:p>
          <a:p>
            <a:pPr marL="0" indent="0">
              <a:buNone/>
            </a:pPr>
            <a:r>
              <a:rPr lang="en-US" sz="6200" dirty="0"/>
              <a:t>💰 Guide promotional planning, product segmentation, and inventory positioning.</a:t>
            </a:r>
          </a:p>
          <a:p>
            <a:pPr marL="0" indent="0">
              <a:buNone/>
            </a:pPr>
            <a:endParaRPr lang="en-US" sz="6200" dirty="0"/>
          </a:p>
          <a:p>
            <a:pPr marL="0" indent="0">
              <a:buNone/>
            </a:pPr>
            <a:endParaRPr lang="en-US" sz="6200" dirty="0"/>
          </a:p>
          <a:p>
            <a:pPr marL="0" indent="0">
              <a:buNone/>
            </a:pPr>
            <a:endParaRPr lang="en-US" sz="8600" dirty="0"/>
          </a:p>
          <a:p>
            <a:pPr marL="0" indent="0">
              <a:buNone/>
            </a:pPr>
            <a:endParaRPr lang="en-IN" dirty="0"/>
          </a:p>
        </p:txBody>
      </p:sp>
    </p:spTree>
    <p:extLst>
      <p:ext uri="{BB962C8B-B14F-4D97-AF65-F5344CB8AC3E}">
        <p14:creationId xmlns:p14="http://schemas.microsoft.com/office/powerpoint/2010/main" val="3679672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C9613-C050-AA71-8AF8-33DB9ECD40D5}"/>
              </a:ext>
            </a:extLst>
          </p:cNvPr>
          <p:cNvSpPr>
            <a:spLocks noGrp="1"/>
          </p:cNvSpPr>
          <p:nvPr>
            <p:ph type="title"/>
          </p:nvPr>
        </p:nvSpPr>
        <p:spPr/>
        <p:txBody>
          <a:bodyPr>
            <a:normAutofit fontScale="90000"/>
          </a:bodyPr>
          <a:lstStyle/>
          <a:p>
            <a:r>
              <a:rPr lang="en-US" dirty="0"/>
              <a:t>List all products that have never been ordered.</a:t>
            </a:r>
            <a:endParaRPr lang="en-IN" dirty="0"/>
          </a:p>
        </p:txBody>
      </p:sp>
      <p:sp>
        <p:nvSpPr>
          <p:cNvPr id="3" name="Content Placeholder 2">
            <a:extLst>
              <a:ext uri="{FF2B5EF4-FFF2-40B4-BE49-F238E27FC236}">
                <a16:creationId xmlns:a16="http://schemas.microsoft.com/office/drawing/2014/main" id="{86B1A599-EBEB-D8A4-6E43-28859046F087}"/>
              </a:ext>
            </a:extLst>
          </p:cNvPr>
          <p:cNvSpPr>
            <a:spLocks noGrp="1"/>
          </p:cNvSpPr>
          <p:nvPr>
            <p:ph sz="half" idx="1"/>
          </p:nvPr>
        </p:nvSpPr>
        <p:spPr/>
        <p:txBody>
          <a:bodyPr>
            <a:normAutofit fontScale="55000" lnSpcReduction="20000"/>
          </a:bodyPr>
          <a:lstStyle/>
          <a:p>
            <a:pPr marL="0" indent="0">
              <a:buNone/>
            </a:pPr>
            <a:r>
              <a:rPr lang="en-IN" sz="2800" dirty="0">
                <a:solidFill>
                  <a:srgbClr val="0000FF"/>
                </a:solidFill>
                <a:latin typeface="Consolas" panose="020B0609020204030204" pitchFamily="49" charset="0"/>
              </a:rPr>
              <a:t>SELECT</a:t>
            </a:r>
            <a:r>
              <a:rPr lang="en-IN" sz="2800" dirty="0">
                <a:solidFill>
                  <a:srgbClr val="000000"/>
                </a:solidFill>
                <a:latin typeface="Consolas" panose="020B0609020204030204" pitchFamily="49" charset="0"/>
              </a:rPr>
              <a:t> </a:t>
            </a:r>
          </a:p>
          <a:p>
            <a:pPr marL="0" indent="0">
              <a:buNone/>
            </a:pP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p</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product_id</a:t>
            </a:r>
            <a:r>
              <a:rPr lang="en-IN" sz="2800" dirty="0">
                <a:solidFill>
                  <a:srgbClr val="808080"/>
                </a:solidFill>
                <a:latin typeface="Consolas" panose="020B0609020204030204" pitchFamily="49" charset="0"/>
              </a:rPr>
              <a:t>,</a:t>
            </a:r>
            <a:endParaRPr lang="en-IN" sz="2800" dirty="0">
              <a:solidFill>
                <a:srgbClr val="000000"/>
              </a:solidFill>
              <a:latin typeface="Consolas" panose="020B0609020204030204" pitchFamily="49" charset="0"/>
            </a:endParaRPr>
          </a:p>
          <a:p>
            <a:pPr marL="0" indent="0">
              <a:buNone/>
            </a:pP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p</a:t>
            </a:r>
            <a:r>
              <a:rPr lang="en-IN" sz="2800" dirty="0" err="1">
                <a:solidFill>
                  <a:srgbClr val="808080"/>
                </a:solidFill>
                <a:latin typeface="Consolas" panose="020B0609020204030204" pitchFamily="49" charset="0"/>
              </a:rPr>
              <a:t>.</a:t>
            </a:r>
            <a:r>
              <a:rPr lang="en-IN" sz="2800" dirty="0" err="1">
                <a:solidFill>
                  <a:srgbClr val="000000"/>
                </a:solidFill>
                <a:latin typeface="Consolas" panose="020B0609020204030204" pitchFamily="49" charset="0"/>
              </a:rPr>
              <a:t>product_name</a:t>
            </a:r>
            <a:endParaRPr lang="en-IN"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products p</a:t>
            </a:r>
          </a:p>
          <a:p>
            <a:pPr marL="0" indent="0">
              <a:buNone/>
            </a:pPr>
            <a:r>
              <a:rPr lang="en-IN" sz="2800" dirty="0">
                <a:solidFill>
                  <a:srgbClr val="0000FF"/>
                </a:solidFill>
                <a:latin typeface="Consolas" panose="020B0609020204030204" pitchFamily="49" charset="0"/>
              </a:rPr>
              <a:t>WHERE</a:t>
            </a:r>
            <a:r>
              <a:rPr lang="en-IN" sz="2800" dirty="0">
                <a:solidFill>
                  <a:srgbClr val="000000"/>
                </a:solidFill>
                <a:latin typeface="Consolas" panose="020B0609020204030204" pitchFamily="49" charset="0"/>
              </a:rPr>
              <a:t> </a:t>
            </a:r>
            <a:r>
              <a:rPr lang="en-IN" sz="2800" dirty="0">
                <a:solidFill>
                  <a:srgbClr val="808080"/>
                </a:solidFill>
                <a:latin typeface="Consolas" panose="020B0609020204030204" pitchFamily="49" charset="0"/>
              </a:rPr>
              <a:t>NOT</a:t>
            </a:r>
            <a:r>
              <a:rPr lang="en-IN" sz="2800" dirty="0">
                <a:solidFill>
                  <a:srgbClr val="000000"/>
                </a:solidFill>
                <a:latin typeface="Consolas" panose="020B0609020204030204" pitchFamily="49" charset="0"/>
              </a:rPr>
              <a:t> </a:t>
            </a:r>
            <a:r>
              <a:rPr lang="en-IN" sz="2800" dirty="0">
                <a:solidFill>
                  <a:srgbClr val="808080"/>
                </a:solidFill>
                <a:latin typeface="Consolas" panose="020B0609020204030204" pitchFamily="49" charset="0"/>
              </a:rPr>
              <a:t>EXISTS</a:t>
            </a:r>
            <a:r>
              <a:rPr lang="en-IN" sz="2800" dirty="0">
                <a:solidFill>
                  <a:srgbClr val="0000FF"/>
                </a:solidFill>
                <a:latin typeface="Consolas" panose="020B0609020204030204" pitchFamily="49" charset="0"/>
              </a:rPr>
              <a:t> </a:t>
            </a:r>
            <a:r>
              <a:rPr lang="en-IN" sz="2800" dirty="0">
                <a:solidFill>
                  <a:srgbClr val="808080"/>
                </a:solidFill>
                <a:latin typeface="Consolas" panose="020B0609020204030204" pitchFamily="49" charset="0"/>
              </a:rPr>
              <a:t>(</a:t>
            </a:r>
            <a:endParaRPr lang="en-IN" sz="2800" dirty="0">
              <a:solidFill>
                <a:srgbClr val="000000"/>
              </a:solidFill>
              <a:latin typeface="Consolas" panose="020B0609020204030204" pitchFamily="49" charset="0"/>
            </a:endParaRPr>
          </a:p>
          <a:p>
            <a:pPr marL="0" indent="0">
              <a:buNone/>
            </a:pPr>
            <a:r>
              <a:rPr lang="en-IN" sz="2800" dirty="0">
                <a:solidFill>
                  <a:srgbClr val="000000"/>
                </a:solidFill>
                <a:latin typeface="Consolas" panose="020B0609020204030204" pitchFamily="49" charset="0"/>
              </a:rPr>
              <a:t>  </a:t>
            </a:r>
            <a:r>
              <a:rPr lang="en-IN" sz="2800" dirty="0">
                <a:solidFill>
                  <a:srgbClr val="0000FF"/>
                </a:solidFill>
                <a:latin typeface="Consolas" panose="020B0609020204030204" pitchFamily="49" charset="0"/>
              </a:rPr>
              <a:t>SELECT</a:t>
            </a:r>
            <a:r>
              <a:rPr lang="en-IN" sz="2800" dirty="0">
                <a:solidFill>
                  <a:srgbClr val="000000"/>
                </a:solidFill>
                <a:latin typeface="Consolas" panose="020B0609020204030204" pitchFamily="49" charset="0"/>
              </a:rPr>
              <a:t> 1</a:t>
            </a:r>
          </a:p>
          <a:p>
            <a:pPr marL="0" indent="0">
              <a:buNone/>
            </a:pPr>
            <a:r>
              <a:rPr lang="en-IN" sz="2800" dirty="0">
                <a:solidFill>
                  <a:srgbClr val="000000"/>
                </a:solidFill>
                <a:latin typeface="Consolas" panose="020B0609020204030204" pitchFamily="49" charset="0"/>
              </a:rPr>
              <a:t>  </a:t>
            </a: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a:t>
            </a:r>
            <a:r>
              <a:rPr lang="en-IN" sz="2800" dirty="0" err="1">
                <a:solidFill>
                  <a:srgbClr val="000000"/>
                </a:solidFill>
                <a:latin typeface="Consolas" panose="020B0609020204030204" pitchFamily="49" charset="0"/>
              </a:rPr>
              <a:t>order_items</a:t>
            </a:r>
            <a:r>
              <a:rPr lang="en-IN" sz="2800" dirty="0">
                <a:solidFill>
                  <a:srgbClr val="000000"/>
                </a:solidFill>
                <a:latin typeface="Consolas" panose="020B0609020204030204" pitchFamily="49" charset="0"/>
              </a:rPr>
              <a:t> oi</a:t>
            </a:r>
          </a:p>
          <a:p>
            <a:pPr marL="0" indent="0">
              <a:buNone/>
            </a:pP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WHERE</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oi</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product_id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p</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product_id</a:t>
            </a:r>
            <a:endParaRPr lang="en-US" sz="2800" dirty="0">
              <a:solidFill>
                <a:srgbClr val="000000"/>
              </a:solidFill>
              <a:latin typeface="Consolas" panose="020B0609020204030204" pitchFamily="49" charset="0"/>
            </a:endParaRPr>
          </a:p>
          <a:p>
            <a:pPr marL="0" indent="0">
              <a:buNone/>
            </a:pPr>
            <a:r>
              <a:rPr lang="en-IN" sz="2800" dirty="0">
                <a:solidFill>
                  <a:srgbClr val="808080"/>
                </a:solidFill>
                <a:latin typeface="Consolas" panose="020B0609020204030204" pitchFamily="49" charset="0"/>
              </a:rPr>
              <a:t>);</a:t>
            </a:r>
            <a:endParaRPr lang="en-IN" dirty="0"/>
          </a:p>
        </p:txBody>
      </p:sp>
      <p:sp>
        <p:nvSpPr>
          <p:cNvPr id="4" name="Content Placeholder 3">
            <a:extLst>
              <a:ext uri="{FF2B5EF4-FFF2-40B4-BE49-F238E27FC236}">
                <a16:creationId xmlns:a16="http://schemas.microsoft.com/office/drawing/2014/main" id="{C2C01F3C-BDD9-F981-ED55-37BB45D07081}"/>
              </a:ext>
            </a:extLst>
          </p:cNvPr>
          <p:cNvSpPr>
            <a:spLocks noGrp="1"/>
          </p:cNvSpPr>
          <p:nvPr>
            <p:ph sz="half" idx="2"/>
          </p:nvPr>
        </p:nvSpPr>
        <p:spPr/>
        <p:txBody>
          <a:bodyPr>
            <a:normAutofit fontScale="55000" lnSpcReduction="20000"/>
          </a:bodyPr>
          <a:lstStyle/>
          <a:p>
            <a:pPr marL="0" indent="0">
              <a:buNone/>
            </a:pPr>
            <a:r>
              <a:rPr lang="en-US" sz="3300" dirty="0"/>
              <a:t>🎯 </a:t>
            </a:r>
            <a:r>
              <a:rPr lang="en-US" sz="3300" b="1" dirty="0"/>
              <a:t>Purpose of the Query</a:t>
            </a:r>
          </a:p>
          <a:p>
            <a:pPr marL="0" indent="0">
              <a:buNone/>
            </a:pPr>
            <a:r>
              <a:rPr lang="en-US" sz="2500" dirty="0"/>
              <a:t>This query identifies products that have never been sold., Items listed in the product catalog but missing from all sales transactions. From a business perspective, it provides critical insights to:</a:t>
            </a:r>
          </a:p>
          <a:p>
            <a:pPr marL="0" indent="0">
              <a:buNone/>
            </a:pPr>
            <a:r>
              <a:rPr lang="en-US" sz="2700" dirty="0"/>
              <a:t>🛑 Detect non-performing or stagnant products.</a:t>
            </a:r>
          </a:p>
          <a:p>
            <a:pPr marL="0" indent="0">
              <a:buNone/>
            </a:pPr>
            <a:r>
              <a:rPr lang="en-US" sz="2700" dirty="0"/>
              <a:t>📦 Support decisions on product discontinuation or markdown strategies.</a:t>
            </a:r>
          </a:p>
          <a:p>
            <a:pPr marL="0" indent="0">
              <a:buNone/>
            </a:pPr>
            <a:r>
              <a:rPr lang="en-US" sz="2700" dirty="0"/>
              <a:t>🧠 Guide inventory optimization and space utilization in warehouses.</a:t>
            </a:r>
          </a:p>
          <a:p>
            <a:pPr marL="0" indent="0">
              <a:buNone/>
            </a:pPr>
            <a:r>
              <a:rPr lang="en-US" sz="2700" dirty="0"/>
              <a:t>💡 Inform future product selection and assortment planning.</a:t>
            </a:r>
          </a:p>
        </p:txBody>
      </p:sp>
    </p:spTree>
    <p:extLst>
      <p:ext uri="{BB962C8B-B14F-4D97-AF65-F5344CB8AC3E}">
        <p14:creationId xmlns:p14="http://schemas.microsoft.com/office/powerpoint/2010/main" val="4097678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E1A4-B443-8F56-6991-9DAF2A68E6F7}"/>
              </a:ext>
            </a:extLst>
          </p:cNvPr>
          <p:cNvSpPr>
            <a:spLocks noGrp="1"/>
          </p:cNvSpPr>
          <p:nvPr>
            <p:ph type="title"/>
          </p:nvPr>
        </p:nvSpPr>
        <p:spPr>
          <a:xfrm>
            <a:off x="838200" y="893617"/>
            <a:ext cx="10515600" cy="1309256"/>
          </a:xfrm>
        </p:spPr>
        <p:txBody>
          <a:bodyPr>
            <a:noAutofit/>
          </a:bodyPr>
          <a:lstStyle/>
          <a:p>
            <a:r>
              <a:rPr lang="en-US" sz="3200" dirty="0"/>
              <a:t>List the names of staff members who have made more sales than the average number of sales by all staff members.</a:t>
            </a:r>
            <a:endParaRPr lang="en-IN" sz="3200" dirty="0"/>
          </a:p>
        </p:txBody>
      </p:sp>
      <p:sp>
        <p:nvSpPr>
          <p:cNvPr id="3" name="Content Placeholder 2">
            <a:extLst>
              <a:ext uri="{FF2B5EF4-FFF2-40B4-BE49-F238E27FC236}">
                <a16:creationId xmlns:a16="http://schemas.microsoft.com/office/drawing/2014/main" id="{85D509C4-1576-A77F-C55A-72990F11A3C7}"/>
              </a:ext>
            </a:extLst>
          </p:cNvPr>
          <p:cNvSpPr>
            <a:spLocks noGrp="1"/>
          </p:cNvSpPr>
          <p:nvPr>
            <p:ph sz="half" idx="1"/>
          </p:nvPr>
        </p:nvSpPr>
        <p:spPr>
          <a:xfrm>
            <a:off x="838200" y="2560321"/>
            <a:ext cx="5181600" cy="3632662"/>
          </a:xfrm>
        </p:spPr>
        <p:txBody>
          <a:bodyPr>
            <a:noAutofit/>
          </a:bodyPr>
          <a:lstStyle/>
          <a:p>
            <a:pPr marL="0" indent="0">
              <a:buNone/>
            </a:pPr>
            <a:r>
              <a:rPr lang="en-IN" sz="1150" dirty="0">
                <a:solidFill>
                  <a:srgbClr val="0000FF"/>
                </a:solidFill>
                <a:latin typeface="Consolas" panose="020B0609020204030204" pitchFamily="49" charset="0"/>
              </a:rPr>
              <a:t>SELECT</a:t>
            </a:r>
            <a:r>
              <a:rPr lang="en-IN" sz="1150" dirty="0">
                <a:solidFill>
                  <a:srgbClr val="000000"/>
                </a:solidFill>
                <a:latin typeface="Consolas" panose="020B0609020204030204" pitchFamily="49" charset="0"/>
              </a:rPr>
              <a:t> </a:t>
            </a:r>
            <a:r>
              <a:rPr lang="en-IN" sz="1150" dirty="0" err="1">
                <a:solidFill>
                  <a:srgbClr val="000000"/>
                </a:solidFill>
                <a:latin typeface="Consolas" panose="020B0609020204030204" pitchFamily="49" charset="0"/>
              </a:rPr>
              <a:t>s</a:t>
            </a:r>
            <a:r>
              <a:rPr lang="en-IN" sz="1150" dirty="0" err="1">
                <a:solidFill>
                  <a:srgbClr val="808080"/>
                </a:solidFill>
                <a:latin typeface="Consolas" panose="020B0609020204030204" pitchFamily="49" charset="0"/>
              </a:rPr>
              <a:t>.</a:t>
            </a:r>
            <a:r>
              <a:rPr lang="en-IN" sz="1150" dirty="0" err="1">
                <a:solidFill>
                  <a:srgbClr val="000000"/>
                </a:solidFill>
                <a:latin typeface="Consolas" panose="020B0609020204030204" pitchFamily="49" charset="0"/>
              </a:rPr>
              <a:t>staff_id</a:t>
            </a:r>
            <a:r>
              <a:rPr lang="en-IN" sz="1150" dirty="0" err="1">
                <a:solidFill>
                  <a:srgbClr val="808080"/>
                </a:solidFill>
                <a:latin typeface="Consolas" panose="020B0609020204030204" pitchFamily="49" charset="0"/>
              </a:rPr>
              <a:t>,</a:t>
            </a:r>
            <a:r>
              <a:rPr lang="en-IN" sz="1150" dirty="0" err="1">
                <a:solidFill>
                  <a:srgbClr val="000000"/>
                </a:solidFill>
                <a:latin typeface="Consolas" panose="020B0609020204030204" pitchFamily="49" charset="0"/>
              </a:rPr>
              <a:t>s</a:t>
            </a:r>
            <a:r>
              <a:rPr lang="en-IN" sz="1150" dirty="0" err="1">
                <a:solidFill>
                  <a:srgbClr val="808080"/>
                </a:solidFill>
                <a:latin typeface="Consolas" panose="020B0609020204030204" pitchFamily="49" charset="0"/>
              </a:rPr>
              <a:t>.</a:t>
            </a:r>
            <a:r>
              <a:rPr lang="en-IN" sz="1150" dirty="0" err="1">
                <a:solidFill>
                  <a:srgbClr val="000000"/>
                </a:solidFill>
                <a:latin typeface="Consolas" panose="020B0609020204030204" pitchFamily="49" charset="0"/>
              </a:rPr>
              <a:t>first_name</a:t>
            </a:r>
            <a:r>
              <a:rPr lang="en-IN" sz="1150" dirty="0">
                <a:solidFill>
                  <a:srgbClr val="808080"/>
                </a:solidFill>
                <a:latin typeface="Consolas" panose="020B0609020204030204" pitchFamily="49" charset="0"/>
              </a:rPr>
              <a:t>,</a:t>
            </a:r>
            <a:r>
              <a:rPr lang="en-IN" sz="1150" dirty="0">
                <a:solidFill>
                  <a:srgbClr val="000000"/>
                </a:solidFill>
                <a:latin typeface="Consolas" panose="020B0609020204030204" pitchFamily="49" charset="0"/>
              </a:rPr>
              <a:t> </a:t>
            </a:r>
            <a:r>
              <a:rPr lang="en-IN" sz="1150" dirty="0" err="1">
                <a:solidFill>
                  <a:srgbClr val="000000"/>
                </a:solidFill>
                <a:latin typeface="Consolas" panose="020B0609020204030204" pitchFamily="49" charset="0"/>
              </a:rPr>
              <a:t>s</a:t>
            </a:r>
            <a:r>
              <a:rPr lang="en-IN" sz="1150" dirty="0" err="1">
                <a:solidFill>
                  <a:srgbClr val="808080"/>
                </a:solidFill>
                <a:latin typeface="Consolas" panose="020B0609020204030204" pitchFamily="49" charset="0"/>
              </a:rPr>
              <a:t>.</a:t>
            </a:r>
            <a:r>
              <a:rPr lang="en-IN" sz="1150" dirty="0" err="1">
                <a:solidFill>
                  <a:srgbClr val="000000"/>
                </a:solidFill>
                <a:latin typeface="Consolas" panose="020B0609020204030204" pitchFamily="49" charset="0"/>
              </a:rPr>
              <a:t>last_name</a:t>
            </a:r>
            <a:r>
              <a:rPr lang="en-IN" sz="1150" dirty="0">
                <a:solidFill>
                  <a:srgbClr val="808080"/>
                </a:solidFill>
                <a:latin typeface="Consolas" panose="020B0609020204030204" pitchFamily="49" charset="0"/>
              </a:rPr>
              <a:t>,</a:t>
            </a:r>
            <a:endParaRPr lang="en-IN" sz="1150" dirty="0">
              <a:solidFill>
                <a:srgbClr val="000000"/>
              </a:solidFill>
              <a:latin typeface="Consolas" panose="020B0609020204030204" pitchFamily="49" charset="0"/>
            </a:endParaRPr>
          </a:p>
          <a:p>
            <a:pPr marL="0" indent="0">
              <a:buNone/>
            </a:pPr>
            <a:r>
              <a:rPr lang="en-US" sz="1150" dirty="0">
                <a:solidFill>
                  <a:srgbClr val="FF00FF"/>
                </a:solidFill>
                <a:latin typeface="Consolas" panose="020B0609020204030204" pitchFamily="49" charset="0"/>
              </a:rPr>
              <a:t>SUM</a:t>
            </a:r>
            <a:r>
              <a:rPr lang="en-US" sz="1150" dirty="0">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quantity</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FF"/>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list_price</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discount</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a:solidFill>
                  <a:srgbClr val="0000FF"/>
                </a:solidFill>
                <a:latin typeface="Consolas" panose="020B0609020204030204" pitchFamily="49" charset="0"/>
              </a:rPr>
              <a:t>AS</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total_sales</a:t>
            </a:r>
            <a:endParaRPr lang="en-US" sz="1150" dirty="0">
              <a:solidFill>
                <a:srgbClr val="000000"/>
              </a:solidFill>
              <a:latin typeface="Consolas" panose="020B0609020204030204" pitchFamily="49" charset="0"/>
            </a:endParaRPr>
          </a:p>
          <a:p>
            <a:pPr marL="0" indent="0">
              <a:buNone/>
            </a:pPr>
            <a:r>
              <a:rPr lang="en-IN" sz="1150" dirty="0">
                <a:solidFill>
                  <a:srgbClr val="0000FF"/>
                </a:solidFill>
                <a:latin typeface="Consolas" panose="020B0609020204030204" pitchFamily="49" charset="0"/>
              </a:rPr>
              <a:t>FROM</a:t>
            </a:r>
            <a:r>
              <a:rPr lang="en-IN" sz="1150" dirty="0">
                <a:solidFill>
                  <a:srgbClr val="000000"/>
                </a:solidFill>
                <a:latin typeface="Consolas" panose="020B0609020204030204" pitchFamily="49" charset="0"/>
              </a:rPr>
              <a:t> staffs s</a:t>
            </a:r>
          </a:p>
          <a:p>
            <a:pPr marL="0" indent="0">
              <a:buNone/>
            </a:pPr>
            <a:r>
              <a:rPr lang="en-US" sz="1150" dirty="0">
                <a:solidFill>
                  <a:srgbClr val="808080"/>
                </a:solidFill>
                <a:latin typeface="Consolas" panose="020B0609020204030204" pitchFamily="49" charset="0"/>
              </a:rPr>
              <a:t>JOIN</a:t>
            </a:r>
            <a:r>
              <a:rPr lang="en-US" sz="1150" dirty="0">
                <a:solidFill>
                  <a:srgbClr val="000000"/>
                </a:solidFill>
                <a:latin typeface="Consolas" panose="020B0609020204030204" pitchFamily="49" charset="0"/>
              </a:rPr>
              <a:t> orders o </a:t>
            </a:r>
            <a:r>
              <a:rPr lang="en-US" sz="1150" dirty="0">
                <a:solidFill>
                  <a:srgbClr val="0000FF"/>
                </a:solidFill>
                <a:latin typeface="Consolas" panose="020B0609020204030204" pitchFamily="49" charset="0"/>
              </a:rPr>
              <a:t>ON</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s</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staff_id</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staff_id</a:t>
            </a:r>
            <a:endParaRPr lang="en-US" sz="1150" dirty="0">
              <a:solidFill>
                <a:srgbClr val="000000"/>
              </a:solidFill>
              <a:latin typeface="Consolas" panose="020B0609020204030204" pitchFamily="49" charset="0"/>
            </a:endParaRPr>
          </a:p>
          <a:p>
            <a:pPr marL="0" indent="0">
              <a:buNone/>
            </a:pPr>
            <a:r>
              <a:rPr lang="en-US" sz="1150" dirty="0">
                <a:solidFill>
                  <a:srgbClr val="808080"/>
                </a:solidFill>
                <a:latin typeface="Consolas" panose="020B0609020204030204" pitchFamily="49" charset="0"/>
              </a:rPr>
              <a:t>JOIN</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order_items</a:t>
            </a:r>
            <a:r>
              <a:rPr lang="en-US" sz="1150" dirty="0">
                <a:solidFill>
                  <a:srgbClr val="000000"/>
                </a:solidFill>
                <a:latin typeface="Consolas" panose="020B0609020204030204" pitchFamily="49" charset="0"/>
              </a:rPr>
              <a:t> oi </a:t>
            </a:r>
            <a:r>
              <a:rPr lang="en-US" sz="1150" dirty="0">
                <a:solidFill>
                  <a:srgbClr val="0000FF"/>
                </a:solidFill>
                <a:latin typeface="Consolas" panose="020B0609020204030204" pitchFamily="49" charset="0"/>
              </a:rPr>
              <a:t>ON</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order_id</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order_id</a:t>
            </a:r>
            <a:endParaRPr lang="en-US" sz="1150" dirty="0">
              <a:solidFill>
                <a:srgbClr val="000000"/>
              </a:solidFill>
              <a:latin typeface="Consolas" panose="020B0609020204030204" pitchFamily="49" charset="0"/>
            </a:endParaRPr>
          </a:p>
          <a:p>
            <a:pPr marL="0" indent="0">
              <a:buNone/>
            </a:pPr>
            <a:r>
              <a:rPr lang="en-US" sz="1150" dirty="0">
                <a:solidFill>
                  <a:srgbClr val="0000FF"/>
                </a:solidFill>
                <a:latin typeface="Consolas" panose="020B0609020204030204" pitchFamily="49" charset="0"/>
              </a:rPr>
              <a:t>GROUP</a:t>
            </a:r>
            <a:r>
              <a:rPr lang="en-US" sz="1150" dirty="0">
                <a:solidFill>
                  <a:srgbClr val="000000"/>
                </a:solidFill>
                <a:latin typeface="Consolas" panose="020B0609020204030204" pitchFamily="49" charset="0"/>
              </a:rPr>
              <a:t> </a:t>
            </a:r>
            <a:r>
              <a:rPr lang="en-US" sz="1150" dirty="0">
                <a:solidFill>
                  <a:srgbClr val="0000FF"/>
                </a:solidFill>
                <a:latin typeface="Consolas" panose="020B0609020204030204" pitchFamily="49" charset="0"/>
              </a:rPr>
              <a:t>BY</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s</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staff_id</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s</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first_name</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s</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last_name</a:t>
            </a:r>
            <a:endParaRPr lang="en-US" sz="1150" dirty="0">
              <a:solidFill>
                <a:srgbClr val="000000"/>
              </a:solidFill>
              <a:latin typeface="Consolas" panose="020B0609020204030204" pitchFamily="49" charset="0"/>
            </a:endParaRPr>
          </a:p>
          <a:p>
            <a:pPr marL="0" indent="0">
              <a:buNone/>
            </a:pPr>
            <a:r>
              <a:rPr lang="en-US" sz="1150" dirty="0">
                <a:solidFill>
                  <a:srgbClr val="0000FF"/>
                </a:solidFill>
                <a:latin typeface="Consolas" panose="020B0609020204030204" pitchFamily="49" charset="0"/>
              </a:rPr>
              <a:t>HAVING</a:t>
            </a:r>
            <a:r>
              <a:rPr lang="en-US" sz="1150" dirty="0">
                <a:solidFill>
                  <a:srgbClr val="000000"/>
                </a:solidFill>
                <a:latin typeface="Consolas" panose="020B0609020204030204" pitchFamily="49" charset="0"/>
              </a:rPr>
              <a:t> </a:t>
            </a:r>
            <a:r>
              <a:rPr lang="en-US" sz="1150" dirty="0">
                <a:solidFill>
                  <a:srgbClr val="FF00FF"/>
                </a:solidFill>
                <a:latin typeface="Consolas" panose="020B0609020204030204" pitchFamily="49" charset="0"/>
              </a:rPr>
              <a:t>SUM</a:t>
            </a:r>
            <a:r>
              <a:rPr lang="en-US" sz="1150" dirty="0">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quantity</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FF"/>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list_price</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discount</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&gt;</a:t>
            </a:r>
            <a:r>
              <a:rPr lang="en-US" sz="1150" dirty="0">
                <a:solidFill>
                  <a:srgbClr val="0000FF"/>
                </a:solidFill>
                <a:latin typeface="Consolas" panose="020B0609020204030204" pitchFamily="49" charset="0"/>
              </a:rPr>
              <a:t> </a:t>
            </a:r>
            <a:r>
              <a:rPr lang="en-US" sz="1150" dirty="0">
                <a:solidFill>
                  <a:srgbClr val="808080"/>
                </a:solidFill>
                <a:latin typeface="Consolas" panose="020B0609020204030204" pitchFamily="49" charset="0"/>
              </a:rPr>
              <a:t>(</a:t>
            </a:r>
            <a:endParaRPr lang="en-US" sz="1150" dirty="0">
              <a:solidFill>
                <a:srgbClr val="000000"/>
              </a:solidFill>
              <a:latin typeface="Consolas" panose="020B0609020204030204" pitchFamily="49" charset="0"/>
            </a:endParaRPr>
          </a:p>
          <a:p>
            <a:pPr marL="0" indent="0">
              <a:buNone/>
            </a:pPr>
            <a:r>
              <a:rPr lang="en-IN" sz="1150" dirty="0">
                <a:solidFill>
                  <a:srgbClr val="0000FF"/>
                </a:solidFill>
                <a:latin typeface="Consolas" panose="020B0609020204030204" pitchFamily="49" charset="0"/>
              </a:rPr>
              <a:t>SELECT</a:t>
            </a:r>
            <a:r>
              <a:rPr lang="en-IN" sz="1150" dirty="0">
                <a:solidFill>
                  <a:srgbClr val="000000"/>
                </a:solidFill>
                <a:latin typeface="Consolas" panose="020B0609020204030204" pitchFamily="49" charset="0"/>
              </a:rPr>
              <a:t> </a:t>
            </a:r>
            <a:r>
              <a:rPr lang="en-IN" sz="1150" dirty="0">
                <a:solidFill>
                  <a:srgbClr val="FF00FF"/>
                </a:solidFill>
                <a:latin typeface="Consolas" panose="020B0609020204030204" pitchFamily="49" charset="0"/>
              </a:rPr>
              <a:t>AVG</a:t>
            </a:r>
            <a:r>
              <a:rPr lang="en-IN" sz="1150" dirty="0">
                <a:solidFill>
                  <a:srgbClr val="808080"/>
                </a:solidFill>
                <a:latin typeface="Consolas" panose="020B0609020204030204" pitchFamily="49" charset="0"/>
              </a:rPr>
              <a:t>(</a:t>
            </a:r>
            <a:r>
              <a:rPr lang="en-IN" sz="1150" dirty="0" err="1">
                <a:solidFill>
                  <a:srgbClr val="000000"/>
                </a:solidFill>
                <a:latin typeface="Consolas" panose="020B0609020204030204" pitchFamily="49" charset="0"/>
              </a:rPr>
              <a:t>staff_sales</a:t>
            </a:r>
            <a:r>
              <a:rPr lang="en-IN" sz="1150" dirty="0">
                <a:solidFill>
                  <a:srgbClr val="808080"/>
                </a:solidFill>
                <a:latin typeface="Consolas" panose="020B0609020204030204" pitchFamily="49" charset="0"/>
              </a:rPr>
              <a:t>)</a:t>
            </a:r>
            <a:r>
              <a:rPr lang="en-IN" sz="1150" dirty="0">
                <a:solidFill>
                  <a:srgbClr val="000000"/>
                </a:solidFill>
                <a:latin typeface="Consolas" panose="020B0609020204030204" pitchFamily="49" charset="0"/>
              </a:rPr>
              <a:t> </a:t>
            </a:r>
            <a:r>
              <a:rPr lang="en-IN" sz="1150" dirty="0">
                <a:solidFill>
                  <a:srgbClr val="0000FF"/>
                </a:solidFill>
                <a:latin typeface="Consolas" panose="020B0609020204030204" pitchFamily="49" charset="0"/>
              </a:rPr>
              <a:t>FROM </a:t>
            </a:r>
            <a:r>
              <a:rPr lang="en-IN" sz="1150" dirty="0">
                <a:solidFill>
                  <a:srgbClr val="808080"/>
                </a:solidFill>
                <a:latin typeface="Consolas" panose="020B0609020204030204" pitchFamily="49" charset="0"/>
              </a:rPr>
              <a:t>(</a:t>
            </a:r>
            <a:r>
              <a:rPr lang="en-IN" sz="1150" dirty="0">
                <a:solidFill>
                  <a:srgbClr val="0000FF"/>
                </a:solidFill>
                <a:latin typeface="Consolas" panose="020B0609020204030204" pitchFamily="49" charset="0"/>
              </a:rPr>
              <a:t>SELECT</a:t>
            </a:r>
            <a:r>
              <a:rPr lang="en-IN" sz="1150" dirty="0">
                <a:solidFill>
                  <a:srgbClr val="000000"/>
                </a:solidFill>
                <a:latin typeface="Consolas" panose="020B0609020204030204" pitchFamily="49" charset="0"/>
              </a:rPr>
              <a:t>  </a:t>
            </a:r>
            <a:r>
              <a:rPr lang="en-IN" sz="1150" dirty="0" err="1">
                <a:solidFill>
                  <a:srgbClr val="000000"/>
                </a:solidFill>
                <a:latin typeface="Consolas" panose="020B0609020204030204" pitchFamily="49" charset="0"/>
              </a:rPr>
              <a:t>o</a:t>
            </a:r>
            <a:r>
              <a:rPr lang="en-IN" sz="1150" dirty="0" err="1">
                <a:solidFill>
                  <a:srgbClr val="808080"/>
                </a:solidFill>
                <a:latin typeface="Consolas" panose="020B0609020204030204" pitchFamily="49" charset="0"/>
              </a:rPr>
              <a:t>.</a:t>
            </a:r>
            <a:r>
              <a:rPr lang="en-IN" sz="1150" dirty="0" err="1">
                <a:solidFill>
                  <a:srgbClr val="000000"/>
                </a:solidFill>
                <a:latin typeface="Consolas" panose="020B0609020204030204" pitchFamily="49" charset="0"/>
              </a:rPr>
              <a:t>staff_id</a:t>
            </a:r>
            <a:r>
              <a:rPr lang="en-IN" sz="1150" dirty="0">
                <a:solidFill>
                  <a:srgbClr val="808080"/>
                </a:solidFill>
                <a:latin typeface="Consolas" panose="020B0609020204030204" pitchFamily="49" charset="0"/>
              </a:rPr>
              <a:t>,</a:t>
            </a:r>
            <a:r>
              <a:rPr lang="en-IN" sz="1150" dirty="0">
                <a:solidFill>
                  <a:srgbClr val="000000"/>
                </a:solidFill>
                <a:latin typeface="Consolas" panose="020B0609020204030204" pitchFamily="49" charset="0"/>
              </a:rPr>
              <a:t> </a:t>
            </a:r>
            <a:r>
              <a:rPr lang="en-US" sz="1150" dirty="0">
                <a:solidFill>
                  <a:srgbClr val="FF00FF"/>
                </a:solidFill>
                <a:latin typeface="Consolas" panose="020B0609020204030204" pitchFamily="49" charset="0"/>
              </a:rPr>
              <a:t>SUM</a:t>
            </a:r>
            <a:r>
              <a:rPr lang="en-US" sz="1150" dirty="0">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quantity</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FF"/>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list_price</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discount</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a:solidFill>
                  <a:srgbClr val="0000FF"/>
                </a:solidFill>
                <a:latin typeface="Consolas" panose="020B0609020204030204" pitchFamily="49" charset="0"/>
              </a:rPr>
              <a:t>AS</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staff_sales</a:t>
            </a:r>
            <a:r>
              <a:rPr lang="en-US" sz="1150" dirty="0">
                <a:solidFill>
                  <a:srgbClr val="000000"/>
                </a:solidFill>
                <a:latin typeface="Consolas" panose="020B0609020204030204" pitchFamily="49" charset="0"/>
              </a:rPr>
              <a:t> </a:t>
            </a:r>
            <a:r>
              <a:rPr lang="en-IN" sz="1150" dirty="0">
                <a:solidFill>
                  <a:srgbClr val="0000FF"/>
                </a:solidFill>
                <a:latin typeface="Consolas" panose="020B0609020204030204" pitchFamily="49" charset="0"/>
              </a:rPr>
              <a:t>FROM</a:t>
            </a:r>
            <a:r>
              <a:rPr lang="en-IN" sz="1150" dirty="0">
                <a:solidFill>
                  <a:srgbClr val="000000"/>
                </a:solidFill>
                <a:latin typeface="Consolas" panose="020B0609020204030204" pitchFamily="49" charset="0"/>
              </a:rPr>
              <a:t> orders o</a:t>
            </a:r>
          </a:p>
          <a:p>
            <a:pPr marL="0" indent="0">
              <a:buNone/>
            </a:pPr>
            <a:r>
              <a:rPr lang="en-US" sz="1150" dirty="0">
                <a:solidFill>
                  <a:srgbClr val="808080"/>
                </a:solidFill>
                <a:latin typeface="Consolas" panose="020B0609020204030204" pitchFamily="49" charset="0"/>
              </a:rPr>
              <a:t>JOIN</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order_items</a:t>
            </a:r>
            <a:r>
              <a:rPr lang="en-US" sz="1150" dirty="0">
                <a:solidFill>
                  <a:srgbClr val="000000"/>
                </a:solidFill>
                <a:latin typeface="Consolas" panose="020B0609020204030204" pitchFamily="49" charset="0"/>
              </a:rPr>
              <a:t> oi </a:t>
            </a:r>
            <a:r>
              <a:rPr lang="en-US" sz="1150" dirty="0">
                <a:solidFill>
                  <a:srgbClr val="0000FF"/>
                </a:solidFill>
                <a:latin typeface="Consolas" panose="020B0609020204030204" pitchFamily="49" charset="0"/>
              </a:rPr>
              <a:t>ON</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order_id</a:t>
            </a:r>
            <a:r>
              <a:rPr lang="en-US" sz="1150" dirty="0">
                <a:solidFill>
                  <a:srgbClr val="000000"/>
                </a:solidFill>
                <a:latin typeface="Consolas" panose="020B0609020204030204" pitchFamily="49" charset="0"/>
              </a:rPr>
              <a:t> </a:t>
            </a:r>
            <a:r>
              <a:rPr lang="en-US" sz="1150" dirty="0">
                <a:solidFill>
                  <a:srgbClr val="808080"/>
                </a:solidFill>
                <a:latin typeface="Consolas" panose="020B0609020204030204" pitchFamily="49" charset="0"/>
              </a:rPr>
              <a:t>=</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oi</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order_id</a:t>
            </a:r>
            <a:r>
              <a:rPr lang="en-US" sz="1150" dirty="0">
                <a:solidFill>
                  <a:srgbClr val="000000"/>
                </a:solidFill>
                <a:latin typeface="Consolas" panose="020B0609020204030204" pitchFamily="49" charset="0"/>
              </a:rPr>
              <a:t> </a:t>
            </a:r>
          </a:p>
          <a:p>
            <a:pPr marL="0" indent="0">
              <a:buNone/>
            </a:pPr>
            <a:r>
              <a:rPr lang="en-US" sz="1150" dirty="0">
                <a:solidFill>
                  <a:srgbClr val="0000FF"/>
                </a:solidFill>
                <a:latin typeface="Consolas" panose="020B0609020204030204" pitchFamily="49" charset="0"/>
              </a:rPr>
              <a:t>GROUP</a:t>
            </a:r>
            <a:r>
              <a:rPr lang="en-US" sz="1150" dirty="0">
                <a:solidFill>
                  <a:srgbClr val="000000"/>
                </a:solidFill>
                <a:latin typeface="Consolas" panose="020B0609020204030204" pitchFamily="49" charset="0"/>
              </a:rPr>
              <a:t> </a:t>
            </a:r>
            <a:r>
              <a:rPr lang="en-US" sz="1150" dirty="0">
                <a:solidFill>
                  <a:srgbClr val="0000FF"/>
                </a:solidFill>
                <a:latin typeface="Consolas" panose="020B0609020204030204" pitchFamily="49" charset="0"/>
              </a:rPr>
              <a:t>BY</a:t>
            </a:r>
            <a:r>
              <a:rPr lang="en-US" sz="1150" dirty="0">
                <a:solidFill>
                  <a:srgbClr val="000000"/>
                </a:solidFill>
                <a:latin typeface="Consolas" panose="020B0609020204030204" pitchFamily="49" charset="0"/>
              </a:rPr>
              <a:t> </a:t>
            </a:r>
            <a:r>
              <a:rPr lang="en-US" sz="1150" dirty="0" err="1">
                <a:solidFill>
                  <a:srgbClr val="000000"/>
                </a:solidFill>
                <a:latin typeface="Consolas" panose="020B0609020204030204" pitchFamily="49" charset="0"/>
              </a:rPr>
              <a:t>o</a:t>
            </a:r>
            <a:r>
              <a:rPr lang="en-US" sz="1150" dirty="0" err="1">
                <a:solidFill>
                  <a:srgbClr val="808080"/>
                </a:solidFill>
                <a:latin typeface="Consolas" panose="020B0609020204030204" pitchFamily="49" charset="0"/>
              </a:rPr>
              <a:t>.</a:t>
            </a:r>
            <a:r>
              <a:rPr lang="en-US" sz="1150" dirty="0" err="1">
                <a:solidFill>
                  <a:srgbClr val="000000"/>
                </a:solidFill>
                <a:latin typeface="Consolas" panose="020B0609020204030204" pitchFamily="49" charset="0"/>
              </a:rPr>
              <a:t>staff_id</a:t>
            </a:r>
            <a:endParaRPr lang="en-US" sz="1150" dirty="0">
              <a:solidFill>
                <a:srgbClr val="000000"/>
              </a:solidFill>
              <a:latin typeface="Consolas" panose="020B0609020204030204" pitchFamily="49" charset="0"/>
            </a:endParaRPr>
          </a:p>
          <a:p>
            <a:pPr marL="0" indent="0">
              <a:buNone/>
            </a:pPr>
            <a:r>
              <a:rPr lang="en-IN" sz="1150" dirty="0">
                <a:solidFill>
                  <a:srgbClr val="000000"/>
                </a:solidFill>
                <a:latin typeface="Consolas" panose="020B0609020204030204" pitchFamily="49" charset="0"/>
              </a:rPr>
              <a:t>  </a:t>
            </a:r>
            <a:r>
              <a:rPr lang="en-IN" sz="1150" dirty="0">
                <a:solidFill>
                  <a:srgbClr val="808080"/>
                </a:solidFill>
                <a:latin typeface="Consolas" panose="020B0609020204030204" pitchFamily="49" charset="0"/>
              </a:rPr>
              <a:t>)</a:t>
            </a:r>
            <a:r>
              <a:rPr lang="en-IN" sz="1150" dirty="0">
                <a:solidFill>
                  <a:srgbClr val="000000"/>
                </a:solidFill>
                <a:latin typeface="Consolas" panose="020B0609020204030204" pitchFamily="49" charset="0"/>
              </a:rPr>
              <a:t> </a:t>
            </a:r>
            <a:r>
              <a:rPr lang="en-IN" sz="1150" dirty="0">
                <a:solidFill>
                  <a:srgbClr val="0000FF"/>
                </a:solidFill>
                <a:latin typeface="Consolas" panose="020B0609020204030204" pitchFamily="49" charset="0"/>
              </a:rPr>
              <a:t>AS</a:t>
            </a:r>
            <a:r>
              <a:rPr lang="en-IN" sz="1150" dirty="0">
                <a:solidFill>
                  <a:srgbClr val="000000"/>
                </a:solidFill>
                <a:latin typeface="Consolas" panose="020B0609020204030204" pitchFamily="49" charset="0"/>
              </a:rPr>
              <a:t> </a:t>
            </a:r>
            <a:r>
              <a:rPr lang="en-IN" sz="1150" dirty="0" err="1">
                <a:solidFill>
                  <a:srgbClr val="000000"/>
                </a:solidFill>
                <a:latin typeface="Consolas" panose="020B0609020204030204" pitchFamily="49" charset="0"/>
              </a:rPr>
              <a:t>avg_sales</a:t>
            </a:r>
            <a:r>
              <a:rPr lang="en-IN" sz="1150" dirty="0">
                <a:solidFill>
                  <a:srgbClr val="000000"/>
                </a:solidFill>
                <a:latin typeface="Consolas" panose="020B0609020204030204" pitchFamily="49" charset="0"/>
              </a:rPr>
              <a:t> </a:t>
            </a:r>
            <a:r>
              <a:rPr lang="en-IN" sz="1150" dirty="0">
                <a:solidFill>
                  <a:srgbClr val="808080"/>
                </a:solidFill>
                <a:latin typeface="Consolas" panose="020B0609020204030204" pitchFamily="49" charset="0"/>
              </a:rPr>
              <a:t>);</a:t>
            </a:r>
            <a:endParaRPr lang="en-IN" sz="1150" dirty="0"/>
          </a:p>
        </p:txBody>
      </p:sp>
      <p:sp>
        <p:nvSpPr>
          <p:cNvPr id="4" name="Content Placeholder 3">
            <a:extLst>
              <a:ext uri="{FF2B5EF4-FFF2-40B4-BE49-F238E27FC236}">
                <a16:creationId xmlns:a16="http://schemas.microsoft.com/office/drawing/2014/main" id="{0E226A9A-E4D3-84FD-75E0-05879482B685}"/>
              </a:ext>
            </a:extLst>
          </p:cNvPr>
          <p:cNvSpPr>
            <a:spLocks noGrp="1"/>
          </p:cNvSpPr>
          <p:nvPr>
            <p:ph sz="half" idx="2"/>
          </p:nvPr>
        </p:nvSpPr>
        <p:spPr/>
        <p:txBody>
          <a:bodyPr>
            <a:normAutofit fontScale="25000" lnSpcReduction="20000"/>
          </a:bodyPr>
          <a:lstStyle/>
          <a:p>
            <a:pPr marL="0" indent="0">
              <a:buNone/>
            </a:pPr>
            <a:r>
              <a:rPr lang="en-US" sz="7200" dirty="0"/>
              <a:t>🎯 </a:t>
            </a:r>
            <a:r>
              <a:rPr lang="en-US" sz="7200" b="1" dirty="0"/>
              <a:t>Purpose of the Query</a:t>
            </a:r>
            <a:endParaRPr lang="en-US" sz="7200" dirty="0"/>
          </a:p>
          <a:p>
            <a:pPr marL="0" indent="0">
              <a:buNone/>
            </a:pPr>
            <a:r>
              <a:rPr lang="en-US" sz="6400" dirty="0"/>
              <a:t>This query identifies staff members whose total net sales exceed the company-wide staff average, factoring in discounts. It evaluates each staff member's performance based on the actual revenue generated (after discounts), and compares it to the average across all staff.</a:t>
            </a:r>
          </a:p>
          <a:p>
            <a:pPr marL="0" indent="0">
              <a:buNone/>
            </a:pPr>
            <a:r>
              <a:rPr lang="en-US" sz="6000" dirty="0"/>
              <a:t>🌟 Recognize and reward high-performing employees.</a:t>
            </a:r>
          </a:p>
          <a:p>
            <a:pPr marL="0" indent="0">
              <a:buNone/>
            </a:pPr>
            <a:r>
              <a:rPr lang="en-US" sz="6000" dirty="0"/>
              <a:t>📈 Promote a culture of performance-driven accountability.</a:t>
            </a:r>
          </a:p>
          <a:p>
            <a:pPr marL="0" indent="0">
              <a:buNone/>
            </a:pPr>
            <a:r>
              <a:rPr lang="en-US" sz="6000" dirty="0"/>
              <a:t>🧠 Inform decisions around training, incentives, or promotions.</a:t>
            </a:r>
          </a:p>
          <a:p>
            <a:pPr marL="0" indent="0">
              <a:buNone/>
            </a:pPr>
            <a:r>
              <a:rPr lang="en-US" sz="6000" dirty="0"/>
              <a:t>🚀 Strengthen sales strategy by analyzing what drives top-performers’ success.</a:t>
            </a:r>
          </a:p>
          <a:p>
            <a:pPr marL="0" indent="0">
              <a:buNone/>
            </a:pPr>
            <a:endParaRPr lang="en-IN" sz="8000" dirty="0"/>
          </a:p>
        </p:txBody>
      </p:sp>
    </p:spTree>
    <p:extLst>
      <p:ext uri="{BB962C8B-B14F-4D97-AF65-F5344CB8AC3E}">
        <p14:creationId xmlns:p14="http://schemas.microsoft.com/office/powerpoint/2010/main" val="3165840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A3FE7-CDCC-A8DF-2C92-E9D430E010FB}"/>
              </a:ext>
            </a:extLst>
          </p:cNvPr>
          <p:cNvSpPr>
            <a:spLocks noGrp="1"/>
          </p:cNvSpPr>
          <p:nvPr>
            <p:ph type="title"/>
          </p:nvPr>
        </p:nvSpPr>
        <p:spPr>
          <a:xfrm>
            <a:off x="838200" y="987551"/>
            <a:ext cx="10515600" cy="1173757"/>
          </a:xfrm>
        </p:spPr>
        <p:txBody>
          <a:bodyPr>
            <a:normAutofit fontScale="90000"/>
          </a:bodyPr>
          <a:lstStyle/>
          <a:p>
            <a:r>
              <a:rPr lang="en-US" sz="3600" dirty="0"/>
              <a:t>Identify the customers who have ordered all types of products (i.e., from every category).</a:t>
            </a:r>
            <a:endParaRPr lang="en-IN" sz="3600" dirty="0"/>
          </a:p>
        </p:txBody>
      </p:sp>
      <p:sp>
        <p:nvSpPr>
          <p:cNvPr id="3" name="Content Placeholder 2">
            <a:extLst>
              <a:ext uri="{FF2B5EF4-FFF2-40B4-BE49-F238E27FC236}">
                <a16:creationId xmlns:a16="http://schemas.microsoft.com/office/drawing/2014/main" id="{2DFF1FC7-0FCF-AF83-627A-3421EC7AF7E6}"/>
              </a:ext>
            </a:extLst>
          </p:cNvPr>
          <p:cNvSpPr>
            <a:spLocks noGrp="1"/>
          </p:cNvSpPr>
          <p:nvPr>
            <p:ph sz="half" idx="1"/>
          </p:nvPr>
        </p:nvSpPr>
        <p:spPr>
          <a:xfrm>
            <a:off x="838200" y="2452255"/>
            <a:ext cx="5181600" cy="3699163"/>
          </a:xfrm>
        </p:spPr>
        <p:txBody>
          <a:bodyPr>
            <a:noAutofit/>
          </a:bodyPr>
          <a:lstStyle/>
          <a:p>
            <a:pPr marL="0" indent="0">
              <a:buNone/>
            </a:pPr>
            <a:r>
              <a:rPr lang="en-US" sz="1500" dirty="0">
                <a:solidFill>
                  <a:srgbClr val="0000FF"/>
                </a:solidFill>
                <a:latin typeface="Consolas" panose="020B0609020204030204" pitchFamily="49" charset="0"/>
              </a:rPr>
              <a:t>SELECT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customer_id</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FF"/>
                </a:solidFill>
                <a:latin typeface="Consolas" panose="020B0609020204030204" pitchFamily="49" charset="0"/>
              </a:rPr>
              <a:t>CONCAT</a:t>
            </a:r>
            <a:r>
              <a:rPr lang="en-US" sz="1500" dirty="0">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first_name</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FF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last_name</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AS</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customer_name</a:t>
            </a:r>
            <a:endParaRPr lang="en-US" sz="1500" dirty="0">
              <a:solidFill>
                <a:srgbClr val="000000"/>
              </a:solidFill>
              <a:latin typeface="Consolas" panose="020B0609020204030204" pitchFamily="49" charset="0"/>
            </a:endParaRPr>
          </a:p>
          <a:p>
            <a:pPr marL="0" indent="0">
              <a:buNone/>
            </a:pPr>
            <a:r>
              <a:rPr lang="en-IN" sz="1500" dirty="0">
                <a:solidFill>
                  <a:srgbClr val="0000FF"/>
                </a:solidFill>
                <a:latin typeface="Consolas" panose="020B0609020204030204" pitchFamily="49" charset="0"/>
              </a:rPr>
              <a:t>FROM</a:t>
            </a:r>
            <a:r>
              <a:rPr lang="en-IN" sz="1500" dirty="0">
                <a:solidFill>
                  <a:srgbClr val="000000"/>
                </a:solidFill>
                <a:latin typeface="Consolas" panose="020B0609020204030204" pitchFamily="49" charset="0"/>
              </a:rPr>
              <a:t> customers c</a:t>
            </a:r>
          </a:p>
          <a:p>
            <a:pPr marL="0" indent="0">
              <a:buNone/>
            </a:pPr>
            <a:r>
              <a:rPr lang="en-US" sz="1500" dirty="0">
                <a:solidFill>
                  <a:srgbClr val="808080"/>
                </a:solidFill>
                <a:latin typeface="Consolas" panose="020B0609020204030204" pitchFamily="49" charset="0"/>
              </a:rPr>
              <a:t>JOIN</a:t>
            </a:r>
            <a:r>
              <a:rPr lang="en-US" sz="1500" dirty="0">
                <a:solidFill>
                  <a:srgbClr val="000000"/>
                </a:solidFill>
                <a:latin typeface="Consolas" panose="020B0609020204030204" pitchFamily="49" charset="0"/>
              </a:rPr>
              <a:t> orders o </a:t>
            </a:r>
            <a:r>
              <a:rPr lang="en-US" sz="1500" dirty="0">
                <a:solidFill>
                  <a:srgbClr val="0000FF"/>
                </a:solidFill>
                <a:latin typeface="Consolas" panose="020B0609020204030204" pitchFamily="49" charset="0"/>
              </a:rPr>
              <a:t>ON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customer_id</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customer_id</a:t>
            </a:r>
            <a:endParaRPr lang="en-US" sz="1500" dirty="0">
              <a:solidFill>
                <a:srgbClr val="000000"/>
              </a:solidFill>
              <a:latin typeface="Consolas" panose="020B0609020204030204" pitchFamily="49" charset="0"/>
            </a:endParaRPr>
          </a:p>
          <a:p>
            <a:pPr marL="0" indent="0">
              <a:buNone/>
            </a:pPr>
            <a:r>
              <a:rPr lang="en-US" sz="1500" dirty="0">
                <a:solidFill>
                  <a:srgbClr val="808080"/>
                </a:solidFill>
                <a:latin typeface="Consolas" panose="020B0609020204030204" pitchFamily="49" charset="0"/>
              </a:rPr>
              <a:t>JOIN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order_items</a:t>
            </a:r>
            <a:r>
              <a:rPr lang="en-US" sz="1500" dirty="0">
                <a:solidFill>
                  <a:srgbClr val="000000"/>
                </a:solidFill>
                <a:latin typeface="Consolas" panose="020B0609020204030204" pitchFamily="49" charset="0"/>
              </a:rPr>
              <a:t> oi </a:t>
            </a:r>
            <a:r>
              <a:rPr lang="en-US" sz="1500" dirty="0">
                <a:solidFill>
                  <a:srgbClr val="0000FF"/>
                </a:solidFill>
                <a:latin typeface="Consolas" panose="020B0609020204030204" pitchFamily="49" charset="0"/>
              </a:rPr>
              <a:t>ON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order_id</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oi</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order_id</a:t>
            </a:r>
            <a:endParaRPr lang="en-US" sz="1500" dirty="0">
              <a:solidFill>
                <a:srgbClr val="000000"/>
              </a:solidFill>
              <a:latin typeface="Consolas" panose="020B0609020204030204" pitchFamily="49" charset="0"/>
            </a:endParaRPr>
          </a:p>
          <a:p>
            <a:pPr marL="0" indent="0">
              <a:buNone/>
            </a:pPr>
            <a:r>
              <a:rPr lang="en-US" sz="1500" dirty="0">
                <a:solidFill>
                  <a:srgbClr val="808080"/>
                </a:solidFill>
                <a:latin typeface="Consolas" panose="020B0609020204030204" pitchFamily="49" charset="0"/>
              </a:rPr>
              <a:t>JOIN</a:t>
            </a:r>
            <a:r>
              <a:rPr lang="en-US" sz="1500" dirty="0">
                <a:solidFill>
                  <a:srgbClr val="000000"/>
                </a:solidFill>
                <a:latin typeface="Consolas" panose="020B0609020204030204" pitchFamily="49" charset="0"/>
              </a:rPr>
              <a:t> products p </a:t>
            </a:r>
            <a:r>
              <a:rPr lang="en-US" sz="1500" dirty="0">
                <a:solidFill>
                  <a:srgbClr val="0000FF"/>
                </a:solidFill>
                <a:latin typeface="Consolas" panose="020B0609020204030204" pitchFamily="49" charset="0"/>
              </a:rPr>
              <a:t>ON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oi</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product_id</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p</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product_id</a:t>
            </a:r>
            <a:endParaRPr lang="en-US" sz="1500" dirty="0">
              <a:solidFill>
                <a:srgbClr val="000000"/>
              </a:solidFill>
              <a:latin typeface="Consolas" panose="020B0609020204030204" pitchFamily="49" charset="0"/>
            </a:endParaRPr>
          </a:p>
          <a:p>
            <a:pPr marL="0" indent="0">
              <a:buNone/>
            </a:pPr>
            <a:r>
              <a:rPr lang="en-US" sz="1500" dirty="0">
                <a:solidFill>
                  <a:srgbClr val="808080"/>
                </a:solidFill>
                <a:latin typeface="Consolas" panose="020B0609020204030204" pitchFamily="49" charset="0"/>
              </a:rPr>
              <a:t>JOIN</a:t>
            </a:r>
            <a:r>
              <a:rPr lang="en-US" sz="1500" dirty="0">
                <a:solidFill>
                  <a:srgbClr val="000000"/>
                </a:solidFill>
                <a:latin typeface="Consolas" panose="020B0609020204030204" pitchFamily="49" charset="0"/>
              </a:rPr>
              <a:t> categories cat </a:t>
            </a:r>
            <a:r>
              <a:rPr lang="en-US" sz="1500" dirty="0">
                <a:solidFill>
                  <a:srgbClr val="0000FF"/>
                </a:solidFill>
                <a:latin typeface="Consolas" panose="020B0609020204030204" pitchFamily="49" charset="0"/>
              </a:rPr>
              <a:t>ON</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p</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category_id</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cat</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category_id</a:t>
            </a:r>
            <a:endParaRPr lang="en-US" sz="1500" dirty="0">
              <a:solidFill>
                <a:srgbClr val="000000"/>
              </a:solidFill>
              <a:latin typeface="Consolas" panose="020B0609020204030204" pitchFamily="49" charset="0"/>
            </a:endParaRPr>
          </a:p>
          <a:p>
            <a:pPr marL="0" indent="0">
              <a:buNone/>
            </a:pPr>
            <a:r>
              <a:rPr lang="en-US" sz="1500" dirty="0">
                <a:solidFill>
                  <a:srgbClr val="0000FF"/>
                </a:solidFill>
                <a:latin typeface="Consolas" panose="020B0609020204030204" pitchFamily="49" charset="0"/>
              </a:rPr>
              <a:t>GROUP</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BY</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customer_id</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customer_name</a:t>
            </a:r>
            <a:r>
              <a:rPr lang="en-US" sz="1500" dirty="0">
                <a:solidFill>
                  <a:srgbClr val="000000"/>
                </a:solidFill>
                <a:latin typeface="Consolas" panose="020B0609020204030204" pitchFamily="49" charset="0"/>
              </a:rPr>
              <a:t> </a:t>
            </a:r>
            <a:r>
              <a:rPr lang="en-US" sz="1500" dirty="0">
                <a:solidFill>
                  <a:srgbClr val="0000FF"/>
                </a:solidFill>
                <a:latin typeface="Consolas" panose="020B0609020204030204" pitchFamily="49" charset="0"/>
              </a:rPr>
              <a:t>HAVING</a:t>
            </a:r>
            <a:r>
              <a:rPr lang="en-US" sz="1500" dirty="0">
                <a:solidFill>
                  <a:srgbClr val="000000"/>
                </a:solidFill>
                <a:latin typeface="Consolas" panose="020B0609020204030204" pitchFamily="49" charset="0"/>
              </a:rPr>
              <a:t> </a:t>
            </a:r>
            <a:r>
              <a:rPr lang="en-US" sz="1500" dirty="0">
                <a:solidFill>
                  <a:srgbClr val="FF00FF"/>
                </a:solidFill>
                <a:latin typeface="Consolas" panose="020B0609020204030204" pitchFamily="49" charset="0"/>
              </a:rPr>
              <a:t>COUNT</a:t>
            </a:r>
            <a:r>
              <a:rPr lang="en-US" sz="1500" dirty="0">
                <a:solidFill>
                  <a:srgbClr val="808080"/>
                </a:solidFill>
                <a:latin typeface="Consolas" panose="020B0609020204030204" pitchFamily="49" charset="0"/>
              </a:rPr>
              <a:t>(</a:t>
            </a:r>
            <a:r>
              <a:rPr lang="en-US" sz="1500" dirty="0">
                <a:solidFill>
                  <a:srgbClr val="0000FF"/>
                </a:solidFill>
                <a:latin typeface="Consolas" panose="020B0609020204030204" pitchFamily="49" charset="0"/>
              </a:rPr>
              <a:t>DISTINCT</a:t>
            </a:r>
            <a:r>
              <a:rPr lang="en-US" sz="1500" dirty="0">
                <a:solidFill>
                  <a:srgbClr val="000000"/>
                </a:solidFill>
                <a:latin typeface="Consolas" panose="020B0609020204030204" pitchFamily="49" charset="0"/>
              </a:rPr>
              <a:t> </a:t>
            </a:r>
            <a:r>
              <a:rPr lang="en-US" sz="1500" dirty="0" err="1">
                <a:solidFill>
                  <a:srgbClr val="000000"/>
                </a:solidFill>
                <a:latin typeface="Consolas" panose="020B0609020204030204" pitchFamily="49" charset="0"/>
              </a:rPr>
              <a:t>cat</a:t>
            </a:r>
            <a:r>
              <a:rPr lang="en-US" sz="1500" dirty="0" err="1">
                <a:solidFill>
                  <a:srgbClr val="808080"/>
                </a:solidFill>
                <a:latin typeface="Consolas" panose="020B0609020204030204" pitchFamily="49" charset="0"/>
              </a:rPr>
              <a:t>.</a:t>
            </a:r>
            <a:r>
              <a:rPr lang="en-US" sz="1500" dirty="0" err="1">
                <a:solidFill>
                  <a:srgbClr val="000000"/>
                </a:solidFill>
                <a:latin typeface="Consolas" panose="020B0609020204030204" pitchFamily="49" charset="0"/>
              </a:rPr>
              <a:t>category_id</a:t>
            </a:r>
            <a:r>
              <a:rPr lang="en-US" sz="1500" dirty="0">
                <a:solidFill>
                  <a:srgbClr val="808080"/>
                </a:solidFill>
                <a:latin typeface="Consolas" panose="020B0609020204030204" pitchFamily="49" charset="0"/>
              </a:rPr>
              <a:t>)</a:t>
            </a:r>
            <a:r>
              <a:rPr lang="en-US" sz="1500" dirty="0">
                <a:solidFill>
                  <a:srgbClr val="000000"/>
                </a:solidFill>
                <a:latin typeface="Consolas" panose="020B0609020204030204" pitchFamily="49" charset="0"/>
              </a:rPr>
              <a:t> </a:t>
            </a:r>
            <a:r>
              <a:rPr lang="en-US" sz="1500" dirty="0">
                <a:solidFill>
                  <a:srgbClr val="808080"/>
                </a:solidFill>
                <a:latin typeface="Consolas" panose="020B0609020204030204" pitchFamily="49" charset="0"/>
              </a:rPr>
              <a:t>=</a:t>
            </a:r>
            <a:r>
              <a:rPr lang="en-US" sz="1500" dirty="0">
                <a:solidFill>
                  <a:srgbClr val="0000FF"/>
                </a:solidFill>
                <a:latin typeface="Consolas" panose="020B0609020204030204" pitchFamily="49" charset="0"/>
              </a:rPr>
              <a:t> </a:t>
            </a:r>
            <a:r>
              <a:rPr lang="en-US" sz="1500" dirty="0">
                <a:solidFill>
                  <a:srgbClr val="808080"/>
                </a:solidFill>
                <a:latin typeface="Consolas" panose="020B0609020204030204" pitchFamily="49" charset="0"/>
              </a:rPr>
              <a:t>(</a:t>
            </a:r>
            <a:endParaRPr lang="en-US" sz="1500" dirty="0">
              <a:solidFill>
                <a:srgbClr val="000000"/>
              </a:solidFill>
              <a:latin typeface="Consolas" panose="020B0609020204030204" pitchFamily="49" charset="0"/>
            </a:endParaRPr>
          </a:p>
          <a:p>
            <a:pPr marL="0" indent="0">
              <a:buNone/>
            </a:pPr>
            <a:r>
              <a:rPr lang="en-IN" sz="1500" dirty="0">
                <a:solidFill>
                  <a:srgbClr val="0000FF"/>
                </a:solidFill>
                <a:latin typeface="Consolas" panose="020B0609020204030204" pitchFamily="49" charset="0"/>
              </a:rPr>
              <a:t>SELECT</a:t>
            </a:r>
            <a:r>
              <a:rPr lang="en-IN" sz="1500" dirty="0">
                <a:solidFill>
                  <a:srgbClr val="000000"/>
                </a:solidFill>
                <a:latin typeface="Consolas" panose="020B0609020204030204" pitchFamily="49" charset="0"/>
              </a:rPr>
              <a:t> </a:t>
            </a:r>
            <a:r>
              <a:rPr lang="en-IN" sz="1500" dirty="0">
                <a:solidFill>
                  <a:srgbClr val="FF00FF"/>
                </a:solidFill>
                <a:latin typeface="Consolas" panose="020B0609020204030204" pitchFamily="49" charset="0"/>
              </a:rPr>
              <a:t>COUNT</a:t>
            </a:r>
            <a:r>
              <a:rPr lang="en-IN" sz="1500" dirty="0">
                <a:solidFill>
                  <a:srgbClr val="808080"/>
                </a:solidFill>
                <a:latin typeface="Consolas" panose="020B0609020204030204" pitchFamily="49" charset="0"/>
              </a:rPr>
              <a:t>(*)</a:t>
            </a:r>
            <a:r>
              <a:rPr lang="en-IN" sz="1500" dirty="0">
                <a:solidFill>
                  <a:srgbClr val="000000"/>
                </a:solidFill>
                <a:latin typeface="Consolas" panose="020B0609020204030204" pitchFamily="49" charset="0"/>
              </a:rPr>
              <a:t> </a:t>
            </a:r>
            <a:r>
              <a:rPr lang="en-IN" sz="1500" dirty="0">
                <a:solidFill>
                  <a:srgbClr val="0000FF"/>
                </a:solidFill>
                <a:latin typeface="Consolas" panose="020B0609020204030204" pitchFamily="49" charset="0"/>
              </a:rPr>
              <a:t>FROM</a:t>
            </a:r>
            <a:r>
              <a:rPr lang="en-IN" sz="1500" dirty="0">
                <a:solidFill>
                  <a:srgbClr val="000000"/>
                </a:solidFill>
                <a:latin typeface="Consolas" panose="020B0609020204030204" pitchFamily="49" charset="0"/>
              </a:rPr>
              <a:t> categories</a:t>
            </a:r>
            <a:r>
              <a:rPr lang="en-IN" sz="1500" dirty="0">
                <a:solidFill>
                  <a:srgbClr val="808080"/>
                </a:solidFill>
                <a:latin typeface="Consolas" panose="020B0609020204030204" pitchFamily="49" charset="0"/>
              </a:rPr>
              <a:t>);</a:t>
            </a:r>
            <a:endParaRPr lang="en-IN" sz="1500" dirty="0"/>
          </a:p>
        </p:txBody>
      </p:sp>
      <p:sp>
        <p:nvSpPr>
          <p:cNvPr id="4" name="Content Placeholder 3">
            <a:extLst>
              <a:ext uri="{FF2B5EF4-FFF2-40B4-BE49-F238E27FC236}">
                <a16:creationId xmlns:a16="http://schemas.microsoft.com/office/drawing/2014/main" id="{88A44F86-69E8-FDD8-A458-57EC9BD62801}"/>
              </a:ext>
            </a:extLst>
          </p:cNvPr>
          <p:cNvSpPr>
            <a:spLocks noGrp="1"/>
          </p:cNvSpPr>
          <p:nvPr>
            <p:ph sz="half" idx="2"/>
          </p:nvPr>
        </p:nvSpPr>
        <p:spPr/>
        <p:txBody>
          <a:bodyPr>
            <a:normAutofit fontScale="40000" lnSpcReduction="20000"/>
          </a:bodyPr>
          <a:lstStyle/>
          <a:p>
            <a:pPr marL="0" indent="0">
              <a:buNone/>
            </a:pPr>
            <a:r>
              <a:rPr lang="en-US" sz="5100" dirty="0"/>
              <a:t>🎯 </a:t>
            </a:r>
            <a:r>
              <a:rPr lang="en-US" sz="5100" b="1" dirty="0"/>
              <a:t>Purpose of the Query</a:t>
            </a:r>
          </a:p>
          <a:p>
            <a:pPr marL="0" indent="0">
              <a:buNone/>
            </a:pPr>
            <a:r>
              <a:rPr lang="en-US" sz="4000" dirty="0"/>
              <a:t>This query identifies customers who have purchased at least one product from every available category, showcasing their broad engagement with the company’s full product range.</a:t>
            </a:r>
          </a:p>
          <a:p>
            <a:pPr marL="0" indent="0">
              <a:buNone/>
            </a:pPr>
            <a:r>
              <a:rPr lang="en-US" sz="3800" dirty="0"/>
              <a:t>🏅 Recognize and reward highly engaged, brand-loyal customers.</a:t>
            </a:r>
          </a:p>
          <a:p>
            <a:pPr marL="0" indent="0">
              <a:buNone/>
            </a:pPr>
            <a:r>
              <a:rPr lang="en-US" sz="3800" dirty="0"/>
              <a:t>📈 Target these customers for premium loyalty programs or cross-category promotions.</a:t>
            </a:r>
          </a:p>
          <a:p>
            <a:pPr marL="0" indent="0">
              <a:buNone/>
            </a:pPr>
            <a:r>
              <a:rPr lang="en-US" sz="3800" dirty="0"/>
              <a:t>💡 Analyze what drives multi-category exploration and purchasing behavior.</a:t>
            </a:r>
          </a:p>
          <a:p>
            <a:pPr marL="0" indent="0">
              <a:buNone/>
            </a:pPr>
            <a:r>
              <a:rPr lang="en-US" sz="3800" dirty="0"/>
              <a:t>🎯 Refine marketing efforts to replicate this pattern across a wider customer base.</a:t>
            </a:r>
            <a:endParaRPr lang="en-IN" sz="3800" dirty="0"/>
          </a:p>
        </p:txBody>
      </p:sp>
    </p:spTree>
    <p:extLst>
      <p:ext uri="{BB962C8B-B14F-4D97-AF65-F5344CB8AC3E}">
        <p14:creationId xmlns:p14="http://schemas.microsoft.com/office/powerpoint/2010/main" val="147386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9" name="Picture 18">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 name="Rectangle 19">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1" name="Picture 20">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2" name="Picture 21">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6B36A35-14B2-D6C1-EF10-5B27090DE504}"/>
              </a:ext>
            </a:extLst>
          </p:cNvPr>
          <p:cNvSpPr>
            <a:spLocks noGrp="1"/>
          </p:cNvSpPr>
          <p:nvPr>
            <p:ph type="title"/>
          </p:nvPr>
        </p:nvSpPr>
        <p:spPr>
          <a:xfrm>
            <a:off x="7535825" y="982132"/>
            <a:ext cx="3360772" cy="1303867"/>
          </a:xfrm>
        </p:spPr>
        <p:txBody>
          <a:bodyPr>
            <a:normAutofit/>
          </a:bodyPr>
          <a:lstStyle/>
          <a:p>
            <a:pPr>
              <a:lnSpc>
                <a:spcPct val="90000"/>
              </a:lnSpc>
            </a:pPr>
            <a:r>
              <a:rPr lang="en-IN" sz="4100"/>
              <a:t>Table of Contents</a:t>
            </a:r>
          </a:p>
        </p:txBody>
      </p:sp>
      <p:sp>
        <p:nvSpPr>
          <p:cNvPr id="24" name="Rectangle 23">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FFF1133D-F2E3-9A24-26CE-6F6E4CAC6232}"/>
              </a:ext>
            </a:extLst>
          </p:cNvPr>
          <p:cNvPicPr>
            <a:picLocks noChangeAspect="1"/>
          </p:cNvPicPr>
          <p:nvPr/>
        </p:nvPicPr>
        <p:blipFill>
          <a:blip r:embed="rId5"/>
          <a:srcRect r="8684" b="-2"/>
          <a:stretch>
            <a:fillRect/>
          </a:stretch>
        </p:blipFill>
        <p:spPr>
          <a:xfrm>
            <a:off x="1412683" y="1410208"/>
            <a:ext cx="5278777" cy="3858780"/>
          </a:xfrm>
          <a:prstGeom prst="rect">
            <a:avLst/>
          </a:prstGeom>
        </p:spPr>
      </p:pic>
      <p:cxnSp>
        <p:nvCxnSpPr>
          <p:cNvPr id="26" name="Straight Connector 25">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Content Placeholder 2">
            <a:extLst>
              <a:ext uri="{FF2B5EF4-FFF2-40B4-BE49-F238E27FC236}">
                <a16:creationId xmlns:a16="http://schemas.microsoft.com/office/drawing/2014/main" id="{FAC86D09-2317-C2F4-331D-DBE5B17CF23E}"/>
              </a:ext>
            </a:extLst>
          </p:cNvPr>
          <p:cNvSpPr>
            <a:spLocks noGrp="1"/>
          </p:cNvSpPr>
          <p:nvPr>
            <p:ph idx="1"/>
          </p:nvPr>
        </p:nvSpPr>
        <p:spPr>
          <a:xfrm>
            <a:off x="7535824" y="2556932"/>
            <a:ext cx="3360771" cy="3318936"/>
          </a:xfrm>
        </p:spPr>
        <p:txBody>
          <a:bodyPr>
            <a:normAutofit/>
          </a:bodyPr>
          <a:lstStyle/>
          <a:p>
            <a:r>
              <a:rPr lang="en-IN"/>
              <a:t> Introduction</a:t>
            </a:r>
          </a:p>
          <a:p>
            <a:r>
              <a:rPr lang="en-IN"/>
              <a:t>Key Highlights</a:t>
            </a:r>
          </a:p>
          <a:p>
            <a:r>
              <a:rPr lang="en-IN"/>
              <a:t>Analysis </a:t>
            </a:r>
          </a:p>
          <a:p>
            <a:r>
              <a:rPr lang="en-IN"/>
              <a:t>Conclusion</a:t>
            </a:r>
          </a:p>
        </p:txBody>
      </p:sp>
    </p:spTree>
    <p:extLst>
      <p:ext uri="{BB962C8B-B14F-4D97-AF65-F5344CB8AC3E}">
        <p14:creationId xmlns:p14="http://schemas.microsoft.com/office/powerpoint/2010/main" val="20599634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E088498-C7D6-43ED-E5CC-E5133A0023E0}"/>
              </a:ext>
            </a:extLst>
          </p:cNvPr>
          <p:cNvSpPr>
            <a:spLocks noGrp="1"/>
          </p:cNvSpPr>
          <p:nvPr>
            <p:ph type="title"/>
          </p:nvPr>
        </p:nvSpPr>
        <p:spPr>
          <a:xfrm>
            <a:off x="952108" y="954756"/>
            <a:ext cx="2730414" cy="4946003"/>
          </a:xfrm>
        </p:spPr>
        <p:txBody>
          <a:bodyPr>
            <a:normAutofit/>
          </a:bodyPr>
          <a:lstStyle/>
          <a:p>
            <a:r>
              <a:rPr lang="en-IN">
                <a:solidFill>
                  <a:srgbClr val="FFFFFF"/>
                </a:solidFill>
              </a:rPr>
              <a:t>Summary</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2">
            <a:extLst>
              <a:ext uri="{FF2B5EF4-FFF2-40B4-BE49-F238E27FC236}">
                <a16:creationId xmlns:a16="http://schemas.microsoft.com/office/drawing/2014/main" id="{2DC3C7ED-BD3F-E2B7-A2E9-2DD17FD8D377}"/>
              </a:ext>
            </a:extLst>
          </p:cNvPr>
          <p:cNvSpPr>
            <a:spLocks noGrp="1"/>
          </p:cNvSpPr>
          <p:nvPr>
            <p:ph idx="1"/>
          </p:nvPr>
        </p:nvSpPr>
        <p:spPr>
          <a:xfrm>
            <a:off x="5150360" y="469900"/>
            <a:ext cx="5953630" cy="5405968"/>
          </a:xfrm>
        </p:spPr>
        <p:txBody>
          <a:bodyPr anchor="ctr">
            <a:normAutofit/>
          </a:bodyPr>
          <a:lstStyle/>
          <a:p>
            <a:pPr marL="0" indent="0">
              <a:lnSpc>
                <a:spcPct val="90000"/>
              </a:lnSpc>
              <a:buNone/>
            </a:pPr>
            <a:r>
              <a:rPr lang="en-US" sz="1900">
                <a:solidFill>
                  <a:schemeClr val="bg1"/>
                </a:solidFill>
              </a:rPr>
              <a:t>This SQL-driven analytical project offers a comprehensive view of business performance across multiple dimensions, empowering strategic decision-making at every level:</a:t>
            </a:r>
          </a:p>
          <a:p>
            <a:pPr marL="0" indent="0">
              <a:lnSpc>
                <a:spcPct val="90000"/>
              </a:lnSpc>
              <a:buNone/>
            </a:pPr>
            <a:endParaRPr lang="en-US" sz="1900">
              <a:solidFill>
                <a:schemeClr val="bg1"/>
              </a:solidFill>
            </a:endParaRPr>
          </a:p>
          <a:p>
            <a:pPr marL="0" indent="0">
              <a:lnSpc>
                <a:spcPct val="90000"/>
              </a:lnSpc>
              <a:buNone/>
            </a:pPr>
            <a:r>
              <a:rPr lang="en-US" sz="1900">
                <a:solidFill>
                  <a:schemeClr val="bg1"/>
                </a:solidFill>
              </a:rPr>
              <a:t>🏬 Evaluates store-wise sales volume to assess operational performance and fine-tune inventory distribution.</a:t>
            </a:r>
          </a:p>
          <a:p>
            <a:pPr marL="0" indent="0">
              <a:lnSpc>
                <a:spcPct val="90000"/>
              </a:lnSpc>
              <a:buNone/>
            </a:pPr>
            <a:r>
              <a:rPr lang="en-US" sz="1900">
                <a:solidFill>
                  <a:schemeClr val="bg1"/>
                </a:solidFill>
              </a:rPr>
              <a:t>📈 Tracks product sales trends over time, revealing shifts in demand and aiding in forecasting.</a:t>
            </a:r>
          </a:p>
          <a:p>
            <a:pPr marL="0" indent="0">
              <a:lnSpc>
                <a:spcPct val="90000"/>
              </a:lnSpc>
              <a:buNone/>
            </a:pPr>
            <a:r>
              <a:rPr lang="en-US" sz="1900">
                <a:solidFill>
                  <a:schemeClr val="bg1"/>
                </a:solidFill>
              </a:rPr>
              <a:t>💰 Identifies top revenue-generating products within each category to sharpen marketing and inventory strategies.</a:t>
            </a:r>
          </a:p>
          <a:p>
            <a:pPr marL="0" indent="0">
              <a:lnSpc>
                <a:spcPct val="90000"/>
              </a:lnSpc>
              <a:buNone/>
            </a:pPr>
            <a:r>
              <a:rPr lang="en-US" sz="1900">
                <a:solidFill>
                  <a:schemeClr val="bg1"/>
                </a:solidFill>
              </a:rPr>
              <a:t>👤 Recognizes the highest-spending customers, enabling tailored retention plans and premium promotions.</a:t>
            </a:r>
          </a:p>
          <a:p>
            <a:pPr marL="0" indent="0">
              <a:lnSpc>
                <a:spcPct val="90000"/>
              </a:lnSpc>
              <a:buNone/>
            </a:pPr>
            <a:r>
              <a:rPr lang="en-US" sz="1900">
                <a:solidFill>
                  <a:schemeClr val="bg1"/>
                </a:solidFill>
              </a:rPr>
              <a:t>💎 Spotlights premium products in each category, supporting price positioning and branding decisions.</a:t>
            </a:r>
          </a:p>
          <a:p>
            <a:pPr marL="0" indent="0">
              <a:lnSpc>
                <a:spcPct val="90000"/>
              </a:lnSpc>
              <a:buNone/>
            </a:pPr>
            <a:r>
              <a:rPr lang="en-US" sz="1900">
                <a:solidFill>
                  <a:schemeClr val="bg1"/>
                </a:solidFill>
              </a:rPr>
              <a:t>🔁 Measures customer interaction with specific stores, guiding localized campaigns and engagement efforts.</a:t>
            </a:r>
          </a:p>
          <a:p>
            <a:pPr marL="0" indent="0">
              <a:lnSpc>
                <a:spcPct val="90000"/>
              </a:lnSpc>
              <a:buNone/>
            </a:pPr>
            <a:endParaRPr lang="en-IN" sz="1900">
              <a:solidFill>
                <a:schemeClr val="bg1"/>
              </a:solidFill>
            </a:endParaRPr>
          </a:p>
        </p:txBody>
      </p:sp>
    </p:spTree>
    <p:extLst>
      <p:ext uri="{BB962C8B-B14F-4D97-AF65-F5344CB8AC3E}">
        <p14:creationId xmlns:p14="http://schemas.microsoft.com/office/powerpoint/2010/main" val="36826117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85D54AC4-1B35-CA88-7A18-F5CAABD642D0}"/>
              </a:ext>
            </a:extLst>
          </p:cNvPr>
          <p:cNvSpPr>
            <a:spLocks noGrp="1"/>
          </p:cNvSpPr>
          <p:nvPr>
            <p:ph type="title"/>
          </p:nvPr>
        </p:nvSpPr>
        <p:spPr>
          <a:xfrm>
            <a:off x="952108" y="954756"/>
            <a:ext cx="2730414" cy="4946003"/>
          </a:xfrm>
        </p:spPr>
        <p:txBody>
          <a:bodyPr>
            <a:normAutofit/>
          </a:bodyPr>
          <a:lstStyle/>
          <a:p>
            <a:r>
              <a:rPr lang="en-IN">
                <a:solidFill>
                  <a:srgbClr val="FFFFFF"/>
                </a:solidFill>
              </a:rPr>
              <a:t>Summary</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E65522-DFA2-04AB-0099-42D978CCC8F9}"/>
              </a:ext>
            </a:extLst>
          </p:cNvPr>
          <p:cNvSpPr>
            <a:spLocks noGrp="1"/>
          </p:cNvSpPr>
          <p:nvPr>
            <p:ph idx="1"/>
          </p:nvPr>
        </p:nvSpPr>
        <p:spPr>
          <a:xfrm>
            <a:off x="5150360" y="469900"/>
            <a:ext cx="5953630" cy="5405968"/>
          </a:xfrm>
        </p:spPr>
        <p:txBody>
          <a:bodyPr anchor="ctr">
            <a:normAutofit/>
          </a:bodyPr>
          <a:lstStyle/>
          <a:p>
            <a:pPr marL="0" indent="0">
              <a:lnSpc>
                <a:spcPct val="90000"/>
              </a:lnSpc>
              <a:buNone/>
            </a:pPr>
            <a:endParaRPr lang="en-US" sz="2000">
              <a:solidFill>
                <a:schemeClr val="bg1"/>
              </a:solidFill>
            </a:endParaRPr>
          </a:p>
          <a:p>
            <a:pPr marL="0" indent="0">
              <a:lnSpc>
                <a:spcPct val="90000"/>
              </a:lnSpc>
              <a:buNone/>
            </a:pPr>
            <a:r>
              <a:rPr lang="en-US" sz="2000">
                <a:solidFill>
                  <a:schemeClr val="bg1"/>
                </a:solidFill>
              </a:rPr>
              <a:t>🧑‍🏫 Uncovers underperforming staff members for targeted training and performance enhancement.</a:t>
            </a:r>
          </a:p>
          <a:p>
            <a:pPr marL="0" indent="0">
              <a:lnSpc>
                <a:spcPct val="90000"/>
              </a:lnSpc>
              <a:buNone/>
            </a:pPr>
            <a:r>
              <a:rPr lang="en-US" sz="2000">
                <a:solidFill>
                  <a:schemeClr val="bg1"/>
                </a:solidFill>
              </a:rPr>
              <a:t>📦 Ranks best-selling products by volume, optimizing stock levels and promotional focus.</a:t>
            </a:r>
          </a:p>
          <a:p>
            <a:pPr marL="0" indent="0">
              <a:lnSpc>
                <a:spcPct val="90000"/>
              </a:lnSpc>
              <a:buNone/>
            </a:pPr>
            <a:r>
              <a:rPr lang="en-US" sz="2000">
                <a:solidFill>
                  <a:schemeClr val="bg1"/>
                </a:solidFill>
              </a:rPr>
              <a:t>⚖️ Computes the median product price, offering a balanced perspective for competitive pricing analysis.</a:t>
            </a:r>
          </a:p>
          <a:p>
            <a:pPr marL="0" indent="0">
              <a:lnSpc>
                <a:spcPct val="90000"/>
              </a:lnSpc>
              <a:buNone/>
            </a:pPr>
            <a:r>
              <a:rPr lang="en-US" sz="2000">
                <a:solidFill>
                  <a:schemeClr val="bg1"/>
                </a:solidFill>
              </a:rPr>
              <a:t>🚫 Detects unsold products, enabling smart inventory cleanup and possible remarketing opportunities.</a:t>
            </a:r>
          </a:p>
          <a:p>
            <a:pPr marL="0" indent="0">
              <a:lnSpc>
                <a:spcPct val="90000"/>
              </a:lnSpc>
              <a:buNone/>
            </a:pPr>
            <a:r>
              <a:rPr lang="en-US" sz="2000">
                <a:solidFill>
                  <a:schemeClr val="bg1"/>
                </a:solidFill>
              </a:rPr>
              <a:t>🌟 Highlights top-performing staff, fostering a culture of excellence and results-driven recognition.</a:t>
            </a:r>
          </a:p>
          <a:p>
            <a:pPr marL="0" indent="0">
              <a:lnSpc>
                <a:spcPct val="90000"/>
              </a:lnSpc>
              <a:buNone/>
            </a:pPr>
            <a:r>
              <a:rPr lang="en-US" sz="2000">
                <a:solidFill>
                  <a:schemeClr val="bg1"/>
                </a:solidFill>
              </a:rPr>
              <a:t>🛍️ Finds highly engaged customers purchasing across all categories, paving the way for personalized cross-selling strategies.</a:t>
            </a:r>
          </a:p>
          <a:p>
            <a:pPr marL="0" indent="0">
              <a:lnSpc>
                <a:spcPct val="90000"/>
              </a:lnSpc>
              <a:buNone/>
            </a:pPr>
            <a:endParaRPr lang="en-IN" sz="2000">
              <a:solidFill>
                <a:schemeClr val="bg1"/>
              </a:solidFill>
            </a:endParaRPr>
          </a:p>
        </p:txBody>
      </p:sp>
    </p:spTree>
    <p:extLst>
      <p:ext uri="{BB962C8B-B14F-4D97-AF65-F5344CB8AC3E}">
        <p14:creationId xmlns:p14="http://schemas.microsoft.com/office/powerpoint/2010/main" val="3865431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FB5D8A-FD6B-0785-BDFE-9506FA3B218A}"/>
              </a:ext>
            </a:extLst>
          </p:cNvPr>
          <p:cNvSpPr>
            <a:spLocks noGrp="1"/>
          </p:cNvSpPr>
          <p:nvPr>
            <p:ph type="title"/>
          </p:nvPr>
        </p:nvSpPr>
        <p:spPr>
          <a:xfrm>
            <a:off x="640080" y="635508"/>
            <a:ext cx="3354470" cy="5586984"/>
          </a:xfrm>
        </p:spPr>
        <p:txBody>
          <a:bodyPr>
            <a:normAutofit/>
          </a:bodyPr>
          <a:lstStyle/>
          <a:p>
            <a:r>
              <a:rPr lang="en-IN" sz="4800">
                <a:solidFill>
                  <a:schemeClr val="tx2"/>
                </a:solidFill>
              </a:rPr>
              <a:t>Conclusion</a:t>
            </a: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7F4CFAF-9674-23CF-0EE0-642A55A8D535}"/>
              </a:ext>
            </a:extLst>
          </p:cNvPr>
          <p:cNvSpPr>
            <a:spLocks noGrp="1"/>
          </p:cNvSpPr>
          <p:nvPr>
            <p:ph idx="1"/>
          </p:nvPr>
        </p:nvSpPr>
        <p:spPr>
          <a:xfrm>
            <a:off x="5617804" y="954756"/>
            <a:ext cx="5613283" cy="4853888"/>
          </a:xfrm>
        </p:spPr>
        <p:txBody>
          <a:bodyPr anchor="ctr">
            <a:normAutofit/>
          </a:bodyPr>
          <a:lstStyle/>
          <a:p>
            <a:pPr marL="0" indent="0">
              <a:lnSpc>
                <a:spcPct val="90000"/>
              </a:lnSpc>
              <a:buNone/>
            </a:pPr>
            <a:r>
              <a:rPr lang="en-US" sz="1700">
                <a:solidFill>
                  <a:schemeClr val="bg1"/>
                </a:solidFill>
              </a:rPr>
              <a:t>Through advanced SQL analysis of Jenson USA’s transactional data, this project transformed raw datasets into strategic insights across customers, products, stores, and staff performance. By examining sales trends, purchase behavior, pricing patterns, and operational efficiency, we uncovered valuable intelligence that empowers:</a:t>
            </a:r>
          </a:p>
          <a:p>
            <a:pPr>
              <a:lnSpc>
                <a:spcPct val="90000"/>
              </a:lnSpc>
            </a:pPr>
            <a:r>
              <a:rPr lang="en-US" sz="1700">
                <a:solidFill>
                  <a:schemeClr val="bg1"/>
                </a:solidFill>
              </a:rPr>
              <a:t> Smarter inventory and pricing decisions.</a:t>
            </a:r>
          </a:p>
          <a:p>
            <a:pPr>
              <a:lnSpc>
                <a:spcPct val="90000"/>
              </a:lnSpc>
            </a:pPr>
            <a:r>
              <a:rPr lang="en-US" sz="1700">
                <a:solidFill>
                  <a:schemeClr val="bg1"/>
                </a:solidFill>
              </a:rPr>
              <a:t>Targeted marketing and customer retention strategies.</a:t>
            </a:r>
          </a:p>
          <a:p>
            <a:pPr>
              <a:lnSpc>
                <a:spcPct val="90000"/>
              </a:lnSpc>
            </a:pPr>
            <a:r>
              <a:rPr lang="en-US" sz="1700">
                <a:solidFill>
                  <a:schemeClr val="bg1"/>
                </a:solidFill>
              </a:rPr>
              <a:t>Performance-based staff evaluation and support.</a:t>
            </a:r>
          </a:p>
          <a:p>
            <a:pPr>
              <a:lnSpc>
                <a:spcPct val="90000"/>
              </a:lnSpc>
            </a:pPr>
            <a:r>
              <a:rPr lang="en-US" sz="1700">
                <a:solidFill>
                  <a:schemeClr val="bg1"/>
                </a:solidFill>
              </a:rPr>
              <a:t>Enhanced visibility into high- and low-performing products and locations.</a:t>
            </a:r>
          </a:p>
          <a:p>
            <a:pPr marL="0" indent="0">
              <a:lnSpc>
                <a:spcPct val="90000"/>
              </a:lnSpc>
              <a:buNone/>
            </a:pPr>
            <a:r>
              <a:rPr lang="en-US" sz="1700">
                <a:solidFill>
                  <a:schemeClr val="bg1"/>
                </a:solidFill>
              </a:rPr>
              <a:t>Ultimately, this project showcases how data-driven approaches can fuel operational excellence, elevate customer experience, and unlock meaningful growth opportunities for the business.</a:t>
            </a:r>
          </a:p>
          <a:p>
            <a:pPr marL="0" indent="0">
              <a:lnSpc>
                <a:spcPct val="90000"/>
              </a:lnSpc>
              <a:buNone/>
            </a:pPr>
            <a:endParaRPr lang="en-US" sz="1700">
              <a:solidFill>
                <a:schemeClr val="bg1"/>
              </a:solidFill>
            </a:endParaRPr>
          </a:p>
          <a:p>
            <a:pPr marL="0" indent="0">
              <a:lnSpc>
                <a:spcPct val="90000"/>
              </a:lnSpc>
              <a:buNone/>
            </a:pPr>
            <a:endParaRPr lang="en-IN" sz="170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4191447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7024D089-B9B3-3754-6F3E-2D2212929B37}"/>
              </a:ext>
            </a:extLst>
          </p:cNvPr>
          <p:cNvSpPr>
            <a:spLocks noGrp="1"/>
          </p:cNvSpPr>
          <p:nvPr>
            <p:ph type="title"/>
          </p:nvPr>
        </p:nvSpPr>
        <p:spPr>
          <a:xfrm>
            <a:off x="952108" y="954756"/>
            <a:ext cx="2730414" cy="4946003"/>
          </a:xfrm>
        </p:spPr>
        <p:txBody>
          <a:bodyPr>
            <a:normAutofit/>
          </a:bodyPr>
          <a:lstStyle/>
          <a:p>
            <a:r>
              <a:rPr lang="en-IN" dirty="0">
                <a:solidFill>
                  <a:srgbClr val="FFFFFF"/>
                </a:solidFill>
              </a:rPr>
              <a:t>Why MySQL</a:t>
            </a:r>
          </a:p>
        </p:txBody>
      </p:sp>
      <p:sp>
        <p:nvSpPr>
          <p:cNvPr id="14" name="Rectangle 13">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BA0C0D-7064-1B41-DCBD-B5B6C9FADB13}"/>
              </a:ext>
            </a:extLst>
          </p:cNvPr>
          <p:cNvSpPr>
            <a:spLocks noGrp="1"/>
          </p:cNvSpPr>
          <p:nvPr>
            <p:ph idx="1"/>
          </p:nvPr>
        </p:nvSpPr>
        <p:spPr>
          <a:xfrm>
            <a:off x="5150360" y="469900"/>
            <a:ext cx="5953630" cy="5405968"/>
          </a:xfrm>
        </p:spPr>
        <p:txBody>
          <a:bodyPr anchor="ctr">
            <a:normAutofit/>
          </a:bodyPr>
          <a:lstStyle/>
          <a:p>
            <a:pPr marL="0" indent="0">
              <a:lnSpc>
                <a:spcPct val="90000"/>
              </a:lnSpc>
              <a:buNone/>
            </a:pPr>
            <a:r>
              <a:rPr lang="en-IN" sz="1900">
                <a:solidFill>
                  <a:schemeClr val="bg1"/>
                </a:solidFill>
              </a:rPr>
              <a:t>🧠 </a:t>
            </a:r>
            <a:r>
              <a:rPr lang="en-IN" sz="1900" u="sng">
                <a:solidFill>
                  <a:schemeClr val="bg1"/>
                </a:solidFill>
              </a:rPr>
              <a:t>Analytical Perspective</a:t>
            </a:r>
          </a:p>
          <a:p>
            <a:pPr marL="0" indent="0">
              <a:lnSpc>
                <a:spcPct val="90000"/>
              </a:lnSpc>
              <a:buNone/>
            </a:pPr>
            <a:r>
              <a:rPr lang="en-US" sz="1900">
                <a:solidFill>
                  <a:schemeClr val="bg1"/>
                </a:solidFill>
              </a:rPr>
              <a:t> ✔ Enables deep-dive analysis using window functions like RANK(), ROW_NUMBER(), and cumulative aggregations.</a:t>
            </a:r>
          </a:p>
          <a:p>
            <a:pPr marL="0" indent="0">
              <a:lnSpc>
                <a:spcPct val="90000"/>
              </a:lnSpc>
              <a:buNone/>
            </a:pPr>
            <a:r>
              <a:rPr lang="en-US" sz="1900">
                <a:solidFill>
                  <a:schemeClr val="bg1"/>
                </a:solidFill>
              </a:rPr>
              <a:t>✔ Facilitates trend analysis over time with ease by combining date-based grouping and partitioning. </a:t>
            </a:r>
          </a:p>
          <a:p>
            <a:pPr marL="0" indent="0">
              <a:lnSpc>
                <a:spcPct val="90000"/>
              </a:lnSpc>
              <a:buNone/>
            </a:pPr>
            <a:r>
              <a:rPr lang="en-US" sz="1900">
                <a:solidFill>
                  <a:schemeClr val="bg1"/>
                </a:solidFill>
              </a:rPr>
              <a:t>✔ Enhances precision in insights through median calculations, conditional filters, and granular ranking.</a:t>
            </a:r>
          </a:p>
          <a:p>
            <a:pPr marL="0" indent="0">
              <a:lnSpc>
                <a:spcPct val="90000"/>
              </a:lnSpc>
              <a:buNone/>
            </a:pPr>
            <a:endParaRPr lang="en-US" sz="1900">
              <a:solidFill>
                <a:schemeClr val="bg1"/>
              </a:solidFill>
            </a:endParaRPr>
          </a:p>
          <a:p>
            <a:pPr marL="0" indent="0">
              <a:lnSpc>
                <a:spcPct val="90000"/>
              </a:lnSpc>
              <a:buNone/>
            </a:pPr>
            <a:r>
              <a:rPr lang="en-IN" sz="1900">
                <a:solidFill>
                  <a:schemeClr val="bg1"/>
                </a:solidFill>
              </a:rPr>
              <a:t>🏢</a:t>
            </a:r>
            <a:r>
              <a:rPr lang="en-IN" sz="1900" u="sng">
                <a:solidFill>
                  <a:schemeClr val="bg1"/>
                </a:solidFill>
              </a:rPr>
              <a:t> Business Perspective</a:t>
            </a:r>
          </a:p>
          <a:p>
            <a:pPr marL="0" indent="0">
              <a:lnSpc>
                <a:spcPct val="90000"/>
              </a:lnSpc>
              <a:buNone/>
            </a:pPr>
            <a:r>
              <a:rPr lang="en-US" sz="1900">
                <a:solidFill>
                  <a:schemeClr val="bg1"/>
                </a:solidFill>
              </a:rPr>
              <a:t>✔ Delivers actionable insights for inventory optimization, staff performance, and customer segmentation.</a:t>
            </a:r>
          </a:p>
          <a:p>
            <a:pPr marL="0" indent="0">
              <a:lnSpc>
                <a:spcPct val="90000"/>
              </a:lnSpc>
              <a:buNone/>
            </a:pPr>
            <a:r>
              <a:rPr lang="en-US" sz="1900">
                <a:solidFill>
                  <a:schemeClr val="bg1"/>
                </a:solidFill>
              </a:rPr>
              <a:t>✔ Supports data-driven decision-making for marketing, pricing, and promotions.</a:t>
            </a:r>
          </a:p>
          <a:p>
            <a:pPr marL="0" indent="0">
              <a:lnSpc>
                <a:spcPct val="90000"/>
              </a:lnSpc>
              <a:buNone/>
            </a:pPr>
            <a:r>
              <a:rPr lang="en-US" sz="1900">
                <a:solidFill>
                  <a:schemeClr val="bg1"/>
                </a:solidFill>
              </a:rPr>
              <a:t>✔ Highlights high-value customers, products, and stores, helping prioritize business investments.</a:t>
            </a:r>
            <a:endParaRPr lang="en-IN" sz="1900">
              <a:solidFill>
                <a:schemeClr val="bg1"/>
              </a:solidFill>
            </a:endParaRPr>
          </a:p>
        </p:txBody>
      </p:sp>
    </p:spTree>
    <p:extLst>
      <p:ext uri="{BB962C8B-B14F-4D97-AF65-F5344CB8AC3E}">
        <p14:creationId xmlns:p14="http://schemas.microsoft.com/office/powerpoint/2010/main" val="19360635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B7C4858-FAA3-4226-A856-193A01910E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8C1B503-0291-4E82-A65E-72D604D9F6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accent1"/>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3F836C5-9601-4982-A121-CCA49BF7B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bg2"/>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6" name="TextBox 5">
            <a:extLst>
              <a:ext uri="{FF2B5EF4-FFF2-40B4-BE49-F238E27FC236}">
                <a16:creationId xmlns:a16="http://schemas.microsoft.com/office/drawing/2014/main" id="{999D86B2-7D0F-E2BE-0AEF-A2B82CCA161F}"/>
              </a:ext>
            </a:extLst>
          </p:cNvPr>
          <p:cNvSpPr txBox="1"/>
          <p:nvPr/>
        </p:nvSpPr>
        <p:spPr>
          <a:xfrm>
            <a:off x="952108" y="954756"/>
            <a:ext cx="2730414" cy="4946003"/>
          </a:xfrm>
          <a:prstGeom prst="rect">
            <a:avLst/>
          </a:prstGeom>
        </p:spPr>
        <p:txBody>
          <a:bodyPr vert="horz" lIns="91440" tIns="45720" rIns="91440" bIns="45720" rtlCol="0" anchor="ctr">
            <a:normAutofit/>
          </a:bodyPr>
          <a:lstStyle/>
          <a:p>
            <a:pPr algn="ctr">
              <a:spcBef>
                <a:spcPct val="0"/>
              </a:spcBef>
              <a:spcAft>
                <a:spcPts val="600"/>
              </a:spcAft>
            </a:pPr>
            <a:r>
              <a:rPr lang="en-US" sz="4400" dirty="0">
                <a:ln w="3175" cmpd="sng">
                  <a:noFill/>
                </a:ln>
                <a:solidFill>
                  <a:srgbClr val="FFFFFF"/>
                </a:solidFill>
                <a:latin typeface="+mj-lt"/>
                <a:ea typeface="+mj-ea"/>
                <a:cs typeface="+mj-cs"/>
              </a:rPr>
              <a:t>  Why </a:t>
            </a:r>
          </a:p>
          <a:p>
            <a:pPr algn="ctr">
              <a:spcBef>
                <a:spcPct val="0"/>
              </a:spcBef>
              <a:spcAft>
                <a:spcPts val="600"/>
              </a:spcAft>
            </a:pPr>
            <a:r>
              <a:rPr lang="en-US" sz="4400" dirty="0">
                <a:ln w="3175" cmpd="sng">
                  <a:noFill/>
                </a:ln>
                <a:solidFill>
                  <a:srgbClr val="FFFFFF"/>
                </a:solidFill>
                <a:latin typeface="+mj-lt"/>
                <a:ea typeface="+mj-ea"/>
                <a:cs typeface="+mj-cs"/>
              </a:rPr>
              <a:t>   MySQL</a:t>
            </a:r>
          </a:p>
        </p:txBody>
      </p:sp>
      <p:sp>
        <p:nvSpPr>
          <p:cNvPr id="25" name="Rectangle 24">
            <a:extLst>
              <a:ext uri="{FF2B5EF4-FFF2-40B4-BE49-F238E27FC236}">
                <a16:creationId xmlns:a16="http://schemas.microsoft.com/office/drawing/2014/main" id="{46CD0D05-FF47-4ABB-841C-0600CADC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solidFill>
            <a:schemeClr val="bg2">
              <a:lumMod val="25000"/>
            </a:schemeClr>
          </a:soli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99FD92-1069-D7E7-28B2-7B05BE5C5B88}"/>
              </a:ext>
            </a:extLst>
          </p:cNvPr>
          <p:cNvSpPr>
            <a:spLocks noGrp="1"/>
          </p:cNvSpPr>
          <p:nvPr>
            <p:ph idx="1"/>
          </p:nvPr>
        </p:nvSpPr>
        <p:spPr>
          <a:xfrm>
            <a:off x="5150360" y="469900"/>
            <a:ext cx="5953630" cy="5405968"/>
          </a:xfrm>
        </p:spPr>
        <p:txBody>
          <a:bodyPr vert="horz" lIns="91440" tIns="45720" rIns="91440" bIns="45720" rtlCol="0" anchor="ctr">
            <a:normAutofit/>
          </a:bodyPr>
          <a:lstStyle/>
          <a:p>
            <a:pPr marL="0" indent="0">
              <a:lnSpc>
                <a:spcPct val="90000"/>
              </a:lnSpc>
            </a:pPr>
            <a:r>
              <a:rPr lang="en-US" sz="2000">
                <a:solidFill>
                  <a:schemeClr val="bg1"/>
                </a:solidFill>
              </a:rPr>
              <a:t> 🔧</a:t>
            </a:r>
            <a:r>
              <a:rPr lang="en-US" sz="2000" u="sng">
                <a:solidFill>
                  <a:schemeClr val="bg1"/>
                </a:solidFill>
              </a:rPr>
              <a:t>Technical Perspective</a:t>
            </a:r>
          </a:p>
          <a:p>
            <a:pPr marL="0" indent="0">
              <a:lnSpc>
                <a:spcPct val="90000"/>
              </a:lnSpc>
            </a:pPr>
            <a:r>
              <a:rPr lang="en-US" sz="2000">
                <a:solidFill>
                  <a:schemeClr val="bg1"/>
                </a:solidFill>
              </a:rPr>
              <a:t>✔ Reduces the need for post-processing by handling complex logic directly in SQL. </a:t>
            </a:r>
          </a:p>
          <a:p>
            <a:pPr marL="0" indent="0">
              <a:lnSpc>
                <a:spcPct val="90000"/>
              </a:lnSpc>
            </a:pPr>
            <a:r>
              <a:rPr lang="en-US" sz="2000">
                <a:solidFill>
                  <a:schemeClr val="bg1"/>
                </a:solidFill>
              </a:rPr>
              <a:t>✔ Simplifies maintenance with modular queries using CTEs (WITH clauses) and reusable logic.</a:t>
            </a:r>
          </a:p>
          <a:p>
            <a:pPr marL="0" indent="0">
              <a:lnSpc>
                <a:spcPct val="90000"/>
              </a:lnSpc>
            </a:pPr>
            <a:r>
              <a:rPr lang="en-US" sz="2000">
                <a:solidFill>
                  <a:schemeClr val="bg1"/>
                </a:solidFill>
              </a:rPr>
              <a:t>✔ Offers high performance even on large datasets when well-indexed and properly structured.</a:t>
            </a:r>
          </a:p>
          <a:p>
            <a:pPr marL="0" indent="0">
              <a:lnSpc>
                <a:spcPct val="90000"/>
              </a:lnSpc>
            </a:pPr>
            <a:endParaRPr lang="en-US" sz="2000">
              <a:solidFill>
                <a:schemeClr val="bg1"/>
              </a:solidFill>
            </a:endParaRPr>
          </a:p>
          <a:p>
            <a:pPr marL="0" indent="0">
              <a:lnSpc>
                <a:spcPct val="90000"/>
              </a:lnSpc>
            </a:pPr>
            <a:r>
              <a:rPr lang="en-US" sz="2000">
                <a:solidFill>
                  <a:schemeClr val="bg1"/>
                </a:solidFill>
              </a:rPr>
              <a:t>🚀 </a:t>
            </a:r>
            <a:r>
              <a:rPr lang="en-US" sz="2000" u="sng">
                <a:solidFill>
                  <a:schemeClr val="bg1"/>
                </a:solidFill>
              </a:rPr>
              <a:t>Operational Perspective</a:t>
            </a:r>
          </a:p>
          <a:p>
            <a:pPr marL="0" indent="0">
              <a:lnSpc>
                <a:spcPct val="90000"/>
              </a:lnSpc>
            </a:pPr>
            <a:r>
              <a:rPr lang="en-US" sz="2000">
                <a:solidFill>
                  <a:schemeClr val="bg1"/>
                </a:solidFill>
              </a:rPr>
              <a:t>✔ Streamlines reporting by producing ready-to-use outputs (e.g., rankings, top performers, gaps) .</a:t>
            </a:r>
          </a:p>
          <a:p>
            <a:pPr marL="0" indent="0">
              <a:lnSpc>
                <a:spcPct val="90000"/>
              </a:lnSpc>
            </a:pPr>
            <a:r>
              <a:rPr lang="en-US" sz="2000">
                <a:solidFill>
                  <a:schemeClr val="bg1"/>
                </a:solidFill>
              </a:rPr>
              <a:t>✔ Allows automated insights to drive daily, weekly, or monthly business evaluations.</a:t>
            </a:r>
          </a:p>
          <a:p>
            <a:pPr marL="0" indent="0">
              <a:lnSpc>
                <a:spcPct val="90000"/>
              </a:lnSpc>
            </a:pPr>
            <a:r>
              <a:rPr lang="en-US" sz="2000">
                <a:solidFill>
                  <a:schemeClr val="bg1"/>
                </a:solidFill>
              </a:rPr>
              <a:t>✔ Reduces reliance on external BI tools by empowering SQL as a standalone analysis layer.</a:t>
            </a:r>
          </a:p>
        </p:txBody>
      </p:sp>
    </p:spTree>
    <p:extLst>
      <p:ext uri="{BB962C8B-B14F-4D97-AF65-F5344CB8AC3E}">
        <p14:creationId xmlns:p14="http://schemas.microsoft.com/office/powerpoint/2010/main" val="2305251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FEEE78B-6EC9-4EE6-B42A-C56FE0583E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7" name="Picture 16">
              <a:extLst>
                <a:ext uri="{FF2B5EF4-FFF2-40B4-BE49-F238E27FC236}">
                  <a16:creationId xmlns:a16="http://schemas.microsoft.com/office/drawing/2014/main" id="{2989D3D0-25DB-4F46-A08D-5FA66FBFDF6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8" name="Rectangle 17">
              <a:extLst>
                <a:ext uri="{FF2B5EF4-FFF2-40B4-BE49-F238E27FC236}">
                  <a16:creationId xmlns:a16="http://schemas.microsoft.com/office/drawing/2014/main" id="{82F2E3AD-002C-47F6-A7F8-7D07CE2BA9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9" name="Picture 18">
              <a:extLst>
                <a:ext uri="{FF2B5EF4-FFF2-40B4-BE49-F238E27FC236}">
                  <a16:creationId xmlns:a16="http://schemas.microsoft.com/office/drawing/2014/main" id="{9F26D44A-571B-4B37-B312-F1EB96D0778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a:extLst>
                <a:ext uri="{FF2B5EF4-FFF2-40B4-BE49-F238E27FC236}">
                  <a16:creationId xmlns:a16="http://schemas.microsoft.com/office/drawing/2014/main" id="{8912A71A-A72B-4A6F-92A9-2B170CE4224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22" name="Straight Connector 21">
            <a:extLst>
              <a:ext uri="{FF2B5EF4-FFF2-40B4-BE49-F238E27FC236}">
                <a16:creationId xmlns:a16="http://schemas.microsoft.com/office/drawing/2014/main" id="{A82A5FDC-0CB0-426A-A974-5B7A646F2E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24" name="Group 23">
            <a:extLst>
              <a:ext uri="{FF2B5EF4-FFF2-40B4-BE49-F238E27FC236}">
                <a16:creationId xmlns:a16="http://schemas.microsoft.com/office/drawing/2014/main" id="{46EE4FB9-7E41-4891-95F4-17C1C7506E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5" name="Picture 24">
              <a:extLst>
                <a:ext uri="{FF2B5EF4-FFF2-40B4-BE49-F238E27FC236}">
                  <a16:creationId xmlns:a16="http://schemas.microsoft.com/office/drawing/2014/main" id="{26ADBD52-015C-4720-81DC-DF7B74FEE99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a:extLst>
                <a:ext uri="{FF2B5EF4-FFF2-40B4-BE49-F238E27FC236}">
                  <a16:creationId xmlns:a16="http://schemas.microsoft.com/office/drawing/2014/main" id="{5C11B5BC-8312-4E22-BD1C-DBBC0FB9F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7" name="Picture 26">
              <a:extLst>
                <a:ext uri="{FF2B5EF4-FFF2-40B4-BE49-F238E27FC236}">
                  <a16:creationId xmlns:a16="http://schemas.microsoft.com/office/drawing/2014/main" id="{27BA03B2-5DC4-462E-BA8D-2749C7B6CF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8" name="Picture 27">
              <a:extLst>
                <a:ext uri="{FF2B5EF4-FFF2-40B4-BE49-F238E27FC236}">
                  <a16:creationId xmlns:a16="http://schemas.microsoft.com/office/drawing/2014/main" id="{F74C0211-75AA-454E-98D5-B47CB2911A47}"/>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80B46218-65AB-E2BB-492B-B4C7577FB344}"/>
              </a:ext>
            </a:extLst>
          </p:cNvPr>
          <p:cNvSpPr>
            <a:spLocks noGrp="1"/>
          </p:cNvSpPr>
          <p:nvPr>
            <p:ph type="title"/>
          </p:nvPr>
        </p:nvSpPr>
        <p:spPr>
          <a:xfrm>
            <a:off x="1102619" y="3992371"/>
            <a:ext cx="9989677" cy="1186515"/>
          </a:xfrm>
        </p:spPr>
        <p:txBody>
          <a:bodyPr vert="horz" lIns="91440" tIns="45720" rIns="91440" bIns="45720" rtlCol="0" anchor="b">
            <a:normAutofit/>
          </a:bodyPr>
          <a:lstStyle/>
          <a:p>
            <a:r>
              <a:rPr lang="en-US" sz="5400" kern="1200" cap="none" dirty="0">
                <a:ln w="3175" cmpd="sng">
                  <a:noFill/>
                </a:ln>
                <a:solidFill>
                  <a:schemeClr val="tx1">
                    <a:lumMod val="85000"/>
                    <a:lumOff val="15000"/>
                  </a:schemeClr>
                </a:solidFill>
                <a:effectLst/>
                <a:latin typeface="+mj-lt"/>
                <a:ea typeface="+mj-ea"/>
                <a:cs typeface="+mj-cs"/>
              </a:rPr>
              <a:t>Let’s Connect</a:t>
            </a:r>
          </a:p>
        </p:txBody>
      </p:sp>
      <p:pic>
        <p:nvPicPr>
          <p:cNvPr id="11" name="Graphic 10">
            <a:hlinkClick r:id="rId7"/>
            <a:extLst>
              <a:ext uri="{FF2B5EF4-FFF2-40B4-BE49-F238E27FC236}">
                <a16:creationId xmlns:a16="http://schemas.microsoft.com/office/drawing/2014/main" id="{6E7E5AF8-E3DA-2679-1943-D3300673553D}"/>
              </a:ext>
            </a:extLst>
          </p:cNvPr>
          <p:cNvPicPr>
            <a:picLocks noChangeAspect="1"/>
          </p:cNvPicPr>
          <p:nvPr/>
        </p:nvPicPr>
        <p:blipFill>
          <a:blip r:embed="rId8">
            <a:extLst>
              <a:ext uri="{96DAC541-7B7A-43D3-8B79-37D633B846F1}">
                <asvg:svgBlip xmlns:asvg="http://schemas.microsoft.com/office/drawing/2016/SVG/main" r:embed="rId9"/>
              </a:ext>
              <a:ext uri="{837473B0-CC2E-450A-ABE3-18F120FF3D39}">
                <a1611:picAttrSrcUrl xmlns:a1611="http://schemas.microsoft.com/office/drawing/2016/11/main" r:id="rId10"/>
              </a:ext>
            </a:extLst>
          </a:blip>
          <a:stretch>
            <a:fillRect/>
          </a:stretch>
        </p:blipFill>
        <p:spPr>
          <a:xfrm>
            <a:off x="1986994" y="1258060"/>
            <a:ext cx="2315015" cy="2315015"/>
          </a:xfrm>
          <a:prstGeom prst="rect">
            <a:avLst/>
          </a:prstGeom>
        </p:spPr>
      </p:pic>
      <p:pic>
        <p:nvPicPr>
          <p:cNvPr id="5" name="Content Placeholder 4" descr="A blue circle with white letters&#10;&#10;AI-generated content may be incorrect.">
            <a:hlinkClick r:id="rId11"/>
            <a:extLst>
              <a:ext uri="{FF2B5EF4-FFF2-40B4-BE49-F238E27FC236}">
                <a16:creationId xmlns:a16="http://schemas.microsoft.com/office/drawing/2014/main" id="{25FB1B32-9921-D4AB-64B9-001E3E23BDEF}"/>
              </a:ext>
            </a:extLst>
          </p:cNvPr>
          <p:cNvPicPr>
            <a:picLocks noChangeAspect="1"/>
          </p:cNvPicPr>
          <p:nvPr/>
        </p:nvPicPr>
        <p:blipFill>
          <a:blip r:embed="rId12">
            <a:extLst>
              <a:ext uri="{28A0092B-C50C-407E-A947-70E740481C1C}">
                <a14:useLocalDpi xmlns:a14="http://schemas.microsoft.com/office/drawing/2010/main" val="0"/>
              </a:ext>
              <a:ext uri="{837473B0-CC2E-450A-ABE3-18F120FF3D39}">
                <a1611:picAttrSrcUrl xmlns:a1611="http://schemas.microsoft.com/office/drawing/2016/11/main" r:id="rId13"/>
              </a:ext>
            </a:extLst>
          </a:blip>
          <a:stretch>
            <a:fillRect/>
          </a:stretch>
        </p:blipFill>
        <p:spPr>
          <a:xfrm>
            <a:off x="4974032" y="1258059"/>
            <a:ext cx="2243939" cy="2315015"/>
          </a:xfrm>
          <a:prstGeom prst="rect">
            <a:avLst/>
          </a:prstGeom>
        </p:spPr>
      </p:pic>
      <p:pic>
        <p:nvPicPr>
          <p:cNvPr id="8" name="Picture 7" descr="A black cat in a circle&#10;&#10;AI-generated content may be incorrect.">
            <a:hlinkClick r:id="rId14"/>
            <a:extLst>
              <a:ext uri="{FF2B5EF4-FFF2-40B4-BE49-F238E27FC236}">
                <a16:creationId xmlns:a16="http://schemas.microsoft.com/office/drawing/2014/main" id="{639687E1-417E-F222-CE4B-00C303B56F39}"/>
              </a:ext>
            </a:extLst>
          </p:cNvPr>
          <p:cNvPicPr>
            <a:picLocks noChangeAspect="1"/>
          </p:cNvPicPr>
          <p:nvPr/>
        </p:nvPicPr>
        <p:blipFill>
          <a:blip r:embed="rId15">
            <a:extLst>
              <a:ext uri="{28A0092B-C50C-407E-A947-70E740481C1C}">
                <a14:useLocalDpi xmlns:a14="http://schemas.microsoft.com/office/drawing/2010/main" val="0"/>
              </a:ext>
              <a:ext uri="{837473B0-CC2E-450A-ABE3-18F120FF3D39}">
                <a1611:picAttrSrcUrl xmlns:a1611="http://schemas.microsoft.com/office/drawing/2016/11/main" r:id="rId16"/>
              </a:ext>
            </a:extLst>
          </a:blip>
          <a:stretch>
            <a:fillRect/>
          </a:stretch>
        </p:blipFill>
        <p:spPr>
          <a:xfrm>
            <a:off x="7889992" y="1258059"/>
            <a:ext cx="2315015" cy="2315015"/>
          </a:xfrm>
          <a:prstGeom prst="rect">
            <a:avLst/>
          </a:prstGeom>
        </p:spPr>
      </p:pic>
      <p:cxnSp>
        <p:nvCxnSpPr>
          <p:cNvPr id="30" name="Straight Connector 29">
            <a:extLst>
              <a:ext uri="{FF2B5EF4-FFF2-40B4-BE49-F238E27FC236}">
                <a16:creationId xmlns:a16="http://schemas.microsoft.com/office/drawing/2014/main" id="{CF701DD5-8993-46EC-941C-86DD0188E2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81200" y="5262441"/>
            <a:ext cx="82296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7129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20" name="Picture 19">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6" name="Picture 25">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693C786D-2D9C-E1B2-313C-96A8FC4DF029}"/>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Thank You</a:t>
            </a: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78427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3F44-3E06-8964-A5F6-12510858FF95}"/>
              </a:ext>
            </a:extLst>
          </p:cNvPr>
          <p:cNvSpPr>
            <a:spLocks noGrp="1"/>
          </p:cNvSpPr>
          <p:nvPr>
            <p:ph type="title"/>
          </p:nvPr>
        </p:nvSpPr>
        <p:spPr>
          <a:xfrm>
            <a:off x="1295402" y="982132"/>
            <a:ext cx="9601196" cy="1303867"/>
          </a:xfrm>
        </p:spPr>
        <p:txBody>
          <a:bodyPr>
            <a:normAutofit/>
          </a:bodyPr>
          <a:lstStyle/>
          <a:p>
            <a:r>
              <a:rPr lang="en-IN">
                <a:solidFill>
                  <a:srgbClr val="262626"/>
                </a:solidFill>
              </a:rPr>
              <a:t>Introduction </a:t>
            </a:r>
          </a:p>
        </p:txBody>
      </p:sp>
      <p:graphicFrame>
        <p:nvGraphicFramePr>
          <p:cNvPr id="13" name="Content Placeholder 2">
            <a:extLst>
              <a:ext uri="{FF2B5EF4-FFF2-40B4-BE49-F238E27FC236}">
                <a16:creationId xmlns:a16="http://schemas.microsoft.com/office/drawing/2014/main" id="{731965FC-359A-C844-36DD-24DF79E3F1D4}"/>
              </a:ext>
            </a:extLst>
          </p:cNvPr>
          <p:cNvGraphicFramePr>
            <a:graphicFrameLocks noGrp="1"/>
          </p:cNvGraphicFramePr>
          <p:nvPr>
            <p:ph idx="1"/>
            <p:extLst>
              <p:ext uri="{D42A27DB-BD31-4B8C-83A1-F6EECF244321}">
                <p14:modId xmlns:p14="http://schemas.microsoft.com/office/powerpoint/2010/main" val="256303018"/>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3146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AD723F2-FE4C-489A-9A3B-2B79615D9F88}"/>
              </a:ext>
            </a:extLst>
          </p:cNvPr>
          <p:cNvSpPr>
            <a:spLocks noGrp="1"/>
          </p:cNvSpPr>
          <p:nvPr>
            <p:ph type="title"/>
          </p:nvPr>
        </p:nvSpPr>
        <p:spPr>
          <a:xfrm>
            <a:off x="1055599" y="1055077"/>
            <a:ext cx="2532909" cy="4794578"/>
          </a:xfrm>
        </p:spPr>
        <p:txBody>
          <a:bodyPr>
            <a:normAutofit/>
          </a:bodyPr>
          <a:lstStyle/>
          <a:p>
            <a:r>
              <a:rPr lang="en-IN">
                <a:solidFill>
                  <a:srgbClr val="262626"/>
                </a:solidFill>
              </a:rPr>
              <a:t>Key Highlights</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 name="Content Placeholder 2">
            <a:extLst>
              <a:ext uri="{FF2B5EF4-FFF2-40B4-BE49-F238E27FC236}">
                <a16:creationId xmlns:a16="http://schemas.microsoft.com/office/drawing/2014/main" id="{D50A4A31-EEBB-F534-1C92-68D797367B6A}"/>
              </a:ext>
            </a:extLst>
          </p:cNvPr>
          <p:cNvGraphicFramePr>
            <a:graphicFrameLocks noGrp="1"/>
          </p:cNvGraphicFramePr>
          <p:nvPr>
            <p:ph idx="1"/>
            <p:extLst>
              <p:ext uri="{D42A27DB-BD31-4B8C-83A1-F6EECF244321}">
                <p14:modId xmlns:p14="http://schemas.microsoft.com/office/powerpoint/2010/main" val="187103157"/>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790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E5E839-040E-4D3E-B50A-8D803DFE4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F3F4B4-A2E6-47B5-92FB-37BEEAFA4C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9C2D4-C170-EEAA-78B8-400BDC2C97ED}"/>
              </a:ext>
            </a:extLst>
          </p:cNvPr>
          <p:cNvSpPr>
            <a:spLocks noGrp="1"/>
          </p:cNvSpPr>
          <p:nvPr>
            <p:ph type="title"/>
          </p:nvPr>
        </p:nvSpPr>
        <p:spPr>
          <a:xfrm>
            <a:off x="640080" y="635508"/>
            <a:ext cx="3354470" cy="5586984"/>
          </a:xfrm>
        </p:spPr>
        <p:txBody>
          <a:bodyPr>
            <a:normAutofit/>
          </a:bodyPr>
          <a:lstStyle/>
          <a:p>
            <a:r>
              <a:rPr lang="en-IN" sz="4800">
                <a:solidFill>
                  <a:schemeClr val="tx2"/>
                </a:solidFill>
              </a:rPr>
              <a:t>Objective</a:t>
            </a:r>
          </a:p>
        </p:txBody>
      </p:sp>
      <p:sp>
        <p:nvSpPr>
          <p:cNvPr id="12" name="Rectangle 11">
            <a:extLst>
              <a:ext uri="{FF2B5EF4-FFF2-40B4-BE49-F238E27FC236}">
                <a16:creationId xmlns:a16="http://schemas.microsoft.com/office/drawing/2014/main" id="{1D124D17-3A82-47D5-80C1-F990ABB1E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4082" y="469900"/>
            <a:ext cx="658298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EF71A93-9B71-9DD1-0736-90F6F891FE88}"/>
              </a:ext>
            </a:extLst>
          </p:cNvPr>
          <p:cNvSpPr>
            <a:spLocks noGrp="1"/>
          </p:cNvSpPr>
          <p:nvPr>
            <p:ph idx="1"/>
          </p:nvPr>
        </p:nvSpPr>
        <p:spPr>
          <a:xfrm>
            <a:off x="5617804" y="954756"/>
            <a:ext cx="5613283" cy="4853888"/>
          </a:xfrm>
        </p:spPr>
        <p:txBody>
          <a:bodyPr anchor="ctr">
            <a:normAutofit/>
          </a:bodyPr>
          <a:lstStyle/>
          <a:p>
            <a:pPr marL="0" indent="0">
              <a:buNone/>
            </a:pPr>
            <a:r>
              <a:rPr lang="en-US" sz="2200">
                <a:solidFill>
                  <a:schemeClr val="bg1"/>
                </a:solidFill>
              </a:rPr>
              <a:t>By transforming raw data into actionable intelligence, this analysis demonstrates advanced SQL proficiency such as multi-table joins, aggregations, and window functions. It highlights its real-world value in shaping strategic initiatives, optimizing inventory, and enhancing the overall customer experience.</a:t>
            </a:r>
            <a:endParaRPr lang="en-IN" sz="2200">
              <a:solidFill>
                <a:schemeClr val="bg1"/>
              </a:solidFill>
            </a:endParaRPr>
          </a:p>
        </p:txBody>
      </p:sp>
      <p:sp>
        <p:nvSpPr>
          <p:cNvPr id="14" name="Rectangle 13">
            <a:extLst>
              <a:ext uri="{FF2B5EF4-FFF2-40B4-BE49-F238E27FC236}">
                <a16:creationId xmlns:a16="http://schemas.microsoft.com/office/drawing/2014/main" id="{AB4A78C8-C0E0-45DA-BC2C-2C8D4153B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8325" y="635508"/>
            <a:ext cx="6254496"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88221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8BABCA7-C1E0-41BA-A822-5F61251A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stretch/>
          </a:blipFill>
          <a:ln w="15875" cap="flat" cmpd="sng" algn="ctr">
            <a:solidFill>
              <a:srgbClr val="B15E28">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Garamond" panose="02020404030301010803"/>
              <a:ea typeface="+mn-ea"/>
              <a:cs typeface="+mn-cs"/>
            </a:endParaRPr>
          </a:p>
        </p:txBody>
      </p:sp>
      <p:grpSp>
        <p:nvGrpSpPr>
          <p:cNvPr id="10" name="Group 9">
            <a:extLst>
              <a:ext uri="{FF2B5EF4-FFF2-40B4-BE49-F238E27FC236}">
                <a16:creationId xmlns:a16="http://schemas.microsoft.com/office/drawing/2014/main" id="{2E5D6EB5-6FDB-477A-98F5-7409CD537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825" cy="6872226"/>
            <a:chOff x="0" y="0"/>
            <a:chExt cx="12188825" cy="6872226"/>
          </a:xfrm>
        </p:grpSpPr>
        <p:pic>
          <p:nvPicPr>
            <p:cNvPr id="11" name="Picture 10">
              <a:extLst>
                <a:ext uri="{FF2B5EF4-FFF2-40B4-BE49-F238E27FC236}">
                  <a16:creationId xmlns:a16="http://schemas.microsoft.com/office/drawing/2014/main" id="{5BB75167-5757-4E5F-869B-5A350BF43A8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Rectangle 11">
              <a:extLst>
                <a:ext uri="{FF2B5EF4-FFF2-40B4-BE49-F238E27FC236}">
                  <a16:creationId xmlns:a16="http://schemas.microsoft.com/office/drawing/2014/main" id="{C8338DAE-FFCB-472B-A9EE-77E42FDBD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52B2E0A0-4D94-4C05-97C1-32B5D88A2E8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4" name="Picture 13">
              <a:extLst>
                <a:ext uri="{FF2B5EF4-FFF2-40B4-BE49-F238E27FC236}">
                  <a16:creationId xmlns:a16="http://schemas.microsoft.com/office/drawing/2014/main" id="{A91E75C9-3350-4F0B-993E-89D3DBD76CC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a:extLst>
              <a:ext uri="{FF2B5EF4-FFF2-40B4-BE49-F238E27FC236}">
                <a16:creationId xmlns:a16="http://schemas.microsoft.com/office/drawing/2014/main" id="{918F3E36-7099-8CD1-F5B2-485943461438}"/>
              </a:ext>
            </a:extLst>
          </p:cNvPr>
          <p:cNvSpPr>
            <a:spLocks noGrp="1"/>
          </p:cNvSpPr>
          <p:nvPr>
            <p:ph type="ctrTitle"/>
          </p:nvPr>
        </p:nvSpPr>
        <p:spPr>
          <a:xfrm>
            <a:off x="2692398" y="1871131"/>
            <a:ext cx="6815669" cy="1515533"/>
          </a:xfrm>
        </p:spPr>
        <p:txBody>
          <a:bodyPr>
            <a:normAutofit/>
          </a:bodyPr>
          <a:lstStyle/>
          <a:p>
            <a:pPr>
              <a:lnSpc>
                <a:spcPct val="90000"/>
              </a:lnSpc>
            </a:pPr>
            <a:r>
              <a:rPr lang="en-US" sz="4600"/>
              <a:t>Unlocking Insights through MySQL Data Analysis </a:t>
            </a:r>
            <a:endParaRPr lang="en-IN" sz="4600"/>
          </a:p>
        </p:txBody>
      </p:sp>
      <p:sp>
        <p:nvSpPr>
          <p:cNvPr id="3" name="Subtitle 2">
            <a:extLst>
              <a:ext uri="{FF2B5EF4-FFF2-40B4-BE49-F238E27FC236}">
                <a16:creationId xmlns:a16="http://schemas.microsoft.com/office/drawing/2014/main" id="{9A4FE598-DF19-1C75-4A48-AC98C1569C30}"/>
              </a:ext>
            </a:extLst>
          </p:cNvPr>
          <p:cNvSpPr>
            <a:spLocks noGrp="1"/>
          </p:cNvSpPr>
          <p:nvPr>
            <p:ph type="subTitle" idx="1"/>
          </p:nvPr>
        </p:nvSpPr>
        <p:spPr>
          <a:xfrm>
            <a:off x="2692398" y="3657597"/>
            <a:ext cx="6815669" cy="1320802"/>
          </a:xfrm>
        </p:spPr>
        <p:txBody>
          <a:bodyPr>
            <a:normAutofit/>
          </a:bodyPr>
          <a:lstStyle/>
          <a:p>
            <a:pPr>
              <a:lnSpc>
                <a:spcPct val="90000"/>
              </a:lnSpc>
            </a:pPr>
            <a:r>
              <a:rPr lang="en-IN" sz="1800"/>
              <a:t> RANK() DENSE_RANK()  ROW_NUMBER()  </a:t>
            </a:r>
            <a:r>
              <a:rPr lang="en-US" sz="1800"/>
              <a:t>IS NULL IS NOT NULL</a:t>
            </a:r>
          </a:p>
          <a:p>
            <a:pPr>
              <a:lnSpc>
                <a:spcPct val="90000"/>
              </a:lnSpc>
            </a:pPr>
            <a:r>
              <a:rPr lang="en-US" sz="1800"/>
              <a:t>DISTINCT   GROUP BY  ORDER BY  CTE  HAVING   WHERE  Joins</a:t>
            </a:r>
          </a:p>
          <a:p>
            <a:pPr>
              <a:lnSpc>
                <a:spcPct val="90000"/>
              </a:lnSpc>
            </a:pPr>
            <a:endParaRPr lang="en-IN" sz="1800"/>
          </a:p>
          <a:p>
            <a:pPr>
              <a:lnSpc>
                <a:spcPct val="90000"/>
              </a:lnSpc>
            </a:pPr>
            <a:endParaRPr lang="en-IN" sz="1800"/>
          </a:p>
        </p:txBody>
      </p:sp>
      <p:cxnSp>
        <p:nvCxnSpPr>
          <p:cNvPr id="16" name="Straight Connector 15">
            <a:extLst>
              <a:ext uri="{FF2B5EF4-FFF2-40B4-BE49-F238E27FC236}">
                <a16:creationId xmlns:a16="http://schemas.microsoft.com/office/drawing/2014/main" id="{889FB2CC-C7A1-4A53-A088-636FB487FE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617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6342F-2A80-F86B-A8DD-4DDE4375A696}"/>
              </a:ext>
            </a:extLst>
          </p:cNvPr>
          <p:cNvSpPr>
            <a:spLocks noGrp="1"/>
          </p:cNvSpPr>
          <p:nvPr>
            <p:ph type="title"/>
          </p:nvPr>
        </p:nvSpPr>
        <p:spPr/>
        <p:txBody>
          <a:bodyPr>
            <a:normAutofit fontScale="90000"/>
          </a:bodyPr>
          <a:lstStyle/>
          <a:p>
            <a:r>
              <a:rPr lang="en-US" dirty="0"/>
              <a:t>Find the total number of products sold by each store along with the store name.</a:t>
            </a:r>
            <a:endParaRPr lang="en-IN" dirty="0"/>
          </a:p>
        </p:txBody>
      </p:sp>
      <p:sp>
        <p:nvSpPr>
          <p:cNvPr id="15" name="Content Placeholder 14">
            <a:extLst>
              <a:ext uri="{FF2B5EF4-FFF2-40B4-BE49-F238E27FC236}">
                <a16:creationId xmlns:a16="http://schemas.microsoft.com/office/drawing/2014/main" id="{22DA6ACF-ADF4-F209-C505-52B0F5EEF0FA}"/>
              </a:ext>
            </a:extLst>
          </p:cNvPr>
          <p:cNvSpPr>
            <a:spLocks noGrp="1"/>
          </p:cNvSpPr>
          <p:nvPr>
            <p:ph sz="half" idx="1"/>
          </p:nvPr>
        </p:nvSpPr>
        <p:spPr/>
        <p:txBody>
          <a:bodyPr>
            <a:normAutofit fontScale="70000" lnSpcReduction="20000"/>
          </a:bodyPr>
          <a:lstStyle/>
          <a:p>
            <a:pPr marL="0" indent="0">
              <a:buNone/>
            </a:pPr>
            <a:r>
              <a:rPr lang="en-US" sz="2800" dirty="0">
                <a:solidFill>
                  <a:srgbClr val="0000FF"/>
                </a:solidFill>
                <a:latin typeface="Consolas" panose="020B0609020204030204" pitchFamily="49" charset="0"/>
              </a:rPr>
              <a:t>SELECT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store_name</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FF00FF"/>
                </a:solidFill>
                <a:latin typeface="Consolas" panose="020B0609020204030204" pitchFamily="49" charset="0"/>
              </a:rPr>
              <a:t>SUM</a:t>
            </a:r>
            <a:r>
              <a:rPr lang="en-US" sz="2800" dirty="0">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oi</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quantity</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AS</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total_products_sold</a:t>
            </a:r>
            <a:endParaRPr lang="en-US" sz="2800" dirty="0">
              <a:solidFill>
                <a:srgbClr val="000000"/>
              </a:solidFill>
              <a:latin typeface="Consolas" panose="020B0609020204030204" pitchFamily="49" charset="0"/>
            </a:endParaRPr>
          </a:p>
          <a:p>
            <a:pPr marL="0" indent="0">
              <a:buNone/>
            </a:pPr>
            <a:r>
              <a:rPr lang="en-IN" sz="2800" dirty="0">
                <a:solidFill>
                  <a:srgbClr val="0000FF"/>
                </a:solidFill>
                <a:latin typeface="Consolas" panose="020B0609020204030204" pitchFamily="49" charset="0"/>
              </a:rPr>
              <a:t>FROM</a:t>
            </a:r>
            <a:r>
              <a:rPr lang="en-IN" sz="2800" dirty="0">
                <a:solidFill>
                  <a:srgbClr val="000000"/>
                </a:solidFill>
                <a:latin typeface="Consolas" panose="020B0609020204030204" pitchFamily="49" charset="0"/>
              </a:rPr>
              <a:t> orders o</a:t>
            </a:r>
          </a:p>
          <a:p>
            <a:pPr marL="0" indent="0">
              <a:buNone/>
            </a:pPr>
            <a:r>
              <a:rPr lang="en-US" sz="2800" dirty="0">
                <a:solidFill>
                  <a:srgbClr val="808080"/>
                </a:solidFill>
                <a:latin typeface="Consolas" panose="020B0609020204030204" pitchFamily="49" charset="0"/>
              </a:rPr>
              <a:t>JOIN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order_items</a:t>
            </a:r>
            <a:r>
              <a:rPr lang="en-US" sz="2800" dirty="0">
                <a:solidFill>
                  <a:srgbClr val="000000"/>
                </a:solidFill>
                <a:latin typeface="Consolas" panose="020B0609020204030204" pitchFamily="49" charset="0"/>
              </a:rPr>
              <a:t> oi </a:t>
            </a:r>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order_id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oi</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order_id</a:t>
            </a:r>
            <a:endParaRPr lang="en-US" sz="2800" dirty="0">
              <a:solidFill>
                <a:srgbClr val="000000"/>
              </a:solidFill>
              <a:latin typeface="Consolas" panose="020B0609020204030204" pitchFamily="49" charset="0"/>
            </a:endParaRPr>
          </a:p>
          <a:p>
            <a:pPr marL="0" indent="0">
              <a:buNone/>
            </a:pPr>
            <a:r>
              <a:rPr lang="en-US" sz="2800" dirty="0">
                <a:solidFill>
                  <a:srgbClr val="808080"/>
                </a:solidFill>
                <a:latin typeface="Consolas" panose="020B0609020204030204" pitchFamily="49" charset="0"/>
              </a:rPr>
              <a:t>JOIN</a:t>
            </a:r>
            <a:r>
              <a:rPr lang="en-US" sz="2800" dirty="0">
                <a:solidFill>
                  <a:srgbClr val="000000"/>
                </a:solidFill>
                <a:latin typeface="Consolas" panose="020B0609020204030204" pitchFamily="49" charset="0"/>
              </a:rPr>
              <a:t> stores s </a:t>
            </a:r>
            <a:r>
              <a:rPr lang="en-US" sz="2800" dirty="0">
                <a:solidFill>
                  <a:srgbClr val="0000FF"/>
                </a:solidFill>
                <a:latin typeface="Consolas" panose="020B0609020204030204" pitchFamily="49" charset="0"/>
              </a:rPr>
              <a:t>ON</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o</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store_id</a:t>
            </a:r>
            <a:r>
              <a:rPr lang="en-US" sz="2800" dirty="0">
                <a:solidFill>
                  <a:srgbClr val="000000"/>
                </a:solidFill>
                <a:latin typeface="Consolas" panose="020B0609020204030204" pitchFamily="49" charset="0"/>
              </a:rPr>
              <a:t> </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store_id</a:t>
            </a:r>
            <a:endParaRPr lang="en-US" sz="2800" dirty="0">
              <a:solidFill>
                <a:srgbClr val="000000"/>
              </a:solidFill>
              <a:latin typeface="Consolas" panose="020B0609020204030204" pitchFamily="49" charset="0"/>
            </a:endParaRPr>
          </a:p>
          <a:p>
            <a:pPr marL="0" indent="0">
              <a:buNone/>
            </a:pPr>
            <a:r>
              <a:rPr lang="en-US" sz="2800" dirty="0">
                <a:solidFill>
                  <a:srgbClr val="0000FF"/>
                </a:solidFill>
                <a:latin typeface="Consolas" panose="020B0609020204030204" pitchFamily="49" charset="0"/>
              </a:rPr>
              <a:t>GROUP</a:t>
            </a:r>
            <a:r>
              <a:rPr lang="en-US" sz="2800" dirty="0">
                <a:solidFill>
                  <a:srgbClr val="000000"/>
                </a:solidFill>
                <a:latin typeface="Consolas" panose="020B0609020204030204" pitchFamily="49" charset="0"/>
              </a:rPr>
              <a:t> </a:t>
            </a:r>
            <a:r>
              <a:rPr lang="en-US" sz="2800" dirty="0">
                <a:solidFill>
                  <a:srgbClr val="0000FF"/>
                </a:solidFill>
                <a:latin typeface="Consolas" panose="020B0609020204030204" pitchFamily="49" charset="0"/>
              </a:rPr>
              <a:t>BY</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store_id</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 </a:t>
            </a:r>
            <a:r>
              <a:rPr lang="en-US" sz="2800" dirty="0" err="1">
                <a:solidFill>
                  <a:srgbClr val="000000"/>
                </a:solidFill>
                <a:latin typeface="Consolas" panose="020B0609020204030204" pitchFamily="49" charset="0"/>
              </a:rPr>
              <a:t>s</a:t>
            </a:r>
            <a:r>
              <a:rPr lang="en-US" sz="2800" dirty="0" err="1">
                <a:solidFill>
                  <a:srgbClr val="808080"/>
                </a:solidFill>
                <a:latin typeface="Consolas" panose="020B0609020204030204" pitchFamily="49" charset="0"/>
              </a:rPr>
              <a:t>.</a:t>
            </a:r>
            <a:r>
              <a:rPr lang="en-US" sz="2800" dirty="0" err="1">
                <a:solidFill>
                  <a:srgbClr val="000000"/>
                </a:solidFill>
                <a:latin typeface="Consolas" panose="020B0609020204030204" pitchFamily="49" charset="0"/>
              </a:rPr>
              <a:t>store_name</a:t>
            </a:r>
            <a:r>
              <a:rPr lang="en-US" sz="2800" dirty="0">
                <a:solidFill>
                  <a:srgbClr val="808080"/>
                </a:solidFill>
                <a:latin typeface="Consolas" panose="020B0609020204030204" pitchFamily="49" charset="0"/>
              </a:rPr>
              <a:t>;</a:t>
            </a:r>
            <a:endParaRPr lang="en-IN" dirty="0"/>
          </a:p>
        </p:txBody>
      </p:sp>
      <p:sp>
        <p:nvSpPr>
          <p:cNvPr id="4" name="Content Placeholder 3">
            <a:extLst>
              <a:ext uri="{FF2B5EF4-FFF2-40B4-BE49-F238E27FC236}">
                <a16:creationId xmlns:a16="http://schemas.microsoft.com/office/drawing/2014/main" id="{4EA3C47B-CD45-291F-5597-383C06105E63}"/>
              </a:ext>
            </a:extLst>
          </p:cNvPr>
          <p:cNvSpPr>
            <a:spLocks noGrp="1"/>
          </p:cNvSpPr>
          <p:nvPr>
            <p:ph sz="half" idx="2"/>
          </p:nvPr>
        </p:nvSpPr>
        <p:spPr/>
        <p:txBody>
          <a:bodyPr>
            <a:normAutofit fontScale="70000" lnSpcReduction="20000"/>
          </a:bodyPr>
          <a:lstStyle/>
          <a:p>
            <a:pPr marL="0" indent="0">
              <a:buNone/>
            </a:pPr>
            <a:r>
              <a:rPr lang="en-US" dirty="0"/>
              <a:t>🎯 </a:t>
            </a:r>
            <a:r>
              <a:rPr lang="en-US" b="1" dirty="0"/>
              <a:t>Purpose of the Query</a:t>
            </a:r>
          </a:p>
          <a:p>
            <a:pPr marL="0" indent="0">
              <a:buNone/>
            </a:pPr>
            <a:r>
              <a:rPr lang="en-US" sz="2000" dirty="0"/>
              <a:t>This query calculates the </a:t>
            </a:r>
            <a:r>
              <a:rPr lang="en-US" sz="2000" b="1" dirty="0"/>
              <a:t>total number of products sold at each store</a:t>
            </a:r>
            <a:r>
              <a:rPr lang="en-US" sz="2000" dirty="0"/>
              <a:t>, helping the business:</a:t>
            </a:r>
          </a:p>
          <a:p>
            <a:pPr marL="0" indent="0">
              <a:buNone/>
            </a:pPr>
            <a:r>
              <a:rPr lang="en-US" sz="2000" dirty="0"/>
              <a:t>📍 Monitor store-wise sales volume.</a:t>
            </a:r>
          </a:p>
          <a:p>
            <a:pPr marL="0" indent="0">
              <a:buNone/>
            </a:pPr>
            <a:r>
              <a:rPr lang="en-US" sz="2000" dirty="0"/>
              <a:t>📊 Identify top and underperforming store locations.</a:t>
            </a:r>
          </a:p>
          <a:p>
            <a:pPr marL="0" indent="0">
              <a:buNone/>
            </a:pPr>
            <a:r>
              <a:rPr lang="en-US" sz="2000" dirty="0"/>
              <a:t>🔄 Optimize stock allocation and logistics.</a:t>
            </a:r>
          </a:p>
          <a:p>
            <a:pPr marL="0" indent="0">
              <a:buNone/>
            </a:pPr>
            <a:r>
              <a:rPr lang="en-US" sz="2000" dirty="0"/>
              <a:t>📈 Support strategic planning for sales growth.</a:t>
            </a:r>
          </a:p>
          <a:p>
            <a:pPr marL="0" indent="0">
              <a:buNone/>
            </a:pPr>
            <a:endParaRPr lang="en-US" sz="2000" dirty="0"/>
          </a:p>
          <a:p>
            <a:pPr marL="0" indent="0">
              <a:buNone/>
            </a:pPr>
            <a:endParaRPr lang="en-US" sz="2000"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58331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E625-7615-C451-2200-E8772C84393F}"/>
              </a:ext>
            </a:extLst>
          </p:cNvPr>
          <p:cNvSpPr>
            <a:spLocks noGrp="1"/>
          </p:cNvSpPr>
          <p:nvPr>
            <p:ph type="title"/>
          </p:nvPr>
        </p:nvSpPr>
        <p:spPr/>
        <p:txBody>
          <a:bodyPr>
            <a:normAutofit fontScale="90000"/>
          </a:bodyPr>
          <a:lstStyle/>
          <a:p>
            <a:r>
              <a:rPr lang="en-US" dirty="0"/>
              <a:t>Calculate the cumulative sum of quantities sold for each product over time.</a:t>
            </a:r>
            <a:endParaRPr lang="en-IN" dirty="0"/>
          </a:p>
        </p:txBody>
      </p:sp>
      <p:sp>
        <p:nvSpPr>
          <p:cNvPr id="3" name="Content Placeholder 2">
            <a:extLst>
              <a:ext uri="{FF2B5EF4-FFF2-40B4-BE49-F238E27FC236}">
                <a16:creationId xmlns:a16="http://schemas.microsoft.com/office/drawing/2014/main" id="{8F541B65-896D-AF5F-D069-D31307C212DB}"/>
              </a:ext>
            </a:extLst>
          </p:cNvPr>
          <p:cNvSpPr>
            <a:spLocks noGrp="1"/>
          </p:cNvSpPr>
          <p:nvPr>
            <p:ph sz="half" idx="1"/>
          </p:nvPr>
        </p:nvSpPr>
        <p:spPr/>
        <p:txBody>
          <a:bodyPr>
            <a:normAutofit fontScale="47500" lnSpcReduction="20000"/>
          </a:bodyPr>
          <a:lstStyle/>
          <a:p>
            <a:pPr marL="0" indent="0">
              <a:buNone/>
            </a:pP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product_id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order_date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quantity</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FF00FF"/>
                </a:solidFill>
                <a:latin typeface="Consolas" panose="020B0609020204030204" pitchFamily="49" charset="0"/>
              </a:rPr>
              <a:t>SUM</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quantity</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OVER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PARTITION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product_id</a:t>
            </a:r>
            <a:r>
              <a:rPr lang="en-US" dirty="0">
                <a:solidFill>
                  <a:srgbClr val="000000"/>
                </a:solidFill>
                <a:latin typeface="Consolas" panose="020B0609020204030204" pitchFamily="49" charset="0"/>
              </a:rPr>
              <a:t> </a:t>
            </a: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order_date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cumulative_quantity</a:t>
            </a:r>
            <a:endParaRPr lang="en-US" dirty="0">
              <a:solidFill>
                <a:srgbClr val="000000"/>
              </a:solidFill>
              <a:latin typeface="Consolas" panose="020B0609020204030204" pitchFamily="49" charset="0"/>
            </a:endParaRPr>
          </a:p>
          <a:p>
            <a:pPr marL="0" indent="0">
              <a:buNone/>
            </a:pPr>
            <a:r>
              <a:rPr lang="en-US" dirty="0">
                <a:solidFill>
                  <a:srgbClr val="0000FF"/>
                </a:solidFill>
                <a:latin typeface="Consolas" panose="020B0609020204030204" pitchFamily="49" charset="0"/>
              </a:rPr>
              <a:t>FROM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oi</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product_id</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order_date</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a:p>
            <a:pPr marL="0" indent="0">
              <a:buNone/>
            </a:pPr>
            <a:r>
              <a:rPr lang="pt-BR" dirty="0">
                <a:solidFill>
                  <a:srgbClr val="000000"/>
                </a:solidFill>
                <a:latin typeface="Consolas" panose="020B0609020204030204" pitchFamily="49" charset="0"/>
              </a:rPr>
              <a:t>    </a:t>
            </a:r>
            <a:r>
              <a:rPr lang="pt-BR" dirty="0">
                <a:solidFill>
                  <a:srgbClr val="FF00FF"/>
                </a:solidFill>
                <a:latin typeface="Consolas" panose="020B0609020204030204" pitchFamily="49" charset="0"/>
              </a:rPr>
              <a:t>SUM</a:t>
            </a:r>
            <a:r>
              <a:rPr lang="pt-BR" dirty="0">
                <a:solidFill>
                  <a:srgbClr val="808080"/>
                </a:solidFill>
                <a:latin typeface="Consolas" panose="020B0609020204030204" pitchFamily="49" charset="0"/>
              </a:rPr>
              <a:t>(</a:t>
            </a:r>
            <a:r>
              <a:rPr lang="pt-BR" dirty="0">
                <a:solidFill>
                  <a:srgbClr val="000000"/>
                </a:solidFill>
                <a:latin typeface="Consolas" panose="020B0609020204030204" pitchFamily="49" charset="0"/>
              </a:rPr>
              <a:t>oi</a:t>
            </a:r>
            <a:r>
              <a:rPr lang="pt-BR" dirty="0">
                <a:solidFill>
                  <a:srgbClr val="808080"/>
                </a:solidFill>
                <a:latin typeface="Consolas" panose="020B0609020204030204" pitchFamily="49" charset="0"/>
              </a:rPr>
              <a:t>.</a:t>
            </a:r>
            <a:r>
              <a:rPr lang="pt-BR" dirty="0">
                <a:solidFill>
                  <a:srgbClr val="000000"/>
                </a:solidFill>
                <a:latin typeface="Consolas" panose="020B0609020204030204" pitchFamily="49" charset="0"/>
              </a:rPr>
              <a:t>quantity</a:t>
            </a:r>
            <a:r>
              <a:rPr lang="pt-BR" dirty="0">
                <a:solidFill>
                  <a:srgbClr val="808080"/>
                </a:solidFill>
                <a:latin typeface="Consolas" panose="020B0609020204030204" pitchFamily="49" charset="0"/>
              </a:rPr>
              <a:t>)</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AS</a:t>
            </a:r>
            <a:r>
              <a:rPr lang="pt-BR" dirty="0">
                <a:solidFill>
                  <a:srgbClr val="000000"/>
                </a:solidFill>
                <a:latin typeface="Consolas" panose="020B0609020204030204" pitchFamily="49" charset="0"/>
              </a:rPr>
              <a:t> quantity</a:t>
            </a:r>
          </a:p>
          <a:p>
            <a:pPr marL="0" indent="0">
              <a:buNone/>
            </a:pPr>
            <a:r>
              <a:rPr lang="en-IN" dirty="0">
                <a:solidFill>
                  <a:srgbClr val="000000"/>
                </a:solidFill>
                <a:latin typeface="Consolas" panose="020B0609020204030204" pitchFamily="49" charset="0"/>
              </a:rPr>
              <a:t>  </a:t>
            </a:r>
            <a:r>
              <a:rPr lang="en-IN" dirty="0">
                <a:solidFill>
                  <a:srgbClr val="0000FF"/>
                </a:solidFill>
                <a:latin typeface="Consolas" panose="020B0609020204030204" pitchFamily="49" charset="0"/>
              </a:rPr>
              <a:t>FROM</a:t>
            </a:r>
            <a:r>
              <a:rPr lang="en-IN" dirty="0">
                <a:solidFill>
                  <a:srgbClr val="000000"/>
                </a:solidFill>
                <a:latin typeface="Consolas" panose="020B0609020204030204" pitchFamily="49" charset="0"/>
              </a:rPr>
              <a:t> </a:t>
            </a:r>
            <a:r>
              <a:rPr lang="en-IN" dirty="0" err="1">
                <a:solidFill>
                  <a:srgbClr val="000000"/>
                </a:solidFill>
                <a:latin typeface="Consolas" panose="020B0609020204030204" pitchFamily="49" charset="0"/>
              </a:rPr>
              <a:t>order_items</a:t>
            </a:r>
            <a:r>
              <a:rPr lang="en-IN" dirty="0">
                <a:solidFill>
                  <a:srgbClr val="000000"/>
                </a:solidFill>
                <a:latin typeface="Consolas" panose="020B0609020204030204" pitchFamily="49" charset="0"/>
              </a:rPr>
              <a:t> oi</a:t>
            </a:r>
          </a:p>
          <a:p>
            <a:pPr marL="0" indent="0">
              <a:buNone/>
            </a:pP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JOIN</a:t>
            </a:r>
            <a:r>
              <a:rPr lang="en-US" dirty="0">
                <a:solidFill>
                  <a:srgbClr val="000000"/>
                </a:solidFill>
                <a:latin typeface="Consolas" panose="020B0609020204030204" pitchFamily="49" charset="0"/>
              </a:rPr>
              <a:t> orders o </a:t>
            </a:r>
            <a:r>
              <a:rPr lang="en-US" dirty="0">
                <a:solidFill>
                  <a:srgbClr val="0000FF"/>
                </a:solidFill>
                <a:latin typeface="Consolas" panose="020B0609020204030204" pitchFamily="49" charset="0"/>
              </a:rPr>
              <a:t>ON</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oi</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order_id</a:t>
            </a:r>
            <a:endParaRPr lang="en-US" dirty="0">
              <a:solidFill>
                <a:srgbClr val="000000"/>
              </a:solidFill>
              <a:latin typeface="Consolas" panose="020B0609020204030204" pitchFamily="49" charset="0"/>
            </a:endParaRPr>
          </a:p>
          <a:p>
            <a:pPr marL="0"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GROUP</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oi</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product_id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order_date</a:t>
            </a:r>
            <a:endParaRPr lang="en-US" dirty="0">
              <a:solidFill>
                <a:srgbClr val="000000"/>
              </a:solidFill>
              <a:latin typeface="Consolas" panose="020B0609020204030204" pitchFamily="49" charset="0"/>
            </a:endParaRPr>
          </a:p>
          <a:p>
            <a:pPr marL="0" indent="0">
              <a:buNone/>
            </a:pPr>
            <a:r>
              <a:rPr lang="en-IN" dirty="0">
                <a:solidFill>
                  <a:srgbClr val="808080"/>
                </a:solidFill>
                <a:latin typeface="Consolas" panose="020B0609020204030204" pitchFamily="49" charset="0"/>
              </a:rPr>
              <a:t>)</a:t>
            </a:r>
            <a:r>
              <a:rPr lang="en-IN" dirty="0">
                <a:solidFill>
                  <a:srgbClr val="000000"/>
                </a:solidFill>
                <a:latin typeface="Consolas" panose="020B0609020204030204" pitchFamily="49" charset="0"/>
              </a:rPr>
              <a:t> a</a:t>
            </a:r>
          </a:p>
          <a:p>
            <a:pPr marL="0" indent="0">
              <a:buNone/>
            </a:pPr>
            <a:r>
              <a:rPr lang="en-US" dirty="0">
                <a:solidFill>
                  <a:srgbClr val="0000FF"/>
                </a:solidFill>
                <a:latin typeface="Consolas" panose="020B0609020204030204" pitchFamily="49" charset="0"/>
              </a:rPr>
              <a:t>ORDER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BY</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product_id</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order_date</a:t>
            </a:r>
            <a:r>
              <a:rPr lang="en-US" dirty="0">
                <a:solidFill>
                  <a:srgbClr val="808080"/>
                </a:solidFill>
                <a:latin typeface="Consolas" panose="020B0609020204030204" pitchFamily="49" charset="0"/>
              </a:rPr>
              <a:t>;</a:t>
            </a:r>
            <a:endParaRPr lang="en-IN" dirty="0"/>
          </a:p>
        </p:txBody>
      </p:sp>
      <p:sp>
        <p:nvSpPr>
          <p:cNvPr id="4" name="Content Placeholder 3">
            <a:extLst>
              <a:ext uri="{FF2B5EF4-FFF2-40B4-BE49-F238E27FC236}">
                <a16:creationId xmlns:a16="http://schemas.microsoft.com/office/drawing/2014/main" id="{6A617639-413E-2608-417B-B54A198D3308}"/>
              </a:ext>
            </a:extLst>
          </p:cNvPr>
          <p:cNvSpPr>
            <a:spLocks noGrp="1"/>
          </p:cNvSpPr>
          <p:nvPr>
            <p:ph sz="half" idx="2"/>
          </p:nvPr>
        </p:nvSpPr>
        <p:spPr/>
        <p:txBody>
          <a:bodyPr>
            <a:normAutofit fontScale="47500" lnSpcReduction="20000"/>
          </a:bodyPr>
          <a:lstStyle/>
          <a:p>
            <a:pPr marL="0" indent="0">
              <a:buNone/>
            </a:pPr>
            <a:r>
              <a:rPr lang="en-US" dirty="0"/>
              <a:t>🎯 </a:t>
            </a:r>
            <a:r>
              <a:rPr lang="en-US" sz="4500" b="1" dirty="0"/>
              <a:t>Purpose of the Query</a:t>
            </a:r>
          </a:p>
          <a:p>
            <a:pPr marL="0" indent="0">
              <a:buNone/>
            </a:pPr>
            <a:r>
              <a:rPr lang="en-US" sz="3200" dirty="0"/>
              <a:t>This query tracks the </a:t>
            </a:r>
            <a:r>
              <a:rPr lang="en-US" sz="3200" b="1" dirty="0"/>
              <a:t>cumulative quantity of each product sold over time</a:t>
            </a:r>
            <a:r>
              <a:rPr lang="en-US" sz="3200" dirty="0"/>
              <a:t>, providing a running total that grows with each new order date. It helps the business:</a:t>
            </a:r>
          </a:p>
          <a:p>
            <a:pPr marL="0" indent="0">
              <a:buNone/>
            </a:pPr>
            <a:r>
              <a:rPr lang="en-US" sz="3200" dirty="0"/>
              <a:t>📊 Visualize product performance trends over time.</a:t>
            </a:r>
          </a:p>
          <a:p>
            <a:pPr marL="0" indent="0">
              <a:buNone/>
            </a:pPr>
            <a:r>
              <a:rPr lang="en-US" sz="3200" dirty="0"/>
              <a:t>🔎 Identify periods of strong or weak demand for specific products.</a:t>
            </a:r>
          </a:p>
          <a:p>
            <a:pPr marL="0" indent="0">
              <a:buNone/>
            </a:pPr>
            <a:r>
              <a:rPr lang="en-US" sz="3200" dirty="0"/>
              <a:t>🧮 Understand sales momentum and growth patterns.</a:t>
            </a:r>
          </a:p>
          <a:p>
            <a:pPr marL="0" indent="0">
              <a:buNone/>
            </a:pPr>
            <a:r>
              <a:rPr lang="en-US" sz="3200" dirty="0"/>
              <a:t>🗓️ Support time-based forecasting, planning, and inventory decisions.</a:t>
            </a:r>
          </a:p>
          <a:p>
            <a:pPr marL="0" indent="0">
              <a:buNone/>
            </a:pPr>
            <a:endParaRPr lang="en-IN" dirty="0"/>
          </a:p>
        </p:txBody>
      </p:sp>
    </p:spTree>
    <p:extLst>
      <p:ext uri="{BB962C8B-B14F-4D97-AF65-F5344CB8AC3E}">
        <p14:creationId xmlns:p14="http://schemas.microsoft.com/office/powerpoint/2010/main" val="3069304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173DF-31FE-7B43-0651-E527743063C3}"/>
              </a:ext>
            </a:extLst>
          </p:cNvPr>
          <p:cNvSpPr>
            <a:spLocks noGrp="1"/>
          </p:cNvSpPr>
          <p:nvPr>
            <p:ph type="title"/>
          </p:nvPr>
        </p:nvSpPr>
        <p:spPr/>
        <p:txBody>
          <a:bodyPr>
            <a:normAutofit fontScale="90000"/>
          </a:bodyPr>
          <a:lstStyle/>
          <a:p>
            <a:r>
              <a:rPr lang="en-US" dirty="0"/>
              <a:t>Find the product with the highest total sales (quantity * price) for each category.</a:t>
            </a:r>
            <a:endParaRPr lang="en-IN" dirty="0"/>
          </a:p>
        </p:txBody>
      </p:sp>
      <p:sp>
        <p:nvSpPr>
          <p:cNvPr id="3" name="Content Placeholder 2">
            <a:extLst>
              <a:ext uri="{FF2B5EF4-FFF2-40B4-BE49-F238E27FC236}">
                <a16:creationId xmlns:a16="http://schemas.microsoft.com/office/drawing/2014/main" id="{008937B8-15EC-00D6-E5BE-E3F03A72113D}"/>
              </a:ext>
            </a:extLst>
          </p:cNvPr>
          <p:cNvSpPr>
            <a:spLocks noGrp="1"/>
          </p:cNvSpPr>
          <p:nvPr>
            <p:ph sz="half" idx="1"/>
          </p:nvPr>
        </p:nvSpPr>
        <p:spPr>
          <a:xfrm>
            <a:off x="1298448" y="2560320"/>
            <a:ext cx="4718304" cy="3632662"/>
          </a:xfrm>
        </p:spPr>
        <p:txBody>
          <a:bodyPr>
            <a:noAutofit/>
          </a:bodyPr>
          <a:lstStyle/>
          <a:p>
            <a:pPr marL="0" indent="0">
              <a:buNone/>
            </a:pPr>
            <a:r>
              <a:rPr lang="en-IN" sz="1400" dirty="0">
                <a:solidFill>
                  <a:srgbClr val="0000FF"/>
                </a:solidFill>
                <a:latin typeface="Consolas" panose="020B0609020204030204" pitchFamily="49" charset="0"/>
              </a:rPr>
              <a:t>WITH</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product_sales</a:t>
            </a:r>
            <a:r>
              <a:rPr lang="en-IN" sz="1400" dirty="0">
                <a:solidFill>
                  <a:srgbClr val="000000"/>
                </a:solidFill>
                <a:latin typeface="Consolas" panose="020B0609020204030204" pitchFamily="49" charset="0"/>
              </a:rPr>
              <a:t> </a:t>
            </a:r>
            <a:r>
              <a:rPr lang="en-IN" sz="1400" dirty="0">
                <a:solidFill>
                  <a:srgbClr val="0000FF"/>
                </a:solidFill>
                <a:latin typeface="Consolas" panose="020B0609020204030204" pitchFamily="49" charset="0"/>
              </a:rPr>
              <a:t>AS </a:t>
            </a:r>
            <a:r>
              <a:rPr lang="en-IN" sz="1400" dirty="0">
                <a:solidFill>
                  <a:srgbClr val="808080"/>
                </a:solidFill>
                <a:latin typeface="Consolas" panose="020B0609020204030204" pitchFamily="49" charset="0"/>
              </a:rPr>
              <a:t>(</a:t>
            </a:r>
            <a:r>
              <a:rPr lang="en-IN" sz="1400" dirty="0">
                <a:solidFill>
                  <a:srgbClr val="0000FF"/>
                </a:solidFill>
                <a:latin typeface="Consolas" panose="020B0609020204030204" pitchFamily="49" charset="0"/>
              </a:rPr>
              <a:t>SELECT</a:t>
            </a:r>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c</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category_id</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category_name</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product_id</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a:t>
            </a:r>
            <a:r>
              <a:rPr lang="en-IN" sz="1400" dirty="0" err="1">
                <a:solidFill>
                  <a:srgbClr val="808080"/>
                </a:solidFill>
                <a:latin typeface="Consolas" panose="020B0609020204030204" pitchFamily="49" charset="0"/>
              </a:rPr>
              <a:t>.</a:t>
            </a:r>
            <a:r>
              <a:rPr lang="en-IN" sz="1400" dirty="0" err="1">
                <a:solidFill>
                  <a:srgbClr val="000000"/>
                </a:solidFill>
                <a:latin typeface="Consolas" panose="020B0609020204030204" pitchFamily="49" charset="0"/>
              </a:rPr>
              <a:t>product_name</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a:p>
            <a:pPr marL="0" indent="0">
              <a:buNone/>
            </a:pPr>
            <a:r>
              <a:rPr lang="en-US" sz="1400" dirty="0">
                <a:solidFill>
                  <a:srgbClr val="FF00FF"/>
                </a:solidFill>
                <a:latin typeface="Consolas" panose="020B0609020204030204" pitchFamily="49" charset="0"/>
              </a:rPr>
              <a:t>SUM</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oi</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quantity</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FF"/>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oi</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list_price</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oi</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discount</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total_sales</a:t>
            </a:r>
            <a:endParaRPr lang="en-US" sz="1400" dirty="0">
              <a:solidFill>
                <a:srgbClr val="000000"/>
              </a:solidFill>
              <a:latin typeface="Consolas" panose="020B0609020204030204" pitchFamily="49" charset="0"/>
            </a:endParaRPr>
          </a:p>
          <a:p>
            <a:pPr marL="0" indent="0">
              <a:buNone/>
            </a:pPr>
            <a:r>
              <a:rPr lang="en-IN" sz="1400" dirty="0">
                <a:solidFill>
                  <a:srgbClr val="0000FF"/>
                </a:solidFill>
                <a:latin typeface="Consolas" panose="020B0609020204030204" pitchFamily="49" charset="0"/>
              </a:rPr>
              <a:t>FROM</a:t>
            </a:r>
            <a:r>
              <a:rPr lang="en-IN" sz="1400" dirty="0">
                <a:solidFill>
                  <a:srgbClr val="000000"/>
                </a:solidFill>
                <a:latin typeface="Consolas" panose="020B0609020204030204" pitchFamily="49" charset="0"/>
              </a:rPr>
              <a:t> categories c</a:t>
            </a:r>
          </a:p>
          <a:p>
            <a:pPr marL="0" indent="0">
              <a:buNone/>
            </a:pPr>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products p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category_id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category_id</a:t>
            </a:r>
            <a:endParaRPr lang="en-US" sz="1400" dirty="0">
              <a:solidFill>
                <a:srgbClr val="000000"/>
              </a:solidFill>
              <a:latin typeface="Consolas" panose="020B0609020204030204" pitchFamily="49" charset="0"/>
            </a:endParaRPr>
          </a:p>
          <a:p>
            <a:pPr marL="0" indent="0">
              <a:buNone/>
            </a:pPr>
            <a:r>
              <a:rPr lang="en-US" sz="1400" dirty="0">
                <a:solidFill>
                  <a:srgbClr val="808080"/>
                </a:solidFill>
                <a:latin typeface="Consolas" panose="020B0609020204030204" pitchFamily="49" charset="0"/>
              </a:rPr>
              <a:t>JOIN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order_items</a:t>
            </a:r>
            <a:r>
              <a:rPr lang="en-US" sz="1400" dirty="0">
                <a:solidFill>
                  <a:srgbClr val="000000"/>
                </a:solidFill>
                <a:latin typeface="Consolas" panose="020B0609020204030204" pitchFamily="49" charset="0"/>
              </a:rPr>
              <a:t> oi </a:t>
            </a:r>
            <a:r>
              <a:rPr lang="en-US" sz="1400" dirty="0">
                <a:solidFill>
                  <a:srgbClr val="0000FF"/>
                </a:solidFill>
                <a:latin typeface="Consolas" panose="020B0609020204030204" pitchFamily="49" charset="0"/>
              </a:rPr>
              <a:t>ON</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product_id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oi</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product_id</a:t>
            </a:r>
            <a:endParaRPr lang="en-US"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GROUP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category_id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category_name</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product_id</a:t>
            </a:r>
            <a:r>
              <a:rPr lang="en-US" sz="1400" dirty="0">
                <a:solidFill>
                  <a:srgbClr val="808080"/>
                </a:solidFill>
                <a:latin typeface="Consolas" panose="020B0609020204030204" pitchFamily="49" charset="0"/>
              </a:rPr>
              <a: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a:t>
            </a:r>
            <a:r>
              <a:rPr lang="en-US" sz="1400" dirty="0" err="1">
                <a:solidFill>
                  <a:srgbClr val="808080"/>
                </a:solidFill>
                <a:latin typeface="Consolas" panose="020B0609020204030204" pitchFamily="49" charset="0"/>
              </a:rPr>
              <a:t>.</a:t>
            </a:r>
            <a:r>
              <a:rPr lang="en-US" sz="1400" dirty="0" err="1">
                <a:solidFill>
                  <a:srgbClr val="000000"/>
                </a:solidFill>
                <a:latin typeface="Consolas" panose="020B0609020204030204" pitchFamily="49" charset="0"/>
              </a:rPr>
              <a:t>product_name</a:t>
            </a:r>
            <a:r>
              <a:rPr lang="en-IN" sz="1400" dirty="0">
                <a:solidFill>
                  <a:srgbClr val="808080"/>
                </a:solidFill>
                <a:latin typeface="Consolas" panose="020B0609020204030204" pitchFamily="49" charset="0"/>
              </a:rPr>
              <a:t>),</a:t>
            </a:r>
            <a:endParaRPr lang="en-IN" sz="1400" dirty="0">
              <a:solidFill>
                <a:srgbClr val="000000"/>
              </a:solidFill>
              <a:latin typeface="Consolas" panose="020B0609020204030204" pitchFamily="49" charset="0"/>
            </a:endParaRPr>
          </a:p>
        </p:txBody>
      </p:sp>
      <p:sp>
        <p:nvSpPr>
          <p:cNvPr id="4" name="Content Placeholder 3">
            <a:extLst>
              <a:ext uri="{FF2B5EF4-FFF2-40B4-BE49-F238E27FC236}">
                <a16:creationId xmlns:a16="http://schemas.microsoft.com/office/drawing/2014/main" id="{06A3E38A-33A2-99D7-974C-09E1B72BE477}"/>
              </a:ext>
            </a:extLst>
          </p:cNvPr>
          <p:cNvSpPr>
            <a:spLocks noGrp="1"/>
          </p:cNvSpPr>
          <p:nvPr>
            <p:ph sz="half" idx="2"/>
          </p:nvPr>
        </p:nvSpPr>
        <p:spPr/>
        <p:txBody>
          <a:bodyPr>
            <a:normAutofit fontScale="32500" lnSpcReduction="20000"/>
          </a:bodyPr>
          <a:lstStyle/>
          <a:p>
            <a:pPr marL="0" indent="0">
              <a:buNone/>
            </a:pPr>
            <a:r>
              <a:rPr lang="en-IN" sz="4000" dirty="0" err="1">
                <a:solidFill>
                  <a:srgbClr val="000000"/>
                </a:solidFill>
                <a:latin typeface="Consolas" panose="020B0609020204030204" pitchFamily="49" charset="0"/>
              </a:rPr>
              <a:t>ranked_products</a:t>
            </a:r>
            <a:r>
              <a:rPr lang="en-IN" sz="4000" dirty="0">
                <a:solidFill>
                  <a:srgbClr val="000000"/>
                </a:solidFill>
                <a:latin typeface="Consolas" panose="020B0609020204030204" pitchFamily="49" charset="0"/>
              </a:rPr>
              <a:t> </a:t>
            </a:r>
            <a:r>
              <a:rPr lang="en-IN" sz="4000" dirty="0">
                <a:solidFill>
                  <a:srgbClr val="0000FF"/>
                </a:solidFill>
                <a:latin typeface="Consolas" panose="020B0609020204030204" pitchFamily="49" charset="0"/>
              </a:rPr>
              <a:t>AS </a:t>
            </a:r>
            <a:r>
              <a:rPr lang="en-IN" sz="4000" dirty="0">
                <a:solidFill>
                  <a:srgbClr val="808080"/>
                </a:solidFill>
                <a:latin typeface="Consolas" panose="020B0609020204030204" pitchFamily="49" charset="0"/>
              </a:rPr>
              <a:t>(</a:t>
            </a:r>
            <a:endParaRPr lang="en-IN" sz="4000" dirty="0">
              <a:solidFill>
                <a:srgbClr val="000000"/>
              </a:solidFill>
              <a:latin typeface="Consolas" panose="020B0609020204030204" pitchFamily="49" charset="0"/>
            </a:endParaRPr>
          </a:p>
          <a:p>
            <a:pPr marL="0" indent="0">
              <a:buNone/>
            </a:pPr>
            <a:r>
              <a:rPr lang="en-IN" sz="4000" dirty="0">
                <a:solidFill>
                  <a:srgbClr val="000000"/>
                </a:solidFill>
                <a:latin typeface="Consolas" panose="020B0609020204030204" pitchFamily="49" charset="0"/>
              </a:rPr>
              <a:t>  </a:t>
            </a:r>
            <a:r>
              <a:rPr lang="en-IN" sz="4000" dirty="0">
                <a:solidFill>
                  <a:srgbClr val="0000FF"/>
                </a:solidFill>
                <a:latin typeface="Consolas" panose="020B0609020204030204" pitchFamily="49" charset="0"/>
              </a:rPr>
              <a:t>SELECT</a:t>
            </a:r>
            <a:r>
              <a:rPr lang="en-IN" sz="4000" dirty="0">
                <a:solidFill>
                  <a:srgbClr val="000000"/>
                </a:solidFill>
                <a:latin typeface="Consolas" panose="020B0609020204030204" pitchFamily="49" charset="0"/>
              </a:rPr>
              <a:t> </a:t>
            </a:r>
            <a:r>
              <a:rPr lang="en-IN" sz="4000" dirty="0">
                <a:solidFill>
                  <a:srgbClr val="808080"/>
                </a:solidFill>
                <a:latin typeface="Consolas" panose="020B0609020204030204" pitchFamily="49" charset="0"/>
              </a:rPr>
              <a:t>*,</a:t>
            </a:r>
            <a:endParaRPr lang="en-IN" sz="4000" dirty="0">
              <a:solidFill>
                <a:srgbClr val="000000"/>
              </a:solidFill>
              <a:latin typeface="Consolas" panose="020B0609020204030204" pitchFamily="49" charset="0"/>
            </a:endParaRPr>
          </a:p>
          <a:p>
            <a:pPr marL="0" indent="0">
              <a:buNone/>
            </a:pPr>
            <a:r>
              <a:rPr lang="en-US" sz="4000" dirty="0">
                <a:solidFill>
                  <a:srgbClr val="000000"/>
                </a:solidFill>
                <a:latin typeface="Consolas" panose="020B0609020204030204" pitchFamily="49" charset="0"/>
              </a:rPr>
              <a:t>         </a:t>
            </a:r>
            <a:r>
              <a:rPr lang="en-US" sz="4000" dirty="0">
                <a:solidFill>
                  <a:srgbClr val="FF00FF"/>
                </a:solidFill>
                <a:latin typeface="Consolas" panose="020B0609020204030204" pitchFamily="49" charset="0"/>
              </a:rPr>
              <a:t>RANK</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OVER </a:t>
            </a:r>
            <a:r>
              <a:rPr lang="en-US" sz="4000" dirty="0">
                <a:solidFill>
                  <a:srgbClr val="808080"/>
                </a:solidFill>
                <a:latin typeface="Consolas" panose="020B0609020204030204" pitchFamily="49" charset="0"/>
              </a:rPr>
              <a:t>(</a:t>
            </a:r>
            <a:r>
              <a:rPr lang="en-US" sz="4000" dirty="0">
                <a:solidFill>
                  <a:srgbClr val="0000FF"/>
                </a:solidFill>
                <a:latin typeface="Consolas" panose="020B0609020204030204" pitchFamily="49" charset="0"/>
              </a:rPr>
              <a:t>PARTITION</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BY</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category_id</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ORDER</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BY</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total_sales</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DESC</a:t>
            </a:r>
            <a:r>
              <a:rPr lang="en-US" sz="4000" dirty="0">
                <a:solidFill>
                  <a:srgbClr val="808080"/>
                </a:solidFill>
                <a:latin typeface="Consolas" panose="020B0609020204030204" pitchFamily="49" charset="0"/>
              </a:rPr>
              <a:t>)</a:t>
            </a:r>
            <a:r>
              <a:rPr lang="en-US" sz="4000" dirty="0">
                <a:solidFill>
                  <a:srgbClr val="000000"/>
                </a:solidFill>
                <a:latin typeface="Consolas" panose="020B0609020204030204" pitchFamily="49" charset="0"/>
              </a:rPr>
              <a:t> </a:t>
            </a:r>
            <a:r>
              <a:rPr lang="en-US" sz="4000" dirty="0">
                <a:solidFill>
                  <a:srgbClr val="0000FF"/>
                </a:solidFill>
                <a:latin typeface="Consolas" panose="020B0609020204030204" pitchFamily="49" charset="0"/>
              </a:rPr>
              <a:t>AS</a:t>
            </a:r>
            <a:r>
              <a:rPr lang="en-US" sz="4000" dirty="0">
                <a:solidFill>
                  <a:srgbClr val="000000"/>
                </a:solidFill>
                <a:latin typeface="Consolas" panose="020B0609020204030204" pitchFamily="49" charset="0"/>
              </a:rPr>
              <a:t> </a:t>
            </a:r>
            <a:r>
              <a:rPr lang="en-US" sz="4000" dirty="0" err="1">
                <a:solidFill>
                  <a:srgbClr val="000000"/>
                </a:solidFill>
                <a:latin typeface="Consolas" panose="020B0609020204030204" pitchFamily="49" charset="0"/>
              </a:rPr>
              <a:t>sales_rank</a:t>
            </a:r>
            <a:endParaRPr lang="en-US" sz="4000" dirty="0">
              <a:solidFill>
                <a:srgbClr val="000000"/>
              </a:solidFill>
              <a:latin typeface="Consolas" panose="020B0609020204030204" pitchFamily="49" charset="0"/>
            </a:endParaRPr>
          </a:p>
          <a:p>
            <a:pPr marL="0" indent="0">
              <a:buNone/>
            </a:pPr>
            <a:r>
              <a:rPr lang="en-IN" sz="4000" dirty="0">
                <a:solidFill>
                  <a:srgbClr val="000000"/>
                </a:solidFill>
                <a:latin typeface="Consolas" panose="020B0609020204030204" pitchFamily="49" charset="0"/>
              </a:rPr>
              <a:t>  </a:t>
            </a:r>
            <a:r>
              <a:rPr lang="en-IN" sz="4000" dirty="0">
                <a:solidFill>
                  <a:srgbClr val="0000FF"/>
                </a:solidFill>
                <a:latin typeface="Consolas" panose="020B0609020204030204" pitchFamily="49" charset="0"/>
              </a:rPr>
              <a:t>FROM</a:t>
            </a:r>
            <a:r>
              <a:rPr lang="en-IN" sz="4000" dirty="0">
                <a:solidFill>
                  <a:srgbClr val="000000"/>
                </a:solidFill>
                <a:latin typeface="Consolas" panose="020B0609020204030204" pitchFamily="49" charset="0"/>
              </a:rPr>
              <a:t> </a:t>
            </a:r>
            <a:r>
              <a:rPr lang="en-IN" sz="4000" dirty="0" err="1">
                <a:solidFill>
                  <a:srgbClr val="000000"/>
                </a:solidFill>
                <a:latin typeface="Consolas" panose="020B0609020204030204" pitchFamily="49" charset="0"/>
              </a:rPr>
              <a:t>product_sales</a:t>
            </a:r>
            <a:endParaRPr lang="en-IN" sz="4000" dirty="0">
              <a:solidFill>
                <a:srgbClr val="000000"/>
              </a:solidFill>
              <a:latin typeface="Consolas" panose="020B0609020204030204" pitchFamily="49" charset="0"/>
            </a:endParaRPr>
          </a:p>
          <a:p>
            <a:pPr marL="0" indent="0">
              <a:buNone/>
            </a:pPr>
            <a:r>
              <a:rPr lang="en-IN" sz="4000" dirty="0">
                <a:solidFill>
                  <a:srgbClr val="808080"/>
                </a:solidFill>
                <a:latin typeface="Consolas" panose="020B0609020204030204" pitchFamily="49" charset="0"/>
              </a:rPr>
              <a:t>)</a:t>
            </a:r>
            <a:endParaRPr lang="en-IN" sz="4000" dirty="0">
              <a:solidFill>
                <a:srgbClr val="000000"/>
              </a:solidFill>
              <a:latin typeface="Consolas" panose="020B0609020204030204" pitchFamily="49" charset="0"/>
            </a:endParaRPr>
          </a:p>
          <a:p>
            <a:pPr marL="0" indent="0">
              <a:buNone/>
            </a:pPr>
            <a:r>
              <a:rPr lang="en-IN" sz="4000" dirty="0">
                <a:solidFill>
                  <a:srgbClr val="0000FF"/>
                </a:solidFill>
                <a:latin typeface="Consolas" panose="020B0609020204030204" pitchFamily="49" charset="0"/>
              </a:rPr>
              <a:t>SELECT</a:t>
            </a:r>
            <a:r>
              <a:rPr lang="en-IN" sz="4000" dirty="0">
                <a:solidFill>
                  <a:srgbClr val="000000"/>
                </a:solidFill>
                <a:latin typeface="Consolas" panose="020B0609020204030204" pitchFamily="49" charset="0"/>
              </a:rPr>
              <a:t> </a:t>
            </a:r>
          </a:p>
          <a:p>
            <a:pPr marL="0" indent="0">
              <a:buNone/>
            </a:pPr>
            <a:r>
              <a:rPr lang="en-IN" sz="4000" dirty="0">
                <a:solidFill>
                  <a:srgbClr val="000000"/>
                </a:solidFill>
                <a:latin typeface="Consolas" panose="020B0609020204030204" pitchFamily="49" charset="0"/>
              </a:rPr>
              <a:t>  </a:t>
            </a:r>
            <a:r>
              <a:rPr lang="en-IN" sz="4000" dirty="0" err="1">
                <a:solidFill>
                  <a:srgbClr val="000000"/>
                </a:solidFill>
                <a:latin typeface="Consolas" panose="020B0609020204030204" pitchFamily="49" charset="0"/>
              </a:rPr>
              <a:t>category_name</a:t>
            </a:r>
            <a:r>
              <a:rPr lang="en-IN" sz="4000" dirty="0">
                <a:solidFill>
                  <a:srgbClr val="808080"/>
                </a:solidFill>
                <a:latin typeface="Consolas" panose="020B0609020204030204" pitchFamily="49" charset="0"/>
              </a:rPr>
              <a:t>,</a:t>
            </a:r>
            <a:endParaRPr lang="en-IN" sz="4000" dirty="0">
              <a:solidFill>
                <a:srgbClr val="000000"/>
              </a:solidFill>
              <a:latin typeface="Consolas" panose="020B0609020204030204" pitchFamily="49" charset="0"/>
            </a:endParaRPr>
          </a:p>
          <a:p>
            <a:pPr marL="0" indent="0">
              <a:buNone/>
            </a:pPr>
            <a:r>
              <a:rPr lang="en-IN" sz="4000" dirty="0">
                <a:solidFill>
                  <a:srgbClr val="000000"/>
                </a:solidFill>
                <a:latin typeface="Consolas" panose="020B0609020204030204" pitchFamily="49" charset="0"/>
              </a:rPr>
              <a:t>  </a:t>
            </a:r>
            <a:r>
              <a:rPr lang="en-IN" sz="4000" dirty="0" err="1">
                <a:solidFill>
                  <a:srgbClr val="000000"/>
                </a:solidFill>
                <a:latin typeface="Consolas" panose="020B0609020204030204" pitchFamily="49" charset="0"/>
              </a:rPr>
              <a:t>product_name</a:t>
            </a:r>
            <a:r>
              <a:rPr lang="en-IN" sz="4000" dirty="0">
                <a:solidFill>
                  <a:srgbClr val="808080"/>
                </a:solidFill>
                <a:latin typeface="Consolas" panose="020B0609020204030204" pitchFamily="49" charset="0"/>
              </a:rPr>
              <a:t>,</a:t>
            </a:r>
            <a:endParaRPr lang="en-IN" sz="4000" dirty="0">
              <a:solidFill>
                <a:srgbClr val="000000"/>
              </a:solidFill>
              <a:latin typeface="Consolas" panose="020B0609020204030204" pitchFamily="49" charset="0"/>
            </a:endParaRPr>
          </a:p>
          <a:p>
            <a:pPr marL="0" indent="0">
              <a:buNone/>
            </a:pPr>
            <a:r>
              <a:rPr lang="en-IN" sz="4000" dirty="0">
                <a:solidFill>
                  <a:srgbClr val="000000"/>
                </a:solidFill>
                <a:latin typeface="Consolas" panose="020B0609020204030204" pitchFamily="49" charset="0"/>
              </a:rPr>
              <a:t>  </a:t>
            </a:r>
            <a:r>
              <a:rPr lang="en-IN" sz="4000" dirty="0" err="1">
                <a:solidFill>
                  <a:srgbClr val="000000"/>
                </a:solidFill>
                <a:latin typeface="Consolas" panose="020B0609020204030204" pitchFamily="49" charset="0"/>
              </a:rPr>
              <a:t>total_sales</a:t>
            </a:r>
            <a:endParaRPr lang="en-IN" sz="4000" dirty="0">
              <a:solidFill>
                <a:srgbClr val="000000"/>
              </a:solidFill>
              <a:latin typeface="Consolas" panose="020B0609020204030204" pitchFamily="49" charset="0"/>
            </a:endParaRPr>
          </a:p>
          <a:p>
            <a:pPr marL="0" indent="0">
              <a:buNone/>
            </a:pPr>
            <a:r>
              <a:rPr lang="en-IN" sz="4000" dirty="0">
                <a:solidFill>
                  <a:srgbClr val="0000FF"/>
                </a:solidFill>
                <a:latin typeface="Consolas" panose="020B0609020204030204" pitchFamily="49" charset="0"/>
              </a:rPr>
              <a:t>FROM</a:t>
            </a:r>
            <a:r>
              <a:rPr lang="en-IN" sz="4000" dirty="0">
                <a:solidFill>
                  <a:srgbClr val="000000"/>
                </a:solidFill>
                <a:latin typeface="Consolas" panose="020B0609020204030204" pitchFamily="49" charset="0"/>
              </a:rPr>
              <a:t> </a:t>
            </a:r>
            <a:r>
              <a:rPr lang="en-IN" sz="4000" dirty="0" err="1">
                <a:solidFill>
                  <a:srgbClr val="000000"/>
                </a:solidFill>
                <a:latin typeface="Consolas" panose="020B0609020204030204" pitchFamily="49" charset="0"/>
              </a:rPr>
              <a:t>ranked_products</a:t>
            </a:r>
            <a:endParaRPr lang="en-IN" sz="4000" dirty="0">
              <a:solidFill>
                <a:srgbClr val="000000"/>
              </a:solidFill>
              <a:latin typeface="Consolas" panose="020B0609020204030204" pitchFamily="49" charset="0"/>
            </a:endParaRPr>
          </a:p>
          <a:p>
            <a:pPr marL="0" indent="0">
              <a:buNone/>
            </a:pPr>
            <a:r>
              <a:rPr lang="en-IN" sz="4000" dirty="0">
                <a:solidFill>
                  <a:srgbClr val="0000FF"/>
                </a:solidFill>
                <a:latin typeface="Consolas" panose="020B0609020204030204" pitchFamily="49" charset="0"/>
              </a:rPr>
              <a:t>WHERE</a:t>
            </a:r>
            <a:r>
              <a:rPr lang="en-IN" sz="4000" dirty="0">
                <a:solidFill>
                  <a:srgbClr val="000000"/>
                </a:solidFill>
                <a:latin typeface="Consolas" panose="020B0609020204030204" pitchFamily="49" charset="0"/>
              </a:rPr>
              <a:t> </a:t>
            </a:r>
            <a:r>
              <a:rPr lang="en-IN" sz="4000" dirty="0" err="1">
                <a:solidFill>
                  <a:srgbClr val="000000"/>
                </a:solidFill>
                <a:latin typeface="Consolas" panose="020B0609020204030204" pitchFamily="49" charset="0"/>
              </a:rPr>
              <a:t>sales_rank</a:t>
            </a:r>
            <a:r>
              <a:rPr lang="en-IN" sz="4000" dirty="0">
                <a:solidFill>
                  <a:srgbClr val="000000"/>
                </a:solidFill>
                <a:latin typeface="Consolas" panose="020B0609020204030204" pitchFamily="49" charset="0"/>
              </a:rPr>
              <a:t> </a:t>
            </a:r>
            <a:r>
              <a:rPr lang="en-IN" sz="4000" dirty="0">
                <a:solidFill>
                  <a:srgbClr val="808080"/>
                </a:solidFill>
                <a:latin typeface="Consolas" panose="020B0609020204030204" pitchFamily="49" charset="0"/>
              </a:rPr>
              <a:t>=</a:t>
            </a:r>
            <a:r>
              <a:rPr lang="en-IN" sz="4000" dirty="0">
                <a:solidFill>
                  <a:srgbClr val="000000"/>
                </a:solidFill>
                <a:latin typeface="Consolas" panose="020B0609020204030204" pitchFamily="49" charset="0"/>
              </a:rPr>
              <a:t> 1</a:t>
            </a:r>
            <a:r>
              <a:rPr lang="en-IN" sz="4000" dirty="0">
                <a:solidFill>
                  <a:srgbClr val="808080"/>
                </a:solidFill>
                <a:latin typeface="Consolas" panose="020B0609020204030204" pitchFamily="49" charset="0"/>
              </a:rPr>
              <a:t>;</a:t>
            </a:r>
            <a:endParaRPr lang="en-IN" sz="4000" dirty="0"/>
          </a:p>
          <a:p>
            <a:pPr marL="0" indent="0">
              <a:buNone/>
            </a:pPr>
            <a:endParaRPr lang="en-IN" dirty="0"/>
          </a:p>
        </p:txBody>
      </p:sp>
    </p:spTree>
    <p:extLst>
      <p:ext uri="{BB962C8B-B14F-4D97-AF65-F5344CB8AC3E}">
        <p14:creationId xmlns:p14="http://schemas.microsoft.com/office/powerpoint/2010/main" val="341918353"/>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228</TotalTime>
  <Words>3073</Words>
  <Application>Microsoft Office PowerPoint</Application>
  <PresentationFormat>Widescreen</PresentationFormat>
  <Paragraphs>282</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Arial</vt:lpstr>
      <vt:lpstr>Consolas</vt:lpstr>
      <vt:lpstr>Garamond</vt:lpstr>
      <vt:lpstr>Organic</vt:lpstr>
      <vt:lpstr>Data Analysis Project using Advanced MySQL</vt:lpstr>
      <vt:lpstr>Table of Contents</vt:lpstr>
      <vt:lpstr>Introduction </vt:lpstr>
      <vt:lpstr>Key Highlights</vt:lpstr>
      <vt:lpstr>Objective</vt:lpstr>
      <vt:lpstr>Unlocking Insights through MySQL Data Analysis </vt:lpstr>
      <vt:lpstr>Find the total number of products sold by each store along with the store name.</vt:lpstr>
      <vt:lpstr>Calculate the cumulative sum of quantities sold for each product over time.</vt:lpstr>
      <vt:lpstr>Find the product with the highest total sales (quantity * price) for each category.</vt:lpstr>
      <vt:lpstr>🎯 Purpose of the Query </vt:lpstr>
      <vt:lpstr>Find the customer who spent the most money on orders.</vt:lpstr>
      <vt:lpstr>Find the highest-priced product for each category name.</vt:lpstr>
      <vt:lpstr>Find the total number of orders placed by each customer per store.</vt:lpstr>
      <vt:lpstr>Find the names of staff members who have not made any sales.</vt:lpstr>
      <vt:lpstr>Find the top 3 most sold products in terms of quantity.</vt:lpstr>
      <vt:lpstr>Find the median value of the price list.</vt:lpstr>
      <vt:lpstr>List all products that have never been ordered.</vt:lpstr>
      <vt:lpstr>List the names of staff members who have made more sales than the average number of sales by all staff members.</vt:lpstr>
      <vt:lpstr>Identify the customers who have ordered all types of products (i.e., from every category).</vt:lpstr>
      <vt:lpstr>Summary</vt:lpstr>
      <vt:lpstr>Summary</vt:lpstr>
      <vt:lpstr>Conclusion</vt:lpstr>
      <vt:lpstr>Why MySQL</vt:lpstr>
      <vt:lpstr>PowerPoint Presentation</vt:lpstr>
      <vt:lpstr>Let’s Connect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Kumar</dc:creator>
  <cp:lastModifiedBy>Shubham Kumar</cp:lastModifiedBy>
  <cp:revision>1</cp:revision>
  <dcterms:created xsi:type="dcterms:W3CDTF">2025-06-23T03:34:23Z</dcterms:created>
  <dcterms:modified xsi:type="dcterms:W3CDTF">2025-06-23T07:22:29Z</dcterms:modified>
</cp:coreProperties>
</file>