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14" r:id="rId5"/>
    <p:sldId id="282" r:id="rId6"/>
    <p:sldId id="283" r:id="rId7"/>
    <p:sldId id="284" r:id="rId8"/>
    <p:sldId id="285" r:id="rId9"/>
    <p:sldId id="286" r:id="rId10"/>
    <p:sldId id="287" r:id="rId11"/>
    <p:sldId id="289" r:id="rId12"/>
    <p:sldId id="290" r:id="rId13"/>
    <p:sldId id="291" r:id="rId14"/>
    <p:sldId id="293" r:id="rId15"/>
    <p:sldId id="294" r:id="rId16"/>
    <p:sldId id="297" r:id="rId17"/>
    <p:sldId id="298" r:id="rId18"/>
    <p:sldId id="299" r:id="rId19"/>
    <p:sldId id="300" r:id="rId20"/>
    <p:sldId id="305" r:id="rId21"/>
    <p:sldId id="301" r:id="rId22"/>
    <p:sldId id="306" r:id="rId23"/>
    <p:sldId id="307" r:id="rId24"/>
    <p:sldId id="308" r:id="rId25"/>
    <p:sldId id="312" r:id="rId26"/>
    <p:sldId id="311" r:id="rId27"/>
    <p:sldId id="310" r:id="rId28"/>
    <p:sldId id="31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BAA3EE-5BB6-9FA1-B099-2CFA6153FE53}"/>
              </a:ext>
            </a:extLst>
          </p:cNvPr>
          <p:cNvPicPr>
            <a:picLocks noChangeAspect="1"/>
          </p:cNvPicPr>
          <p:nvPr/>
        </p:nvPicPr>
        <p:blipFill>
          <a:blip r:embed="rId2"/>
          <a:stretch>
            <a:fillRect/>
          </a:stretch>
        </p:blipFill>
        <p:spPr>
          <a:xfrm>
            <a:off x="0" y="9331"/>
            <a:ext cx="12192000" cy="6858000"/>
          </a:xfrm>
          <a:prstGeom prst="rect">
            <a:avLst/>
          </a:prstGeom>
        </p:spPr>
      </p:pic>
      <p:sp>
        <p:nvSpPr>
          <p:cNvPr id="2" name="Title 1">
            <a:extLst>
              <a:ext uri="{FF2B5EF4-FFF2-40B4-BE49-F238E27FC236}">
                <a16:creationId xmlns:a16="http://schemas.microsoft.com/office/drawing/2014/main" id="{8C434689-2498-9B99-08CA-639D8AE507CE}"/>
              </a:ext>
            </a:extLst>
          </p:cNvPr>
          <p:cNvSpPr txBox="1">
            <a:spLocks/>
          </p:cNvSpPr>
          <p:nvPr/>
        </p:nvSpPr>
        <p:spPr>
          <a:xfrm>
            <a:off x="1059588" y="2467979"/>
            <a:ext cx="3485073" cy="2420504"/>
          </a:xfrm>
          <a:prstGeom prst="rect">
            <a:avLst/>
          </a:prstGeom>
        </p:spPr>
        <p:txBody>
          <a:bodyP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t>Pair Trade Strategy</a:t>
            </a:r>
          </a:p>
        </p:txBody>
      </p:sp>
      <p:sp>
        <p:nvSpPr>
          <p:cNvPr id="3" name="Subtitle 2">
            <a:extLst>
              <a:ext uri="{FF2B5EF4-FFF2-40B4-BE49-F238E27FC236}">
                <a16:creationId xmlns:a16="http://schemas.microsoft.com/office/drawing/2014/main" id="{FBE2E725-7F28-1B4F-CB58-1A2CD4D79580}"/>
              </a:ext>
            </a:extLst>
          </p:cNvPr>
          <p:cNvSpPr txBox="1">
            <a:spLocks/>
          </p:cNvSpPr>
          <p:nvPr/>
        </p:nvSpPr>
        <p:spPr>
          <a:xfrm>
            <a:off x="1059589" y="4263332"/>
            <a:ext cx="3485072" cy="1026544"/>
          </a:xfrm>
          <a:prstGeom prst="rect">
            <a:avLst/>
          </a:prstGeom>
        </p:spPr>
        <p:txBody>
          <a:bodyPr>
            <a:normAutofit fontScale="70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dirty="0">
              <a:solidFill>
                <a:srgbClr val="5792BA"/>
              </a:solidFill>
            </a:endParaRPr>
          </a:p>
          <a:p>
            <a:pPr marL="36900" indent="0">
              <a:buNone/>
            </a:pPr>
            <a:r>
              <a:rPr lang="en-US" dirty="0">
                <a:solidFill>
                  <a:srgbClr val="5792BA"/>
                </a:solidFill>
              </a:rPr>
              <a:t>Anuj Singh</a:t>
            </a:r>
          </a:p>
          <a:p>
            <a:pPr marL="36900" indent="0">
              <a:buNone/>
            </a:pPr>
            <a:r>
              <a:rPr lang="en-US" dirty="0">
                <a:solidFill>
                  <a:srgbClr val="5792BA"/>
                </a:solidFill>
              </a:rPr>
              <a:t>Sudhanshu Gupta</a:t>
            </a:r>
          </a:p>
        </p:txBody>
      </p:sp>
    </p:spTree>
    <p:extLst>
      <p:ext uri="{BB962C8B-B14F-4D97-AF65-F5344CB8AC3E}">
        <p14:creationId xmlns:p14="http://schemas.microsoft.com/office/powerpoint/2010/main" val="262076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20CCA-6F2A-0C5F-56B7-D01DF405739F}"/>
              </a:ext>
            </a:extLst>
          </p:cNvPr>
          <p:cNvPicPr>
            <a:picLocks noChangeAspect="1"/>
          </p:cNvPicPr>
          <p:nvPr/>
        </p:nvPicPr>
        <p:blipFill>
          <a:blip r:embed="rId2"/>
          <a:stretch>
            <a:fillRect/>
          </a:stretch>
        </p:blipFill>
        <p:spPr>
          <a:xfrm>
            <a:off x="6018245" y="209256"/>
            <a:ext cx="5685745" cy="3821568"/>
          </a:xfrm>
          <a:prstGeom prst="rect">
            <a:avLst/>
          </a:prstGeom>
        </p:spPr>
      </p:pic>
      <p:pic>
        <p:nvPicPr>
          <p:cNvPr id="5" name="Picture 4">
            <a:extLst>
              <a:ext uri="{FF2B5EF4-FFF2-40B4-BE49-F238E27FC236}">
                <a16:creationId xmlns:a16="http://schemas.microsoft.com/office/drawing/2014/main" id="{2F60DF68-09CC-531D-31AD-B24DBAAD3929}"/>
              </a:ext>
            </a:extLst>
          </p:cNvPr>
          <p:cNvPicPr>
            <a:picLocks noChangeAspect="1"/>
          </p:cNvPicPr>
          <p:nvPr/>
        </p:nvPicPr>
        <p:blipFill>
          <a:blip r:embed="rId3"/>
          <a:stretch>
            <a:fillRect/>
          </a:stretch>
        </p:blipFill>
        <p:spPr>
          <a:xfrm>
            <a:off x="488010" y="3116425"/>
            <a:ext cx="4811158" cy="3629608"/>
          </a:xfrm>
          <a:prstGeom prst="rect">
            <a:avLst/>
          </a:prstGeom>
        </p:spPr>
      </p:pic>
      <p:sp>
        <p:nvSpPr>
          <p:cNvPr id="6" name="TextBox 5">
            <a:extLst>
              <a:ext uri="{FF2B5EF4-FFF2-40B4-BE49-F238E27FC236}">
                <a16:creationId xmlns:a16="http://schemas.microsoft.com/office/drawing/2014/main" id="{1A8FE748-92F5-238A-CF60-623469A7931C}"/>
              </a:ext>
            </a:extLst>
          </p:cNvPr>
          <p:cNvSpPr txBox="1"/>
          <p:nvPr/>
        </p:nvSpPr>
        <p:spPr>
          <a:xfrm>
            <a:off x="1744824" y="821094"/>
            <a:ext cx="3032449" cy="923330"/>
          </a:xfrm>
          <a:prstGeom prst="rect">
            <a:avLst/>
          </a:prstGeom>
          <a:noFill/>
        </p:spPr>
        <p:txBody>
          <a:bodyPr wrap="square" rtlCol="0">
            <a:spAutoFit/>
          </a:bodyPr>
          <a:lstStyle/>
          <a:p>
            <a:r>
              <a:rPr lang="en-US" dirty="0"/>
              <a:t>Two Dimensions Component Plot and Finding pairs.</a:t>
            </a:r>
          </a:p>
        </p:txBody>
      </p:sp>
      <p:sp>
        <p:nvSpPr>
          <p:cNvPr id="7" name="TextBox 6">
            <a:extLst>
              <a:ext uri="{FF2B5EF4-FFF2-40B4-BE49-F238E27FC236}">
                <a16:creationId xmlns:a16="http://schemas.microsoft.com/office/drawing/2014/main" id="{D2E2801B-0CE6-22AD-AB9C-67EB4ED07932}"/>
              </a:ext>
            </a:extLst>
          </p:cNvPr>
          <p:cNvSpPr txBox="1"/>
          <p:nvPr/>
        </p:nvSpPr>
        <p:spPr>
          <a:xfrm>
            <a:off x="7131698" y="5106955"/>
            <a:ext cx="3032449" cy="923330"/>
          </a:xfrm>
          <a:prstGeom prst="rect">
            <a:avLst/>
          </a:prstGeom>
          <a:noFill/>
        </p:spPr>
        <p:txBody>
          <a:bodyPr wrap="square" rtlCol="0">
            <a:spAutoFit/>
          </a:bodyPr>
          <a:lstStyle/>
          <a:p>
            <a:r>
              <a:rPr lang="en-US" dirty="0"/>
              <a:t>Three Dimensions Component Plot and Finding pairs.</a:t>
            </a:r>
          </a:p>
        </p:txBody>
      </p:sp>
      <p:cxnSp>
        <p:nvCxnSpPr>
          <p:cNvPr id="9" name="Straight Arrow Connector 8">
            <a:extLst>
              <a:ext uri="{FF2B5EF4-FFF2-40B4-BE49-F238E27FC236}">
                <a16:creationId xmlns:a16="http://schemas.microsoft.com/office/drawing/2014/main" id="{AD0C4A1D-7358-211B-71D4-A4E04D5F5788}"/>
              </a:ext>
            </a:extLst>
          </p:cNvPr>
          <p:cNvCxnSpPr/>
          <p:nvPr/>
        </p:nvCxnSpPr>
        <p:spPr>
          <a:xfrm>
            <a:off x="4142482" y="1268963"/>
            <a:ext cx="1679820"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53BF15D0-1DDC-5F87-F423-7B8CE8B5E048}"/>
              </a:ext>
            </a:extLst>
          </p:cNvPr>
          <p:cNvCxnSpPr>
            <a:cxnSpLocks/>
          </p:cNvCxnSpPr>
          <p:nvPr/>
        </p:nvCxnSpPr>
        <p:spPr>
          <a:xfrm flipH="1">
            <a:off x="5467739" y="5594856"/>
            <a:ext cx="156272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796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4626-CE34-7051-3074-7147F9092DD8}"/>
              </a:ext>
            </a:extLst>
          </p:cNvPr>
          <p:cNvSpPr>
            <a:spLocks noGrp="1"/>
          </p:cNvSpPr>
          <p:nvPr>
            <p:ph type="title"/>
          </p:nvPr>
        </p:nvSpPr>
        <p:spPr/>
        <p:txBody>
          <a:bodyPr/>
          <a:lstStyle/>
          <a:p>
            <a:r>
              <a:rPr lang="en-US" dirty="0"/>
              <a:t>Step-5 Finding Pairs</a:t>
            </a:r>
          </a:p>
        </p:txBody>
      </p:sp>
      <p:sp>
        <p:nvSpPr>
          <p:cNvPr id="3" name="Content Placeholder 2">
            <a:extLst>
              <a:ext uri="{FF2B5EF4-FFF2-40B4-BE49-F238E27FC236}">
                <a16:creationId xmlns:a16="http://schemas.microsoft.com/office/drawing/2014/main" id="{C0087466-72C6-5026-3ACB-AC4EF0C46D43}"/>
              </a:ext>
            </a:extLst>
          </p:cNvPr>
          <p:cNvSpPr>
            <a:spLocks noGrp="1"/>
          </p:cNvSpPr>
          <p:nvPr>
            <p:ph idx="1"/>
          </p:nvPr>
        </p:nvSpPr>
        <p:spPr/>
        <p:txBody>
          <a:bodyPr>
            <a:normAutofit fontScale="92500"/>
          </a:bodyPr>
          <a:lstStyle/>
          <a:p>
            <a:r>
              <a:rPr lang="en-US" sz="1600" dirty="0"/>
              <a:t>We tried to find pair as per our criteria.</a:t>
            </a:r>
          </a:p>
          <a:p>
            <a:pPr marL="36900" indent="0">
              <a:buNone/>
            </a:pPr>
            <a:r>
              <a:rPr lang="en-US" sz="1600" dirty="0"/>
              <a:t>Following are the criteria-</a:t>
            </a:r>
          </a:p>
          <a:p>
            <a:pPr algn="l">
              <a:buFont typeface="Arial" panose="020B0604020202020204" pitchFamily="34" charset="0"/>
              <a:buChar char="•"/>
            </a:pPr>
            <a:r>
              <a:rPr lang="en-US" sz="1600" b="1" dirty="0"/>
              <a:t>Statistically significant t-stat from the Engle-Granger test (5% level)</a:t>
            </a:r>
          </a:p>
          <a:p>
            <a:pPr algn="l">
              <a:buFont typeface="Arial" panose="020B0604020202020204" pitchFamily="34" charset="0"/>
              <a:buChar char="•"/>
            </a:pPr>
            <a:r>
              <a:rPr lang="en-US" sz="1600" b="1" dirty="0"/>
              <a:t>Hurst exponent &lt; 0.5</a:t>
            </a:r>
          </a:p>
          <a:p>
            <a:pPr algn="l">
              <a:buFont typeface="Arial" panose="020B0604020202020204" pitchFamily="34" charset="0"/>
              <a:buChar char="•"/>
            </a:pPr>
            <a:r>
              <a:rPr lang="en-US" sz="1600" b="1" dirty="0"/>
              <a:t>Half-life between [1, 252]</a:t>
            </a:r>
          </a:p>
          <a:p>
            <a:pPr algn="l">
              <a:buFont typeface="Arial" panose="020B0604020202020204" pitchFamily="34" charset="0"/>
              <a:buChar char="•"/>
            </a:pPr>
            <a:r>
              <a:rPr lang="en-US" sz="1600" b="1" dirty="0"/>
              <a:t>Spread must cross the mean on average 12x per year</a:t>
            </a:r>
          </a:p>
          <a:p>
            <a:pPr algn="l"/>
            <a:r>
              <a:rPr lang="en-US" sz="1600" dirty="0"/>
              <a:t>These four criteria indicate positive characteristics for potential pairs of securities. The Engle-Granger tests the pair for cointegration. A Hurst exponent below 0.5 indicates that the pair of prices regresses strongly to the mean. Pairs with extreme half-life values, below 1 or above 252, are excluded from the selected pairs. Extreme half-life values indicate a price series that either reverts too quickly or too slowly to be traded. Finally, the price series must cross the long-term spread mean on average 12 times a year. This enforces one trade on average, per month.</a:t>
            </a:r>
          </a:p>
          <a:p>
            <a:pPr marL="36900" indent="0">
              <a:buNone/>
            </a:pPr>
            <a:endParaRPr lang="en-US" sz="1600" dirty="0"/>
          </a:p>
          <a:p>
            <a:endParaRPr lang="en-US" sz="1600" dirty="0"/>
          </a:p>
          <a:p>
            <a:endParaRPr lang="en-US" sz="1600" dirty="0"/>
          </a:p>
        </p:txBody>
      </p:sp>
    </p:spTree>
    <p:extLst>
      <p:ext uri="{BB962C8B-B14F-4D97-AF65-F5344CB8AC3E}">
        <p14:creationId xmlns:p14="http://schemas.microsoft.com/office/powerpoint/2010/main" val="11219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5870-00CA-72CF-3165-84ECE73B783F}"/>
              </a:ext>
            </a:extLst>
          </p:cNvPr>
          <p:cNvSpPr>
            <a:spLocks noGrp="1"/>
          </p:cNvSpPr>
          <p:nvPr>
            <p:ph type="title"/>
          </p:nvPr>
        </p:nvSpPr>
        <p:spPr/>
        <p:txBody>
          <a:bodyPr/>
          <a:lstStyle/>
          <a:p>
            <a:r>
              <a:rPr lang="en-US" dirty="0"/>
              <a:t>We Found 8 Tradeable Pairs</a:t>
            </a:r>
          </a:p>
        </p:txBody>
      </p:sp>
      <p:sp>
        <p:nvSpPr>
          <p:cNvPr id="3" name="Content Placeholder 2">
            <a:extLst>
              <a:ext uri="{FF2B5EF4-FFF2-40B4-BE49-F238E27FC236}">
                <a16:creationId xmlns:a16="http://schemas.microsoft.com/office/drawing/2014/main" id="{DD16A93E-453F-56FE-5C13-E8576360B9A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BEFFAC5-5DAF-42D6-4EEA-03A1F872592F}"/>
              </a:ext>
            </a:extLst>
          </p:cNvPr>
          <p:cNvPicPr>
            <a:picLocks noChangeAspect="1"/>
          </p:cNvPicPr>
          <p:nvPr/>
        </p:nvPicPr>
        <p:blipFill>
          <a:blip r:embed="rId2"/>
          <a:stretch>
            <a:fillRect/>
          </a:stretch>
        </p:blipFill>
        <p:spPr>
          <a:xfrm>
            <a:off x="829727" y="2076449"/>
            <a:ext cx="10448477" cy="3924299"/>
          </a:xfrm>
          <a:prstGeom prst="rect">
            <a:avLst/>
          </a:prstGeom>
        </p:spPr>
      </p:pic>
      <p:sp>
        <p:nvSpPr>
          <p:cNvPr id="6" name="TextBox 5">
            <a:extLst>
              <a:ext uri="{FF2B5EF4-FFF2-40B4-BE49-F238E27FC236}">
                <a16:creationId xmlns:a16="http://schemas.microsoft.com/office/drawing/2014/main" id="{A7740DC7-8922-33FC-B230-23D283A0E309}"/>
              </a:ext>
            </a:extLst>
          </p:cNvPr>
          <p:cNvSpPr txBox="1"/>
          <p:nvPr/>
        </p:nvSpPr>
        <p:spPr>
          <a:xfrm>
            <a:off x="3191069" y="6210297"/>
            <a:ext cx="7119258" cy="369332"/>
          </a:xfrm>
          <a:prstGeom prst="rect">
            <a:avLst/>
          </a:prstGeom>
          <a:noFill/>
        </p:spPr>
        <p:txBody>
          <a:bodyPr wrap="square" rtlCol="0">
            <a:spAutoFit/>
          </a:bodyPr>
          <a:lstStyle/>
          <a:p>
            <a:r>
              <a:rPr lang="en-US" dirty="0"/>
              <a:t>We drop SBIN, LT as they were not from same Industry</a:t>
            </a:r>
          </a:p>
        </p:txBody>
      </p:sp>
    </p:spTree>
    <p:extLst>
      <p:ext uri="{BB962C8B-B14F-4D97-AF65-F5344CB8AC3E}">
        <p14:creationId xmlns:p14="http://schemas.microsoft.com/office/powerpoint/2010/main" val="1400437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143E-E205-DEA8-7F36-72B57805E6E6}"/>
              </a:ext>
            </a:extLst>
          </p:cNvPr>
          <p:cNvSpPr>
            <a:spLocks noGrp="1"/>
          </p:cNvSpPr>
          <p:nvPr>
            <p:ph type="title"/>
          </p:nvPr>
        </p:nvSpPr>
        <p:spPr/>
        <p:txBody>
          <a:bodyPr/>
          <a:lstStyle/>
          <a:p>
            <a:r>
              <a:rPr lang="en-US" dirty="0"/>
              <a:t>Step- 6 Stationary Tests</a:t>
            </a:r>
          </a:p>
        </p:txBody>
      </p:sp>
      <p:sp>
        <p:nvSpPr>
          <p:cNvPr id="3" name="Content Placeholder 2">
            <a:extLst>
              <a:ext uri="{FF2B5EF4-FFF2-40B4-BE49-F238E27FC236}">
                <a16:creationId xmlns:a16="http://schemas.microsoft.com/office/drawing/2014/main" id="{453B889D-4337-FE6F-A117-C310CA777852}"/>
              </a:ext>
            </a:extLst>
          </p:cNvPr>
          <p:cNvSpPr>
            <a:spLocks noGrp="1"/>
          </p:cNvSpPr>
          <p:nvPr>
            <p:ph idx="1"/>
          </p:nvPr>
        </p:nvSpPr>
        <p:spPr/>
        <p:txBody>
          <a:bodyPr>
            <a:normAutofit fontScale="92500"/>
          </a:bodyPr>
          <a:lstStyle/>
          <a:p>
            <a:r>
              <a:rPr lang="en-US" dirty="0"/>
              <a:t>Further we planned to initiate the Stationary tests on 7 tradeable stocks we found.</a:t>
            </a:r>
          </a:p>
          <a:p>
            <a:pPr algn="l"/>
            <a:r>
              <a:rPr lang="en-US" b="1" dirty="0"/>
              <a:t>H0: Time series is stationary</a:t>
            </a:r>
          </a:p>
          <a:p>
            <a:pPr algn="l"/>
            <a:r>
              <a:rPr lang="en-US" b="1" dirty="0"/>
              <a:t>H1: Time series is non-stationary</a:t>
            </a:r>
          </a:p>
          <a:p>
            <a:pPr algn="l"/>
            <a:r>
              <a:rPr lang="en-US" dirty="0"/>
              <a:t>We will perform 3 tests on each stock</a:t>
            </a:r>
          </a:p>
          <a:p>
            <a:pPr algn="l"/>
            <a:r>
              <a:rPr lang="en-US" dirty="0"/>
              <a:t>1. ADF</a:t>
            </a:r>
          </a:p>
          <a:p>
            <a:pPr algn="l"/>
            <a:r>
              <a:rPr lang="en-US" dirty="0"/>
              <a:t>2. PP</a:t>
            </a:r>
          </a:p>
          <a:p>
            <a:pPr algn="l"/>
            <a:r>
              <a:rPr lang="en-US" dirty="0"/>
              <a:t>3. KPSS</a:t>
            </a:r>
          </a:p>
          <a:p>
            <a:endParaRPr lang="en-US" dirty="0"/>
          </a:p>
        </p:txBody>
      </p:sp>
    </p:spTree>
    <p:extLst>
      <p:ext uri="{BB962C8B-B14F-4D97-AF65-F5344CB8AC3E}">
        <p14:creationId xmlns:p14="http://schemas.microsoft.com/office/powerpoint/2010/main" val="82932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AD39-B608-7452-9CFB-39884936F9D0}"/>
              </a:ext>
            </a:extLst>
          </p:cNvPr>
          <p:cNvSpPr>
            <a:spLocks noGrp="1"/>
          </p:cNvSpPr>
          <p:nvPr>
            <p:ph type="title"/>
          </p:nvPr>
        </p:nvSpPr>
        <p:spPr/>
        <p:txBody>
          <a:bodyPr/>
          <a:lstStyle/>
          <a:p>
            <a:r>
              <a:rPr lang="en-US" dirty="0"/>
              <a:t>Stationary Test Results</a:t>
            </a:r>
          </a:p>
        </p:txBody>
      </p:sp>
      <p:sp>
        <p:nvSpPr>
          <p:cNvPr id="3" name="Content Placeholder 2">
            <a:extLst>
              <a:ext uri="{FF2B5EF4-FFF2-40B4-BE49-F238E27FC236}">
                <a16:creationId xmlns:a16="http://schemas.microsoft.com/office/drawing/2014/main" id="{B36FCB0D-F8FD-EEDD-4A92-DED3CCC5B5F7}"/>
              </a:ext>
            </a:extLst>
          </p:cNvPr>
          <p:cNvSpPr>
            <a:spLocks noGrp="1"/>
          </p:cNvSpPr>
          <p:nvPr>
            <p:ph idx="1"/>
          </p:nvPr>
        </p:nvSpPr>
        <p:spPr/>
        <p:txBody>
          <a:bodyPr/>
          <a:lstStyle/>
          <a:p>
            <a:r>
              <a:rPr lang="en-US" dirty="0"/>
              <a:t>Only [KOTAKBANK, HDFCBANK] and [KOTAKBANK, HDFC] passed the test and these pair we fail to accept Null Hypothesis. Hence they are Stationary in long term</a:t>
            </a:r>
          </a:p>
          <a:p>
            <a:endParaRPr lang="en-US" dirty="0"/>
          </a:p>
          <a:p>
            <a:endParaRPr lang="en-US" dirty="0"/>
          </a:p>
        </p:txBody>
      </p:sp>
      <p:pic>
        <p:nvPicPr>
          <p:cNvPr id="5" name="Picture 4">
            <a:extLst>
              <a:ext uri="{FF2B5EF4-FFF2-40B4-BE49-F238E27FC236}">
                <a16:creationId xmlns:a16="http://schemas.microsoft.com/office/drawing/2014/main" id="{209F36D4-D2FE-D3C6-2515-8DFF2C4CA443}"/>
              </a:ext>
            </a:extLst>
          </p:cNvPr>
          <p:cNvPicPr>
            <a:picLocks noChangeAspect="1"/>
          </p:cNvPicPr>
          <p:nvPr/>
        </p:nvPicPr>
        <p:blipFill>
          <a:blip r:embed="rId2"/>
          <a:stretch>
            <a:fillRect/>
          </a:stretch>
        </p:blipFill>
        <p:spPr>
          <a:xfrm>
            <a:off x="3186754" y="3429000"/>
            <a:ext cx="5818492" cy="2967625"/>
          </a:xfrm>
          <a:prstGeom prst="rect">
            <a:avLst/>
          </a:prstGeom>
        </p:spPr>
      </p:pic>
    </p:spTree>
    <p:extLst>
      <p:ext uri="{BB962C8B-B14F-4D97-AF65-F5344CB8AC3E}">
        <p14:creationId xmlns:p14="http://schemas.microsoft.com/office/powerpoint/2010/main" val="47018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4020-6A86-204F-C75D-F5C2B2F41D39}"/>
              </a:ext>
            </a:extLst>
          </p:cNvPr>
          <p:cNvSpPr>
            <a:spLocks noGrp="1"/>
          </p:cNvSpPr>
          <p:nvPr>
            <p:ph type="title"/>
          </p:nvPr>
        </p:nvSpPr>
        <p:spPr/>
        <p:txBody>
          <a:bodyPr/>
          <a:lstStyle/>
          <a:p>
            <a:r>
              <a:rPr lang="en-US" dirty="0"/>
              <a:t>Step-7 Cointegration Tests</a:t>
            </a:r>
          </a:p>
        </p:txBody>
      </p:sp>
      <p:sp>
        <p:nvSpPr>
          <p:cNvPr id="3" name="Content Placeholder 2">
            <a:extLst>
              <a:ext uri="{FF2B5EF4-FFF2-40B4-BE49-F238E27FC236}">
                <a16:creationId xmlns:a16="http://schemas.microsoft.com/office/drawing/2014/main" id="{0BA14133-51E5-368F-F27F-2AB994E858BA}"/>
              </a:ext>
            </a:extLst>
          </p:cNvPr>
          <p:cNvSpPr>
            <a:spLocks noGrp="1"/>
          </p:cNvSpPr>
          <p:nvPr>
            <p:ph idx="1"/>
          </p:nvPr>
        </p:nvSpPr>
        <p:spPr/>
        <p:txBody>
          <a:bodyPr/>
          <a:lstStyle/>
          <a:p>
            <a:pPr algn="l"/>
            <a:r>
              <a:rPr lang="en-US" sz="2100" dirty="0"/>
              <a:t>Engle-</a:t>
            </a:r>
            <a:r>
              <a:rPr lang="en-US" sz="2100" dirty="0" err="1"/>
              <a:t>Grangler</a:t>
            </a:r>
            <a:r>
              <a:rPr lang="en-US" sz="2100" dirty="0"/>
              <a:t> test</a:t>
            </a:r>
          </a:p>
          <a:p>
            <a:pPr algn="l"/>
            <a:r>
              <a:rPr lang="en-US" sz="2100" dirty="0"/>
              <a:t>Johansen test</a:t>
            </a:r>
          </a:p>
          <a:p>
            <a:pPr algn="l"/>
            <a:r>
              <a:rPr lang="en-US" sz="2100" dirty="0"/>
              <a:t>Phillips–Ouliaris cointegration test.</a:t>
            </a:r>
          </a:p>
          <a:p>
            <a:pPr algn="l"/>
            <a:r>
              <a:rPr lang="en-US" sz="2100" dirty="0"/>
              <a:t>Multicointegration.</a:t>
            </a:r>
          </a:p>
          <a:p>
            <a:pPr algn="l"/>
            <a:r>
              <a:rPr lang="en-US" sz="2100" dirty="0"/>
              <a:t>H0 = There is no Cointegration between stocks</a:t>
            </a:r>
          </a:p>
          <a:p>
            <a:pPr algn="l"/>
            <a:r>
              <a:rPr lang="en-US" sz="2100" dirty="0"/>
              <a:t>H1 = There is Cointegration between stocks</a:t>
            </a:r>
          </a:p>
          <a:p>
            <a:endParaRPr lang="en-US" dirty="0">
              <a:solidFill>
                <a:schemeClr val="tx1"/>
              </a:solidFill>
            </a:endParaRPr>
          </a:p>
        </p:txBody>
      </p:sp>
    </p:spTree>
    <p:extLst>
      <p:ext uri="{BB962C8B-B14F-4D97-AF65-F5344CB8AC3E}">
        <p14:creationId xmlns:p14="http://schemas.microsoft.com/office/powerpoint/2010/main" val="4063343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0ADB-7C6E-0862-C747-01D9447013DA}"/>
              </a:ext>
            </a:extLst>
          </p:cNvPr>
          <p:cNvSpPr>
            <a:spLocks noGrp="1"/>
          </p:cNvSpPr>
          <p:nvPr>
            <p:ph type="title"/>
          </p:nvPr>
        </p:nvSpPr>
        <p:spPr/>
        <p:txBody>
          <a:bodyPr/>
          <a:lstStyle/>
          <a:p>
            <a:r>
              <a:rPr lang="en-US" dirty="0"/>
              <a:t>Cointegration test Results</a:t>
            </a:r>
          </a:p>
        </p:txBody>
      </p:sp>
      <p:pic>
        <p:nvPicPr>
          <p:cNvPr id="5" name="Content Placeholder 4">
            <a:extLst>
              <a:ext uri="{FF2B5EF4-FFF2-40B4-BE49-F238E27FC236}">
                <a16:creationId xmlns:a16="http://schemas.microsoft.com/office/drawing/2014/main" id="{C72E3DAF-8541-0EA8-5C6B-FE3694660884}"/>
              </a:ext>
            </a:extLst>
          </p:cNvPr>
          <p:cNvPicPr>
            <a:picLocks noGrp="1" noChangeAspect="1"/>
          </p:cNvPicPr>
          <p:nvPr>
            <p:ph idx="1"/>
          </p:nvPr>
        </p:nvPicPr>
        <p:blipFill>
          <a:blip r:embed="rId2"/>
          <a:stretch>
            <a:fillRect/>
          </a:stretch>
        </p:blipFill>
        <p:spPr>
          <a:xfrm>
            <a:off x="6090676" y="2019178"/>
            <a:ext cx="5113463" cy="1409822"/>
          </a:xfrm>
        </p:spPr>
      </p:pic>
      <p:pic>
        <p:nvPicPr>
          <p:cNvPr id="7" name="Picture 6">
            <a:extLst>
              <a:ext uri="{FF2B5EF4-FFF2-40B4-BE49-F238E27FC236}">
                <a16:creationId xmlns:a16="http://schemas.microsoft.com/office/drawing/2014/main" id="{4E4251EB-4678-4C83-1898-D89E776D17B4}"/>
              </a:ext>
            </a:extLst>
          </p:cNvPr>
          <p:cNvPicPr>
            <a:picLocks noChangeAspect="1"/>
          </p:cNvPicPr>
          <p:nvPr/>
        </p:nvPicPr>
        <p:blipFill>
          <a:blip r:embed="rId3"/>
          <a:stretch>
            <a:fillRect/>
          </a:stretch>
        </p:blipFill>
        <p:spPr>
          <a:xfrm>
            <a:off x="6090676" y="4209983"/>
            <a:ext cx="5176881" cy="1562235"/>
          </a:xfrm>
          <a:prstGeom prst="rect">
            <a:avLst/>
          </a:prstGeom>
        </p:spPr>
      </p:pic>
      <p:sp>
        <p:nvSpPr>
          <p:cNvPr id="8" name="TextBox 7">
            <a:extLst>
              <a:ext uri="{FF2B5EF4-FFF2-40B4-BE49-F238E27FC236}">
                <a16:creationId xmlns:a16="http://schemas.microsoft.com/office/drawing/2014/main" id="{24DF7DCD-BBE2-FEDE-7931-B76C2B0BD7AA}"/>
              </a:ext>
            </a:extLst>
          </p:cNvPr>
          <p:cNvSpPr txBox="1"/>
          <p:nvPr/>
        </p:nvSpPr>
        <p:spPr>
          <a:xfrm>
            <a:off x="924443" y="2621902"/>
            <a:ext cx="3592891" cy="2585323"/>
          </a:xfrm>
          <a:prstGeom prst="rect">
            <a:avLst/>
          </a:prstGeom>
          <a:noFill/>
        </p:spPr>
        <p:txBody>
          <a:bodyPr wrap="square" rtlCol="0">
            <a:spAutoFit/>
          </a:bodyPr>
          <a:lstStyle/>
          <a:p>
            <a:r>
              <a:rPr lang="en-US" dirty="0"/>
              <a:t>Pairs [KOTAKBANK &amp; HDFC] and [KOTAKBANK &amp; HDFCBANK]</a:t>
            </a:r>
          </a:p>
          <a:p>
            <a:endParaRPr lang="en-US" dirty="0"/>
          </a:p>
          <a:p>
            <a:r>
              <a:rPr lang="en-US" dirty="0"/>
              <a:t>As per the test results they pass the cointegration test and we fail to reject null hypothesis.</a:t>
            </a:r>
          </a:p>
          <a:p>
            <a:endParaRPr lang="en-US" dirty="0"/>
          </a:p>
          <a:p>
            <a:r>
              <a:rPr lang="en-US" dirty="0"/>
              <a:t>Hence we accept that pairs are correlated</a:t>
            </a:r>
          </a:p>
        </p:txBody>
      </p:sp>
    </p:spTree>
    <p:extLst>
      <p:ext uri="{BB962C8B-B14F-4D97-AF65-F5344CB8AC3E}">
        <p14:creationId xmlns:p14="http://schemas.microsoft.com/office/powerpoint/2010/main" val="22730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688CC1-B7D0-47E9-6151-AE93819F67E9}"/>
              </a:ext>
            </a:extLst>
          </p:cNvPr>
          <p:cNvPicPr>
            <a:picLocks noChangeAspect="1"/>
          </p:cNvPicPr>
          <p:nvPr/>
        </p:nvPicPr>
        <p:blipFill>
          <a:blip r:embed="rId2"/>
          <a:stretch>
            <a:fillRect/>
          </a:stretch>
        </p:blipFill>
        <p:spPr>
          <a:xfrm>
            <a:off x="1852791" y="136202"/>
            <a:ext cx="8839966" cy="3076842"/>
          </a:xfrm>
          <a:prstGeom prst="rect">
            <a:avLst/>
          </a:prstGeom>
        </p:spPr>
      </p:pic>
      <p:pic>
        <p:nvPicPr>
          <p:cNvPr id="7" name="Picture 6">
            <a:extLst>
              <a:ext uri="{FF2B5EF4-FFF2-40B4-BE49-F238E27FC236}">
                <a16:creationId xmlns:a16="http://schemas.microsoft.com/office/drawing/2014/main" id="{1D84D673-19F0-5038-8DF2-3F48D7D98558}"/>
              </a:ext>
            </a:extLst>
          </p:cNvPr>
          <p:cNvPicPr>
            <a:picLocks noChangeAspect="1"/>
          </p:cNvPicPr>
          <p:nvPr/>
        </p:nvPicPr>
        <p:blipFill>
          <a:blip r:embed="rId3"/>
          <a:stretch>
            <a:fillRect/>
          </a:stretch>
        </p:blipFill>
        <p:spPr>
          <a:xfrm>
            <a:off x="1807067" y="3429000"/>
            <a:ext cx="8885690" cy="3076842"/>
          </a:xfrm>
          <a:prstGeom prst="rect">
            <a:avLst/>
          </a:prstGeom>
        </p:spPr>
      </p:pic>
      <p:sp>
        <p:nvSpPr>
          <p:cNvPr id="10" name="TextBox 9">
            <a:extLst>
              <a:ext uri="{FF2B5EF4-FFF2-40B4-BE49-F238E27FC236}">
                <a16:creationId xmlns:a16="http://schemas.microsoft.com/office/drawing/2014/main" id="{2FBE186A-2F0B-1EA1-697B-7D71BEDBA907}"/>
              </a:ext>
            </a:extLst>
          </p:cNvPr>
          <p:cNvSpPr txBox="1"/>
          <p:nvPr/>
        </p:nvSpPr>
        <p:spPr>
          <a:xfrm rot="16200000">
            <a:off x="-373226" y="2596190"/>
            <a:ext cx="2612575" cy="769441"/>
          </a:xfrm>
          <a:prstGeom prst="rect">
            <a:avLst/>
          </a:prstGeom>
          <a:noFill/>
        </p:spPr>
        <p:txBody>
          <a:bodyPr wrap="square" rtlCol="0">
            <a:spAutoFit/>
          </a:bodyPr>
          <a:lstStyle/>
          <a:p>
            <a:r>
              <a:rPr lang="en-US" sz="4400" dirty="0"/>
              <a:t>PLOTS</a:t>
            </a:r>
          </a:p>
        </p:txBody>
      </p:sp>
    </p:spTree>
    <p:extLst>
      <p:ext uri="{BB962C8B-B14F-4D97-AF65-F5344CB8AC3E}">
        <p14:creationId xmlns:p14="http://schemas.microsoft.com/office/powerpoint/2010/main" val="5829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EC7C-EE3A-2A94-1E06-33A4FE8DEA28}"/>
              </a:ext>
            </a:extLst>
          </p:cNvPr>
          <p:cNvSpPr>
            <a:spLocks noGrp="1"/>
          </p:cNvSpPr>
          <p:nvPr>
            <p:ph type="title"/>
          </p:nvPr>
        </p:nvSpPr>
        <p:spPr/>
        <p:txBody>
          <a:bodyPr/>
          <a:lstStyle/>
          <a:p>
            <a:r>
              <a:rPr lang="en-US" dirty="0"/>
              <a:t>Step-8 Test data analysis</a:t>
            </a:r>
          </a:p>
        </p:txBody>
      </p:sp>
      <p:sp>
        <p:nvSpPr>
          <p:cNvPr id="3" name="Content Placeholder 2">
            <a:extLst>
              <a:ext uri="{FF2B5EF4-FFF2-40B4-BE49-F238E27FC236}">
                <a16:creationId xmlns:a16="http://schemas.microsoft.com/office/drawing/2014/main" id="{A274DFF0-00F7-E469-9295-6D9E486E5621}"/>
              </a:ext>
            </a:extLst>
          </p:cNvPr>
          <p:cNvSpPr>
            <a:spLocks noGrp="1"/>
          </p:cNvSpPr>
          <p:nvPr>
            <p:ph idx="1"/>
          </p:nvPr>
        </p:nvSpPr>
        <p:spPr>
          <a:xfrm>
            <a:off x="913795" y="1749878"/>
            <a:ext cx="10353762" cy="3714749"/>
          </a:xfrm>
        </p:spPr>
        <p:txBody>
          <a:bodyPr/>
          <a:lstStyle/>
          <a:p>
            <a:r>
              <a:rPr lang="en-US" dirty="0"/>
              <a:t>Why try to implement the tests on test data to prove the fact that test data has same behaviour as per the train data.</a:t>
            </a:r>
          </a:p>
          <a:p>
            <a:pPr algn="l"/>
            <a:r>
              <a:rPr lang="en-US" b="1" i="1" dirty="0"/>
              <a:t>H0 - Test data have no relation with the train data</a:t>
            </a:r>
          </a:p>
          <a:p>
            <a:pPr algn="l"/>
            <a:r>
              <a:rPr lang="en-US" b="1" i="1" dirty="0"/>
              <a:t>H1 - Test data have relation with train data</a:t>
            </a:r>
          </a:p>
          <a:p>
            <a:endParaRPr lang="en-US" dirty="0"/>
          </a:p>
          <a:p>
            <a:pPr marL="36900" indent="0">
              <a:buNone/>
            </a:pPr>
            <a:endParaRPr lang="en-US" dirty="0"/>
          </a:p>
        </p:txBody>
      </p:sp>
      <p:pic>
        <p:nvPicPr>
          <p:cNvPr id="5" name="Picture 4">
            <a:extLst>
              <a:ext uri="{FF2B5EF4-FFF2-40B4-BE49-F238E27FC236}">
                <a16:creationId xmlns:a16="http://schemas.microsoft.com/office/drawing/2014/main" id="{153EA046-E629-A55E-F670-0D8EB1E68F89}"/>
              </a:ext>
            </a:extLst>
          </p:cNvPr>
          <p:cNvPicPr>
            <a:picLocks noChangeAspect="1"/>
          </p:cNvPicPr>
          <p:nvPr/>
        </p:nvPicPr>
        <p:blipFill>
          <a:blip r:embed="rId2"/>
          <a:stretch>
            <a:fillRect/>
          </a:stretch>
        </p:blipFill>
        <p:spPr>
          <a:xfrm>
            <a:off x="1987420" y="3788230"/>
            <a:ext cx="7697755" cy="2749990"/>
          </a:xfrm>
          <a:prstGeom prst="rect">
            <a:avLst/>
          </a:prstGeom>
        </p:spPr>
      </p:pic>
    </p:spTree>
    <p:extLst>
      <p:ext uri="{BB962C8B-B14F-4D97-AF65-F5344CB8AC3E}">
        <p14:creationId xmlns:p14="http://schemas.microsoft.com/office/powerpoint/2010/main" val="3108161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A43D-06A3-5089-9534-F5A94E4C3DC2}"/>
              </a:ext>
            </a:extLst>
          </p:cNvPr>
          <p:cNvSpPr>
            <a:spLocks noGrp="1"/>
          </p:cNvSpPr>
          <p:nvPr>
            <p:ph type="title"/>
          </p:nvPr>
        </p:nvSpPr>
        <p:spPr/>
        <p:txBody>
          <a:bodyPr/>
          <a:lstStyle/>
          <a:p>
            <a:r>
              <a:rPr lang="en-US" dirty="0"/>
              <a:t>Step-9 Generating Signals</a:t>
            </a:r>
          </a:p>
        </p:txBody>
      </p:sp>
      <p:sp>
        <p:nvSpPr>
          <p:cNvPr id="3" name="Content Placeholder 2">
            <a:extLst>
              <a:ext uri="{FF2B5EF4-FFF2-40B4-BE49-F238E27FC236}">
                <a16:creationId xmlns:a16="http://schemas.microsoft.com/office/drawing/2014/main" id="{94106107-279C-5F9F-33DE-971F3261B3A9}"/>
              </a:ext>
            </a:extLst>
          </p:cNvPr>
          <p:cNvSpPr>
            <a:spLocks noGrp="1"/>
          </p:cNvSpPr>
          <p:nvPr>
            <p:ph idx="1"/>
          </p:nvPr>
        </p:nvSpPr>
        <p:spPr>
          <a:xfrm>
            <a:off x="913795" y="2533651"/>
            <a:ext cx="10353762" cy="3714749"/>
          </a:xfrm>
        </p:spPr>
        <p:txBody>
          <a:bodyPr/>
          <a:lstStyle/>
          <a:p>
            <a:pPr marL="36900" indent="0" algn="ctr">
              <a:buNone/>
            </a:pPr>
            <a:r>
              <a:rPr lang="en-US" dirty="0"/>
              <a:t>As we have learnt that test data is has same behaviour as train data. We will do signal analysis and returns calculation on test data for last 30 days window.</a:t>
            </a:r>
          </a:p>
          <a:p>
            <a:pPr marL="36900" indent="0" algn="ctr">
              <a:buNone/>
            </a:pPr>
            <a:endParaRPr lang="en-US" dirty="0"/>
          </a:p>
          <a:p>
            <a:pPr marL="36900" indent="0" algn="ctr">
              <a:buNone/>
            </a:pPr>
            <a:r>
              <a:rPr lang="en-US" dirty="0"/>
              <a:t>We taken it as a short term strategy, and for the next 30 days will be perfect for evaluation.</a:t>
            </a:r>
          </a:p>
          <a:p>
            <a:pPr marL="36900" indent="0">
              <a:buNone/>
            </a:pPr>
            <a:endParaRPr lang="en-US" dirty="0"/>
          </a:p>
        </p:txBody>
      </p:sp>
    </p:spTree>
    <p:extLst>
      <p:ext uri="{BB962C8B-B14F-4D97-AF65-F5344CB8AC3E}">
        <p14:creationId xmlns:p14="http://schemas.microsoft.com/office/powerpoint/2010/main" val="406544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DAA5-2BC3-0E7A-CAA3-510D9797D0D4}"/>
              </a:ext>
            </a:extLst>
          </p:cNvPr>
          <p:cNvSpPr>
            <a:spLocks noGrp="1"/>
          </p:cNvSpPr>
          <p:nvPr>
            <p:ph type="title"/>
          </p:nvPr>
        </p:nvSpPr>
        <p:spPr/>
        <p:txBody>
          <a:bodyPr/>
          <a:lstStyle/>
          <a:p>
            <a:r>
              <a:rPr lang="en-US" dirty="0"/>
              <a:t>What is Pair trade</a:t>
            </a:r>
          </a:p>
        </p:txBody>
      </p:sp>
      <p:sp>
        <p:nvSpPr>
          <p:cNvPr id="3" name="Content Placeholder 2">
            <a:extLst>
              <a:ext uri="{FF2B5EF4-FFF2-40B4-BE49-F238E27FC236}">
                <a16:creationId xmlns:a16="http://schemas.microsoft.com/office/drawing/2014/main" id="{411F7014-FB8E-E0F5-6D4B-0DD45D139E12}"/>
              </a:ext>
            </a:extLst>
          </p:cNvPr>
          <p:cNvSpPr>
            <a:spLocks noGrp="1"/>
          </p:cNvSpPr>
          <p:nvPr>
            <p:ph idx="1"/>
          </p:nvPr>
        </p:nvSpPr>
        <p:spPr>
          <a:xfrm>
            <a:off x="913795" y="2813568"/>
            <a:ext cx="10353762" cy="3714749"/>
          </a:xfrm>
        </p:spPr>
        <p:txBody>
          <a:bodyPr/>
          <a:lstStyle/>
          <a:p>
            <a:pPr marL="36900" indent="0" algn="ctr">
              <a:buNone/>
            </a:pPr>
            <a:r>
              <a:rPr lang="en-US" b="1" i="0" dirty="0">
                <a:solidFill>
                  <a:srgbClr val="ECECEC"/>
                </a:solidFill>
                <a:effectLst/>
                <a:latin typeface="Söhne"/>
              </a:rPr>
              <a:t>Pair trading, also known as statistical arbitrage or relative value trading, is an investment strategy that involves taking a long position in one stock while simultaneously taking a short position in another stock that is statistically correlated. The aim of pair trading is to profit from the relative performance between the two securities while neutralizing overall market exposure.</a:t>
            </a:r>
            <a:endParaRPr lang="en-US" b="1" dirty="0"/>
          </a:p>
        </p:txBody>
      </p:sp>
    </p:spTree>
    <p:extLst>
      <p:ext uri="{BB962C8B-B14F-4D97-AF65-F5344CB8AC3E}">
        <p14:creationId xmlns:p14="http://schemas.microsoft.com/office/powerpoint/2010/main" val="44911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450C17-B738-D912-E1A3-E07C15DFA80F}"/>
              </a:ext>
            </a:extLst>
          </p:cNvPr>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2074551" y="1333074"/>
            <a:ext cx="8870449" cy="4915326"/>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35AE83A2-68C3-FEAA-C6D6-503EDB96440F}"/>
              </a:ext>
            </a:extLst>
          </p:cNvPr>
          <p:cNvSpPr txBox="1">
            <a:spLocks/>
          </p:cNvSpPr>
          <p:nvPr/>
        </p:nvSpPr>
        <p:spPr>
          <a:xfrm>
            <a:off x="1066195" y="438150"/>
            <a:ext cx="10353762" cy="1257300"/>
          </a:xfrm>
          <a:prstGeom prst="rect">
            <a:avLst/>
          </a:prstGeom>
        </p:spPr>
        <p:txBody>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KOTAKBANK-HDFCBANK</a:t>
            </a:r>
          </a:p>
        </p:txBody>
      </p:sp>
    </p:spTree>
    <p:extLst>
      <p:ext uri="{BB962C8B-B14F-4D97-AF65-F5344CB8AC3E}">
        <p14:creationId xmlns:p14="http://schemas.microsoft.com/office/powerpoint/2010/main" val="107637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DA26B4-77B2-DDB9-D2D6-1B6E0B0D9774}"/>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1746608" y="1447050"/>
            <a:ext cx="9053345" cy="4747671"/>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4BADAD1F-02F3-8FBA-6F2A-77653FF379C6}"/>
              </a:ext>
            </a:extLst>
          </p:cNvPr>
          <p:cNvSpPr txBox="1">
            <a:spLocks/>
          </p:cNvSpPr>
          <p:nvPr/>
        </p:nvSpPr>
        <p:spPr>
          <a:xfrm>
            <a:off x="792497" y="376335"/>
            <a:ext cx="10353762" cy="1257300"/>
          </a:xfrm>
          <a:prstGeom prst="rect">
            <a:avLst/>
          </a:prstGeom>
        </p:spPr>
        <p:txBody>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KOTAKBANK-HDFC</a:t>
            </a:r>
          </a:p>
        </p:txBody>
      </p:sp>
    </p:spTree>
    <p:extLst>
      <p:ext uri="{BB962C8B-B14F-4D97-AF65-F5344CB8AC3E}">
        <p14:creationId xmlns:p14="http://schemas.microsoft.com/office/powerpoint/2010/main" val="2029019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66B5-C3FA-5499-7288-16ACF08054C3}"/>
              </a:ext>
            </a:extLst>
          </p:cNvPr>
          <p:cNvSpPr>
            <a:spLocks noGrp="1"/>
          </p:cNvSpPr>
          <p:nvPr>
            <p:ph type="title"/>
          </p:nvPr>
        </p:nvSpPr>
        <p:spPr/>
        <p:txBody>
          <a:bodyPr/>
          <a:lstStyle/>
          <a:p>
            <a:r>
              <a:rPr lang="en-US" dirty="0"/>
              <a:t>Metrics</a:t>
            </a:r>
          </a:p>
        </p:txBody>
      </p:sp>
      <p:pic>
        <p:nvPicPr>
          <p:cNvPr id="5" name="Content Placeholder 4">
            <a:extLst>
              <a:ext uri="{FF2B5EF4-FFF2-40B4-BE49-F238E27FC236}">
                <a16:creationId xmlns:a16="http://schemas.microsoft.com/office/drawing/2014/main" id="{64B4D303-E376-9884-5DD9-EC0CE77D67C2}"/>
              </a:ext>
            </a:extLst>
          </p:cNvPr>
          <p:cNvPicPr>
            <a:picLocks noGrp="1" noChangeAspect="1"/>
          </p:cNvPicPr>
          <p:nvPr>
            <p:ph idx="1"/>
          </p:nvPr>
        </p:nvPicPr>
        <p:blipFill>
          <a:blip r:embed="rId2">
            <a:duotone>
              <a:prstClr val="black"/>
              <a:schemeClr val="tx2">
                <a:lumMod val="10000"/>
                <a:tint val="45000"/>
                <a:satMod val="400000"/>
              </a:schemeClr>
            </a:duotone>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2183295" y="1950098"/>
            <a:ext cx="7830436" cy="3974841"/>
          </a:xfrm>
          <a:prstGeom prst="rect">
            <a:avLst/>
          </a:prstGeom>
          <a:ln>
            <a:noFill/>
          </a:ln>
          <a:effectLst>
            <a:softEdge rad="112500"/>
          </a:effectLst>
        </p:spPr>
      </p:pic>
    </p:spTree>
    <p:extLst>
      <p:ext uri="{BB962C8B-B14F-4D97-AF65-F5344CB8AC3E}">
        <p14:creationId xmlns:p14="http://schemas.microsoft.com/office/powerpoint/2010/main" val="392000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73DF-73FD-FAF2-ED73-95650DC0318A}"/>
              </a:ext>
            </a:extLst>
          </p:cNvPr>
          <p:cNvSpPr>
            <a:spLocks noGrp="1"/>
          </p:cNvSpPr>
          <p:nvPr>
            <p:ph type="title"/>
          </p:nvPr>
        </p:nvSpPr>
        <p:spPr/>
        <p:txBody>
          <a:bodyPr/>
          <a:lstStyle/>
          <a:p>
            <a:r>
              <a:rPr lang="en-US" dirty="0"/>
              <a:t>Risk Management</a:t>
            </a:r>
          </a:p>
        </p:txBody>
      </p:sp>
      <p:sp>
        <p:nvSpPr>
          <p:cNvPr id="3" name="Content Placeholder 2">
            <a:extLst>
              <a:ext uri="{FF2B5EF4-FFF2-40B4-BE49-F238E27FC236}">
                <a16:creationId xmlns:a16="http://schemas.microsoft.com/office/drawing/2014/main" id="{6447688A-D618-2798-F1C7-B69BB2005241}"/>
              </a:ext>
            </a:extLst>
          </p:cNvPr>
          <p:cNvSpPr>
            <a:spLocks noGrp="1"/>
          </p:cNvSpPr>
          <p:nvPr>
            <p:ph idx="1"/>
          </p:nvPr>
        </p:nvSpPr>
        <p:spPr/>
        <p:txBody>
          <a:bodyPr>
            <a:normAutofit fontScale="25000" lnSpcReduction="20000"/>
          </a:bodyPr>
          <a:lstStyle/>
          <a:p>
            <a:pPr algn="l">
              <a:buFont typeface="+mj-lt"/>
              <a:buAutoNum type="arabicPeriod"/>
            </a:pPr>
            <a:r>
              <a:rPr lang="en-US" sz="6400" b="1" i="0" dirty="0">
                <a:solidFill>
                  <a:srgbClr val="ECECEC"/>
                </a:solidFill>
                <a:effectLst/>
                <a:latin typeface="Söhne"/>
              </a:rPr>
              <a:t>Position Sizing</a:t>
            </a:r>
            <a:r>
              <a:rPr lang="en-US" sz="6400" b="0" i="0" dirty="0">
                <a:solidFill>
                  <a:srgbClr val="ECECEC"/>
                </a:solidFill>
                <a:effectLst/>
                <a:latin typeface="Söhne"/>
              </a:rPr>
              <a:t>: Determine the appropriate size of each trade based on the level of risk you are willing to take. This can be done by allocating a certain percentage of your total capital to each</a:t>
            </a:r>
          </a:p>
          <a:p>
            <a:pPr algn="l">
              <a:buFont typeface="+mj-lt"/>
              <a:buAutoNum type="arabicPeriod"/>
            </a:pPr>
            <a:r>
              <a:rPr lang="en-US" sz="6400" b="1" i="0" dirty="0">
                <a:solidFill>
                  <a:srgbClr val="ECECEC"/>
                </a:solidFill>
                <a:effectLst/>
                <a:latin typeface="Söhne"/>
              </a:rPr>
              <a:t>Stop Loss Orders</a:t>
            </a:r>
            <a:r>
              <a:rPr lang="en-US" sz="6400" b="0" i="0" dirty="0">
                <a:solidFill>
                  <a:srgbClr val="ECECEC"/>
                </a:solidFill>
                <a:effectLst/>
                <a:latin typeface="Söhne"/>
              </a:rPr>
              <a:t>: Implement stop loss orders to automatically exit a trade if the losses reach a predefined threshold. This helps limit potential losses and protects capital from significant drawdowns.</a:t>
            </a:r>
          </a:p>
          <a:p>
            <a:pPr algn="l">
              <a:buFont typeface="+mj-lt"/>
              <a:buAutoNum type="arabicPeriod"/>
            </a:pPr>
            <a:r>
              <a:rPr lang="en-US" sz="6400" b="1" i="0" dirty="0">
                <a:solidFill>
                  <a:srgbClr val="ECECEC"/>
                </a:solidFill>
                <a:effectLst/>
                <a:latin typeface="Söhne"/>
              </a:rPr>
              <a:t>Maximum Drawdown Limit</a:t>
            </a:r>
            <a:r>
              <a:rPr lang="en-US" sz="6400" b="0" i="0" dirty="0">
                <a:solidFill>
                  <a:srgbClr val="ECECEC"/>
                </a:solidFill>
                <a:effectLst/>
                <a:latin typeface="Söhne"/>
              </a:rPr>
              <a:t>: Set a maximum allowable drawdown for your trading strategy. If the drawdown exceeds this limit, temporarily halt trading or reevaluate the strategy to identify potential issues.</a:t>
            </a:r>
          </a:p>
          <a:p>
            <a:pPr algn="l">
              <a:buFont typeface="+mj-lt"/>
              <a:buAutoNum type="arabicPeriod"/>
            </a:pPr>
            <a:r>
              <a:rPr lang="en-US" sz="6400" b="1" i="0" dirty="0">
                <a:solidFill>
                  <a:srgbClr val="ECECEC"/>
                </a:solidFill>
                <a:effectLst/>
                <a:latin typeface="Söhne"/>
              </a:rPr>
              <a:t>Portfolio Diversification</a:t>
            </a:r>
            <a:r>
              <a:rPr lang="en-US" sz="6400" b="0" i="0" dirty="0">
                <a:solidFill>
                  <a:srgbClr val="ECECEC"/>
                </a:solidFill>
                <a:effectLst/>
                <a:latin typeface="Söhne"/>
              </a:rPr>
              <a:t>: Diversify your pair trading portfolio by trading multiple pairs or incorporating other uncorrelated trading strategies. Diversification helps spread risk across different assets and reduces the impact of adverse movements in any single position.</a:t>
            </a:r>
          </a:p>
          <a:p>
            <a:pPr algn="l">
              <a:buFont typeface="+mj-lt"/>
              <a:buAutoNum type="arabicPeriod"/>
            </a:pPr>
            <a:r>
              <a:rPr lang="en-US" sz="6400" b="1" i="0" dirty="0">
                <a:solidFill>
                  <a:srgbClr val="ECECEC"/>
                </a:solidFill>
                <a:effectLst/>
                <a:latin typeface="Söhne"/>
              </a:rPr>
              <a:t>Risk-adjusted Position Sizing</a:t>
            </a:r>
            <a:r>
              <a:rPr lang="en-US" sz="6400" b="0" i="0" dirty="0">
                <a:solidFill>
                  <a:srgbClr val="ECECEC"/>
                </a:solidFill>
                <a:effectLst/>
                <a:latin typeface="Söhne"/>
              </a:rPr>
              <a:t>: Adjust position sizes based on the volatility or risk of each pair. For example, you can allocate smaller positions to pairs with higher volatility to manage risk effectively.</a:t>
            </a:r>
          </a:p>
          <a:p>
            <a:pPr algn="l">
              <a:buFont typeface="+mj-lt"/>
              <a:buAutoNum type="arabicPeriod"/>
            </a:pPr>
            <a:r>
              <a:rPr lang="en-US" sz="6400" b="1" i="0" dirty="0">
                <a:solidFill>
                  <a:srgbClr val="ECECEC"/>
                </a:solidFill>
                <a:effectLst/>
                <a:latin typeface="Söhne"/>
              </a:rPr>
              <a:t>Back testing and Stress Testing</a:t>
            </a:r>
            <a:r>
              <a:rPr lang="en-US" sz="6400" b="0" i="0" dirty="0">
                <a:solidFill>
                  <a:srgbClr val="ECECEC"/>
                </a:solidFill>
                <a:effectLst/>
                <a:latin typeface="Söhne"/>
              </a:rPr>
              <a:t>: Conduct thorough back testing and stress testing of your pair trading strategy to evaluate its performance under various market conditions and identify potential weaknesses. This helps uncover any hidden risks and allows for adjustments before deploying the strategy with real capital.</a:t>
            </a:r>
          </a:p>
          <a:p>
            <a:endParaRPr lang="en-US" dirty="0"/>
          </a:p>
        </p:txBody>
      </p:sp>
    </p:spTree>
    <p:extLst>
      <p:ext uri="{BB962C8B-B14F-4D97-AF65-F5344CB8AC3E}">
        <p14:creationId xmlns:p14="http://schemas.microsoft.com/office/powerpoint/2010/main" val="1824407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F472-8EE5-211F-BAE3-EC40C622FADD}"/>
              </a:ext>
            </a:extLst>
          </p:cNvPr>
          <p:cNvSpPr>
            <a:spLocks noGrp="1"/>
          </p:cNvSpPr>
          <p:nvPr>
            <p:ph type="title"/>
          </p:nvPr>
        </p:nvSpPr>
        <p:spPr>
          <a:xfrm>
            <a:off x="919119" y="674914"/>
            <a:ext cx="10353762" cy="1257300"/>
          </a:xfrm>
        </p:spPr>
        <p:txBody>
          <a:bodyPr/>
          <a:lstStyle/>
          <a:p>
            <a:r>
              <a:rPr lang="en-US" dirty="0"/>
              <a:t>Conclusion</a:t>
            </a:r>
          </a:p>
        </p:txBody>
      </p:sp>
      <p:sp>
        <p:nvSpPr>
          <p:cNvPr id="3" name="Content Placeholder 2">
            <a:extLst>
              <a:ext uri="{FF2B5EF4-FFF2-40B4-BE49-F238E27FC236}">
                <a16:creationId xmlns:a16="http://schemas.microsoft.com/office/drawing/2014/main" id="{1A799CB0-1257-F241-30F0-38D5F6407E0D}"/>
              </a:ext>
            </a:extLst>
          </p:cNvPr>
          <p:cNvSpPr>
            <a:spLocks noGrp="1"/>
          </p:cNvSpPr>
          <p:nvPr>
            <p:ph idx="1"/>
          </p:nvPr>
        </p:nvSpPr>
        <p:spPr>
          <a:xfrm>
            <a:off x="919119" y="2611211"/>
            <a:ext cx="10353762" cy="3714749"/>
          </a:xfrm>
        </p:spPr>
        <p:txBody>
          <a:bodyPr/>
          <a:lstStyle/>
          <a:p>
            <a:pPr marL="36900" indent="0" algn="ctr">
              <a:buNone/>
            </a:pPr>
            <a:r>
              <a:rPr lang="en-US" dirty="0"/>
              <a:t>We can use different strategies as per our portfolio and hedging strategies. These stocks have been tested through multiple advance level of mathematical means.</a:t>
            </a:r>
          </a:p>
        </p:txBody>
      </p:sp>
    </p:spTree>
    <p:extLst>
      <p:ext uri="{BB962C8B-B14F-4D97-AF65-F5344CB8AC3E}">
        <p14:creationId xmlns:p14="http://schemas.microsoft.com/office/powerpoint/2010/main" val="1770516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9646C8D2-25A0-4E85-4F3A-926B20C64246}"/>
              </a:ext>
            </a:extLst>
          </p:cNvPr>
          <p:cNvPicPr>
            <a:picLocks noGrp="1" noChangeAspect="1"/>
          </p:cNvPicPr>
          <p:nvPr>
            <p:ph idx="1"/>
          </p:nvPr>
        </p:nvPicPr>
        <p:blipFill>
          <a:blip r:embed="rId2"/>
          <a:stretch>
            <a:fillRect/>
          </a:stretch>
        </p:blipFill>
        <p:spPr>
          <a:xfrm>
            <a:off x="0" y="-127000"/>
            <a:ext cx="12260423" cy="7016620"/>
          </a:xfrm>
        </p:spPr>
      </p:pic>
      <p:sp>
        <p:nvSpPr>
          <p:cNvPr id="2" name="Title 1">
            <a:extLst>
              <a:ext uri="{FF2B5EF4-FFF2-40B4-BE49-F238E27FC236}">
                <a16:creationId xmlns:a16="http://schemas.microsoft.com/office/drawing/2014/main" id="{2D883468-65FB-D3ED-AA5B-7091F88D1605}"/>
              </a:ext>
            </a:extLst>
          </p:cNvPr>
          <p:cNvSpPr>
            <a:spLocks noGrp="1"/>
          </p:cNvSpPr>
          <p:nvPr>
            <p:ph type="title"/>
          </p:nvPr>
        </p:nvSpPr>
        <p:spPr>
          <a:xfrm>
            <a:off x="919119" y="506964"/>
            <a:ext cx="10353762" cy="1257300"/>
          </a:xfrm>
        </p:spPr>
        <p:txBody>
          <a:bodyPr/>
          <a:lstStyle/>
          <a:p>
            <a:r>
              <a:rPr lang="en-US" dirty="0">
                <a:effectLst/>
              </a:rPr>
              <a:t>THANK YOU</a:t>
            </a:r>
          </a:p>
        </p:txBody>
      </p:sp>
    </p:spTree>
    <p:extLst>
      <p:ext uri="{BB962C8B-B14F-4D97-AF65-F5344CB8AC3E}">
        <p14:creationId xmlns:p14="http://schemas.microsoft.com/office/powerpoint/2010/main" val="705453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7F5A-1974-FD62-68DF-AE2B94682CAA}"/>
              </a:ext>
            </a:extLst>
          </p:cNvPr>
          <p:cNvSpPr>
            <a:spLocks noGrp="1"/>
          </p:cNvSpPr>
          <p:nvPr>
            <p:ph type="title"/>
          </p:nvPr>
        </p:nvSpPr>
        <p:spPr/>
        <p:txBody>
          <a:bodyPr>
            <a:normAutofit fontScale="90000"/>
          </a:bodyPr>
          <a:lstStyle/>
          <a:p>
            <a:pPr algn="l"/>
            <a:r>
              <a:rPr lang="en-US" dirty="0"/>
              <a:t>Uses, importance, and Relevance In Financial Markets</a:t>
            </a:r>
          </a:p>
        </p:txBody>
      </p:sp>
      <p:sp>
        <p:nvSpPr>
          <p:cNvPr id="3" name="Content Placeholder 2">
            <a:extLst>
              <a:ext uri="{FF2B5EF4-FFF2-40B4-BE49-F238E27FC236}">
                <a16:creationId xmlns:a16="http://schemas.microsoft.com/office/drawing/2014/main" id="{3D110A26-AD4B-E160-B389-FBFCECBDC845}"/>
              </a:ext>
            </a:extLst>
          </p:cNvPr>
          <p:cNvSpPr>
            <a:spLocks noGrp="1"/>
          </p:cNvSpPr>
          <p:nvPr>
            <p:ph idx="1"/>
          </p:nvPr>
        </p:nvSpPr>
        <p:spPr/>
        <p:txBody>
          <a:bodyPr/>
          <a:lstStyle/>
          <a:p>
            <a:r>
              <a:rPr lang="en-US" b="1" i="0" dirty="0">
                <a:solidFill>
                  <a:srgbClr val="ECECEC"/>
                </a:solidFill>
                <a:effectLst/>
                <a:latin typeface="Söhne"/>
              </a:rPr>
              <a:t>Risk Management and Hedging</a:t>
            </a:r>
            <a:endParaRPr lang="en-US" b="0" i="0" dirty="0">
              <a:solidFill>
                <a:srgbClr val="ECECEC"/>
              </a:solidFill>
              <a:effectLst/>
              <a:latin typeface="Söhne"/>
            </a:endParaRPr>
          </a:p>
          <a:p>
            <a:r>
              <a:rPr lang="en-US" b="1" i="0" dirty="0">
                <a:solidFill>
                  <a:srgbClr val="ECECEC"/>
                </a:solidFill>
                <a:effectLst/>
                <a:latin typeface="Söhne"/>
              </a:rPr>
              <a:t>Exploiting Market Inefficiencies</a:t>
            </a:r>
            <a:endParaRPr lang="en-US" dirty="0">
              <a:solidFill>
                <a:srgbClr val="ECECEC"/>
              </a:solidFill>
              <a:effectLst/>
              <a:latin typeface="Söhne"/>
            </a:endParaRPr>
          </a:p>
          <a:p>
            <a:r>
              <a:rPr lang="en-US" b="1" i="0" dirty="0">
                <a:solidFill>
                  <a:srgbClr val="ECECEC"/>
                </a:solidFill>
                <a:effectLst/>
                <a:latin typeface="Söhne"/>
              </a:rPr>
              <a:t>Enhancing Portfolio Returns</a:t>
            </a:r>
            <a:endParaRPr lang="en-US" b="0" i="0" dirty="0">
              <a:solidFill>
                <a:srgbClr val="ECECEC"/>
              </a:solidFill>
              <a:effectLst/>
              <a:latin typeface="Söhne"/>
            </a:endParaRPr>
          </a:p>
          <a:p>
            <a:r>
              <a:rPr lang="en-US" b="1" i="0" dirty="0">
                <a:solidFill>
                  <a:srgbClr val="ECECEC"/>
                </a:solidFill>
                <a:effectLst/>
                <a:latin typeface="Söhne"/>
              </a:rPr>
              <a:t>Flexibility and Adaptability</a:t>
            </a:r>
            <a:endParaRPr lang="en-US" dirty="0">
              <a:solidFill>
                <a:srgbClr val="ECECEC"/>
              </a:solidFill>
              <a:effectLst/>
              <a:latin typeface="Söhne"/>
            </a:endParaRPr>
          </a:p>
          <a:p>
            <a:r>
              <a:rPr lang="en-US" b="1" i="0" dirty="0">
                <a:solidFill>
                  <a:srgbClr val="ECECEC"/>
                </a:solidFill>
                <a:effectLst/>
                <a:latin typeface="Söhne"/>
              </a:rPr>
              <a:t>Quantitative and Algorithmic Trading</a:t>
            </a:r>
            <a:endParaRPr lang="en-US" b="0" i="0" dirty="0">
              <a:solidFill>
                <a:srgbClr val="ECECEC"/>
              </a:solidFill>
              <a:effectLst/>
              <a:latin typeface="Söhne"/>
            </a:endParaRPr>
          </a:p>
          <a:p>
            <a:r>
              <a:rPr lang="en-US" b="1" i="0" dirty="0">
                <a:solidFill>
                  <a:srgbClr val="ECECEC"/>
                </a:solidFill>
                <a:effectLst/>
                <a:latin typeface="Söhne"/>
              </a:rPr>
              <a:t>Risk-Adjusted Returns</a:t>
            </a:r>
            <a:endParaRPr lang="en-US" dirty="0">
              <a:solidFill>
                <a:srgbClr val="ECECEC"/>
              </a:solidFill>
              <a:effectLst/>
              <a:latin typeface="Söhne"/>
            </a:endParaRPr>
          </a:p>
          <a:p>
            <a:r>
              <a:rPr lang="en-US" b="1" i="0" dirty="0">
                <a:solidFill>
                  <a:srgbClr val="ECECEC"/>
                </a:solidFill>
                <a:effectLst/>
                <a:latin typeface="Söhne"/>
              </a:rPr>
              <a:t>Arbitrage Opportunities</a:t>
            </a:r>
            <a:endParaRPr lang="en-US" dirty="0"/>
          </a:p>
        </p:txBody>
      </p:sp>
    </p:spTree>
    <p:extLst>
      <p:ext uri="{BB962C8B-B14F-4D97-AF65-F5344CB8AC3E}">
        <p14:creationId xmlns:p14="http://schemas.microsoft.com/office/powerpoint/2010/main" val="368278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830D-D7C4-3292-1229-EAA21062223F}"/>
              </a:ext>
            </a:extLst>
          </p:cNvPr>
          <p:cNvSpPr>
            <a:spLocks noGrp="1"/>
          </p:cNvSpPr>
          <p:nvPr>
            <p:ph type="title"/>
          </p:nvPr>
        </p:nvSpPr>
        <p:spPr/>
        <p:txBody>
          <a:bodyPr/>
          <a:lstStyle/>
          <a:p>
            <a:r>
              <a:rPr lang="en-US" dirty="0"/>
              <a:t>Our Strategy- Unsupervised Learning</a:t>
            </a:r>
          </a:p>
        </p:txBody>
      </p:sp>
      <p:sp>
        <p:nvSpPr>
          <p:cNvPr id="3" name="Content Placeholder 2">
            <a:extLst>
              <a:ext uri="{FF2B5EF4-FFF2-40B4-BE49-F238E27FC236}">
                <a16:creationId xmlns:a16="http://schemas.microsoft.com/office/drawing/2014/main" id="{6CACB1CE-97F8-6FC2-86A0-F54753D7360E}"/>
              </a:ext>
            </a:extLst>
          </p:cNvPr>
          <p:cNvSpPr>
            <a:spLocks noGrp="1"/>
          </p:cNvSpPr>
          <p:nvPr>
            <p:ph idx="1"/>
          </p:nvPr>
        </p:nvSpPr>
        <p:spPr/>
        <p:txBody>
          <a:bodyPr>
            <a:normAutofit fontScale="77500" lnSpcReduction="20000"/>
          </a:bodyPr>
          <a:lstStyle/>
          <a:p>
            <a:pPr marL="36900" indent="0">
              <a:buNone/>
            </a:pPr>
            <a:r>
              <a:rPr lang="en-US" sz="4400" dirty="0"/>
              <a:t>Step 1: Split the data </a:t>
            </a:r>
          </a:p>
          <a:p>
            <a:pPr marL="36900" indent="0">
              <a:buNone/>
            </a:pPr>
            <a:endParaRPr lang="en-US" sz="4400" dirty="0"/>
          </a:p>
          <a:p>
            <a:pPr marL="36900" indent="0">
              <a:buNone/>
            </a:pPr>
            <a:r>
              <a:rPr lang="en-US" dirty="0"/>
              <a:t>Train data follows: 19/03/2018- 31/12/2022 </a:t>
            </a:r>
          </a:p>
          <a:p>
            <a:pPr marL="36900" indent="0">
              <a:buNone/>
            </a:pPr>
            <a:r>
              <a:rPr lang="en-US" dirty="0"/>
              <a:t>Test Data Follows: 01/01/2023-17/03/2023</a:t>
            </a:r>
          </a:p>
          <a:p>
            <a:pPr marL="36900" indent="0">
              <a:buNone/>
            </a:pPr>
            <a:r>
              <a:rPr lang="en-US" dirty="0"/>
              <a:t>Same Sector makes pair</a:t>
            </a:r>
          </a:p>
          <a:p>
            <a:pPr marL="36900" indent="0">
              <a:buNone/>
            </a:pPr>
            <a:r>
              <a:rPr lang="en-US" dirty="0"/>
              <a:t>Same Growth over the years</a:t>
            </a:r>
          </a:p>
          <a:p>
            <a:pPr marL="36900" indent="0">
              <a:buNone/>
            </a:pPr>
            <a:endParaRPr lang="en-US" dirty="0"/>
          </a:p>
          <a:p>
            <a:pPr marL="36900" indent="0">
              <a:buNone/>
            </a:pPr>
            <a:r>
              <a:rPr lang="en-US" dirty="0"/>
              <a:t>Strategy: Train data should not get biased by covid data.</a:t>
            </a:r>
          </a:p>
          <a:p>
            <a:pPr marL="36900" indent="0">
              <a:buNone/>
            </a:pPr>
            <a:endParaRPr lang="en-US" dirty="0"/>
          </a:p>
        </p:txBody>
      </p:sp>
    </p:spTree>
    <p:extLst>
      <p:ext uri="{BB962C8B-B14F-4D97-AF65-F5344CB8AC3E}">
        <p14:creationId xmlns:p14="http://schemas.microsoft.com/office/powerpoint/2010/main" val="359845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B927-D973-8E84-5A46-43093A801842}"/>
              </a:ext>
            </a:extLst>
          </p:cNvPr>
          <p:cNvSpPr>
            <a:spLocks noGrp="1"/>
          </p:cNvSpPr>
          <p:nvPr>
            <p:ph type="title"/>
          </p:nvPr>
        </p:nvSpPr>
        <p:spPr/>
        <p:txBody>
          <a:bodyPr/>
          <a:lstStyle/>
          <a:p>
            <a:r>
              <a:rPr lang="en-US" dirty="0"/>
              <a:t>Step 2- Return Series</a:t>
            </a:r>
          </a:p>
        </p:txBody>
      </p:sp>
      <p:sp>
        <p:nvSpPr>
          <p:cNvPr id="3" name="Content Placeholder 2">
            <a:extLst>
              <a:ext uri="{FF2B5EF4-FFF2-40B4-BE49-F238E27FC236}">
                <a16:creationId xmlns:a16="http://schemas.microsoft.com/office/drawing/2014/main" id="{365E80F3-D529-7400-03D9-4937A0A65F11}"/>
              </a:ext>
            </a:extLst>
          </p:cNvPr>
          <p:cNvSpPr>
            <a:spLocks noGrp="1"/>
          </p:cNvSpPr>
          <p:nvPr>
            <p:ph idx="1"/>
          </p:nvPr>
        </p:nvSpPr>
        <p:spPr>
          <a:xfrm>
            <a:off x="736514" y="1866900"/>
            <a:ext cx="10353762" cy="3714749"/>
          </a:xfrm>
        </p:spPr>
        <p:txBody>
          <a:bodyPr/>
          <a:lstStyle/>
          <a:p>
            <a:pPr marL="36900" indent="0" algn="ctr">
              <a:buNone/>
            </a:pPr>
            <a:r>
              <a:rPr lang="en-US" dirty="0"/>
              <a:t>We created the return series for whole dataset for comprehensive understanding</a:t>
            </a:r>
          </a:p>
          <a:p>
            <a:endParaRPr lang="en-US" dirty="0"/>
          </a:p>
          <a:p>
            <a:endParaRPr lang="en-US" dirty="0"/>
          </a:p>
        </p:txBody>
      </p:sp>
      <p:pic>
        <p:nvPicPr>
          <p:cNvPr id="5" name="Picture 4">
            <a:extLst>
              <a:ext uri="{FF2B5EF4-FFF2-40B4-BE49-F238E27FC236}">
                <a16:creationId xmlns:a16="http://schemas.microsoft.com/office/drawing/2014/main" id="{01A6C007-6E93-5D6E-11B7-8F3D2B36B48A}"/>
              </a:ext>
            </a:extLst>
          </p:cNvPr>
          <p:cNvPicPr>
            <a:picLocks noChangeAspect="1"/>
          </p:cNvPicPr>
          <p:nvPr/>
        </p:nvPicPr>
        <p:blipFill>
          <a:blip r:embed="rId2"/>
          <a:stretch>
            <a:fillRect/>
          </a:stretch>
        </p:blipFill>
        <p:spPr>
          <a:xfrm>
            <a:off x="497111" y="3049581"/>
            <a:ext cx="11187129" cy="3292125"/>
          </a:xfrm>
          <a:prstGeom prst="rect">
            <a:avLst/>
          </a:prstGeom>
        </p:spPr>
      </p:pic>
    </p:spTree>
    <p:extLst>
      <p:ext uri="{BB962C8B-B14F-4D97-AF65-F5344CB8AC3E}">
        <p14:creationId xmlns:p14="http://schemas.microsoft.com/office/powerpoint/2010/main" val="251559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831C-DEFF-FCEB-29B9-C05D8DD1BBCF}"/>
              </a:ext>
            </a:extLst>
          </p:cNvPr>
          <p:cNvSpPr>
            <a:spLocks noGrp="1"/>
          </p:cNvSpPr>
          <p:nvPr>
            <p:ph type="title"/>
          </p:nvPr>
        </p:nvSpPr>
        <p:spPr/>
        <p:txBody>
          <a:bodyPr/>
          <a:lstStyle/>
          <a:p>
            <a:r>
              <a:rPr lang="en-US" dirty="0"/>
              <a:t>Step-3 PCA application</a:t>
            </a:r>
          </a:p>
        </p:txBody>
      </p:sp>
      <p:sp>
        <p:nvSpPr>
          <p:cNvPr id="3" name="Content Placeholder 2">
            <a:extLst>
              <a:ext uri="{FF2B5EF4-FFF2-40B4-BE49-F238E27FC236}">
                <a16:creationId xmlns:a16="http://schemas.microsoft.com/office/drawing/2014/main" id="{0EC85579-94DF-9DA8-5098-A92A3541533D}"/>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daily returns are found we do reduce PCA functions which scales down and then compute the correlation matrix for price series and then runs the correlation matrix through PCA.</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 of Components taken are basically 4.</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Helps in reducing Noise</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Better than K-Means</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656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8D8173-D6B4-7175-5948-198D8E5CB559}"/>
              </a:ext>
            </a:extLst>
          </p:cNvPr>
          <p:cNvPicPr>
            <a:picLocks noChangeAspect="1"/>
          </p:cNvPicPr>
          <p:nvPr/>
        </p:nvPicPr>
        <p:blipFill>
          <a:blip r:embed="rId2"/>
          <a:stretch>
            <a:fillRect/>
          </a:stretch>
        </p:blipFill>
        <p:spPr>
          <a:xfrm>
            <a:off x="1688841" y="269557"/>
            <a:ext cx="9134669" cy="6318886"/>
          </a:xfrm>
          <a:prstGeom prst="rect">
            <a:avLst/>
          </a:prstGeom>
        </p:spPr>
      </p:pic>
    </p:spTree>
    <p:extLst>
      <p:ext uri="{BB962C8B-B14F-4D97-AF65-F5344CB8AC3E}">
        <p14:creationId xmlns:p14="http://schemas.microsoft.com/office/powerpoint/2010/main" val="125471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48D1-C713-A657-2993-9A86B63C87A9}"/>
              </a:ext>
            </a:extLst>
          </p:cNvPr>
          <p:cNvSpPr>
            <a:spLocks noGrp="1"/>
          </p:cNvSpPr>
          <p:nvPr>
            <p:ph type="title"/>
          </p:nvPr>
        </p:nvSpPr>
        <p:spPr/>
        <p:txBody>
          <a:bodyPr/>
          <a:lstStyle/>
          <a:p>
            <a:r>
              <a:rPr lang="en-US" dirty="0"/>
              <a:t>PCA variance within Securities </a:t>
            </a:r>
          </a:p>
        </p:txBody>
      </p:sp>
      <p:sp>
        <p:nvSpPr>
          <p:cNvPr id="9" name="Content Placeholder 8">
            <a:extLst>
              <a:ext uri="{FF2B5EF4-FFF2-40B4-BE49-F238E27FC236}">
                <a16:creationId xmlns:a16="http://schemas.microsoft.com/office/drawing/2014/main" id="{0376DF43-3381-AC30-B974-1935E54A64E6}"/>
              </a:ext>
            </a:extLst>
          </p:cNvPr>
          <p:cNvSpPr>
            <a:spLocks noGrp="1"/>
          </p:cNvSpPr>
          <p:nvPr>
            <p:ph idx="1"/>
          </p:nvPr>
        </p:nvSpPr>
        <p:spPr>
          <a:xfrm>
            <a:off x="913795" y="1656573"/>
            <a:ext cx="10353762" cy="3714749"/>
          </a:xfrm>
        </p:spPr>
        <p:txBody>
          <a:bodyPr/>
          <a:lstStyle/>
          <a:p>
            <a:r>
              <a:rPr lang="en-US" dirty="0"/>
              <a:t>Dimensionality has been reduced into components and we are able 	to explain all the variance in data set. 60%.</a:t>
            </a:r>
          </a:p>
        </p:txBody>
      </p:sp>
      <p:pic>
        <p:nvPicPr>
          <p:cNvPr id="11" name="Picture 10">
            <a:extLst>
              <a:ext uri="{FF2B5EF4-FFF2-40B4-BE49-F238E27FC236}">
                <a16:creationId xmlns:a16="http://schemas.microsoft.com/office/drawing/2014/main" id="{AD990935-AC9A-6F7E-ABB1-DCA0E27D91E0}"/>
              </a:ext>
            </a:extLst>
          </p:cNvPr>
          <p:cNvPicPr>
            <a:picLocks noChangeAspect="1"/>
          </p:cNvPicPr>
          <p:nvPr/>
        </p:nvPicPr>
        <p:blipFill>
          <a:blip r:embed="rId2"/>
          <a:stretch>
            <a:fillRect/>
          </a:stretch>
        </p:blipFill>
        <p:spPr>
          <a:xfrm>
            <a:off x="3601421" y="2761782"/>
            <a:ext cx="4978510" cy="3741317"/>
          </a:xfrm>
          <a:prstGeom prst="rect">
            <a:avLst/>
          </a:prstGeom>
        </p:spPr>
      </p:pic>
    </p:spTree>
    <p:extLst>
      <p:ext uri="{BB962C8B-B14F-4D97-AF65-F5344CB8AC3E}">
        <p14:creationId xmlns:p14="http://schemas.microsoft.com/office/powerpoint/2010/main" val="55165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0F1C-B4DC-D757-2B3E-05CDB3AF00EE}"/>
              </a:ext>
            </a:extLst>
          </p:cNvPr>
          <p:cNvSpPr>
            <a:spLocks noGrp="1"/>
          </p:cNvSpPr>
          <p:nvPr>
            <p:ph type="title"/>
          </p:nvPr>
        </p:nvSpPr>
        <p:spPr/>
        <p:txBody>
          <a:bodyPr/>
          <a:lstStyle/>
          <a:p>
            <a:r>
              <a:rPr lang="en-US" dirty="0"/>
              <a:t>Step-4 Optics Clustering</a:t>
            </a:r>
          </a:p>
        </p:txBody>
      </p:sp>
      <p:sp>
        <p:nvSpPr>
          <p:cNvPr id="3" name="Content Placeholder 2">
            <a:extLst>
              <a:ext uri="{FF2B5EF4-FFF2-40B4-BE49-F238E27FC236}">
                <a16:creationId xmlns:a16="http://schemas.microsoft.com/office/drawing/2014/main" id="{81A7AB9E-457E-B221-1D27-D06A334F13C4}"/>
              </a:ext>
            </a:extLst>
          </p:cNvPr>
          <p:cNvSpPr>
            <a:spLocks noGrp="1"/>
          </p:cNvSpPr>
          <p:nvPr>
            <p:ph idx="1"/>
          </p:nvPr>
        </p:nvSpPr>
        <p:spPr>
          <a:xfrm>
            <a:off x="913795" y="2655570"/>
            <a:ext cx="10353762" cy="3714749"/>
          </a:xfrm>
        </p:spPr>
        <p:txBody>
          <a:bodyPr/>
          <a:lstStyle/>
          <a:p>
            <a:pPr marL="36900" indent="0" algn="ctr">
              <a:buNone/>
            </a:pPr>
            <a:r>
              <a:rPr lang="en-US" dirty="0"/>
              <a:t>We will use optics pair algorithm to capture the pairs. It will ignore the Outliers and capture the relevant data points and fetches the pairs.</a:t>
            </a:r>
          </a:p>
          <a:p>
            <a:pPr marL="36900" indent="0" algn="ctr">
              <a:buNone/>
            </a:pPr>
            <a:endParaRPr lang="en-US" dirty="0"/>
          </a:p>
          <a:p>
            <a:pPr marL="36900" indent="0" algn="ctr">
              <a:buNone/>
            </a:pPr>
            <a:r>
              <a:rPr lang="en-US" dirty="0"/>
              <a:t>We Ignored the K-Means algo because it uses all the data points and that can be misinterpretation as outliers are also captured.</a:t>
            </a:r>
          </a:p>
          <a:p>
            <a:endParaRPr lang="en-US" dirty="0"/>
          </a:p>
          <a:p>
            <a:pPr marL="36900" indent="0">
              <a:buNone/>
            </a:pPr>
            <a:endParaRPr lang="en-US" dirty="0"/>
          </a:p>
        </p:txBody>
      </p:sp>
    </p:spTree>
    <p:extLst>
      <p:ext uri="{BB962C8B-B14F-4D97-AF65-F5344CB8AC3E}">
        <p14:creationId xmlns:p14="http://schemas.microsoft.com/office/powerpoint/2010/main" val="1828719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{4A9C385F-2117-4D71-B026-DFE02DEB36DE}tf11665031_win32</Template>
  <TotalTime>209</TotalTime>
  <Words>993</Words>
  <Application>Microsoft Office PowerPoint</Application>
  <PresentationFormat>Widescreen</PresentationFormat>
  <Paragraphs>94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Nova</vt:lpstr>
      <vt:lpstr>Arial Nova Light</vt:lpstr>
      <vt:lpstr>Calibri</vt:lpstr>
      <vt:lpstr>Söhne</vt:lpstr>
      <vt:lpstr>Wingdings 2</vt:lpstr>
      <vt:lpstr>SlateVTI</vt:lpstr>
      <vt:lpstr>PowerPoint Presentation</vt:lpstr>
      <vt:lpstr>What is Pair trade</vt:lpstr>
      <vt:lpstr>Uses, importance, and Relevance In Financial Markets</vt:lpstr>
      <vt:lpstr>Our Strategy- Unsupervised Learning</vt:lpstr>
      <vt:lpstr>Step 2- Return Series</vt:lpstr>
      <vt:lpstr>Step-3 PCA application</vt:lpstr>
      <vt:lpstr>PowerPoint Presentation</vt:lpstr>
      <vt:lpstr>PCA variance within Securities </vt:lpstr>
      <vt:lpstr>Step-4 Optics Clustering</vt:lpstr>
      <vt:lpstr>PowerPoint Presentation</vt:lpstr>
      <vt:lpstr>Step-5 Finding Pairs</vt:lpstr>
      <vt:lpstr>We Found 8 Tradeable Pairs</vt:lpstr>
      <vt:lpstr>Step- 6 Stationary Tests</vt:lpstr>
      <vt:lpstr>Stationary Test Results</vt:lpstr>
      <vt:lpstr>Step-7 Cointegration Tests</vt:lpstr>
      <vt:lpstr>Cointegration test Results</vt:lpstr>
      <vt:lpstr>PowerPoint Presentation</vt:lpstr>
      <vt:lpstr>Step-8 Test data analysis</vt:lpstr>
      <vt:lpstr>Step-9 Generating Signals</vt:lpstr>
      <vt:lpstr>PowerPoint Presentation</vt:lpstr>
      <vt:lpstr>PowerPoint Presentation</vt:lpstr>
      <vt:lpstr>Metrics</vt:lpstr>
      <vt:lpstr>Risk Management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 Trade Strategy</dc:title>
  <dc:creator>Anuj Singh</dc:creator>
  <cp:lastModifiedBy>Anuj Singh</cp:lastModifiedBy>
  <cp:revision>9</cp:revision>
  <dcterms:created xsi:type="dcterms:W3CDTF">2024-02-27T09:39:31Z</dcterms:created>
  <dcterms:modified xsi:type="dcterms:W3CDTF">2024-02-27T18:43:29Z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