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Lst>
  <p:notesMasterIdLst>
    <p:notesMasterId r:id="rId17"/>
  </p:notesMasterIdLst>
  <p:handoutMasterIdLst>
    <p:handoutMasterId r:id="rId18"/>
  </p:handoutMasterIdLst>
  <p:sldIdLst>
    <p:sldId id="305" r:id="rId2"/>
    <p:sldId id="5307" r:id="rId3"/>
    <p:sldId id="5323" r:id="rId4"/>
    <p:sldId id="5308" r:id="rId5"/>
    <p:sldId id="5327" r:id="rId6"/>
    <p:sldId id="5326" r:id="rId7"/>
    <p:sldId id="5324" r:id="rId8"/>
    <p:sldId id="5331" r:id="rId9"/>
    <p:sldId id="5329" r:id="rId10"/>
    <p:sldId id="5328" r:id="rId11"/>
    <p:sldId id="5330" r:id="rId12"/>
    <p:sldId id="5325" r:id="rId13"/>
    <p:sldId id="5313" r:id="rId14"/>
    <p:sldId id="5316" r:id="rId15"/>
    <p:sldId id="5318" r:id="rId16"/>
  </p:sldIdLst>
  <p:sldSz cx="9144000" cy="5143500" type="screen16x9"/>
  <p:notesSz cx="6858000" cy="9144000"/>
  <p:custDataLst>
    <p:tags r:id="rId1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8558F923-435A-4BB0-8815-0D599B89B975}">
          <p14:sldIdLst>
            <p14:sldId id="305"/>
            <p14:sldId id="5307"/>
            <p14:sldId id="5323"/>
            <p14:sldId id="5308"/>
            <p14:sldId id="5327"/>
            <p14:sldId id="5326"/>
            <p14:sldId id="5324"/>
            <p14:sldId id="5331"/>
            <p14:sldId id="5329"/>
            <p14:sldId id="5328"/>
            <p14:sldId id="5330"/>
            <p14:sldId id="5325"/>
            <p14:sldId id="5313"/>
            <p14:sldId id="5316"/>
            <p14:sldId id="5318"/>
          </p14:sldIdLst>
        </p14:section>
        <p14:section name="Editable Illustrations" id="{10FCABD1-3C67-49BD-8435-2BF9422FEE6D}">
          <p14:sldIdLst/>
        </p14:section>
        <p14:section name="Icons" id="{51FAC76D-2739-4A23-9FF8-F93378F03F19}">
          <p14:sldIdLst/>
        </p14:section>
        <p14:section name="Calendars and Timelines" id="{C65FE25B-BDC4-45C5-B2A0-F949148EF65A}">
          <p14:sldIdLst/>
        </p14:section>
        <p14:section name="Layouts" id="{FF8C3373-F145-4B20-85BE-2315B700ABE3}">
          <p14:sldIdLst/>
        </p14:section>
        <p14:section name="Charts and Tables" id="{FA3A6B2C-7A67-410B-82E7-BBB0793E4EBA}">
          <p14:sldIdLst/>
        </p14:section>
        <p14:section name="Org Charts" id="{C6A10215-D2D6-43C4-89A5-118E1B8D974D}">
          <p14:sldIdLst/>
        </p14:section>
      </p14:sectionLst>
    </p:ext>
    <p:ext uri="{EFAFB233-063F-42B5-8137-9DF3F51BA10A}">
      <p15:sldGuideLst xmlns:p15="http://schemas.microsoft.com/office/powerpoint/2012/main">
        <p15:guide id="1" pos="3144" userDrawn="1">
          <p15:clr>
            <a:srgbClr val="A4A3A4"/>
          </p15:clr>
        </p15:guide>
        <p15:guide id="2" orient="horz" pos="7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Kate Ryan" initials="KR"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471"/>
    <a:srgbClr val="0D274D"/>
    <a:srgbClr val="FBAB18"/>
    <a:srgbClr val="00BCEB"/>
    <a:srgbClr val="6EBE4A"/>
    <a:srgbClr val="D9D9D9"/>
    <a:srgbClr val="004669"/>
    <a:srgbClr val="86DBF2"/>
    <a:srgbClr val="049FD9"/>
    <a:srgbClr val="1FAE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04" autoAdjust="0"/>
    <p:restoredTop sz="96469" autoAdjust="0"/>
  </p:normalViewPr>
  <p:slideViewPr>
    <p:cSldViewPr snapToGrid="0" snapToObjects="1" showGuides="1">
      <p:cViewPr varScale="1">
        <p:scale>
          <a:sx n="122" d="100"/>
          <a:sy n="122" d="100"/>
        </p:scale>
        <p:origin x="216" y="1256"/>
      </p:cViewPr>
      <p:guideLst>
        <p:guide pos="3144"/>
        <p:guide orient="horz" pos="708"/>
      </p:guideLst>
    </p:cSldViewPr>
  </p:slideViewPr>
  <p:notesTextViewPr>
    <p:cViewPr>
      <p:scale>
        <a:sx n="100" d="100"/>
        <a:sy n="100" d="100"/>
      </p:scale>
      <p:origin x="0" y="0"/>
    </p:cViewPr>
  </p:notesTextViewPr>
  <p:sorterViewPr>
    <p:cViewPr>
      <p:scale>
        <a:sx n="180" d="100"/>
        <a:sy n="180"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2/7/22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56736"/>
            <a:ext cx="8296421" cy="288131"/>
          </a:xfrm>
          <a:prstGeom prst="rect">
            <a:avLst/>
          </a:prstGeom>
        </p:spPr>
        <p:txBody>
          <a:bodyPr lIns="91420" tIns="45710" rIns="91420" bIns="45710" anchor="b" anchorCtr="0">
            <a:noAutofit/>
          </a:bodyPr>
          <a:lstStyle>
            <a:lvl1pPr marL="0" indent="0" algn="l">
              <a:buNone/>
              <a:defRPr sz="18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72669"/>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8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04365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47216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pic>
        <p:nvPicPr>
          <p:cNvPr id="2" name="Picture 1">
            <a:extLst>
              <a:ext uri="{FF2B5EF4-FFF2-40B4-BE49-F238E27FC236}">
                <a16:creationId xmlns:a16="http://schemas.microsoft.com/office/drawing/2014/main" id="{E16FB6D5-02BA-1A47-BC75-793B445152EE}"/>
              </a:ext>
            </a:extLst>
          </p:cNvPr>
          <p:cNvPicPr>
            <a:picLocks noChangeAspect="1"/>
          </p:cNvPicPr>
          <p:nvPr userDrawn="1"/>
        </p:nvPicPr>
        <p:blipFill>
          <a:blip r:embed="rId2"/>
          <a:stretch>
            <a:fillRect/>
          </a:stretch>
        </p:blipFill>
        <p:spPr>
          <a:xfrm>
            <a:off x="463292" y="396692"/>
            <a:ext cx="2833324" cy="436743"/>
          </a:xfrm>
          <a:prstGeom prst="rect">
            <a:avLst/>
          </a:prstGeom>
        </p:spPr>
      </p:pic>
    </p:spTree>
    <p:extLst>
      <p:ext uri="{BB962C8B-B14F-4D97-AF65-F5344CB8AC3E}">
        <p14:creationId xmlns:p14="http://schemas.microsoft.com/office/powerpoint/2010/main" val="34763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190230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25280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bg1"/>
                </a:solidFill>
              </a:defRPr>
            </a:lvl1pPr>
          </a:lstStyle>
          <a:p>
            <a:pPr lvl="0"/>
            <a:r>
              <a:rPr lang="en-GB" dirty="0"/>
              <a:t>Click to edit Master title style</a:t>
            </a:r>
          </a:p>
        </p:txBody>
      </p:sp>
    </p:spTree>
    <p:extLst>
      <p:ext uri="{BB962C8B-B14F-4D97-AF65-F5344CB8AC3E}">
        <p14:creationId xmlns:p14="http://schemas.microsoft.com/office/powerpoint/2010/main" val="3402254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557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347788"/>
            <a:ext cx="8115300" cy="265872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37665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3823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73048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8092"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4273452848"/>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86437202"/>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570941115"/>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121422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10" name="Rectangle 4"/>
          <p:cNvSpPr>
            <a:spLocks noChangeArrowheads="1"/>
          </p:cNvSpPr>
          <p:nvPr userDrawn="1"/>
        </p:nvSpPr>
        <p:spPr bwMode="ltGray">
          <a:xfrm>
            <a:off x="477679" y="4741653"/>
            <a:ext cx="2863168"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87402328"/>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5763"/>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635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44290220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477678" y="4741653"/>
            <a:ext cx="2946839"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195147749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9" y="4741653"/>
            <a:ext cx="3299450"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2075094066"/>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179921" cy="154518"/>
          </a:xfrm>
          <a:prstGeom prst="rect">
            <a:avLst/>
          </a:prstGeom>
          <a:noFill/>
          <a:ln w="9525">
            <a:noFill/>
            <a:miter lim="800000"/>
            <a:headEnd/>
            <a:tailEnd/>
          </a:ln>
          <a:effectLst/>
        </p:spPr>
        <p:txBody>
          <a:bodyPr wrap="square" lIns="61586" tIns="30792" rIns="61586" bIns="30792" anchor="b">
            <a:spAutoFit/>
          </a:bodyPr>
          <a:lstStyle/>
          <a:p>
            <a:pPr lvl="0" defTabSz="610744" fontAlgn="auto">
              <a:spcBef>
                <a:spcPts val="0"/>
              </a:spcBef>
              <a:spcAft>
                <a:spcPts val="0"/>
              </a:spcAft>
            </a:pPr>
            <a:r>
              <a:rPr lang="en-US" sz="6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484846713"/>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477678" y="4741653"/>
            <a:ext cx="3407027"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Tree>
    <p:extLst>
      <p:ext uri="{BB962C8B-B14F-4D97-AF65-F5344CB8AC3E}">
        <p14:creationId xmlns:p14="http://schemas.microsoft.com/office/powerpoint/2010/main" val="334753279"/>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143EF34-8CED-6545-9D50-D7D58A813890}"/>
              </a:ext>
            </a:extLst>
          </p:cNvPr>
          <p:cNvPicPr>
            <a:picLocks noChangeAspect="1"/>
          </p:cNvPicPr>
          <p:nvPr userDrawn="1"/>
        </p:nvPicPr>
        <p:blipFill>
          <a:blip r:embed="rId2"/>
          <a:stretch>
            <a:fillRect/>
          </a:stretch>
        </p:blipFill>
        <p:spPr>
          <a:xfrm>
            <a:off x="2915068" y="2316342"/>
            <a:ext cx="3313864" cy="510816"/>
          </a:xfrm>
          <a:prstGeom prst="rect">
            <a:avLst/>
          </a:prstGeom>
        </p:spPr>
      </p:pic>
    </p:spTree>
    <p:extLst>
      <p:ext uri="{BB962C8B-B14F-4D97-AF65-F5344CB8AC3E}">
        <p14:creationId xmlns:p14="http://schemas.microsoft.com/office/powerpoint/2010/main" val="358626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87411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74836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00753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6" name="Text Placeholder 2"/>
          <p:cNvSpPr>
            <a:spLocks noGrp="1"/>
          </p:cNvSpPr>
          <p:nvPr>
            <p:ph type="body" sz="quarter" idx="11"/>
          </p:nvPr>
        </p:nvSpPr>
        <p:spPr bwMode="auto">
          <a:xfrm>
            <a:off x="500063" y="3911435"/>
            <a:ext cx="8139112" cy="525016"/>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8660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9301163" cy="2843212"/>
          </a:xfrm>
          <a:prstGeom prst="rect">
            <a:avLst/>
          </a:prstGeom>
          <a:solidFill>
            <a:schemeClr val="bg2"/>
          </a:solidFill>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41685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46727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a:solidFill>
                  <a:schemeClr val="bg1"/>
                </a:solidFill>
                <a:latin typeface="+mn-lt"/>
                <a:ea typeface="+mn-ea"/>
                <a:cs typeface="CiscoSans Thin"/>
              </a:rPr>
              <a:t>© 2022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bg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150880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a:solidFill>
                  <a:schemeClr val="bg2">
                    <a:lumMod val="65000"/>
                  </a:schemeClr>
                </a:solidFill>
                <a:latin typeface="+mn-lt"/>
                <a:ea typeface="+mn-ea"/>
                <a:cs typeface="CiscoSans Thin"/>
              </a:rPr>
              <a:t>© 2022  Cisco and/or its affiliates. All rights reserved.   Cisco Confidential</a:t>
            </a:r>
          </a:p>
        </p:txBody>
      </p:sp>
      <p:sp>
        <p:nvSpPr>
          <p:cNvPr id="4"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bg2">
                    <a:lumMod val="65000"/>
                  </a:schemeClr>
                </a:solidFill>
                <a:latin typeface="+mn-lt"/>
                <a:ea typeface="+mn-ea"/>
                <a:cs typeface="CiscoSans Thin"/>
              </a:rPr>
              <a:pPr algn="l" defTabSz="610744" rtl="0" fontAlgn="auto">
                <a:spcBef>
                  <a:spcPts val="0"/>
                </a:spcBef>
                <a:spcAft>
                  <a:spcPts val="0"/>
                </a:spcAft>
                <a:defRPr/>
              </a:pPr>
              <a:t>‹#›</a:t>
            </a:fld>
            <a:endParaRPr lang="en-US" sz="600" kern="1200" spc="20" baseline="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927750888"/>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 id="2147484073" r:id="rId18"/>
    <p:sldLayoutId id="2147484074" r:id="rId19"/>
    <p:sldLayoutId id="2147484075" r:id="rId20"/>
    <p:sldLayoutId id="2147484076" r:id="rId21"/>
    <p:sldLayoutId id="2147484077" r:id="rId22"/>
    <p:sldLayoutId id="2147484078" r:id="rId23"/>
    <p:sldLayoutId id="2147484079" r:id="rId24"/>
    <p:sldLayoutId id="2147484080" r:id="rId25"/>
    <p:sldLayoutId id="2147484081" r:id="rId26"/>
  </p:sldLayoutIdLst>
  <p:txStyles>
    <p:titleStyle>
      <a:lvl1pPr algn="l" defTabSz="684213" rtl="0" eaLnBrk="1" fontAlgn="base" hangingPunct="1">
        <a:lnSpc>
          <a:spcPct val="80000"/>
        </a:lnSpc>
        <a:spcBef>
          <a:spcPct val="0"/>
        </a:spcBef>
        <a:spcAft>
          <a:spcPct val="0"/>
        </a:spcAft>
        <a:defRPr lang="en-US" sz="2800" b="0" i="0" u="none" kern="1200" dirty="0">
          <a:solidFill>
            <a:schemeClr val="bg1"/>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1F14D82-46D9-4468-899A-7DB8FF9FED4A}"/>
              </a:ext>
            </a:extLst>
          </p:cNvPr>
          <p:cNvSpPr>
            <a:spLocks noGrp="1"/>
          </p:cNvSpPr>
          <p:nvPr>
            <p:ph type="subTitle" idx="1"/>
          </p:nvPr>
        </p:nvSpPr>
        <p:spPr/>
        <p:txBody>
          <a:bodyPr/>
          <a:lstStyle/>
          <a:p>
            <a:r>
              <a:rPr lang="en-US" dirty="0"/>
              <a:t>Sherri Conrod</a:t>
            </a:r>
          </a:p>
        </p:txBody>
      </p:sp>
      <p:sp>
        <p:nvSpPr>
          <p:cNvPr id="6" name="Text Placeholder 5">
            <a:extLst>
              <a:ext uri="{FF2B5EF4-FFF2-40B4-BE49-F238E27FC236}">
                <a16:creationId xmlns:a16="http://schemas.microsoft.com/office/drawing/2014/main" id="{340539A6-44AE-4307-9EDD-A6F06D1350F0}"/>
              </a:ext>
            </a:extLst>
          </p:cNvPr>
          <p:cNvSpPr>
            <a:spLocks noGrp="1"/>
          </p:cNvSpPr>
          <p:nvPr>
            <p:ph type="body" sz="quarter" idx="11"/>
          </p:nvPr>
        </p:nvSpPr>
        <p:spPr/>
        <p:txBody>
          <a:bodyPr/>
          <a:lstStyle/>
          <a:p>
            <a:r>
              <a:rPr lang="en-US" dirty="0"/>
              <a:t>Solutions Architect, Global Partner Organization</a:t>
            </a:r>
          </a:p>
        </p:txBody>
      </p:sp>
      <p:sp>
        <p:nvSpPr>
          <p:cNvPr id="7" name="Text Placeholder 6">
            <a:extLst>
              <a:ext uri="{FF2B5EF4-FFF2-40B4-BE49-F238E27FC236}">
                <a16:creationId xmlns:a16="http://schemas.microsoft.com/office/drawing/2014/main" id="{6B8CA1AC-60A2-4054-B307-0E8F4D9DC33F}"/>
              </a:ext>
            </a:extLst>
          </p:cNvPr>
          <p:cNvSpPr>
            <a:spLocks noGrp="1"/>
          </p:cNvSpPr>
          <p:nvPr>
            <p:ph type="body" sz="quarter" idx="12"/>
          </p:nvPr>
        </p:nvSpPr>
        <p:spPr/>
        <p:txBody>
          <a:bodyPr/>
          <a:lstStyle/>
          <a:p>
            <a:r>
              <a:rPr lang="en-US" dirty="0"/>
              <a:t>February 2022</a:t>
            </a:r>
          </a:p>
        </p:txBody>
      </p:sp>
      <p:sp>
        <p:nvSpPr>
          <p:cNvPr id="8" name="Text Placeholder 7">
            <a:extLst>
              <a:ext uri="{FF2B5EF4-FFF2-40B4-BE49-F238E27FC236}">
                <a16:creationId xmlns:a16="http://schemas.microsoft.com/office/drawing/2014/main" id="{1EEDDF8D-3C5E-4E47-82C5-603B44E5FA19}"/>
              </a:ext>
            </a:extLst>
          </p:cNvPr>
          <p:cNvSpPr>
            <a:spLocks noGrp="1"/>
          </p:cNvSpPr>
          <p:nvPr>
            <p:ph type="body" sz="quarter" idx="13"/>
          </p:nvPr>
        </p:nvSpPr>
        <p:spPr/>
        <p:txBody>
          <a:bodyPr/>
          <a:lstStyle/>
          <a:p>
            <a:r>
              <a:rPr lang="en-US" dirty="0"/>
              <a:t>RAD SDLC Lab</a:t>
            </a:r>
          </a:p>
        </p:txBody>
      </p:sp>
      <p:sp>
        <p:nvSpPr>
          <p:cNvPr id="2" name="Title 1"/>
          <p:cNvSpPr>
            <a:spLocks noGrp="1"/>
          </p:cNvSpPr>
          <p:nvPr>
            <p:ph type="ctrTitle"/>
          </p:nvPr>
        </p:nvSpPr>
        <p:spPr/>
        <p:txBody>
          <a:bodyPr/>
          <a:lstStyle/>
          <a:p>
            <a:r>
              <a:rPr lang="en-US" dirty="0"/>
              <a:t>Cisco Rapid Iteration for NetOps and </a:t>
            </a:r>
            <a:r>
              <a:rPr lang="en-US" dirty="0" err="1"/>
              <a:t>Devops</a:t>
            </a:r>
            <a:r>
              <a:rPr lang="en-US" dirty="0"/>
              <a:t> Engineers</a:t>
            </a:r>
          </a:p>
        </p:txBody>
      </p:sp>
      <p:sp>
        <p:nvSpPr>
          <p:cNvPr id="5" name="Text Placeholder 3"/>
          <p:cNvSpPr txBox="1">
            <a:spLocks/>
          </p:cNvSpPr>
          <p:nvPr/>
        </p:nvSpPr>
        <p:spPr>
          <a:xfrm>
            <a:off x="6459167" y="440758"/>
            <a:ext cx="2305472" cy="28813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Tx/>
              <a:buNone/>
              <a:defRPr lang="en-US" sz="1800" b="0" i="0" kern="1200" dirty="0" smtClean="0">
                <a:solidFill>
                  <a:schemeClr val="bg1">
                    <a:lumMod val="75000"/>
                  </a:schemeClr>
                </a:solidFill>
                <a:latin typeface="+mn-lt"/>
                <a:ea typeface="+mn-ea"/>
                <a:cs typeface="CiscoSansTT ExtraLight"/>
              </a:defRPr>
            </a:lvl1pPr>
            <a:lvl2pPr marL="358775" indent="-215900" algn="l" defTabSz="684213" rtl="0" eaLnBrk="1" fontAlgn="base" hangingPunct="1">
              <a:lnSpc>
                <a:spcPct val="95000"/>
              </a:lnSpc>
              <a:spcBef>
                <a:spcPts val="600"/>
              </a:spcBef>
              <a:spcAft>
                <a:spcPct val="0"/>
              </a:spcAft>
              <a:buClr>
                <a:schemeClr val="tx2"/>
              </a:buClr>
              <a:buFontTx/>
              <a:buNone/>
              <a:defRPr lang="en-US" sz="1500" kern="1200" dirty="0" smtClean="0">
                <a:solidFill>
                  <a:schemeClr val="bg1"/>
                </a:solidFill>
                <a:latin typeface="+mj-lt"/>
                <a:ea typeface="+mn-ea"/>
                <a:cs typeface="+mn-cs"/>
              </a:defRPr>
            </a:lvl2pPr>
            <a:lvl3pPr marL="431800"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3pPr>
            <a:lvl4pPr marL="503238"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4pPr>
            <a:lvl5pPr marL="574675" indent="-169863" algn="l" defTabSz="684213" rtl="0" eaLnBrk="1" fontAlgn="base" hangingPunct="1">
              <a:lnSpc>
                <a:spcPct val="95000"/>
              </a:lnSpc>
              <a:spcBef>
                <a:spcPts val="625"/>
              </a:spcBef>
              <a:spcAft>
                <a:spcPct val="0"/>
              </a:spcAft>
              <a:buFontTx/>
              <a:buNone/>
              <a:defRPr lang="en-US" sz="1500" kern="1200" dirty="0" smtClean="0">
                <a:solidFill>
                  <a:schemeClr val="bg1"/>
                </a:solidFill>
                <a:latin typeface="+mj-lt"/>
                <a:ea typeface="+mn-ea"/>
                <a:cs typeface="+mn-c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r"/>
            <a:r>
              <a:rPr lang="en-US" sz="1200" b="1" dirty="0">
                <a:latin typeface="CiscoSansTT" panose="020B0503020201020303" pitchFamily="34" charset="0"/>
              </a:rPr>
              <a:t>Updated January 2022</a:t>
            </a:r>
          </a:p>
        </p:txBody>
      </p:sp>
    </p:spTree>
    <p:extLst>
      <p:ext uri="{BB962C8B-B14F-4D97-AF65-F5344CB8AC3E}">
        <p14:creationId xmlns:p14="http://schemas.microsoft.com/office/powerpoint/2010/main" val="60551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FA202-9D74-9341-BDF7-AB221A993826}"/>
              </a:ext>
            </a:extLst>
          </p:cNvPr>
          <p:cNvSpPr txBox="1"/>
          <p:nvPr/>
        </p:nvSpPr>
        <p:spPr>
          <a:xfrm>
            <a:off x="492981" y="604298"/>
            <a:ext cx="7935402" cy="3139321"/>
          </a:xfrm>
          <a:prstGeom prst="rect">
            <a:avLst/>
          </a:prstGeom>
          <a:noFill/>
        </p:spPr>
        <p:txBody>
          <a:bodyPr wrap="square" rtlCol="0">
            <a:spAutoFit/>
          </a:bodyPr>
          <a:lstStyle/>
          <a:p>
            <a:r>
              <a:rPr lang="en-US" dirty="0">
                <a:latin typeface="+mn-lt"/>
              </a:rPr>
              <a:t>10 min Bio Brake </a:t>
            </a:r>
          </a:p>
          <a:p>
            <a:endParaRPr lang="en-US" dirty="0">
              <a:latin typeface="+mn-lt"/>
            </a:endParaRPr>
          </a:p>
          <a:p>
            <a:r>
              <a:rPr lang="en-US" dirty="0">
                <a:latin typeface="+mn-lt"/>
              </a:rPr>
              <a:t>Instructor will share screen and demonstrate hands on activity (10 min)</a:t>
            </a:r>
          </a:p>
          <a:p>
            <a:endParaRPr lang="en-US" dirty="0">
              <a:latin typeface="+mn-lt"/>
            </a:endParaRPr>
          </a:p>
          <a:p>
            <a:r>
              <a:rPr lang="en-US" dirty="0">
                <a:latin typeface="+mn-lt"/>
              </a:rPr>
              <a:t>Lab Users will Have 20 minutes to Complete Phase 1 of Lab</a:t>
            </a:r>
          </a:p>
          <a:p>
            <a:endParaRPr lang="en-US" dirty="0">
              <a:latin typeface="+mn-lt"/>
            </a:endParaRPr>
          </a:p>
          <a:p>
            <a:r>
              <a:rPr lang="en-US" dirty="0">
                <a:latin typeface="+mn-lt"/>
              </a:rPr>
              <a:t>Ready….Set…..Go!!!!!!!</a:t>
            </a:r>
          </a:p>
          <a:p>
            <a:endParaRPr lang="en-US" dirty="0">
              <a:latin typeface="+mn-lt"/>
            </a:endParaRPr>
          </a:p>
          <a:p>
            <a:r>
              <a:rPr lang="en-US" dirty="0">
                <a:latin typeface="+mn-lt"/>
              </a:rPr>
              <a:t>Good Luck!!!!!!!</a:t>
            </a:r>
          </a:p>
          <a:p>
            <a:endParaRPr lang="en-US" dirty="0">
              <a:latin typeface="+mn-lt"/>
            </a:endParaRPr>
          </a:p>
          <a:p>
            <a:endParaRPr lang="en-US" dirty="0">
              <a:latin typeface="+mn-lt"/>
            </a:endParaRPr>
          </a:p>
        </p:txBody>
      </p:sp>
    </p:spTree>
    <p:extLst>
      <p:ext uri="{BB962C8B-B14F-4D97-AF65-F5344CB8AC3E}">
        <p14:creationId xmlns:p14="http://schemas.microsoft.com/office/powerpoint/2010/main" val="374151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477078"/>
            <a:ext cx="8544695" cy="4126727"/>
          </a:xfrm>
        </p:spPr>
        <p:txBody>
          <a:bodyPr/>
          <a:lstStyle/>
          <a:p>
            <a:r>
              <a:rPr lang="en-US" sz="1600" dirty="0"/>
              <a:t>Thousand Eyes – Phase 2</a:t>
            </a:r>
            <a:br>
              <a:rPr lang="en-US" sz="1600" dirty="0"/>
            </a:br>
            <a:r>
              <a:rPr lang="en-US" sz="1600" dirty="0"/>
              <a:t>Lab Instruction: Phase 2 Part 1 (20-30 min)</a:t>
            </a:r>
            <a:br>
              <a:rPr lang="en-US" sz="1600" dirty="0"/>
            </a:br>
            <a:r>
              <a:rPr lang="en-US" sz="1600" dirty="0"/>
              <a:t>Instructor Led Demo of Thousand Eyes GUI Interface &amp; Sample API Requests</a:t>
            </a:r>
            <a:br>
              <a:rPr lang="en-US" sz="1600" dirty="0"/>
            </a:br>
            <a:r>
              <a:rPr lang="en-US" sz="1600" dirty="0"/>
              <a:t>{NTERONE CURATED CONTENT ON THOUSAND EYES}</a:t>
            </a:r>
            <a:br>
              <a:rPr lang="en-US" sz="1600" dirty="0"/>
            </a:br>
            <a:br>
              <a:rPr lang="en-US" sz="1600" dirty="0"/>
            </a:br>
            <a:br>
              <a:rPr lang="en-US" sz="1600" dirty="0"/>
            </a:br>
            <a:r>
              <a:rPr lang="en-US" sz="1600" dirty="0"/>
              <a:t>Phase 2 Part 2 (30 min)</a:t>
            </a:r>
            <a:br>
              <a:rPr lang="en-US" sz="1600" dirty="0"/>
            </a:br>
            <a:r>
              <a:rPr lang="en-US" sz="1600" dirty="0"/>
              <a:t>Lab User Configures Tests using GUI and API</a:t>
            </a:r>
            <a:br>
              <a:rPr lang="en-US" sz="1600" dirty="0"/>
            </a:br>
            <a:br>
              <a:rPr lang="en-US" sz="1600" dirty="0"/>
            </a:br>
            <a:r>
              <a:rPr lang="en-US" sz="1600" dirty="0"/>
              <a:t>App Dynamics – Phase 3</a:t>
            </a:r>
            <a:br>
              <a:rPr lang="en-US" sz="1600" dirty="0"/>
            </a:br>
            <a:r>
              <a:rPr lang="en-US" sz="1600" dirty="0"/>
              <a:t>Lab Instruction: Phase 3 Part 1 (20-30 min)</a:t>
            </a:r>
            <a:br>
              <a:rPr lang="en-US" sz="1600" dirty="0"/>
            </a:br>
            <a:r>
              <a:rPr lang="en-US" sz="1600" dirty="0"/>
              <a:t>Instructor Led Demo of Installation of </a:t>
            </a:r>
            <a:r>
              <a:rPr lang="en-US" sz="1600" dirty="0" err="1"/>
              <a:t>AppD</a:t>
            </a:r>
            <a:r>
              <a:rPr lang="en-US" sz="1600" dirty="0"/>
              <a:t> Client(s), GUI Walkthrough, Sample API Requests</a:t>
            </a:r>
            <a:br>
              <a:rPr lang="en-US" sz="1600" dirty="0"/>
            </a:br>
            <a:r>
              <a:rPr lang="en-US" sz="1600" dirty="0"/>
              <a:t>{NETERONE CURATED CONTENT FOR APPD}</a:t>
            </a:r>
            <a:br>
              <a:rPr lang="en-US" sz="1600" dirty="0"/>
            </a:br>
            <a:br>
              <a:rPr lang="en-US" sz="1600" dirty="0"/>
            </a:br>
            <a:r>
              <a:rPr lang="en-US" sz="1600" dirty="0"/>
              <a:t>Phase 3 Part 2 (30 min)</a:t>
            </a:r>
            <a:br>
              <a:rPr lang="en-US" sz="1600" dirty="0"/>
            </a:br>
            <a:r>
              <a:rPr lang="en-US" sz="1600" dirty="0"/>
              <a:t>Student Installs </a:t>
            </a:r>
            <a:r>
              <a:rPr lang="en-US" sz="1600" dirty="0" err="1"/>
              <a:t>AppD</a:t>
            </a:r>
            <a:r>
              <a:rPr lang="en-US" sz="1600" dirty="0"/>
              <a:t> Agents on Linux, Logs into their Console, Configures and Runs API Requests</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307539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58AC-36ED-F643-9770-5A07001BF748}"/>
              </a:ext>
            </a:extLst>
          </p:cNvPr>
          <p:cNvSpPr>
            <a:spLocks noGrp="1"/>
          </p:cNvSpPr>
          <p:nvPr>
            <p:ph type="ctrTitle"/>
          </p:nvPr>
        </p:nvSpPr>
        <p:spPr>
          <a:xfrm>
            <a:off x="428301" y="161325"/>
            <a:ext cx="7598042" cy="664009"/>
          </a:xfrm>
        </p:spPr>
        <p:txBody>
          <a:bodyPr/>
          <a:lstStyle/>
          <a:p>
            <a:r>
              <a:rPr lang="en-US" sz="1800" dirty="0"/>
              <a:t>Ways of Working Day 1 Summary</a:t>
            </a:r>
            <a:br>
              <a:rPr lang="en-US" sz="1800" dirty="0"/>
            </a:br>
            <a:r>
              <a:rPr lang="en-US" sz="1800" dirty="0"/>
              <a:t>Building IP</a:t>
            </a:r>
          </a:p>
        </p:txBody>
      </p:sp>
      <p:sp>
        <p:nvSpPr>
          <p:cNvPr id="4" name="TextBox 3">
            <a:extLst>
              <a:ext uri="{FF2B5EF4-FFF2-40B4-BE49-F238E27FC236}">
                <a16:creationId xmlns:a16="http://schemas.microsoft.com/office/drawing/2014/main" id="{EA2B6C82-DFED-274A-B4D5-AA53289AD32B}"/>
              </a:ext>
            </a:extLst>
          </p:cNvPr>
          <p:cNvSpPr txBox="1"/>
          <p:nvPr/>
        </p:nvSpPr>
        <p:spPr>
          <a:xfrm>
            <a:off x="428301" y="897461"/>
            <a:ext cx="8003969" cy="646331"/>
          </a:xfrm>
          <a:prstGeom prst="rect">
            <a:avLst/>
          </a:prstGeom>
          <a:noFill/>
        </p:spPr>
        <p:txBody>
          <a:bodyPr wrap="square" rtlCol="0">
            <a:spAutoFit/>
          </a:bodyPr>
          <a:lstStyle/>
          <a:p>
            <a:r>
              <a:rPr lang="en-US" dirty="0">
                <a:latin typeface="+mn-lt"/>
              </a:rPr>
              <a:t>Knowledge Workers Share the Company Mindset of Developmental Operations </a:t>
            </a:r>
          </a:p>
          <a:p>
            <a:r>
              <a:rPr lang="en-US" dirty="0">
                <a:latin typeface="+mn-lt"/>
              </a:rPr>
              <a:t>Example Following Agile Code Development Methods</a:t>
            </a:r>
          </a:p>
        </p:txBody>
      </p:sp>
      <p:sp>
        <p:nvSpPr>
          <p:cNvPr id="6" name="TextBox 5">
            <a:extLst>
              <a:ext uri="{FF2B5EF4-FFF2-40B4-BE49-F238E27FC236}">
                <a16:creationId xmlns:a16="http://schemas.microsoft.com/office/drawing/2014/main" id="{E2EC7146-BF1B-C449-9552-08E681F8501B}"/>
              </a:ext>
            </a:extLst>
          </p:cNvPr>
          <p:cNvSpPr txBox="1"/>
          <p:nvPr/>
        </p:nvSpPr>
        <p:spPr>
          <a:xfrm>
            <a:off x="428301" y="1662546"/>
            <a:ext cx="7552706" cy="3231654"/>
          </a:xfrm>
          <a:prstGeom prst="rect">
            <a:avLst/>
          </a:prstGeom>
          <a:noFill/>
        </p:spPr>
        <p:txBody>
          <a:bodyPr wrap="square" rtlCol="0">
            <a:spAutoFit/>
          </a:bodyPr>
          <a:lstStyle/>
          <a:p>
            <a:pPr marL="171450" indent="-171450">
              <a:buFont typeface="Wingdings" pitchFamily="2" charset="2"/>
              <a:buChar char="ü"/>
            </a:pPr>
            <a:r>
              <a:rPr lang="en-US" sz="1200" dirty="0">
                <a:latin typeface="+mn-lt"/>
              </a:rPr>
              <a:t>The Technical Lead(s) will evaluate, and mark and story assigned to a KT worker for Automation and Code Re-useability.</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Projects marked for “automation” or “code re-useability” will require the KT worker to perform daily commits on their work. Ideally the commit should update the Jira Story, but if this level of integration is not in place the KT worker should be updating the Jira Story at the end of each day with a link to their latest code commit or a summary of work completed.</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will include all scripts and all work should be done in a generic method so that it is written with re-usability in mind. Example, no hard coding, all variables, all creds (authentication and authorization) handled via a vault etc.</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The Tech Lead should be able to review Code from Time to Time and Report on Weekly the commits and ensure the quality of the code meets company standards. It is important to have a ”Code Standards” Document outlining your Coding Standards. This can initially be a simple document and can be developed over time.</a:t>
            </a:r>
          </a:p>
          <a:p>
            <a:pPr marL="171450" indent="-171450">
              <a:buFont typeface="Wingdings" pitchFamily="2" charset="2"/>
              <a:buChar char="ü"/>
            </a:pPr>
            <a:endParaRPr lang="en-US" sz="1200" dirty="0">
              <a:latin typeface="+mn-lt"/>
            </a:endParaRPr>
          </a:p>
          <a:p>
            <a:pPr marL="171450" indent="-171450">
              <a:buFont typeface="Wingdings" pitchFamily="2" charset="2"/>
              <a:buChar char="ü"/>
            </a:pPr>
            <a:r>
              <a:rPr lang="en-US" sz="1200" dirty="0">
                <a:latin typeface="+mn-lt"/>
              </a:rPr>
              <a:t>Code should be demonstrated to at least one Pear on the Team in a live demo before being handed off to the Customer for QA.</a:t>
            </a:r>
          </a:p>
        </p:txBody>
      </p:sp>
      <p:pic>
        <p:nvPicPr>
          <p:cNvPr id="7" name="Picture 6">
            <a:extLst>
              <a:ext uri="{FF2B5EF4-FFF2-40B4-BE49-F238E27FC236}">
                <a16:creationId xmlns:a16="http://schemas.microsoft.com/office/drawing/2014/main" id="{0824ABE8-FE52-9B45-9852-42846C3E5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618" y="1131126"/>
            <a:ext cx="1289304" cy="1289304"/>
          </a:xfrm>
          <a:prstGeom prst="rect">
            <a:avLst/>
          </a:prstGeom>
        </p:spPr>
      </p:pic>
    </p:spTree>
    <p:extLst>
      <p:ext uri="{BB962C8B-B14F-4D97-AF65-F5344CB8AC3E}">
        <p14:creationId xmlns:p14="http://schemas.microsoft.com/office/powerpoint/2010/main" val="261394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EDB9-6359-DE44-A8E4-064B2BE5D660}"/>
              </a:ext>
            </a:extLst>
          </p:cNvPr>
          <p:cNvSpPr>
            <a:spLocks noGrp="1"/>
          </p:cNvSpPr>
          <p:nvPr>
            <p:ph type="ctrTitle"/>
          </p:nvPr>
        </p:nvSpPr>
        <p:spPr>
          <a:xfrm>
            <a:off x="468776" y="131724"/>
            <a:ext cx="7510354" cy="610571"/>
          </a:xfrm>
        </p:spPr>
        <p:txBody>
          <a:bodyPr/>
          <a:lstStyle/>
          <a:p>
            <a:r>
              <a:rPr lang="en-US" sz="3500" dirty="0"/>
              <a:t>Resource Alignment</a:t>
            </a:r>
          </a:p>
        </p:txBody>
      </p:sp>
      <p:sp>
        <p:nvSpPr>
          <p:cNvPr id="3" name="TextBox 2">
            <a:extLst>
              <a:ext uri="{FF2B5EF4-FFF2-40B4-BE49-F238E27FC236}">
                <a16:creationId xmlns:a16="http://schemas.microsoft.com/office/drawing/2014/main" id="{43AF38E6-8069-6C43-AAD5-4C770A7A81E3}"/>
              </a:ext>
            </a:extLst>
          </p:cNvPr>
          <p:cNvSpPr txBox="1"/>
          <p:nvPr/>
        </p:nvSpPr>
        <p:spPr>
          <a:xfrm>
            <a:off x="468776" y="621672"/>
            <a:ext cx="7724898" cy="4601260"/>
          </a:xfrm>
          <a:prstGeom prst="rect">
            <a:avLst/>
          </a:prstGeom>
          <a:noFill/>
        </p:spPr>
        <p:txBody>
          <a:bodyPr wrap="square" rtlCol="0">
            <a:spAutoFit/>
          </a:bodyPr>
          <a:lstStyle/>
          <a:p>
            <a:r>
              <a:rPr lang="en-US" sz="1000" i="1" dirty="0">
                <a:latin typeface="+mn-lt"/>
              </a:rPr>
              <a:t>The Technical Lead will identify the most suitable Knowledge Workers to work on the engagement and will provide to them well defined technical deliverables. The Best Knowledge Worker who is developing the code is probably not going to be the Resource who interfaces with the customer. Be careful to put the Resource with the “People Skills” in front of the Resource with the “Tech Skills.” The way to do this is by assigning a “Service Manager” role to interface regularly with the Customers to ensure that their feedback is captured and relayed back to the Technical Resources. It also shields Technical Resources from political and other pressures that could impact their ability to focus on the Technical Deliverables. </a:t>
            </a:r>
          </a:p>
          <a:p>
            <a:endParaRPr lang="en-US" sz="1100" dirty="0">
              <a:latin typeface="+mn-lt"/>
            </a:endParaRPr>
          </a:p>
          <a:p>
            <a:r>
              <a:rPr lang="en-US" sz="1100" i="1" dirty="0">
                <a:latin typeface="+mn-lt"/>
              </a:rPr>
              <a:t>Example:</a:t>
            </a:r>
          </a:p>
          <a:p>
            <a:endParaRPr lang="en-US" sz="1100" dirty="0">
              <a:latin typeface="+mn-lt"/>
            </a:endParaRPr>
          </a:p>
          <a:p>
            <a:r>
              <a:rPr lang="en-US" sz="1100" dirty="0">
                <a:latin typeface="+mn-lt"/>
              </a:rPr>
              <a:t>The Technical Lead for the Engagement has translated the business requirements into Technical Epics in Jira. </a:t>
            </a:r>
          </a:p>
          <a:p>
            <a:endParaRPr lang="en-US" sz="1100" dirty="0">
              <a:latin typeface="+mn-lt"/>
            </a:endParaRPr>
          </a:p>
          <a:p>
            <a:r>
              <a:rPr lang="en-US" sz="1100" dirty="0">
                <a:latin typeface="+mn-lt"/>
              </a:rPr>
              <a:t>The Tech Lead meets weekly with the Team of KT workers for their vertical and verbally goes over and clarifies the Epics. </a:t>
            </a:r>
          </a:p>
          <a:p>
            <a:endParaRPr lang="en-US" sz="1100" dirty="0">
              <a:latin typeface="+mn-lt"/>
            </a:endParaRPr>
          </a:p>
          <a:p>
            <a:r>
              <a:rPr lang="en-US" sz="1100" dirty="0">
                <a:latin typeface="+mn-lt"/>
              </a:rPr>
              <a:t>The team works to break down the EPICs into smaller stories. Each Team Member based on their work capacity will either be requested or will volunteer to take ownership of x number of stories. </a:t>
            </a:r>
          </a:p>
          <a:p>
            <a:endParaRPr lang="en-US" sz="1100" dirty="0">
              <a:latin typeface="+mn-lt"/>
            </a:endParaRPr>
          </a:p>
          <a:p>
            <a:r>
              <a:rPr lang="en-US" sz="1100" dirty="0">
                <a:latin typeface="+mn-lt"/>
              </a:rPr>
              <a:t>Each Story should be linked to either a Code Repo or Branch of a Code Repo if there will be any Code Developed</a:t>
            </a:r>
          </a:p>
          <a:p>
            <a:r>
              <a:rPr lang="en-US" sz="1100" dirty="0">
                <a:latin typeface="+mn-lt"/>
              </a:rPr>
              <a:t>The Link to the Repo, or the Work Repo should be updated into the Jira Story. ***In advanced environments, this code repo or branch will kick off a pipeline build****</a:t>
            </a:r>
          </a:p>
          <a:p>
            <a:endParaRPr lang="en-US" sz="1200" dirty="0">
              <a:latin typeface="+mn-lt"/>
            </a:endParaRPr>
          </a:p>
          <a:p>
            <a:r>
              <a:rPr lang="en-US" sz="1200" dirty="0">
                <a:latin typeface="+mn-lt"/>
              </a:rPr>
              <a:t>This ensures that we can:</a:t>
            </a:r>
          </a:p>
          <a:p>
            <a:endParaRPr lang="en-US" sz="1200" dirty="0">
              <a:latin typeface="+mn-lt"/>
            </a:endParaRPr>
          </a:p>
          <a:p>
            <a:pPr marL="171450" indent="-171450">
              <a:buFont typeface="Wingdings" pitchFamily="2" charset="2"/>
              <a:buChar char="v"/>
            </a:pPr>
            <a:r>
              <a:rPr lang="en-US" sz="1000" i="1" dirty="0">
                <a:latin typeface="+mn-lt"/>
              </a:rPr>
              <a:t>Iterate on the code</a:t>
            </a:r>
          </a:p>
          <a:p>
            <a:pPr marL="171450" indent="-171450">
              <a:buFont typeface="Wingdings" pitchFamily="2" charset="2"/>
              <a:buChar char="v"/>
            </a:pPr>
            <a:r>
              <a:rPr lang="en-US" sz="1000" i="1" dirty="0">
                <a:latin typeface="+mn-lt"/>
              </a:rPr>
              <a:t>Hand off the code – ensure our own business continuity as well as the customers</a:t>
            </a:r>
          </a:p>
          <a:p>
            <a:pPr marL="171450" indent="-171450">
              <a:buFont typeface="Wingdings" pitchFamily="2" charset="2"/>
              <a:buChar char="v"/>
            </a:pPr>
            <a:r>
              <a:rPr lang="en-US" sz="1000" i="1" dirty="0">
                <a:latin typeface="+mn-lt"/>
              </a:rPr>
              <a:t>Collaborate on the code</a:t>
            </a:r>
          </a:p>
          <a:p>
            <a:pPr marL="171450" indent="-171450">
              <a:buFont typeface="Wingdings" pitchFamily="2" charset="2"/>
              <a:buChar char="v"/>
            </a:pPr>
            <a:r>
              <a:rPr lang="en-US" sz="1000" i="1" dirty="0">
                <a:latin typeface="+mn-lt"/>
              </a:rPr>
              <a:t>Re-use the code for future engagements</a:t>
            </a:r>
          </a:p>
          <a:p>
            <a:endParaRPr lang="en-US" sz="1200" dirty="0">
              <a:latin typeface="+mn-lt"/>
            </a:endParaRPr>
          </a:p>
          <a:p>
            <a:endParaRPr lang="en-US" sz="1200" dirty="0">
              <a:latin typeface="+mn-lt"/>
            </a:endParaRPr>
          </a:p>
        </p:txBody>
      </p:sp>
      <p:pic>
        <p:nvPicPr>
          <p:cNvPr id="35" name="Picture 34">
            <a:extLst>
              <a:ext uri="{FF2B5EF4-FFF2-40B4-BE49-F238E27FC236}">
                <a16:creationId xmlns:a16="http://schemas.microsoft.com/office/drawing/2014/main" id="{503196AA-DA65-4D43-9294-C8E95C619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336" y="1385901"/>
            <a:ext cx="1185849" cy="1185849"/>
          </a:xfrm>
          <a:prstGeom prst="rect">
            <a:avLst/>
          </a:prstGeom>
        </p:spPr>
      </p:pic>
    </p:spTree>
    <p:extLst>
      <p:ext uri="{BB962C8B-B14F-4D97-AF65-F5344CB8AC3E}">
        <p14:creationId xmlns:p14="http://schemas.microsoft.com/office/powerpoint/2010/main" val="351510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A99-E4F1-4246-87B9-5ADDBDAF74DD}"/>
              </a:ext>
            </a:extLst>
          </p:cNvPr>
          <p:cNvSpPr>
            <a:spLocks noGrp="1"/>
          </p:cNvSpPr>
          <p:nvPr>
            <p:ph type="ctrTitle"/>
          </p:nvPr>
        </p:nvSpPr>
        <p:spPr>
          <a:xfrm>
            <a:off x="416424" y="915409"/>
            <a:ext cx="7771611" cy="616508"/>
          </a:xfrm>
        </p:spPr>
        <p:txBody>
          <a:bodyPr/>
          <a:lstStyle/>
          <a:p>
            <a:r>
              <a:rPr lang="en-US" dirty="0"/>
              <a:t>Tool Sets</a:t>
            </a:r>
          </a:p>
        </p:txBody>
      </p:sp>
      <p:sp>
        <p:nvSpPr>
          <p:cNvPr id="3" name="TextBox 2">
            <a:extLst>
              <a:ext uri="{FF2B5EF4-FFF2-40B4-BE49-F238E27FC236}">
                <a16:creationId xmlns:a16="http://schemas.microsoft.com/office/drawing/2014/main" id="{EDD6876E-2DCB-6F4B-BBC4-69E977D84455}"/>
              </a:ext>
            </a:extLst>
          </p:cNvPr>
          <p:cNvSpPr txBox="1"/>
          <p:nvPr/>
        </p:nvSpPr>
        <p:spPr>
          <a:xfrm>
            <a:off x="611579" y="1597231"/>
            <a:ext cx="7487392" cy="2585323"/>
          </a:xfrm>
          <a:prstGeom prst="rect">
            <a:avLst/>
          </a:prstGeom>
          <a:noFill/>
        </p:spPr>
        <p:txBody>
          <a:bodyPr wrap="square" rtlCol="0">
            <a:spAutoFit/>
          </a:bodyPr>
          <a:lstStyle/>
          <a:p>
            <a:r>
              <a:rPr lang="en-US" dirty="0">
                <a:latin typeface="+mn-lt"/>
              </a:rPr>
              <a:t>It is important never to get “locked in” to a specific tool set. Tool sets change and evolve rapidly over time. </a:t>
            </a:r>
          </a:p>
          <a:p>
            <a:endParaRPr lang="en-US" dirty="0">
              <a:latin typeface="+mn-lt"/>
            </a:endParaRPr>
          </a:p>
          <a:p>
            <a:r>
              <a:rPr lang="en-US" dirty="0">
                <a:latin typeface="+mn-lt"/>
              </a:rPr>
              <a:t>Getting ‘locked into’ a toolset can impede and negatively impact your future and ongoing ability to “flex” and implement newer better more efficient technologies rapidly.</a:t>
            </a:r>
          </a:p>
          <a:p>
            <a:endParaRPr lang="en-US" dirty="0">
              <a:latin typeface="+mn-lt"/>
            </a:endParaRPr>
          </a:p>
          <a:p>
            <a:r>
              <a:rPr lang="en-US" dirty="0">
                <a:latin typeface="+mn-lt"/>
              </a:rPr>
              <a:t>It is important to design your tool-kit to be able to swap out any single tool rapidly without impact to your business.</a:t>
            </a:r>
          </a:p>
        </p:txBody>
      </p:sp>
      <p:grpSp>
        <p:nvGrpSpPr>
          <p:cNvPr id="4" name="Group 3">
            <a:extLst>
              <a:ext uri="{FF2B5EF4-FFF2-40B4-BE49-F238E27FC236}">
                <a16:creationId xmlns:a16="http://schemas.microsoft.com/office/drawing/2014/main" id="{223C41D6-33D4-6B49-B9C3-618AB85493D4}"/>
              </a:ext>
            </a:extLst>
          </p:cNvPr>
          <p:cNvGrpSpPr>
            <a:grpSpLocks noChangeAspect="1"/>
          </p:cNvGrpSpPr>
          <p:nvPr/>
        </p:nvGrpSpPr>
        <p:grpSpPr>
          <a:xfrm>
            <a:off x="6501026" y="478724"/>
            <a:ext cx="723900" cy="723900"/>
            <a:chOff x="3086100" y="1073150"/>
            <a:chExt cx="3251200" cy="3251200"/>
          </a:xfrm>
        </p:grpSpPr>
        <p:sp>
          <p:nvSpPr>
            <p:cNvPr id="5" name="Oval 5">
              <a:extLst>
                <a:ext uri="{FF2B5EF4-FFF2-40B4-BE49-F238E27FC236}">
                  <a16:creationId xmlns:a16="http://schemas.microsoft.com/office/drawing/2014/main" id="{726D0182-C61E-8B45-8156-62B95D2B5197}"/>
                </a:ext>
              </a:extLst>
            </p:cNvPr>
            <p:cNvSpPr>
              <a:spLocks noChangeArrowheads="1"/>
            </p:cNvSpPr>
            <p:nvPr/>
          </p:nvSpPr>
          <p:spPr bwMode="auto">
            <a:xfrm>
              <a:off x="3086100" y="1073150"/>
              <a:ext cx="3251200" cy="325120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5">
              <a:extLst>
                <a:ext uri="{FF2B5EF4-FFF2-40B4-BE49-F238E27FC236}">
                  <a16:creationId xmlns:a16="http://schemas.microsoft.com/office/drawing/2014/main" id="{A631B2CB-495B-7A47-8F31-BFD9D4C2D7AD}"/>
                </a:ext>
              </a:extLst>
            </p:cNvPr>
            <p:cNvSpPr>
              <a:spLocks/>
            </p:cNvSpPr>
            <p:nvPr/>
          </p:nvSpPr>
          <p:spPr bwMode="auto">
            <a:xfrm>
              <a:off x="3690937" y="1443038"/>
              <a:ext cx="2020888" cy="2005013"/>
            </a:xfrm>
            <a:custGeom>
              <a:avLst/>
              <a:gdLst>
                <a:gd name="connsiteX0" fmla="*/ 1399705 w 2020888"/>
                <a:gd name="connsiteY0" fmla="*/ 1944688 h 2005013"/>
                <a:gd name="connsiteX1" fmla="*/ 1399945 w 2020888"/>
                <a:gd name="connsiteY1" fmla="*/ 1944825 h 2005013"/>
                <a:gd name="connsiteX2" fmla="*/ 1399945 w 2020888"/>
                <a:gd name="connsiteY2" fmla="*/ 1944688 h 2005013"/>
                <a:gd name="connsiteX3" fmla="*/ 620943 w 2020888"/>
                <a:gd name="connsiteY3" fmla="*/ 1943298 h 2005013"/>
                <a:gd name="connsiteX4" fmla="*/ 620943 w 2020888"/>
                <a:gd name="connsiteY4" fmla="*/ 1943826 h 2005013"/>
                <a:gd name="connsiteX5" fmla="*/ 620943 w 2020888"/>
                <a:gd name="connsiteY5" fmla="*/ 1944825 h 2005013"/>
                <a:gd name="connsiteX6" fmla="*/ 621584 w 2020888"/>
                <a:gd name="connsiteY6" fmla="*/ 1944483 h 2005013"/>
                <a:gd name="connsiteX7" fmla="*/ 621584 w 2020888"/>
                <a:gd name="connsiteY7" fmla="*/ 1944483 h 2005013"/>
                <a:gd name="connsiteX8" fmla="*/ 1012326 w 2020888"/>
                <a:gd name="connsiteY8" fmla="*/ 0 h 2005013"/>
                <a:gd name="connsiteX9" fmla="*/ 1727351 w 2020888"/>
                <a:gd name="connsiteY9" fmla="*/ 293417 h 2005013"/>
                <a:gd name="connsiteX10" fmla="*/ 2020888 w 2020888"/>
                <a:gd name="connsiteY10" fmla="*/ 1008149 h 2005013"/>
                <a:gd name="connsiteX11" fmla="*/ 1960676 w 2020888"/>
                <a:gd name="connsiteY11" fmla="*/ 1309089 h 2005013"/>
                <a:gd name="connsiteX12" fmla="*/ 1825197 w 2020888"/>
                <a:gd name="connsiteY12" fmla="*/ 1546080 h 2005013"/>
                <a:gd name="connsiteX13" fmla="*/ 1614453 w 2020888"/>
                <a:gd name="connsiteY13" fmla="*/ 1768023 h 2005013"/>
                <a:gd name="connsiteX14" fmla="*/ 1505317 w 2020888"/>
                <a:gd name="connsiteY14" fmla="*/ 1895922 h 2005013"/>
                <a:gd name="connsiteX15" fmla="*/ 1456394 w 2020888"/>
                <a:gd name="connsiteY15" fmla="*/ 1971157 h 2005013"/>
                <a:gd name="connsiteX16" fmla="*/ 1399945 w 2020888"/>
                <a:gd name="connsiteY16" fmla="*/ 2005013 h 2005013"/>
                <a:gd name="connsiteX17" fmla="*/ 620943 w 2020888"/>
                <a:gd name="connsiteY17" fmla="*/ 2005013 h 2005013"/>
                <a:gd name="connsiteX18" fmla="*/ 568257 w 2020888"/>
                <a:gd name="connsiteY18" fmla="*/ 1974919 h 2005013"/>
                <a:gd name="connsiteX19" fmla="*/ 568257 w 2020888"/>
                <a:gd name="connsiteY19" fmla="*/ 1971157 h 2005013"/>
                <a:gd name="connsiteX20" fmla="*/ 564494 w 2020888"/>
                <a:gd name="connsiteY20" fmla="*/ 1971157 h 2005013"/>
                <a:gd name="connsiteX21" fmla="*/ 560731 w 2020888"/>
                <a:gd name="connsiteY21" fmla="*/ 1959872 h 2005013"/>
                <a:gd name="connsiteX22" fmla="*/ 538151 w 2020888"/>
                <a:gd name="connsiteY22" fmla="*/ 1926016 h 2005013"/>
                <a:gd name="connsiteX23" fmla="*/ 466648 w 2020888"/>
                <a:gd name="connsiteY23" fmla="*/ 1828211 h 2005013"/>
                <a:gd name="connsiteX24" fmla="*/ 406436 w 2020888"/>
                <a:gd name="connsiteY24" fmla="*/ 1768023 h 2005013"/>
                <a:gd name="connsiteX25" fmla="*/ 270957 w 2020888"/>
                <a:gd name="connsiteY25" fmla="*/ 1636362 h 2005013"/>
                <a:gd name="connsiteX26" fmla="*/ 63976 w 2020888"/>
                <a:gd name="connsiteY26" fmla="*/ 1309089 h 2005013"/>
                <a:gd name="connsiteX27" fmla="*/ 0 w 2020888"/>
                <a:gd name="connsiteY27" fmla="*/ 1008149 h 2005013"/>
                <a:gd name="connsiteX28" fmla="*/ 297300 w 2020888"/>
                <a:gd name="connsiteY28" fmla="*/ 293417 h 2005013"/>
                <a:gd name="connsiteX29" fmla="*/ 1012326 w 2020888"/>
                <a:gd name="connsiteY29" fmla="*/ 0 h 200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20888" h="2005013">
                  <a:moveTo>
                    <a:pt x="1399705" y="1944688"/>
                  </a:moveTo>
                  <a:lnTo>
                    <a:pt x="1399945" y="1944825"/>
                  </a:lnTo>
                  <a:lnTo>
                    <a:pt x="1399945" y="1944688"/>
                  </a:lnTo>
                  <a:close/>
                  <a:moveTo>
                    <a:pt x="620943" y="1943298"/>
                  </a:moveTo>
                  <a:lnTo>
                    <a:pt x="620943" y="1943826"/>
                  </a:lnTo>
                  <a:cubicBezTo>
                    <a:pt x="620943" y="1944825"/>
                    <a:pt x="620943" y="1944825"/>
                    <a:pt x="620943" y="1944825"/>
                  </a:cubicBezTo>
                  <a:lnTo>
                    <a:pt x="621584" y="1944483"/>
                  </a:lnTo>
                  <a:lnTo>
                    <a:pt x="621584" y="1944483"/>
                  </a:lnTo>
                  <a:close/>
                  <a:moveTo>
                    <a:pt x="1012326" y="0"/>
                  </a:moveTo>
                  <a:cubicBezTo>
                    <a:pt x="1290809" y="0"/>
                    <a:pt x="1542950" y="112853"/>
                    <a:pt x="1727351" y="293417"/>
                  </a:cubicBezTo>
                  <a:cubicBezTo>
                    <a:pt x="1907989" y="477742"/>
                    <a:pt x="2020888" y="729780"/>
                    <a:pt x="2020888" y="1008149"/>
                  </a:cubicBezTo>
                  <a:cubicBezTo>
                    <a:pt x="2020888" y="1117240"/>
                    <a:pt x="1998308" y="1218807"/>
                    <a:pt x="1960676" y="1309089"/>
                  </a:cubicBezTo>
                  <a:cubicBezTo>
                    <a:pt x="1923043" y="1399371"/>
                    <a:pt x="1874120" y="1482130"/>
                    <a:pt x="1825197" y="1546080"/>
                  </a:cubicBezTo>
                  <a:cubicBezTo>
                    <a:pt x="1727351" y="1677741"/>
                    <a:pt x="1625742" y="1760499"/>
                    <a:pt x="1614453" y="1768023"/>
                  </a:cubicBezTo>
                  <a:cubicBezTo>
                    <a:pt x="1573056" y="1801879"/>
                    <a:pt x="1531660" y="1850781"/>
                    <a:pt x="1505317" y="1895922"/>
                  </a:cubicBezTo>
                  <a:cubicBezTo>
                    <a:pt x="1475211" y="1937302"/>
                    <a:pt x="1456394" y="1971157"/>
                    <a:pt x="1456394" y="1971157"/>
                  </a:cubicBezTo>
                  <a:cubicBezTo>
                    <a:pt x="1445104" y="1993728"/>
                    <a:pt x="1426288" y="2005013"/>
                    <a:pt x="1399945" y="2005013"/>
                  </a:cubicBezTo>
                  <a:cubicBezTo>
                    <a:pt x="1399945" y="2005013"/>
                    <a:pt x="1399945" y="2005013"/>
                    <a:pt x="620943" y="2005013"/>
                  </a:cubicBezTo>
                  <a:cubicBezTo>
                    <a:pt x="598364" y="2005013"/>
                    <a:pt x="579547" y="1993728"/>
                    <a:pt x="568257" y="1974919"/>
                  </a:cubicBezTo>
                  <a:cubicBezTo>
                    <a:pt x="568257" y="1974919"/>
                    <a:pt x="568257" y="1974919"/>
                    <a:pt x="568257" y="1971157"/>
                  </a:cubicBezTo>
                  <a:cubicBezTo>
                    <a:pt x="568257" y="1971157"/>
                    <a:pt x="568257" y="1971157"/>
                    <a:pt x="564494" y="1971157"/>
                  </a:cubicBezTo>
                  <a:cubicBezTo>
                    <a:pt x="564494" y="1967396"/>
                    <a:pt x="560731" y="1963634"/>
                    <a:pt x="560731" y="1959872"/>
                  </a:cubicBezTo>
                  <a:cubicBezTo>
                    <a:pt x="553204" y="1952349"/>
                    <a:pt x="549441" y="1941063"/>
                    <a:pt x="538151" y="1926016"/>
                  </a:cubicBezTo>
                  <a:cubicBezTo>
                    <a:pt x="519335" y="1895922"/>
                    <a:pt x="496755" y="1862067"/>
                    <a:pt x="466648" y="1828211"/>
                  </a:cubicBezTo>
                  <a:cubicBezTo>
                    <a:pt x="447832" y="1805640"/>
                    <a:pt x="425252" y="1783070"/>
                    <a:pt x="406436" y="1768023"/>
                  </a:cubicBezTo>
                  <a:cubicBezTo>
                    <a:pt x="398909" y="1760499"/>
                    <a:pt x="342460" y="1715358"/>
                    <a:pt x="270957" y="1636362"/>
                  </a:cubicBezTo>
                  <a:cubicBezTo>
                    <a:pt x="203218" y="1557365"/>
                    <a:pt x="120425" y="1444512"/>
                    <a:pt x="63976" y="1309089"/>
                  </a:cubicBezTo>
                  <a:cubicBezTo>
                    <a:pt x="26343" y="1218807"/>
                    <a:pt x="0" y="1117240"/>
                    <a:pt x="0" y="1008149"/>
                  </a:cubicBezTo>
                  <a:cubicBezTo>
                    <a:pt x="0" y="729780"/>
                    <a:pt x="116662" y="477742"/>
                    <a:pt x="297300" y="293417"/>
                  </a:cubicBezTo>
                  <a:cubicBezTo>
                    <a:pt x="481702" y="112853"/>
                    <a:pt x="733842" y="0"/>
                    <a:pt x="1012326"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Freeform 8">
              <a:extLst>
                <a:ext uri="{FF2B5EF4-FFF2-40B4-BE49-F238E27FC236}">
                  <a16:creationId xmlns:a16="http://schemas.microsoft.com/office/drawing/2014/main" id="{43012413-5E01-BC45-B905-51EE3D513535}"/>
                </a:ext>
              </a:extLst>
            </p:cNvPr>
            <p:cNvSpPr>
              <a:spLocks/>
            </p:cNvSpPr>
            <p:nvPr/>
          </p:nvSpPr>
          <p:spPr bwMode="auto">
            <a:xfrm>
              <a:off x="4264025" y="3602038"/>
              <a:ext cx="879475" cy="117475"/>
            </a:xfrm>
            <a:custGeom>
              <a:avLst/>
              <a:gdLst>
                <a:gd name="T0" fmla="*/ 15 w 234"/>
                <a:gd name="T1" fmla="*/ 31 h 31"/>
                <a:gd name="T2" fmla="*/ 218 w 234"/>
                <a:gd name="T3" fmla="*/ 31 h 31"/>
                <a:gd name="T4" fmla="*/ 234 w 234"/>
                <a:gd name="T5" fmla="*/ 15 h 31"/>
                <a:gd name="T6" fmla="*/ 218 w 234"/>
                <a:gd name="T7" fmla="*/ 0 h 31"/>
                <a:gd name="T8" fmla="*/ 15 w 234"/>
                <a:gd name="T9" fmla="*/ 0 h 31"/>
                <a:gd name="T10" fmla="*/ 0 w 234"/>
                <a:gd name="T11" fmla="*/ 15 h 31"/>
                <a:gd name="T12" fmla="*/ 15 w 23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234" h="31">
                  <a:moveTo>
                    <a:pt x="15" y="31"/>
                  </a:moveTo>
                  <a:cubicBezTo>
                    <a:pt x="218" y="31"/>
                    <a:pt x="218" y="31"/>
                    <a:pt x="218" y="31"/>
                  </a:cubicBezTo>
                  <a:cubicBezTo>
                    <a:pt x="227" y="31"/>
                    <a:pt x="234" y="24"/>
                    <a:pt x="234" y="15"/>
                  </a:cubicBezTo>
                  <a:cubicBezTo>
                    <a:pt x="234" y="7"/>
                    <a:pt x="227" y="0"/>
                    <a:pt x="218"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9">
              <a:extLst>
                <a:ext uri="{FF2B5EF4-FFF2-40B4-BE49-F238E27FC236}">
                  <a16:creationId xmlns:a16="http://schemas.microsoft.com/office/drawing/2014/main" id="{23BCAE3B-56ED-C142-AC4A-FD45B1578C56}"/>
                </a:ext>
              </a:extLst>
            </p:cNvPr>
            <p:cNvSpPr>
              <a:spLocks/>
            </p:cNvSpPr>
            <p:nvPr/>
          </p:nvSpPr>
          <p:spPr bwMode="auto">
            <a:xfrm>
              <a:off x="4395788" y="3854450"/>
              <a:ext cx="615950" cy="117475"/>
            </a:xfrm>
            <a:custGeom>
              <a:avLst/>
              <a:gdLst>
                <a:gd name="T0" fmla="*/ 15 w 164"/>
                <a:gd name="T1" fmla="*/ 31 h 31"/>
                <a:gd name="T2" fmla="*/ 149 w 164"/>
                <a:gd name="T3" fmla="*/ 31 h 31"/>
                <a:gd name="T4" fmla="*/ 164 w 164"/>
                <a:gd name="T5" fmla="*/ 15 h 31"/>
                <a:gd name="T6" fmla="*/ 149 w 164"/>
                <a:gd name="T7" fmla="*/ 0 h 31"/>
                <a:gd name="T8" fmla="*/ 15 w 164"/>
                <a:gd name="T9" fmla="*/ 0 h 31"/>
                <a:gd name="T10" fmla="*/ 0 w 164"/>
                <a:gd name="T11" fmla="*/ 15 h 31"/>
                <a:gd name="T12" fmla="*/ 15 w 164"/>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164" h="31">
                  <a:moveTo>
                    <a:pt x="15" y="31"/>
                  </a:moveTo>
                  <a:cubicBezTo>
                    <a:pt x="149" y="31"/>
                    <a:pt x="149" y="31"/>
                    <a:pt x="149" y="31"/>
                  </a:cubicBezTo>
                  <a:cubicBezTo>
                    <a:pt x="157" y="31"/>
                    <a:pt x="164" y="24"/>
                    <a:pt x="164" y="15"/>
                  </a:cubicBezTo>
                  <a:cubicBezTo>
                    <a:pt x="164" y="7"/>
                    <a:pt x="157" y="0"/>
                    <a:pt x="149" y="0"/>
                  </a:cubicBezTo>
                  <a:cubicBezTo>
                    <a:pt x="15" y="0"/>
                    <a:pt x="15" y="0"/>
                    <a:pt x="15" y="0"/>
                  </a:cubicBezTo>
                  <a:cubicBezTo>
                    <a:pt x="7" y="0"/>
                    <a:pt x="0" y="7"/>
                    <a:pt x="0" y="15"/>
                  </a:cubicBezTo>
                  <a:cubicBezTo>
                    <a:pt x="0" y="24"/>
                    <a:pt x="7" y="31"/>
                    <a:pt x="15" y="3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10">
              <a:extLst>
                <a:ext uri="{FF2B5EF4-FFF2-40B4-BE49-F238E27FC236}">
                  <a16:creationId xmlns:a16="http://schemas.microsoft.com/office/drawing/2014/main" id="{B55C6ED0-E786-5448-839F-B399B6CC7E6C}"/>
                </a:ext>
              </a:extLst>
            </p:cNvPr>
            <p:cNvSpPr>
              <a:spLocks/>
            </p:cNvSpPr>
            <p:nvPr/>
          </p:nvSpPr>
          <p:spPr bwMode="auto">
            <a:xfrm>
              <a:off x="3932238" y="2127250"/>
              <a:ext cx="642938" cy="752475"/>
            </a:xfrm>
            <a:custGeom>
              <a:avLst/>
              <a:gdLst>
                <a:gd name="T0" fmla="*/ 152 w 171"/>
                <a:gd name="T1" fmla="*/ 0 h 200"/>
                <a:gd name="T2" fmla="*/ 19 w 171"/>
                <a:gd name="T3" fmla="*/ 0 h 200"/>
                <a:gd name="T4" fmla="*/ 0 w 171"/>
                <a:gd name="T5" fmla="*/ 19 h 200"/>
                <a:gd name="T6" fmla="*/ 19 w 171"/>
                <a:gd name="T7" fmla="*/ 39 h 200"/>
                <a:gd name="T8" fmla="*/ 66 w 171"/>
                <a:gd name="T9" fmla="*/ 39 h 200"/>
                <a:gd name="T10" fmla="*/ 66 w 171"/>
                <a:gd name="T11" fmla="*/ 181 h 200"/>
                <a:gd name="T12" fmla="*/ 85 w 171"/>
                <a:gd name="T13" fmla="*/ 200 h 200"/>
                <a:gd name="T14" fmla="*/ 105 w 171"/>
                <a:gd name="T15" fmla="*/ 181 h 200"/>
                <a:gd name="T16" fmla="*/ 105 w 171"/>
                <a:gd name="T17" fmla="*/ 39 h 200"/>
                <a:gd name="T18" fmla="*/ 152 w 171"/>
                <a:gd name="T19" fmla="*/ 39 h 200"/>
                <a:gd name="T20" fmla="*/ 171 w 171"/>
                <a:gd name="T21" fmla="*/ 19 h 200"/>
                <a:gd name="T22" fmla="*/ 152 w 171"/>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1" h="200">
                  <a:moveTo>
                    <a:pt x="152" y="0"/>
                  </a:moveTo>
                  <a:cubicBezTo>
                    <a:pt x="19" y="0"/>
                    <a:pt x="19" y="0"/>
                    <a:pt x="19" y="0"/>
                  </a:cubicBezTo>
                  <a:cubicBezTo>
                    <a:pt x="9" y="0"/>
                    <a:pt x="0" y="9"/>
                    <a:pt x="0" y="19"/>
                  </a:cubicBezTo>
                  <a:cubicBezTo>
                    <a:pt x="0" y="30"/>
                    <a:pt x="9" y="39"/>
                    <a:pt x="19" y="39"/>
                  </a:cubicBezTo>
                  <a:cubicBezTo>
                    <a:pt x="66" y="39"/>
                    <a:pt x="66" y="39"/>
                    <a:pt x="66" y="39"/>
                  </a:cubicBezTo>
                  <a:cubicBezTo>
                    <a:pt x="66" y="181"/>
                    <a:pt x="66" y="181"/>
                    <a:pt x="66" y="181"/>
                  </a:cubicBezTo>
                  <a:cubicBezTo>
                    <a:pt x="66" y="192"/>
                    <a:pt x="75" y="200"/>
                    <a:pt x="85" y="200"/>
                  </a:cubicBezTo>
                  <a:cubicBezTo>
                    <a:pt x="96" y="200"/>
                    <a:pt x="105" y="192"/>
                    <a:pt x="105" y="181"/>
                  </a:cubicBezTo>
                  <a:cubicBezTo>
                    <a:pt x="105" y="39"/>
                    <a:pt x="105" y="39"/>
                    <a:pt x="105" y="39"/>
                  </a:cubicBezTo>
                  <a:cubicBezTo>
                    <a:pt x="152" y="39"/>
                    <a:pt x="152" y="39"/>
                    <a:pt x="152" y="39"/>
                  </a:cubicBezTo>
                  <a:cubicBezTo>
                    <a:pt x="162" y="39"/>
                    <a:pt x="171" y="30"/>
                    <a:pt x="171" y="19"/>
                  </a:cubicBezTo>
                  <a:cubicBezTo>
                    <a:pt x="171" y="9"/>
                    <a:pt x="162" y="0"/>
                    <a:pt x="152"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E3E6828F-93E7-5E4E-8DDC-EF687258F5AF}"/>
                </a:ext>
              </a:extLst>
            </p:cNvPr>
            <p:cNvSpPr>
              <a:spLocks/>
            </p:cNvSpPr>
            <p:nvPr/>
          </p:nvSpPr>
          <p:spPr bwMode="auto">
            <a:xfrm>
              <a:off x="4635500" y="2127250"/>
              <a:ext cx="142875" cy="752475"/>
            </a:xfrm>
            <a:custGeom>
              <a:avLst/>
              <a:gdLst>
                <a:gd name="T0" fmla="*/ 19 w 38"/>
                <a:gd name="T1" fmla="*/ 0 h 200"/>
                <a:gd name="T2" fmla="*/ 0 w 38"/>
                <a:gd name="T3" fmla="*/ 19 h 200"/>
                <a:gd name="T4" fmla="*/ 0 w 38"/>
                <a:gd name="T5" fmla="*/ 181 h 200"/>
                <a:gd name="T6" fmla="*/ 19 w 38"/>
                <a:gd name="T7" fmla="*/ 200 h 200"/>
                <a:gd name="T8" fmla="*/ 38 w 38"/>
                <a:gd name="T9" fmla="*/ 181 h 200"/>
                <a:gd name="T10" fmla="*/ 38 w 38"/>
                <a:gd name="T11" fmla="*/ 19 h 200"/>
                <a:gd name="T12" fmla="*/ 19 w 38"/>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38" h="200">
                  <a:moveTo>
                    <a:pt x="19" y="0"/>
                  </a:moveTo>
                  <a:cubicBezTo>
                    <a:pt x="9" y="0"/>
                    <a:pt x="0" y="9"/>
                    <a:pt x="0" y="19"/>
                  </a:cubicBezTo>
                  <a:cubicBezTo>
                    <a:pt x="0" y="181"/>
                    <a:pt x="0" y="181"/>
                    <a:pt x="0" y="181"/>
                  </a:cubicBezTo>
                  <a:cubicBezTo>
                    <a:pt x="0" y="192"/>
                    <a:pt x="9" y="200"/>
                    <a:pt x="19" y="200"/>
                  </a:cubicBezTo>
                  <a:cubicBezTo>
                    <a:pt x="30" y="200"/>
                    <a:pt x="38" y="192"/>
                    <a:pt x="38" y="181"/>
                  </a:cubicBezTo>
                  <a:cubicBezTo>
                    <a:pt x="38" y="19"/>
                    <a:pt x="38" y="19"/>
                    <a:pt x="38" y="19"/>
                  </a:cubicBezTo>
                  <a:cubicBezTo>
                    <a:pt x="38" y="9"/>
                    <a:pt x="30" y="0"/>
                    <a:pt x="19"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79307ACD-24D8-9544-B778-BA2D8A6659F2}"/>
                </a:ext>
              </a:extLst>
            </p:cNvPr>
            <p:cNvSpPr>
              <a:spLocks noEditPoints="1"/>
            </p:cNvSpPr>
            <p:nvPr/>
          </p:nvSpPr>
          <p:spPr bwMode="auto">
            <a:xfrm>
              <a:off x="4967096" y="2127250"/>
              <a:ext cx="554038" cy="752475"/>
            </a:xfrm>
            <a:custGeom>
              <a:avLst/>
              <a:gdLst>
                <a:gd name="T0" fmla="*/ 38 w 147"/>
                <a:gd name="T1" fmla="*/ 96 h 200"/>
                <a:gd name="T2" fmla="*/ 38 w 147"/>
                <a:gd name="T3" fmla="*/ 39 h 200"/>
                <a:gd name="T4" fmla="*/ 80 w 147"/>
                <a:gd name="T5" fmla="*/ 39 h 200"/>
                <a:gd name="T6" fmla="*/ 109 w 147"/>
                <a:gd name="T7" fmla="*/ 67 h 200"/>
                <a:gd name="T8" fmla="*/ 80 w 147"/>
                <a:gd name="T9" fmla="*/ 96 h 200"/>
                <a:gd name="T10" fmla="*/ 38 w 147"/>
                <a:gd name="T11" fmla="*/ 96 h 200"/>
                <a:gd name="T12" fmla="*/ 80 w 147"/>
                <a:gd name="T13" fmla="*/ 0 h 200"/>
                <a:gd name="T14" fmla="*/ 19 w 147"/>
                <a:gd name="T15" fmla="*/ 0 h 200"/>
                <a:gd name="T16" fmla="*/ 0 w 147"/>
                <a:gd name="T17" fmla="*/ 19 h 200"/>
                <a:gd name="T18" fmla="*/ 0 w 147"/>
                <a:gd name="T19" fmla="*/ 181 h 200"/>
                <a:gd name="T20" fmla="*/ 19 w 147"/>
                <a:gd name="T21" fmla="*/ 200 h 200"/>
                <a:gd name="T22" fmla="*/ 38 w 147"/>
                <a:gd name="T23" fmla="*/ 181 h 200"/>
                <a:gd name="T24" fmla="*/ 38 w 147"/>
                <a:gd name="T25" fmla="*/ 135 h 200"/>
                <a:gd name="T26" fmla="*/ 80 w 147"/>
                <a:gd name="T27" fmla="*/ 135 h 200"/>
                <a:gd name="T28" fmla="*/ 147 w 147"/>
                <a:gd name="T29" fmla="*/ 67 h 200"/>
                <a:gd name="T30" fmla="*/ 80 w 147"/>
                <a:gd name="T31"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0">
                  <a:moveTo>
                    <a:pt x="38" y="96"/>
                  </a:moveTo>
                  <a:cubicBezTo>
                    <a:pt x="38" y="39"/>
                    <a:pt x="38" y="39"/>
                    <a:pt x="38" y="39"/>
                  </a:cubicBezTo>
                  <a:cubicBezTo>
                    <a:pt x="80" y="39"/>
                    <a:pt x="80" y="39"/>
                    <a:pt x="80" y="39"/>
                  </a:cubicBezTo>
                  <a:cubicBezTo>
                    <a:pt x="96" y="39"/>
                    <a:pt x="109" y="51"/>
                    <a:pt x="109" y="67"/>
                  </a:cubicBezTo>
                  <a:cubicBezTo>
                    <a:pt x="109" y="83"/>
                    <a:pt x="96" y="96"/>
                    <a:pt x="80" y="96"/>
                  </a:cubicBezTo>
                  <a:cubicBezTo>
                    <a:pt x="38" y="96"/>
                    <a:pt x="38" y="96"/>
                    <a:pt x="38" y="96"/>
                  </a:cubicBezTo>
                  <a:moveTo>
                    <a:pt x="80" y="0"/>
                  </a:moveTo>
                  <a:cubicBezTo>
                    <a:pt x="19" y="0"/>
                    <a:pt x="19" y="0"/>
                    <a:pt x="19" y="0"/>
                  </a:cubicBezTo>
                  <a:cubicBezTo>
                    <a:pt x="8" y="0"/>
                    <a:pt x="0" y="9"/>
                    <a:pt x="0" y="19"/>
                  </a:cubicBezTo>
                  <a:cubicBezTo>
                    <a:pt x="0" y="181"/>
                    <a:pt x="0" y="181"/>
                    <a:pt x="0" y="181"/>
                  </a:cubicBezTo>
                  <a:cubicBezTo>
                    <a:pt x="0" y="192"/>
                    <a:pt x="8" y="200"/>
                    <a:pt x="19" y="200"/>
                  </a:cubicBezTo>
                  <a:cubicBezTo>
                    <a:pt x="29" y="200"/>
                    <a:pt x="38" y="192"/>
                    <a:pt x="38" y="181"/>
                  </a:cubicBezTo>
                  <a:cubicBezTo>
                    <a:pt x="38" y="135"/>
                    <a:pt x="38" y="135"/>
                    <a:pt x="38" y="135"/>
                  </a:cubicBezTo>
                  <a:cubicBezTo>
                    <a:pt x="80" y="135"/>
                    <a:pt x="80" y="135"/>
                    <a:pt x="80" y="135"/>
                  </a:cubicBezTo>
                  <a:cubicBezTo>
                    <a:pt x="117" y="135"/>
                    <a:pt x="147" y="104"/>
                    <a:pt x="147" y="67"/>
                  </a:cubicBezTo>
                  <a:cubicBezTo>
                    <a:pt x="147" y="30"/>
                    <a:pt x="117" y="0"/>
                    <a:pt x="8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5711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A4AE-60F9-AC43-918C-63DB737EB1E6}"/>
              </a:ext>
            </a:extLst>
          </p:cNvPr>
          <p:cNvSpPr>
            <a:spLocks noGrp="1"/>
          </p:cNvSpPr>
          <p:nvPr>
            <p:ph type="ctrTitle"/>
          </p:nvPr>
        </p:nvSpPr>
        <p:spPr>
          <a:xfrm>
            <a:off x="475802" y="921346"/>
            <a:ext cx="7581606" cy="616508"/>
          </a:xfrm>
        </p:spPr>
        <p:txBody>
          <a:bodyPr/>
          <a:lstStyle/>
          <a:p>
            <a:r>
              <a:rPr lang="en-US" dirty="0"/>
              <a:t>Tool Set Plug and Play Architecture</a:t>
            </a:r>
          </a:p>
        </p:txBody>
      </p:sp>
      <p:sp>
        <p:nvSpPr>
          <p:cNvPr id="3" name="TextBox 2">
            <a:extLst>
              <a:ext uri="{FF2B5EF4-FFF2-40B4-BE49-F238E27FC236}">
                <a16:creationId xmlns:a16="http://schemas.microsoft.com/office/drawing/2014/main" id="{FBE5089F-2BCF-1B4C-83AA-C4BCEF9B7096}"/>
              </a:ext>
            </a:extLst>
          </p:cNvPr>
          <p:cNvSpPr txBox="1"/>
          <p:nvPr/>
        </p:nvSpPr>
        <p:spPr>
          <a:xfrm>
            <a:off x="344384" y="2043361"/>
            <a:ext cx="825849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Keep the Tool Set investment as lean and plug and play as possible</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Implement your use of tools with the mindset that in 2 years, a better, superior tool will take its place that the adoption thereof will improve the speed, efficiency, profitability of your business while improving your product and delivery.</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When the new tool comes along, you want to be able to ”adopt it” immediately</a:t>
            </a:r>
          </a:p>
          <a:p>
            <a:endParaRPr lang="en-US" dirty="0">
              <a:latin typeface="+mn-lt"/>
            </a:endParaRPr>
          </a:p>
          <a:p>
            <a:r>
              <a:rPr lang="en-US" dirty="0">
                <a:latin typeface="+mn-lt"/>
              </a:rPr>
              <a:t>Example: Kubernetes</a:t>
            </a:r>
          </a:p>
        </p:txBody>
      </p:sp>
      <p:grpSp>
        <p:nvGrpSpPr>
          <p:cNvPr id="4" name="Group 3">
            <a:extLst>
              <a:ext uri="{FF2B5EF4-FFF2-40B4-BE49-F238E27FC236}">
                <a16:creationId xmlns:a16="http://schemas.microsoft.com/office/drawing/2014/main" id="{1DE49BC4-E64F-BE4B-80C2-193FAC0218C1}"/>
              </a:ext>
            </a:extLst>
          </p:cNvPr>
          <p:cNvGrpSpPr>
            <a:grpSpLocks noChangeAspect="1"/>
          </p:cNvGrpSpPr>
          <p:nvPr/>
        </p:nvGrpSpPr>
        <p:grpSpPr>
          <a:xfrm>
            <a:off x="7006442" y="442157"/>
            <a:ext cx="1134547" cy="1254546"/>
            <a:chOff x="5345610" y="2367556"/>
            <a:chExt cx="519984" cy="574982"/>
          </a:xfrm>
        </p:grpSpPr>
        <p:sp>
          <p:nvSpPr>
            <p:cNvPr id="5" name="Freeform 105">
              <a:extLst>
                <a:ext uri="{FF2B5EF4-FFF2-40B4-BE49-F238E27FC236}">
                  <a16:creationId xmlns:a16="http://schemas.microsoft.com/office/drawing/2014/main" id="{3A39B6DA-AE04-FB47-A701-F27422A1D59A}"/>
                </a:ext>
              </a:extLst>
            </p:cNvPr>
            <p:cNvSpPr>
              <a:spLocks noChangeAspect="1"/>
            </p:cNvSpPr>
            <p:nvPr/>
          </p:nvSpPr>
          <p:spPr bwMode="auto">
            <a:xfrm>
              <a:off x="5345610" y="2367556"/>
              <a:ext cx="491985" cy="574982"/>
            </a:xfrm>
            <a:custGeom>
              <a:avLst/>
              <a:gdLst>
                <a:gd name="T0" fmla="*/ 200 w 208"/>
                <a:gd name="T1" fmla="*/ 206 h 243"/>
                <a:gd name="T2" fmla="*/ 188 w 208"/>
                <a:gd name="T3" fmla="*/ 217 h 243"/>
                <a:gd name="T4" fmla="*/ 174 w 208"/>
                <a:gd name="T5" fmla="*/ 226 h 243"/>
                <a:gd name="T6" fmla="*/ 158 w 208"/>
                <a:gd name="T7" fmla="*/ 234 h 243"/>
                <a:gd name="T8" fmla="*/ 142 w 208"/>
                <a:gd name="T9" fmla="*/ 238 h 243"/>
                <a:gd name="T10" fmla="*/ 75 w 208"/>
                <a:gd name="T11" fmla="*/ 233 h 243"/>
                <a:gd name="T12" fmla="*/ 22 w 208"/>
                <a:gd name="T13" fmla="*/ 191 h 243"/>
                <a:gd name="T14" fmla="*/ 0 w 208"/>
                <a:gd name="T15" fmla="*/ 125 h 243"/>
                <a:gd name="T16" fmla="*/ 19 w 208"/>
                <a:gd name="T17" fmla="*/ 58 h 243"/>
                <a:gd name="T18" fmla="*/ 73 w 208"/>
                <a:gd name="T19" fmla="*/ 12 h 243"/>
                <a:gd name="T20" fmla="*/ 144 w 208"/>
                <a:gd name="T21" fmla="*/ 4 h 243"/>
                <a:gd name="T22" fmla="*/ 162 w 208"/>
                <a:gd name="T23" fmla="*/ 8 h 243"/>
                <a:gd name="T24" fmla="*/ 178 w 208"/>
                <a:gd name="T25" fmla="*/ 16 h 243"/>
                <a:gd name="T26" fmla="*/ 194 w 208"/>
                <a:gd name="T27" fmla="*/ 25 h 243"/>
                <a:gd name="T28" fmla="*/ 208 w 208"/>
                <a:gd name="T29" fmla="*/ 37 h 243"/>
                <a:gd name="T30" fmla="*/ 192 w 208"/>
                <a:gd name="T31" fmla="*/ 53 h 243"/>
                <a:gd name="T32" fmla="*/ 140 w 208"/>
                <a:gd name="T33" fmla="*/ 24 h 243"/>
                <a:gd name="T34" fmla="*/ 79 w 208"/>
                <a:gd name="T35" fmla="*/ 28 h 243"/>
                <a:gd name="T36" fmla="*/ 31 w 208"/>
                <a:gd name="T37" fmla="*/ 66 h 243"/>
                <a:gd name="T38" fmla="*/ 12 w 208"/>
                <a:gd name="T39" fmla="*/ 125 h 243"/>
                <a:gd name="T40" fmla="*/ 29 w 208"/>
                <a:gd name="T41" fmla="*/ 186 h 243"/>
                <a:gd name="T42" fmla="*/ 77 w 208"/>
                <a:gd name="T43" fmla="*/ 228 h 243"/>
                <a:gd name="T44" fmla="*/ 142 w 208"/>
                <a:gd name="T45" fmla="*/ 236 h 243"/>
                <a:gd name="T46" fmla="*/ 158 w 208"/>
                <a:gd name="T47" fmla="*/ 232 h 243"/>
                <a:gd name="T48" fmla="*/ 173 w 208"/>
                <a:gd name="T49" fmla="*/ 225 h 243"/>
                <a:gd name="T50" fmla="*/ 187 w 208"/>
                <a:gd name="T51" fmla="*/ 216 h 243"/>
                <a:gd name="T52" fmla="*/ 200 w 208"/>
                <a:gd name="T53" fmla="*/ 20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8" h="243">
                  <a:moveTo>
                    <a:pt x="200" y="206"/>
                  </a:moveTo>
                  <a:cubicBezTo>
                    <a:pt x="196" y="210"/>
                    <a:pt x="192" y="214"/>
                    <a:pt x="188" y="217"/>
                  </a:cubicBezTo>
                  <a:cubicBezTo>
                    <a:pt x="183" y="220"/>
                    <a:pt x="179" y="224"/>
                    <a:pt x="174" y="226"/>
                  </a:cubicBezTo>
                  <a:cubicBezTo>
                    <a:pt x="169" y="229"/>
                    <a:pt x="164" y="232"/>
                    <a:pt x="158" y="234"/>
                  </a:cubicBezTo>
                  <a:cubicBezTo>
                    <a:pt x="153" y="235"/>
                    <a:pt x="148" y="237"/>
                    <a:pt x="142" y="238"/>
                  </a:cubicBezTo>
                  <a:cubicBezTo>
                    <a:pt x="120" y="243"/>
                    <a:pt x="96" y="242"/>
                    <a:pt x="75" y="233"/>
                  </a:cubicBezTo>
                  <a:cubicBezTo>
                    <a:pt x="54" y="225"/>
                    <a:pt x="35" y="210"/>
                    <a:pt x="22" y="191"/>
                  </a:cubicBezTo>
                  <a:cubicBezTo>
                    <a:pt x="8" y="172"/>
                    <a:pt x="1" y="149"/>
                    <a:pt x="0" y="125"/>
                  </a:cubicBezTo>
                  <a:cubicBezTo>
                    <a:pt x="0" y="102"/>
                    <a:pt x="6" y="78"/>
                    <a:pt x="19" y="58"/>
                  </a:cubicBezTo>
                  <a:cubicBezTo>
                    <a:pt x="32" y="38"/>
                    <a:pt x="51" y="22"/>
                    <a:pt x="73" y="12"/>
                  </a:cubicBezTo>
                  <a:cubicBezTo>
                    <a:pt x="95" y="3"/>
                    <a:pt x="120" y="0"/>
                    <a:pt x="144" y="4"/>
                  </a:cubicBezTo>
                  <a:cubicBezTo>
                    <a:pt x="150" y="5"/>
                    <a:pt x="156" y="7"/>
                    <a:pt x="162" y="8"/>
                  </a:cubicBezTo>
                  <a:cubicBezTo>
                    <a:pt x="167" y="10"/>
                    <a:pt x="173" y="13"/>
                    <a:pt x="178" y="16"/>
                  </a:cubicBezTo>
                  <a:cubicBezTo>
                    <a:pt x="184" y="18"/>
                    <a:pt x="189" y="22"/>
                    <a:pt x="194" y="25"/>
                  </a:cubicBezTo>
                  <a:cubicBezTo>
                    <a:pt x="199" y="29"/>
                    <a:pt x="204" y="33"/>
                    <a:pt x="208" y="37"/>
                  </a:cubicBezTo>
                  <a:cubicBezTo>
                    <a:pt x="192" y="53"/>
                    <a:pt x="192" y="53"/>
                    <a:pt x="192" y="53"/>
                  </a:cubicBezTo>
                  <a:cubicBezTo>
                    <a:pt x="178" y="38"/>
                    <a:pt x="160" y="28"/>
                    <a:pt x="140" y="24"/>
                  </a:cubicBezTo>
                  <a:cubicBezTo>
                    <a:pt x="120" y="19"/>
                    <a:pt x="99" y="21"/>
                    <a:pt x="79" y="28"/>
                  </a:cubicBezTo>
                  <a:cubicBezTo>
                    <a:pt x="60" y="36"/>
                    <a:pt x="43" y="49"/>
                    <a:pt x="31" y="66"/>
                  </a:cubicBezTo>
                  <a:cubicBezTo>
                    <a:pt x="19" y="83"/>
                    <a:pt x="12" y="104"/>
                    <a:pt x="12" y="125"/>
                  </a:cubicBezTo>
                  <a:cubicBezTo>
                    <a:pt x="11" y="147"/>
                    <a:pt x="17" y="168"/>
                    <a:pt x="29" y="186"/>
                  </a:cubicBezTo>
                  <a:cubicBezTo>
                    <a:pt x="40" y="204"/>
                    <a:pt x="57" y="219"/>
                    <a:pt x="77" y="228"/>
                  </a:cubicBezTo>
                  <a:cubicBezTo>
                    <a:pt x="97" y="237"/>
                    <a:pt x="120" y="239"/>
                    <a:pt x="142" y="236"/>
                  </a:cubicBezTo>
                  <a:cubicBezTo>
                    <a:pt x="147" y="235"/>
                    <a:pt x="152" y="233"/>
                    <a:pt x="158" y="232"/>
                  </a:cubicBezTo>
                  <a:cubicBezTo>
                    <a:pt x="163" y="230"/>
                    <a:pt x="168" y="228"/>
                    <a:pt x="173" y="225"/>
                  </a:cubicBezTo>
                  <a:cubicBezTo>
                    <a:pt x="178" y="223"/>
                    <a:pt x="183" y="220"/>
                    <a:pt x="187" y="216"/>
                  </a:cubicBezTo>
                  <a:cubicBezTo>
                    <a:pt x="192" y="213"/>
                    <a:pt x="196" y="210"/>
                    <a:pt x="200" y="20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106">
              <a:extLst>
                <a:ext uri="{FF2B5EF4-FFF2-40B4-BE49-F238E27FC236}">
                  <a16:creationId xmlns:a16="http://schemas.microsoft.com/office/drawing/2014/main" id="{56648B6F-62D6-AE42-B9F8-FED41358B47A}"/>
                </a:ext>
              </a:extLst>
            </p:cNvPr>
            <p:cNvSpPr>
              <a:spLocks noChangeAspect="1"/>
            </p:cNvSpPr>
            <p:nvPr/>
          </p:nvSpPr>
          <p:spPr bwMode="auto">
            <a:xfrm>
              <a:off x="5572603" y="2426554"/>
              <a:ext cx="292991" cy="292991"/>
            </a:xfrm>
            <a:custGeom>
              <a:avLst/>
              <a:gdLst>
                <a:gd name="T0" fmla="*/ 7 w 124"/>
                <a:gd name="T1" fmla="*/ 117 h 124"/>
                <a:gd name="T2" fmla="*/ 7 w 124"/>
                <a:gd name="T3" fmla="*/ 117 h 124"/>
                <a:gd name="T4" fmla="*/ 7 w 124"/>
                <a:gd name="T5" fmla="*/ 90 h 124"/>
                <a:gd name="T6" fmla="*/ 124 w 124"/>
                <a:gd name="T7" fmla="*/ 0 h 124"/>
                <a:gd name="T8" fmla="*/ 35 w 124"/>
                <a:gd name="T9" fmla="*/ 117 h 124"/>
                <a:gd name="T10" fmla="*/ 7 w 124"/>
                <a:gd name="T11" fmla="*/ 117 h 124"/>
              </a:gdLst>
              <a:ahLst/>
              <a:cxnLst>
                <a:cxn ang="0">
                  <a:pos x="T0" y="T1"/>
                </a:cxn>
                <a:cxn ang="0">
                  <a:pos x="T2" y="T3"/>
                </a:cxn>
                <a:cxn ang="0">
                  <a:pos x="T4" y="T5"/>
                </a:cxn>
                <a:cxn ang="0">
                  <a:pos x="T6" y="T7"/>
                </a:cxn>
                <a:cxn ang="0">
                  <a:pos x="T8" y="T9"/>
                </a:cxn>
                <a:cxn ang="0">
                  <a:pos x="T10" y="T11"/>
                </a:cxn>
              </a:cxnLst>
              <a:rect l="0" t="0" r="r" b="b"/>
              <a:pathLst>
                <a:path w="124" h="124">
                  <a:moveTo>
                    <a:pt x="7" y="117"/>
                  </a:moveTo>
                  <a:cubicBezTo>
                    <a:pt x="7" y="117"/>
                    <a:pt x="7" y="117"/>
                    <a:pt x="7" y="117"/>
                  </a:cubicBezTo>
                  <a:cubicBezTo>
                    <a:pt x="0" y="109"/>
                    <a:pt x="0" y="97"/>
                    <a:pt x="7" y="90"/>
                  </a:cubicBezTo>
                  <a:cubicBezTo>
                    <a:pt x="124" y="0"/>
                    <a:pt x="124" y="0"/>
                    <a:pt x="124" y="0"/>
                  </a:cubicBezTo>
                  <a:cubicBezTo>
                    <a:pt x="35" y="117"/>
                    <a:pt x="35" y="117"/>
                    <a:pt x="35" y="117"/>
                  </a:cubicBezTo>
                  <a:cubicBezTo>
                    <a:pt x="27" y="124"/>
                    <a:pt x="15" y="124"/>
                    <a:pt x="7" y="11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241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185077"/>
            <a:ext cx="8300063" cy="652134"/>
          </a:xfrm>
        </p:spPr>
        <p:txBody>
          <a:bodyPr/>
          <a:lstStyle/>
          <a:p>
            <a:r>
              <a:rPr lang="en-US" sz="3000" dirty="0"/>
              <a:t>Way of Working</a:t>
            </a:r>
          </a:p>
        </p:txBody>
      </p:sp>
      <p:sp>
        <p:nvSpPr>
          <p:cNvPr id="4" name="TextBox 3">
            <a:extLst>
              <a:ext uri="{FF2B5EF4-FFF2-40B4-BE49-F238E27FC236}">
                <a16:creationId xmlns:a16="http://schemas.microsoft.com/office/drawing/2014/main" id="{E23659DD-0557-CB47-A4A2-6A851B287CA5}"/>
              </a:ext>
            </a:extLst>
          </p:cNvPr>
          <p:cNvSpPr txBox="1"/>
          <p:nvPr/>
        </p:nvSpPr>
        <p:spPr>
          <a:xfrm>
            <a:off x="421968" y="920405"/>
            <a:ext cx="8045533" cy="369332"/>
          </a:xfrm>
          <a:prstGeom prst="rect">
            <a:avLst/>
          </a:prstGeom>
          <a:noFill/>
        </p:spPr>
        <p:txBody>
          <a:bodyPr wrap="square" rtlCol="0">
            <a:spAutoFit/>
          </a:bodyPr>
          <a:lstStyle/>
          <a:p>
            <a:r>
              <a:rPr lang="en-US" dirty="0">
                <a:latin typeface="+mn-lt"/>
              </a:rPr>
              <a:t>RAD SDLC Work-Flow Model for Lab</a:t>
            </a:r>
          </a:p>
        </p:txBody>
      </p:sp>
      <p:sp>
        <p:nvSpPr>
          <p:cNvPr id="5" name="TextBox 4">
            <a:extLst>
              <a:ext uri="{FF2B5EF4-FFF2-40B4-BE49-F238E27FC236}">
                <a16:creationId xmlns:a16="http://schemas.microsoft.com/office/drawing/2014/main" id="{1C1A27B6-6F33-C147-BEF8-F6359A8CA8D6}"/>
              </a:ext>
            </a:extLst>
          </p:cNvPr>
          <p:cNvSpPr txBox="1"/>
          <p:nvPr/>
        </p:nvSpPr>
        <p:spPr>
          <a:xfrm>
            <a:off x="421968" y="1289737"/>
            <a:ext cx="7843258" cy="3200876"/>
          </a:xfrm>
          <a:prstGeom prst="rect">
            <a:avLst/>
          </a:prstGeom>
          <a:noFill/>
        </p:spPr>
        <p:txBody>
          <a:bodyPr wrap="square" rtlCol="0">
            <a:spAutoFit/>
          </a:bodyPr>
          <a:lstStyle/>
          <a:p>
            <a:pPr marL="171450" indent="-171450">
              <a:buFont typeface="Wingdings" pitchFamily="2" charset="2"/>
              <a:buChar char="ü"/>
            </a:pPr>
            <a:r>
              <a:rPr lang="en-US" sz="1000" dirty="0">
                <a:latin typeface="+mn-lt"/>
              </a:rPr>
              <a:t>Each Participant will be actively working in the lab from the start, which means they will be typing on their keyboard to edit code, push their code to a repo, and watch their code build in the pipeline as well as logging onto FSO Consoles to view the results of their automation</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Each Participant will:</a:t>
            </a:r>
          </a:p>
          <a:p>
            <a:pPr marL="171450" indent="-171450">
              <a:buFont typeface="Wingdings" pitchFamily="2" charset="2"/>
              <a:buChar char="ü"/>
            </a:pPr>
            <a:endParaRPr lang="en-US" sz="1000" dirty="0">
              <a:latin typeface="+mn-lt"/>
            </a:endParaRPr>
          </a:p>
          <a:p>
            <a:pPr marL="628650" lvl="1" indent="-171450">
              <a:buFont typeface="Wingdings" pitchFamily="2" charset="2"/>
              <a:buChar char="ü"/>
            </a:pPr>
            <a:r>
              <a:rPr lang="en-US" sz="1000" dirty="0">
                <a:latin typeface="+mn-lt"/>
              </a:rPr>
              <a:t> be assigned a Region by the Instructor and a git branch. The Instructor will add each participant to the git org, and the Participant will receive an email invitation they will accept</a:t>
            </a:r>
          </a:p>
          <a:p>
            <a:endParaRPr lang="en-US" sz="1000" dirty="0">
              <a:latin typeface="+mn-lt"/>
            </a:endParaRPr>
          </a:p>
          <a:p>
            <a:pPr marL="628650" lvl="1" indent="-171450">
              <a:buFont typeface="Wingdings" pitchFamily="2" charset="2"/>
              <a:buChar char="ü"/>
            </a:pPr>
            <a:r>
              <a:rPr lang="en-US" sz="1000" dirty="0">
                <a:latin typeface="+mn-lt"/>
              </a:rPr>
              <a:t>Start the Lab by cloning the lab repo and checking out their assigned Branch/Region</a:t>
            </a:r>
          </a:p>
          <a:p>
            <a:pPr marL="628650" lvl="1" indent="-171450">
              <a:buFont typeface="Wingdings" pitchFamily="2" charset="2"/>
              <a:buChar char="ü"/>
            </a:pPr>
            <a:r>
              <a:rPr lang="en-US" sz="1000" dirty="0">
                <a:latin typeface="+mn-lt"/>
              </a:rPr>
              <a:t>Students must already have a 4096 bit RSA Key associated with their </a:t>
            </a:r>
            <a:r>
              <a:rPr lang="en-US" sz="1000" dirty="0" err="1">
                <a:latin typeface="+mn-lt"/>
              </a:rPr>
              <a:t>github</a:t>
            </a:r>
            <a:r>
              <a:rPr lang="en-US" sz="1000" dirty="0">
                <a:latin typeface="+mn-lt"/>
              </a:rPr>
              <a:t> account</a:t>
            </a:r>
          </a:p>
          <a:p>
            <a:endParaRPr lang="en-US" sz="1000" dirty="0">
              <a:latin typeface="+mn-lt"/>
            </a:endParaRPr>
          </a:p>
          <a:p>
            <a:pPr marL="171450" indent="-171450">
              <a:buFont typeface="Wingdings" pitchFamily="2" charset="2"/>
              <a:buChar char="ü"/>
            </a:pPr>
            <a:r>
              <a:rPr lang="en-US" sz="1000" dirty="0">
                <a:latin typeface="+mn-lt"/>
              </a:rPr>
              <a:t>Clone the lap repo and checkout their branch. Update their vars file after receiving instructions then do a git add, commit, and push to their branch –this will ready their CI Pipeline to deploy their cloud lab environment</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The Participant will be provided a login to the CI Tool: http://ci.devops-ontap.com:8080 </a:t>
            </a:r>
          </a:p>
          <a:p>
            <a:endParaRPr lang="en-US" sz="1000" dirty="0">
              <a:latin typeface="+mn-lt"/>
            </a:endParaRPr>
          </a:p>
          <a:p>
            <a:pPr marL="171450" indent="-171450">
              <a:buFont typeface="Wingdings" pitchFamily="2" charset="2"/>
              <a:buChar char="ü"/>
            </a:pPr>
            <a:r>
              <a:rPr lang="en-US" sz="1000" dirty="0">
                <a:latin typeface="+mn-lt"/>
              </a:rPr>
              <a:t>The Participant will logon to the CI Tool and select to deploy their lab environment to the Cloud</a:t>
            </a:r>
          </a:p>
          <a:p>
            <a:pPr marL="171450" indent="-171450">
              <a:buFont typeface="Wingdings" pitchFamily="2" charset="2"/>
              <a:buChar char="ü"/>
            </a:pPr>
            <a:endParaRPr lang="en-US" sz="1000" dirty="0">
              <a:latin typeface="+mn-lt"/>
            </a:endParaRPr>
          </a:p>
          <a:p>
            <a:pPr marL="171450" indent="-171450">
              <a:buFont typeface="Wingdings" pitchFamily="2" charset="2"/>
              <a:buChar char="ü"/>
            </a:pPr>
            <a:r>
              <a:rPr lang="en-US" sz="1000" dirty="0">
                <a:latin typeface="+mn-lt"/>
              </a:rPr>
              <a:t>Once deployed, the Participant will set up the SSH keys generated during the lab setup to verify they can SSH to their cloud instances</a:t>
            </a:r>
          </a:p>
          <a:p>
            <a:pPr marL="628650" lvl="1" indent="-171450">
              <a:buFont typeface="Wingdings" pitchFamily="2" charset="2"/>
              <a:buChar char="ü"/>
            </a:pPr>
            <a:endParaRPr lang="en-US" sz="1200" dirty="0">
              <a:latin typeface="+mn-lt"/>
            </a:endParaRPr>
          </a:p>
        </p:txBody>
      </p:sp>
    </p:spTree>
    <p:extLst>
      <p:ext uri="{BB962C8B-B14F-4D97-AF65-F5344CB8AC3E}">
        <p14:creationId xmlns:p14="http://schemas.microsoft.com/office/powerpoint/2010/main" val="177681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SDLC Workflow</a:t>
            </a:r>
          </a:p>
        </p:txBody>
      </p:sp>
      <p:sp>
        <p:nvSpPr>
          <p:cNvPr id="5" name="Text Box 56" descr="© INSCALE GmbH, 26.05.2010&#10;http://www.presentationload.com/"/>
          <p:cNvSpPr txBox="1">
            <a:spLocks noChangeArrowheads="1"/>
          </p:cNvSpPr>
          <p:nvPr/>
        </p:nvSpPr>
        <p:spPr bwMode="gray">
          <a:xfrm>
            <a:off x="1149488" y="1977971"/>
            <a:ext cx="3097322" cy="431149"/>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1"/>
                </a:solidFill>
                <a:latin typeface="+mn-lt"/>
                <a:cs typeface="Calibri" pitchFamily="34" charset="0"/>
              </a:rPr>
              <a:t>Git – All Changes in Git</a:t>
            </a:r>
          </a:p>
          <a:p>
            <a:pPr lvl="0">
              <a:lnSpc>
                <a:spcPct val="90000"/>
              </a:lnSpc>
              <a:spcBef>
                <a:spcPts val="450"/>
              </a:spcBef>
              <a:buClr>
                <a:schemeClr val="bg1"/>
              </a:buClr>
              <a:buSzPct val="70000"/>
            </a:pPr>
            <a:r>
              <a:rPr lang="en-GB" sz="1000" noProof="1">
                <a:latin typeface="CiscoSansTT Light" panose="020B0503020201020303" pitchFamily="34" charset="0"/>
                <a:cs typeface="CiscoSansTT Light" panose="020B0503020201020303" pitchFamily="34" charset="0"/>
              </a:rPr>
              <a:t>Pipeline Builds Env and Config from Git Branch</a:t>
            </a:r>
          </a:p>
        </p:txBody>
      </p:sp>
      <p:sp>
        <p:nvSpPr>
          <p:cNvPr id="9" name="Text Box 56" descr="© INSCALE GmbH, 26.05.2010&#10;http://www.presentationload.com/"/>
          <p:cNvSpPr txBox="1">
            <a:spLocks noChangeArrowheads="1"/>
          </p:cNvSpPr>
          <p:nvPr/>
        </p:nvSpPr>
        <p:spPr bwMode="gray">
          <a:xfrm>
            <a:off x="1149488" y="2613895"/>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bg1"/>
                </a:solidFill>
                <a:latin typeface="+mn-lt"/>
                <a:cs typeface="Calibri" pitchFamily="34" charset="0"/>
              </a:rPr>
              <a:t>Pipeline Builds Environment and Configurtions via Git using Docker based Build Containers </a:t>
            </a:r>
            <a:endParaRPr lang="en-GB" sz="1000" noProof="1">
              <a:latin typeface="CiscoSansTT Light" panose="020B0503020201020303" pitchFamily="34" charset="0"/>
              <a:cs typeface="CiscoSansTT Light" panose="020B0503020201020303" pitchFamily="34" charset="0"/>
            </a:endParaRPr>
          </a:p>
        </p:txBody>
      </p:sp>
      <p:sp>
        <p:nvSpPr>
          <p:cNvPr id="11" name="Text Box 56" descr="© INSCALE GmbH, 26.05.2010&#10;http://www.presentationload.com/"/>
          <p:cNvSpPr txBox="1">
            <a:spLocks noChangeArrowheads="1"/>
          </p:cNvSpPr>
          <p:nvPr/>
        </p:nvSpPr>
        <p:spPr bwMode="gray">
          <a:xfrm>
            <a:off x="1149488" y="3342408"/>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accent2"/>
                </a:solidFill>
                <a:latin typeface="+mn-lt"/>
                <a:cs typeface="Calibri" pitchFamily="34" charset="0"/>
              </a:rPr>
              <a:t>Pipeline Build Containers do the work of Communicating with Vault, AWS, Docker, Git to deploy the Env to AWS from Code</a:t>
            </a:r>
          </a:p>
        </p:txBody>
      </p:sp>
      <p:sp>
        <p:nvSpPr>
          <p:cNvPr id="17" name="Text Box 56" descr="© INSCALE GmbH, 26.05.2010&#10;http://www.presentationload.com/">
            <a:extLst>
              <a:ext uri="{FF2B5EF4-FFF2-40B4-BE49-F238E27FC236}">
                <a16:creationId xmlns:a16="http://schemas.microsoft.com/office/drawing/2014/main" id="{D64A60AA-F216-C44E-A7B4-54DF9A88A056}"/>
              </a:ext>
            </a:extLst>
          </p:cNvPr>
          <p:cNvSpPr txBox="1">
            <a:spLocks noChangeArrowheads="1"/>
          </p:cNvSpPr>
          <p:nvPr/>
        </p:nvSpPr>
        <p:spPr bwMode="gray">
          <a:xfrm>
            <a:off x="1149488" y="4070922"/>
            <a:ext cx="3097322" cy="616328"/>
          </a:xfrm>
          <a:prstGeom prst="rect">
            <a:avLst/>
          </a:prstGeom>
          <a:noFill/>
          <a:ln w="9525">
            <a:noFill/>
            <a:miter lim="800000"/>
            <a:headEnd/>
            <a:tailEnd/>
          </a:ln>
          <a:effectLst/>
        </p:spPr>
        <p:txBody>
          <a:bodyPr wrap="square" lIns="67509" tIns="0" rIns="54007" bIns="34295" anchor="ctr">
            <a:spAutoFit/>
          </a:bodyPr>
          <a:lstStyle/>
          <a:p>
            <a:pPr>
              <a:lnSpc>
                <a:spcPct val="90000"/>
              </a:lnSpc>
              <a:spcBef>
                <a:spcPct val="50000"/>
              </a:spcBef>
            </a:pPr>
            <a:r>
              <a:rPr lang="en-GB" sz="1400" noProof="1">
                <a:solidFill>
                  <a:schemeClr val="tx2"/>
                </a:solidFill>
                <a:latin typeface="+mn-lt"/>
                <a:cs typeface="Calibri" pitchFamily="34" charset="0"/>
              </a:rPr>
              <a:t>Students update git only to kick off pipeline to make config changes to lab environment </a:t>
            </a:r>
          </a:p>
        </p:txBody>
      </p:sp>
      <p:sp>
        <p:nvSpPr>
          <p:cNvPr id="20" name="Rectangle 19">
            <a:extLst>
              <a:ext uri="{FF2B5EF4-FFF2-40B4-BE49-F238E27FC236}">
                <a16:creationId xmlns:a16="http://schemas.microsoft.com/office/drawing/2014/main" id="{C74A0912-1AF1-7D44-B1BD-D45B75BA0D92}"/>
              </a:ext>
            </a:extLst>
          </p:cNvPr>
          <p:cNvSpPr/>
          <p:nvPr/>
        </p:nvSpPr>
        <p:spPr>
          <a:xfrm>
            <a:off x="4574369" y="239968"/>
            <a:ext cx="4569631" cy="5143500"/>
          </a:xfrm>
          <a:prstGeom prst="rect">
            <a:avLst/>
          </a:prstGeom>
          <a:solidFill>
            <a:schemeClr val="bg1">
              <a:lumMod val="10000"/>
              <a:lumOff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Fill this with a relevant photo, </a:t>
            </a:r>
            <a:br>
              <a:rPr lang="en-US" sz="1600"/>
            </a:br>
            <a:r>
              <a:rPr lang="en-US" sz="1600"/>
              <a:t>illustration, graph, etc.</a:t>
            </a:r>
          </a:p>
        </p:txBody>
      </p:sp>
      <p:grpSp>
        <p:nvGrpSpPr>
          <p:cNvPr id="16" name="Group 15">
            <a:extLst>
              <a:ext uri="{FF2B5EF4-FFF2-40B4-BE49-F238E27FC236}">
                <a16:creationId xmlns:a16="http://schemas.microsoft.com/office/drawing/2014/main" id="{50520096-8438-3C4C-A5DD-4633604E1DE2}"/>
              </a:ext>
            </a:extLst>
          </p:cNvPr>
          <p:cNvGrpSpPr>
            <a:grpSpLocks noChangeAspect="1"/>
          </p:cNvGrpSpPr>
          <p:nvPr/>
        </p:nvGrpSpPr>
        <p:grpSpPr>
          <a:xfrm>
            <a:off x="519884" y="1932942"/>
            <a:ext cx="521208" cy="521208"/>
            <a:chOff x="437767" y="1196496"/>
            <a:chExt cx="684452" cy="684452"/>
          </a:xfrm>
        </p:grpSpPr>
        <p:sp>
          <p:nvSpPr>
            <p:cNvPr id="18" name="Oval 17">
              <a:extLst>
                <a:ext uri="{FF2B5EF4-FFF2-40B4-BE49-F238E27FC236}">
                  <a16:creationId xmlns:a16="http://schemas.microsoft.com/office/drawing/2014/main" id="{679A4E01-E45D-D244-B994-979AAD7876B6}"/>
                </a:ext>
              </a:extLst>
            </p:cNvPr>
            <p:cNvSpPr/>
            <p:nvPr/>
          </p:nvSpPr>
          <p:spPr>
            <a:xfrm>
              <a:off x="437767" y="1196496"/>
              <a:ext cx="684452" cy="6844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1" name="Picture 20">
              <a:extLst>
                <a:ext uri="{FF2B5EF4-FFF2-40B4-BE49-F238E27FC236}">
                  <a16:creationId xmlns:a16="http://schemas.microsoft.com/office/drawing/2014/main" id="{573B3CA0-DF70-0046-AA38-4B6D4C2284A4}"/>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3053" y="1393822"/>
              <a:ext cx="173880" cy="289800"/>
            </a:xfrm>
            <a:prstGeom prst="rect">
              <a:avLst/>
            </a:prstGeom>
          </p:spPr>
        </p:pic>
      </p:grpSp>
      <p:grpSp>
        <p:nvGrpSpPr>
          <p:cNvPr id="22" name="Group 21">
            <a:extLst>
              <a:ext uri="{FF2B5EF4-FFF2-40B4-BE49-F238E27FC236}">
                <a16:creationId xmlns:a16="http://schemas.microsoft.com/office/drawing/2014/main" id="{DB3A464E-6541-2A45-89EF-91686C9787F9}"/>
              </a:ext>
            </a:extLst>
          </p:cNvPr>
          <p:cNvGrpSpPr>
            <a:grpSpLocks noChangeAspect="1"/>
          </p:cNvGrpSpPr>
          <p:nvPr/>
        </p:nvGrpSpPr>
        <p:grpSpPr>
          <a:xfrm>
            <a:off x="519884" y="2661455"/>
            <a:ext cx="521208" cy="521207"/>
            <a:chOff x="3385885" y="1196496"/>
            <a:chExt cx="684452" cy="684452"/>
          </a:xfrm>
        </p:grpSpPr>
        <p:sp>
          <p:nvSpPr>
            <p:cNvPr id="23" name="Oval 22">
              <a:extLst>
                <a:ext uri="{FF2B5EF4-FFF2-40B4-BE49-F238E27FC236}">
                  <a16:creationId xmlns:a16="http://schemas.microsoft.com/office/drawing/2014/main" id="{B4D340C0-D0DF-014E-9FF4-F8698808C7E6}"/>
                </a:ext>
              </a:extLst>
            </p:cNvPr>
            <p:cNvSpPr/>
            <p:nvPr/>
          </p:nvSpPr>
          <p:spPr>
            <a:xfrm>
              <a:off x="3385885" y="1196496"/>
              <a:ext cx="684452" cy="68445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4" name="Picture 23">
              <a:extLst>
                <a:ext uri="{FF2B5EF4-FFF2-40B4-BE49-F238E27FC236}">
                  <a16:creationId xmlns:a16="http://schemas.microsoft.com/office/drawing/2014/main" id="{F26518EE-32F4-0947-8BF2-2669D26DBFA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636100" y="1393822"/>
              <a:ext cx="184023" cy="289800"/>
            </a:xfrm>
            <a:prstGeom prst="rect">
              <a:avLst/>
            </a:prstGeom>
          </p:spPr>
        </p:pic>
      </p:grpSp>
      <p:grpSp>
        <p:nvGrpSpPr>
          <p:cNvPr id="25" name="Group 24">
            <a:extLst>
              <a:ext uri="{FF2B5EF4-FFF2-40B4-BE49-F238E27FC236}">
                <a16:creationId xmlns:a16="http://schemas.microsoft.com/office/drawing/2014/main" id="{76F51EEB-1BE9-B944-BA40-0F0067EB2183}"/>
              </a:ext>
            </a:extLst>
          </p:cNvPr>
          <p:cNvGrpSpPr>
            <a:grpSpLocks noChangeAspect="1"/>
          </p:cNvGrpSpPr>
          <p:nvPr/>
        </p:nvGrpSpPr>
        <p:grpSpPr>
          <a:xfrm>
            <a:off x="519884" y="3389968"/>
            <a:ext cx="521208" cy="521208"/>
            <a:chOff x="6334003" y="1196496"/>
            <a:chExt cx="684452" cy="684452"/>
          </a:xfrm>
        </p:grpSpPr>
        <p:sp>
          <p:nvSpPr>
            <p:cNvPr id="26" name="Oval 25">
              <a:extLst>
                <a:ext uri="{FF2B5EF4-FFF2-40B4-BE49-F238E27FC236}">
                  <a16:creationId xmlns:a16="http://schemas.microsoft.com/office/drawing/2014/main" id="{FFE88F36-3446-BF4B-ABC0-14953A393C33}"/>
                </a:ext>
              </a:extLst>
            </p:cNvPr>
            <p:cNvSpPr/>
            <p:nvPr/>
          </p:nvSpPr>
          <p:spPr>
            <a:xfrm>
              <a:off x="6334003" y="1196496"/>
              <a:ext cx="684452" cy="68445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27" name="Picture 26">
              <a:extLst>
                <a:ext uri="{FF2B5EF4-FFF2-40B4-BE49-F238E27FC236}">
                  <a16:creationId xmlns:a16="http://schemas.microsoft.com/office/drawing/2014/main" id="{38D6A8BA-7293-B340-AC1B-BA0C2B08450B}"/>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578603" y="1393822"/>
              <a:ext cx="195252" cy="289800"/>
            </a:xfrm>
            <a:prstGeom prst="rect">
              <a:avLst/>
            </a:prstGeom>
          </p:spPr>
        </p:pic>
      </p:grpSp>
      <p:grpSp>
        <p:nvGrpSpPr>
          <p:cNvPr id="28" name="Group 27">
            <a:extLst>
              <a:ext uri="{FF2B5EF4-FFF2-40B4-BE49-F238E27FC236}">
                <a16:creationId xmlns:a16="http://schemas.microsoft.com/office/drawing/2014/main" id="{D471A014-7522-4A47-A240-A8AE49E3ADBC}"/>
              </a:ext>
            </a:extLst>
          </p:cNvPr>
          <p:cNvGrpSpPr>
            <a:grpSpLocks noChangeAspect="1"/>
          </p:cNvGrpSpPr>
          <p:nvPr/>
        </p:nvGrpSpPr>
        <p:grpSpPr>
          <a:xfrm>
            <a:off x="519884" y="4113393"/>
            <a:ext cx="521208" cy="521207"/>
            <a:chOff x="6334003" y="1196496"/>
            <a:chExt cx="684452" cy="684452"/>
          </a:xfrm>
        </p:grpSpPr>
        <p:sp>
          <p:nvSpPr>
            <p:cNvPr id="29" name="Oval 28">
              <a:extLst>
                <a:ext uri="{FF2B5EF4-FFF2-40B4-BE49-F238E27FC236}">
                  <a16:creationId xmlns:a16="http://schemas.microsoft.com/office/drawing/2014/main" id="{FDB1A4BD-396B-2748-9C08-A67B4CAF2A10}"/>
                </a:ext>
              </a:extLst>
            </p:cNvPr>
            <p:cNvSpPr/>
            <p:nvPr/>
          </p:nvSpPr>
          <p:spPr>
            <a:xfrm>
              <a:off x="6334003" y="1196496"/>
              <a:ext cx="684452" cy="6844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5073"/>
                </a:solidFill>
              </a:endParaRPr>
            </a:p>
          </p:txBody>
        </p:sp>
        <p:pic>
          <p:nvPicPr>
            <p:cNvPr id="30" name="Picture 29">
              <a:extLst>
                <a:ext uri="{FF2B5EF4-FFF2-40B4-BE49-F238E27FC236}">
                  <a16:creationId xmlns:a16="http://schemas.microsoft.com/office/drawing/2014/main" id="{07A309F4-9EF1-1E41-B6F5-280EEFBE8E04}"/>
                </a:ext>
              </a:extLst>
            </p:cNvPr>
            <p:cNvPicPr>
              <a:picLocks noChangeAspect="1"/>
            </p:cNvPicPr>
            <p:nvPr/>
          </p:nvPicPr>
          <p:blipFill>
            <a:blip r:embed="rId5"/>
            <a:stretch>
              <a:fillRect/>
            </a:stretch>
          </p:blipFill>
          <p:spPr>
            <a:xfrm>
              <a:off x="6564576" y="1392418"/>
              <a:ext cx="223306" cy="292608"/>
            </a:xfrm>
            <a:prstGeom prst="rect">
              <a:avLst/>
            </a:prstGeom>
          </p:spPr>
        </p:pic>
      </p:grpSp>
      <p:pic>
        <p:nvPicPr>
          <p:cNvPr id="107" name="Picture 106">
            <a:extLst>
              <a:ext uri="{FF2B5EF4-FFF2-40B4-BE49-F238E27FC236}">
                <a16:creationId xmlns:a16="http://schemas.microsoft.com/office/drawing/2014/main" id="{22072FB8-6DD5-7041-A00E-E755923A6DC8}"/>
              </a:ext>
            </a:extLst>
          </p:cNvPr>
          <p:cNvPicPr>
            <a:picLocks noChangeAspect="1"/>
          </p:cNvPicPr>
          <p:nvPr/>
        </p:nvPicPr>
        <p:blipFill>
          <a:blip r:embed="rId6"/>
          <a:stretch>
            <a:fillRect/>
          </a:stretch>
        </p:blipFill>
        <p:spPr>
          <a:xfrm>
            <a:off x="4695687" y="1024279"/>
            <a:ext cx="4195963" cy="3419708"/>
          </a:xfrm>
          <a:prstGeom prst="rect">
            <a:avLst/>
          </a:prstGeom>
          <a:noFill/>
        </p:spPr>
      </p:pic>
    </p:spTree>
    <p:extLst>
      <p:ext uri="{BB962C8B-B14F-4D97-AF65-F5344CB8AC3E}">
        <p14:creationId xmlns:p14="http://schemas.microsoft.com/office/powerpoint/2010/main" val="99757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7D031-4C40-BD49-9C23-71A916FA0DED}"/>
              </a:ext>
            </a:extLst>
          </p:cNvPr>
          <p:cNvPicPr>
            <a:picLocks noChangeAspect="1"/>
          </p:cNvPicPr>
          <p:nvPr/>
        </p:nvPicPr>
        <p:blipFill>
          <a:blip r:embed="rId2"/>
          <a:stretch>
            <a:fillRect/>
          </a:stretch>
        </p:blipFill>
        <p:spPr>
          <a:xfrm>
            <a:off x="996103" y="1416965"/>
            <a:ext cx="1088435" cy="444199"/>
          </a:xfrm>
          <a:prstGeom prst="rect">
            <a:avLst/>
          </a:prstGeom>
        </p:spPr>
      </p:pic>
      <p:pic>
        <p:nvPicPr>
          <p:cNvPr id="9" name="Picture 8">
            <a:extLst>
              <a:ext uri="{FF2B5EF4-FFF2-40B4-BE49-F238E27FC236}">
                <a16:creationId xmlns:a16="http://schemas.microsoft.com/office/drawing/2014/main" id="{B87C2ECF-0773-2948-AFE5-FC4A3CCC305D}"/>
              </a:ext>
            </a:extLst>
          </p:cNvPr>
          <p:cNvPicPr>
            <a:picLocks noChangeAspect="1"/>
          </p:cNvPicPr>
          <p:nvPr/>
        </p:nvPicPr>
        <p:blipFill>
          <a:blip r:embed="rId3"/>
          <a:stretch>
            <a:fillRect/>
          </a:stretch>
        </p:blipFill>
        <p:spPr>
          <a:xfrm>
            <a:off x="4831785" y="2240225"/>
            <a:ext cx="1258101" cy="1361119"/>
          </a:xfrm>
          <a:prstGeom prst="rect">
            <a:avLst/>
          </a:prstGeom>
        </p:spPr>
      </p:pic>
      <p:pic>
        <p:nvPicPr>
          <p:cNvPr id="12" name="Picture 11">
            <a:extLst>
              <a:ext uri="{FF2B5EF4-FFF2-40B4-BE49-F238E27FC236}">
                <a16:creationId xmlns:a16="http://schemas.microsoft.com/office/drawing/2014/main" id="{6CFE85F0-6315-9E47-BB43-03E697E93181}"/>
              </a:ext>
            </a:extLst>
          </p:cNvPr>
          <p:cNvPicPr>
            <a:picLocks noChangeAspect="1"/>
          </p:cNvPicPr>
          <p:nvPr/>
        </p:nvPicPr>
        <p:blipFill>
          <a:blip r:embed="rId4"/>
          <a:stretch>
            <a:fillRect/>
          </a:stretch>
        </p:blipFill>
        <p:spPr>
          <a:xfrm>
            <a:off x="7335171" y="2700369"/>
            <a:ext cx="956792" cy="674669"/>
          </a:xfrm>
          <a:prstGeom prst="rect">
            <a:avLst/>
          </a:prstGeom>
        </p:spPr>
      </p:pic>
      <p:pic>
        <p:nvPicPr>
          <p:cNvPr id="4" name="Picture 3">
            <a:extLst>
              <a:ext uri="{FF2B5EF4-FFF2-40B4-BE49-F238E27FC236}">
                <a16:creationId xmlns:a16="http://schemas.microsoft.com/office/drawing/2014/main" id="{C1F58676-8A1C-8A45-B65B-78283F0B550D}"/>
              </a:ext>
            </a:extLst>
          </p:cNvPr>
          <p:cNvPicPr>
            <a:picLocks noChangeAspect="1"/>
          </p:cNvPicPr>
          <p:nvPr/>
        </p:nvPicPr>
        <p:blipFill>
          <a:blip r:embed="rId5"/>
          <a:stretch>
            <a:fillRect/>
          </a:stretch>
        </p:blipFill>
        <p:spPr>
          <a:xfrm>
            <a:off x="2431096" y="1251664"/>
            <a:ext cx="772459" cy="770962"/>
          </a:xfrm>
          <a:prstGeom prst="rect">
            <a:avLst/>
          </a:prstGeom>
        </p:spPr>
      </p:pic>
      <p:pic>
        <p:nvPicPr>
          <p:cNvPr id="8" name="Picture 7">
            <a:extLst>
              <a:ext uri="{FF2B5EF4-FFF2-40B4-BE49-F238E27FC236}">
                <a16:creationId xmlns:a16="http://schemas.microsoft.com/office/drawing/2014/main" id="{2D7001E8-5B52-DD4C-80D3-71777AE58694}"/>
              </a:ext>
            </a:extLst>
          </p:cNvPr>
          <p:cNvPicPr>
            <a:picLocks noChangeAspect="1"/>
          </p:cNvPicPr>
          <p:nvPr/>
        </p:nvPicPr>
        <p:blipFill>
          <a:blip r:embed="rId6"/>
          <a:stretch>
            <a:fillRect/>
          </a:stretch>
        </p:blipFill>
        <p:spPr>
          <a:xfrm>
            <a:off x="2817325" y="2666455"/>
            <a:ext cx="924115" cy="922324"/>
          </a:xfrm>
          <a:prstGeom prst="rect">
            <a:avLst/>
          </a:prstGeom>
        </p:spPr>
      </p:pic>
      <p:pic>
        <p:nvPicPr>
          <p:cNvPr id="10" name="Picture 9">
            <a:extLst>
              <a:ext uri="{FF2B5EF4-FFF2-40B4-BE49-F238E27FC236}">
                <a16:creationId xmlns:a16="http://schemas.microsoft.com/office/drawing/2014/main" id="{B472C3F7-F8B0-154A-9ED1-B8E6F68A21DD}"/>
              </a:ext>
            </a:extLst>
          </p:cNvPr>
          <p:cNvPicPr>
            <a:picLocks noChangeAspect="1"/>
          </p:cNvPicPr>
          <p:nvPr/>
        </p:nvPicPr>
        <p:blipFill>
          <a:blip r:embed="rId7"/>
          <a:stretch>
            <a:fillRect/>
          </a:stretch>
        </p:blipFill>
        <p:spPr>
          <a:xfrm>
            <a:off x="3858303" y="1403710"/>
            <a:ext cx="492988" cy="595983"/>
          </a:xfrm>
          <a:prstGeom prst="rect">
            <a:avLst/>
          </a:prstGeom>
        </p:spPr>
      </p:pic>
      <p:pic>
        <p:nvPicPr>
          <p:cNvPr id="13" name="Picture 12">
            <a:extLst>
              <a:ext uri="{FF2B5EF4-FFF2-40B4-BE49-F238E27FC236}">
                <a16:creationId xmlns:a16="http://schemas.microsoft.com/office/drawing/2014/main" id="{346D8866-9834-794C-84B3-C7EA3BB9EC45}"/>
              </a:ext>
            </a:extLst>
          </p:cNvPr>
          <p:cNvPicPr>
            <a:picLocks noChangeAspect="1"/>
          </p:cNvPicPr>
          <p:nvPr/>
        </p:nvPicPr>
        <p:blipFill>
          <a:blip r:embed="rId8"/>
          <a:stretch>
            <a:fillRect/>
          </a:stretch>
        </p:blipFill>
        <p:spPr>
          <a:xfrm>
            <a:off x="8092529" y="3454016"/>
            <a:ext cx="633594" cy="638554"/>
          </a:xfrm>
          <a:prstGeom prst="rect">
            <a:avLst/>
          </a:prstGeom>
        </p:spPr>
      </p:pic>
      <p:pic>
        <p:nvPicPr>
          <p:cNvPr id="11" name="Picture 10">
            <a:extLst>
              <a:ext uri="{FF2B5EF4-FFF2-40B4-BE49-F238E27FC236}">
                <a16:creationId xmlns:a16="http://schemas.microsoft.com/office/drawing/2014/main" id="{1560E6FE-6544-304E-9191-A7FC7AD5FEE5}"/>
              </a:ext>
            </a:extLst>
          </p:cNvPr>
          <p:cNvPicPr>
            <a:picLocks noChangeAspect="1"/>
          </p:cNvPicPr>
          <p:nvPr/>
        </p:nvPicPr>
        <p:blipFill>
          <a:blip r:embed="rId9"/>
          <a:stretch>
            <a:fillRect/>
          </a:stretch>
        </p:blipFill>
        <p:spPr>
          <a:xfrm>
            <a:off x="6123914" y="3146692"/>
            <a:ext cx="1045017" cy="1042992"/>
          </a:xfrm>
          <a:prstGeom prst="rect">
            <a:avLst/>
          </a:prstGeom>
        </p:spPr>
      </p:pic>
      <p:sp>
        <p:nvSpPr>
          <p:cNvPr id="2" name="Title 1">
            <a:extLst>
              <a:ext uri="{FF2B5EF4-FFF2-40B4-BE49-F238E27FC236}">
                <a16:creationId xmlns:a16="http://schemas.microsoft.com/office/drawing/2014/main" id="{A11DE5CD-A651-2041-9C49-27DD5459B2F3}"/>
              </a:ext>
            </a:extLst>
          </p:cNvPr>
          <p:cNvSpPr>
            <a:spLocks noGrp="1"/>
          </p:cNvSpPr>
          <p:nvPr>
            <p:ph type="ctrTitle" idx="4294967295"/>
          </p:nvPr>
        </p:nvSpPr>
        <p:spPr>
          <a:xfrm>
            <a:off x="437766" y="341313"/>
            <a:ext cx="8345488" cy="731837"/>
          </a:xfrm>
        </p:spPr>
        <p:txBody>
          <a:bodyPr wrap="square" anchor="ctr">
            <a:normAutofit/>
          </a:bodyPr>
          <a:lstStyle/>
          <a:p>
            <a:r>
              <a:rPr lang="en-US"/>
              <a:t>RAD SDLC Work Flow </a:t>
            </a:r>
          </a:p>
        </p:txBody>
      </p:sp>
      <p:grpSp>
        <p:nvGrpSpPr>
          <p:cNvPr id="24" name="Group 23">
            <a:extLst>
              <a:ext uri="{FF2B5EF4-FFF2-40B4-BE49-F238E27FC236}">
                <a16:creationId xmlns:a16="http://schemas.microsoft.com/office/drawing/2014/main" id="{0B03BFD6-249E-1545-90FB-26001A2D6CCF}"/>
              </a:ext>
            </a:extLst>
          </p:cNvPr>
          <p:cNvGrpSpPr/>
          <p:nvPr/>
        </p:nvGrpSpPr>
        <p:grpSpPr>
          <a:xfrm>
            <a:off x="6774336" y="4122238"/>
            <a:ext cx="1223907" cy="679949"/>
            <a:chOff x="5722180" y="10113"/>
            <a:chExt cx="957263" cy="531813"/>
          </a:xfrm>
        </p:grpSpPr>
        <p:grpSp>
          <p:nvGrpSpPr>
            <p:cNvPr id="25" name="Group 24">
              <a:extLst>
                <a:ext uri="{FF2B5EF4-FFF2-40B4-BE49-F238E27FC236}">
                  <a16:creationId xmlns:a16="http://schemas.microsoft.com/office/drawing/2014/main" id="{1C360C7F-4267-A741-BE65-FACA7E035996}"/>
                </a:ext>
              </a:extLst>
            </p:cNvPr>
            <p:cNvGrpSpPr/>
            <p:nvPr/>
          </p:nvGrpSpPr>
          <p:grpSpPr>
            <a:xfrm>
              <a:off x="5819482" y="193901"/>
              <a:ext cx="225528" cy="348025"/>
              <a:chOff x="5819482" y="193901"/>
              <a:chExt cx="225528" cy="348025"/>
            </a:xfrm>
            <a:solidFill>
              <a:schemeClr val="accent2"/>
            </a:solidFill>
          </p:grpSpPr>
          <p:sp>
            <p:nvSpPr>
              <p:cNvPr id="37" name="Freeform 36">
                <a:extLst>
                  <a:ext uri="{FF2B5EF4-FFF2-40B4-BE49-F238E27FC236}">
                    <a16:creationId xmlns:a16="http://schemas.microsoft.com/office/drawing/2014/main" id="{07963728-7E0C-1A4B-985E-DE3D4ECCE8BF}"/>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8" name="Freeform 7">
                <a:extLst>
                  <a:ext uri="{FF2B5EF4-FFF2-40B4-BE49-F238E27FC236}">
                    <a16:creationId xmlns:a16="http://schemas.microsoft.com/office/drawing/2014/main" id="{0678B649-1813-0E42-8B3F-26509C6BFAE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68649C91-5617-A449-9C1D-CDAF768F0574}"/>
                </a:ext>
              </a:extLst>
            </p:cNvPr>
            <p:cNvGrpSpPr/>
            <p:nvPr/>
          </p:nvGrpSpPr>
          <p:grpSpPr>
            <a:xfrm>
              <a:off x="6093802" y="193901"/>
              <a:ext cx="225528" cy="348025"/>
              <a:chOff x="5819482" y="193901"/>
              <a:chExt cx="225528" cy="348025"/>
            </a:xfrm>
            <a:solidFill>
              <a:schemeClr val="accent5"/>
            </a:solidFill>
          </p:grpSpPr>
          <p:sp>
            <p:nvSpPr>
              <p:cNvPr id="35" name="Freeform 34">
                <a:extLst>
                  <a:ext uri="{FF2B5EF4-FFF2-40B4-BE49-F238E27FC236}">
                    <a16:creationId xmlns:a16="http://schemas.microsoft.com/office/drawing/2014/main" id="{64BD3281-8221-7642-9CAC-46002AA4F4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6" name="Freeform 7">
                <a:extLst>
                  <a:ext uri="{FF2B5EF4-FFF2-40B4-BE49-F238E27FC236}">
                    <a16:creationId xmlns:a16="http://schemas.microsoft.com/office/drawing/2014/main" id="{560698D1-54E1-634B-B9D8-9806B21AA587}"/>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2498B447-F679-2E4C-BEFB-E0D342812773}"/>
                </a:ext>
              </a:extLst>
            </p:cNvPr>
            <p:cNvGrpSpPr/>
            <p:nvPr/>
          </p:nvGrpSpPr>
          <p:grpSpPr>
            <a:xfrm>
              <a:off x="6368122" y="193901"/>
              <a:ext cx="225528" cy="348025"/>
              <a:chOff x="5819482" y="193901"/>
              <a:chExt cx="225528" cy="348025"/>
            </a:xfrm>
            <a:solidFill>
              <a:schemeClr val="accent1"/>
            </a:solidFill>
          </p:grpSpPr>
          <p:sp>
            <p:nvSpPr>
              <p:cNvPr id="33" name="Freeform 32">
                <a:extLst>
                  <a:ext uri="{FF2B5EF4-FFF2-40B4-BE49-F238E27FC236}">
                    <a16:creationId xmlns:a16="http://schemas.microsoft.com/office/drawing/2014/main" id="{C6575ECF-4619-1A46-BD69-A479D50AEFF1}"/>
                  </a:ext>
                </a:extLst>
              </p:cNvPr>
              <p:cNvSpPr>
                <a:spLocks/>
              </p:cNvSpPr>
              <p:nvPr/>
            </p:nvSpPr>
            <p:spPr bwMode="auto">
              <a:xfrm>
                <a:off x="5819482" y="368351"/>
                <a:ext cx="225528" cy="173575"/>
              </a:xfrm>
              <a:custGeom>
                <a:avLst/>
                <a:gdLst>
                  <a:gd name="connsiteX0" fmla="*/ 57171 w 225528"/>
                  <a:gd name="connsiteY0" fmla="*/ 0 h 173575"/>
                  <a:gd name="connsiteX1" fmla="*/ 167569 w 225528"/>
                  <a:gd name="connsiteY1" fmla="*/ 0 h 173575"/>
                  <a:gd name="connsiteX2" fmla="*/ 173878 w 225528"/>
                  <a:gd name="connsiteY2" fmla="*/ 784 h 173575"/>
                  <a:gd name="connsiteX3" fmla="*/ 179792 w 225528"/>
                  <a:gd name="connsiteY3" fmla="*/ 1176 h 173575"/>
                  <a:gd name="connsiteX4" fmla="*/ 184523 w 225528"/>
                  <a:gd name="connsiteY4" fmla="*/ 2351 h 173575"/>
                  <a:gd name="connsiteX5" fmla="*/ 190437 w 225528"/>
                  <a:gd name="connsiteY5" fmla="*/ 4311 h 173575"/>
                  <a:gd name="connsiteX6" fmla="*/ 195169 w 225528"/>
                  <a:gd name="connsiteY6" fmla="*/ 7054 h 173575"/>
                  <a:gd name="connsiteX7" fmla="*/ 199900 w 225528"/>
                  <a:gd name="connsiteY7" fmla="*/ 10190 h 173575"/>
                  <a:gd name="connsiteX8" fmla="*/ 204237 w 225528"/>
                  <a:gd name="connsiteY8" fmla="*/ 13325 h 173575"/>
                  <a:gd name="connsiteX9" fmla="*/ 208574 w 225528"/>
                  <a:gd name="connsiteY9" fmla="*/ 16852 h 173575"/>
                  <a:gd name="connsiteX10" fmla="*/ 212517 w 225528"/>
                  <a:gd name="connsiteY10" fmla="*/ 20771 h 173575"/>
                  <a:gd name="connsiteX11" fmla="*/ 215277 w 225528"/>
                  <a:gd name="connsiteY11" fmla="*/ 25082 h 173575"/>
                  <a:gd name="connsiteX12" fmla="*/ 218037 w 225528"/>
                  <a:gd name="connsiteY12" fmla="*/ 30177 h 173575"/>
                  <a:gd name="connsiteX13" fmla="*/ 220403 w 225528"/>
                  <a:gd name="connsiteY13" fmla="*/ 34880 h 173575"/>
                  <a:gd name="connsiteX14" fmla="*/ 222374 w 225528"/>
                  <a:gd name="connsiteY14" fmla="*/ 39975 h 173575"/>
                  <a:gd name="connsiteX15" fmla="*/ 224345 w 225528"/>
                  <a:gd name="connsiteY15" fmla="*/ 45461 h 173575"/>
                  <a:gd name="connsiteX16" fmla="*/ 224740 w 225528"/>
                  <a:gd name="connsiteY16" fmla="*/ 51340 h 173575"/>
                  <a:gd name="connsiteX17" fmla="*/ 225528 w 225528"/>
                  <a:gd name="connsiteY17" fmla="*/ 56827 h 173575"/>
                  <a:gd name="connsiteX18" fmla="*/ 225528 w 225528"/>
                  <a:gd name="connsiteY18" fmla="*/ 173575 h 173575"/>
                  <a:gd name="connsiteX19" fmla="*/ 0 w 225528"/>
                  <a:gd name="connsiteY19" fmla="*/ 173575 h 173575"/>
                  <a:gd name="connsiteX20" fmla="*/ 0 w 225528"/>
                  <a:gd name="connsiteY20" fmla="*/ 56827 h 173575"/>
                  <a:gd name="connsiteX21" fmla="*/ 0 w 225528"/>
                  <a:gd name="connsiteY21" fmla="*/ 51340 h 173575"/>
                  <a:gd name="connsiteX22" fmla="*/ 1183 w 225528"/>
                  <a:gd name="connsiteY22" fmla="*/ 45461 h 173575"/>
                  <a:gd name="connsiteX23" fmla="*/ 2366 w 225528"/>
                  <a:gd name="connsiteY23" fmla="*/ 39975 h 173575"/>
                  <a:gd name="connsiteX24" fmla="*/ 4337 w 225528"/>
                  <a:gd name="connsiteY24" fmla="*/ 34880 h 173575"/>
                  <a:gd name="connsiteX25" fmla="*/ 6703 w 225528"/>
                  <a:gd name="connsiteY25" fmla="*/ 30177 h 173575"/>
                  <a:gd name="connsiteX26" fmla="*/ 9463 w 225528"/>
                  <a:gd name="connsiteY26" fmla="*/ 25082 h 173575"/>
                  <a:gd name="connsiteX27" fmla="*/ 13011 w 225528"/>
                  <a:gd name="connsiteY27" fmla="*/ 20771 h 173575"/>
                  <a:gd name="connsiteX28" fmla="*/ 16954 w 225528"/>
                  <a:gd name="connsiteY28" fmla="*/ 16852 h 173575"/>
                  <a:gd name="connsiteX29" fmla="*/ 20503 w 225528"/>
                  <a:gd name="connsiteY29" fmla="*/ 13325 h 173575"/>
                  <a:gd name="connsiteX30" fmla="*/ 24840 w 225528"/>
                  <a:gd name="connsiteY30" fmla="*/ 10190 h 173575"/>
                  <a:gd name="connsiteX31" fmla="*/ 29966 w 225528"/>
                  <a:gd name="connsiteY31" fmla="*/ 7054 h 173575"/>
                  <a:gd name="connsiteX32" fmla="*/ 35091 w 225528"/>
                  <a:gd name="connsiteY32" fmla="*/ 4311 h 173575"/>
                  <a:gd name="connsiteX33" fmla="*/ 40217 w 225528"/>
                  <a:gd name="connsiteY33" fmla="*/ 2351 h 173575"/>
                  <a:gd name="connsiteX34" fmla="*/ 45737 w 225528"/>
                  <a:gd name="connsiteY34" fmla="*/ 1176 h 173575"/>
                  <a:gd name="connsiteX35" fmla="*/ 51257 w 225528"/>
                  <a:gd name="connsiteY35" fmla="*/ 784 h 1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5528" h="173575">
                    <a:moveTo>
                      <a:pt x="57171" y="0"/>
                    </a:moveTo>
                    <a:lnTo>
                      <a:pt x="167569" y="0"/>
                    </a:lnTo>
                    <a:lnTo>
                      <a:pt x="173878" y="784"/>
                    </a:lnTo>
                    <a:lnTo>
                      <a:pt x="179792" y="1176"/>
                    </a:lnTo>
                    <a:lnTo>
                      <a:pt x="184523" y="2351"/>
                    </a:lnTo>
                    <a:lnTo>
                      <a:pt x="190437" y="4311"/>
                    </a:lnTo>
                    <a:lnTo>
                      <a:pt x="195169" y="7054"/>
                    </a:lnTo>
                    <a:lnTo>
                      <a:pt x="199900" y="10190"/>
                    </a:lnTo>
                    <a:lnTo>
                      <a:pt x="204237" y="13325"/>
                    </a:lnTo>
                    <a:lnTo>
                      <a:pt x="208574" y="16852"/>
                    </a:lnTo>
                    <a:lnTo>
                      <a:pt x="212517" y="20771"/>
                    </a:lnTo>
                    <a:lnTo>
                      <a:pt x="215277" y="25082"/>
                    </a:lnTo>
                    <a:lnTo>
                      <a:pt x="218037" y="30177"/>
                    </a:lnTo>
                    <a:lnTo>
                      <a:pt x="220403" y="34880"/>
                    </a:lnTo>
                    <a:lnTo>
                      <a:pt x="222374" y="39975"/>
                    </a:lnTo>
                    <a:lnTo>
                      <a:pt x="224345" y="45461"/>
                    </a:lnTo>
                    <a:lnTo>
                      <a:pt x="224740" y="51340"/>
                    </a:lnTo>
                    <a:lnTo>
                      <a:pt x="225528" y="56827"/>
                    </a:lnTo>
                    <a:lnTo>
                      <a:pt x="225528" y="173575"/>
                    </a:lnTo>
                    <a:lnTo>
                      <a:pt x="0" y="173575"/>
                    </a:lnTo>
                    <a:lnTo>
                      <a:pt x="0" y="56827"/>
                    </a:lnTo>
                    <a:lnTo>
                      <a:pt x="0" y="51340"/>
                    </a:lnTo>
                    <a:lnTo>
                      <a:pt x="1183" y="45461"/>
                    </a:lnTo>
                    <a:lnTo>
                      <a:pt x="2366" y="39975"/>
                    </a:lnTo>
                    <a:lnTo>
                      <a:pt x="4337" y="34880"/>
                    </a:lnTo>
                    <a:lnTo>
                      <a:pt x="6703" y="30177"/>
                    </a:lnTo>
                    <a:lnTo>
                      <a:pt x="9463" y="25082"/>
                    </a:lnTo>
                    <a:lnTo>
                      <a:pt x="13011" y="20771"/>
                    </a:lnTo>
                    <a:lnTo>
                      <a:pt x="16954" y="16852"/>
                    </a:lnTo>
                    <a:lnTo>
                      <a:pt x="20503" y="13325"/>
                    </a:lnTo>
                    <a:lnTo>
                      <a:pt x="24840" y="10190"/>
                    </a:lnTo>
                    <a:lnTo>
                      <a:pt x="29966" y="7054"/>
                    </a:lnTo>
                    <a:lnTo>
                      <a:pt x="35091" y="4311"/>
                    </a:lnTo>
                    <a:lnTo>
                      <a:pt x="40217" y="2351"/>
                    </a:lnTo>
                    <a:lnTo>
                      <a:pt x="45737" y="1176"/>
                    </a:lnTo>
                    <a:lnTo>
                      <a:pt x="51257" y="7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14CC48BB-189F-F84C-A0D2-6FBAC94D8021}"/>
                  </a:ext>
                </a:extLst>
              </p:cNvPr>
              <p:cNvSpPr>
                <a:spLocks/>
              </p:cNvSpPr>
              <p:nvPr/>
            </p:nvSpPr>
            <p:spPr bwMode="auto">
              <a:xfrm>
                <a:off x="5864273" y="193901"/>
                <a:ext cx="135160" cy="13515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 name="Freeform 49">
              <a:extLst>
                <a:ext uri="{FF2B5EF4-FFF2-40B4-BE49-F238E27FC236}">
                  <a16:creationId xmlns:a16="http://schemas.microsoft.com/office/drawing/2014/main" id="{6817D3EA-06A1-DA45-9A4E-79922460C54A}"/>
                </a:ext>
              </a:extLst>
            </p:cNvPr>
            <p:cNvSpPr>
              <a:spLocks/>
            </p:cNvSpPr>
            <p:nvPr/>
          </p:nvSpPr>
          <p:spPr bwMode="auto">
            <a:xfrm>
              <a:off x="6146042" y="22813"/>
              <a:ext cx="111125" cy="111125"/>
            </a:xfrm>
            <a:custGeom>
              <a:avLst/>
              <a:gdLst>
                <a:gd name="T0" fmla="*/ 140 w 140"/>
                <a:gd name="T1" fmla="*/ 70 h 140"/>
                <a:gd name="T2" fmla="*/ 140 w 140"/>
                <a:gd name="T3" fmla="*/ 70 h 140"/>
                <a:gd name="T4" fmla="*/ 139 w 140"/>
                <a:gd name="T5" fmla="*/ 84 h 140"/>
                <a:gd name="T6" fmla="*/ 134 w 140"/>
                <a:gd name="T7" fmla="*/ 97 h 140"/>
                <a:gd name="T8" fmla="*/ 127 w 140"/>
                <a:gd name="T9" fmla="*/ 108 h 140"/>
                <a:gd name="T10" fmla="*/ 119 w 140"/>
                <a:gd name="T11" fmla="*/ 119 h 140"/>
                <a:gd name="T12" fmla="*/ 108 w 140"/>
                <a:gd name="T13" fmla="*/ 127 h 140"/>
                <a:gd name="T14" fmla="*/ 97 w 140"/>
                <a:gd name="T15" fmla="*/ 134 h 140"/>
                <a:gd name="T16" fmla="*/ 83 w 140"/>
                <a:gd name="T17" fmla="*/ 138 h 140"/>
                <a:gd name="T18" fmla="*/ 68 w 140"/>
                <a:gd name="T19" fmla="*/ 140 h 140"/>
                <a:gd name="T20" fmla="*/ 68 w 140"/>
                <a:gd name="T21" fmla="*/ 140 h 140"/>
                <a:gd name="T22" fmla="*/ 56 w 140"/>
                <a:gd name="T23" fmla="*/ 138 h 140"/>
                <a:gd name="T24" fmla="*/ 41 w 140"/>
                <a:gd name="T25" fmla="*/ 134 h 140"/>
                <a:gd name="T26" fmla="*/ 30 w 140"/>
                <a:gd name="T27" fmla="*/ 127 h 140"/>
                <a:gd name="T28" fmla="*/ 19 w 140"/>
                <a:gd name="T29" fmla="*/ 118 h 140"/>
                <a:gd name="T30" fmla="*/ 11 w 140"/>
                <a:gd name="T31" fmla="*/ 108 h 140"/>
                <a:gd name="T32" fmla="*/ 5 w 140"/>
                <a:gd name="T33" fmla="*/ 95 h 140"/>
                <a:gd name="T34" fmla="*/ 1 w 140"/>
                <a:gd name="T35" fmla="*/ 83 h 140"/>
                <a:gd name="T36" fmla="*/ 0 w 140"/>
                <a:gd name="T37" fmla="*/ 68 h 140"/>
                <a:gd name="T38" fmla="*/ 0 w 140"/>
                <a:gd name="T39" fmla="*/ 68 h 140"/>
                <a:gd name="T40" fmla="*/ 1 w 140"/>
                <a:gd name="T41" fmla="*/ 54 h 140"/>
                <a:gd name="T42" fmla="*/ 5 w 140"/>
                <a:gd name="T43" fmla="*/ 41 h 140"/>
                <a:gd name="T44" fmla="*/ 11 w 140"/>
                <a:gd name="T45" fmla="*/ 30 h 140"/>
                <a:gd name="T46" fmla="*/ 21 w 140"/>
                <a:gd name="T47" fmla="*/ 19 h 140"/>
                <a:gd name="T48" fmla="*/ 30 w 140"/>
                <a:gd name="T49" fmla="*/ 11 h 140"/>
                <a:gd name="T50" fmla="*/ 43 w 140"/>
                <a:gd name="T51" fmla="*/ 4 h 140"/>
                <a:gd name="T52" fmla="*/ 56 w 140"/>
                <a:gd name="T53" fmla="*/ 0 h 140"/>
                <a:gd name="T54" fmla="*/ 70 w 140"/>
                <a:gd name="T55" fmla="*/ 0 h 140"/>
                <a:gd name="T56" fmla="*/ 70 w 140"/>
                <a:gd name="T57" fmla="*/ 0 h 140"/>
                <a:gd name="T58" fmla="*/ 84 w 140"/>
                <a:gd name="T59" fmla="*/ 0 h 140"/>
                <a:gd name="T60" fmla="*/ 97 w 140"/>
                <a:gd name="T61" fmla="*/ 4 h 140"/>
                <a:gd name="T62" fmla="*/ 110 w 140"/>
                <a:gd name="T63" fmla="*/ 11 h 140"/>
                <a:gd name="T64" fmla="*/ 119 w 140"/>
                <a:gd name="T65" fmla="*/ 20 h 140"/>
                <a:gd name="T66" fmla="*/ 127 w 140"/>
                <a:gd name="T67" fmla="*/ 30 h 140"/>
                <a:gd name="T68" fmla="*/ 134 w 140"/>
                <a:gd name="T69" fmla="*/ 43 h 140"/>
                <a:gd name="T70" fmla="*/ 139 w 140"/>
                <a:gd name="T71" fmla="*/ 55 h 140"/>
                <a:gd name="T72" fmla="*/ 140 w 140"/>
                <a:gd name="T73" fmla="*/ 70 h 140"/>
                <a:gd name="T74" fmla="*/ 140 w 140"/>
                <a:gd name="T75"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140" y="70"/>
                  </a:moveTo>
                  <a:lnTo>
                    <a:pt x="140" y="70"/>
                  </a:lnTo>
                  <a:lnTo>
                    <a:pt x="139" y="84"/>
                  </a:lnTo>
                  <a:lnTo>
                    <a:pt x="134" y="97"/>
                  </a:lnTo>
                  <a:lnTo>
                    <a:pt x="127" y="108"/>
                  </a:lnTo>
                  <a:lnTo>
                    <a:pt x="119" y="119"/>
                  </a:lnTo>
                  <a:lnTo>
                    <a:pt x="108" y="127"/>
                  </a:lnTo>
                  <a:lnTo>
                    <a:pt x="97" y="134"/>
                  </a:lnTo>
                  <a:lnTo>
                    <a:pt x="83" y="138"/>
                  </a:lnTo>
                  <a:lnTo>
                    <a:pt x="68" y="140"/>
                  </a:lnTo>
                  <a:lnTo>
                    <a:pt x="68" y="140"/>
                  </a:lnTo>
                  <a:lnTo>
                    <a:pt x="56" y="138"/>
                  </a:lnTo>
                  <a:lnTo>
                    <a:pt x="41" y="134"/>
                  </a:lnTo>
                  <a:lnTo>
                    <a:pt x="30" y="127"/>
                  </a:lnTo>
                  <a:lnTo>
                    <a:pt x="19" y="118"/>
                  </a:lnTo>
                  <a:lnTo>
                    <a:pt x="11" y="108"/>
                  </a:lnTo>
                  <a:lnTo>
                    <a:pt x="5" y="95"/>
                  </a:lnTo>
                  <a:lnTo>
                    <a:pt x="1" y="83"/>
                  </a:lnTo>
                  <a:lnTo>
                    <a:pt x="0" y="68"/>
                  </a:lnTo>
                  <a:lnTo>
                    <a:pt x="0" y="68"/>
                  </a:lnTo>
                  <a:lnTo>
                    <a:pt x="1" y="54"/>
                  </a:lnTo>
                  <a:lnTo>
                    <a:pt x="5" y="41"/>
                  </a:lnTo>
                  <a:lnTo>
                    <a:pt x="11" y="30"/>
                  </a:lnTo>
                  <a:lnTo>
                    <a:pt x="21" y="19"/>
                  </a:lnTo>
                  <a:lnTo>
                    <a:pt x="30" y="11"/>
                  </a:lnTo>
                  <a:lnTo>
                    <a:pt x="43" y="4"/>
                  </a:lnTo>
                  <a:lnTo>
                    <a:pt x="56" y="0"/>
                  </a:lnTo>
                  <a:lnTo>
                    <a:pt x="70" y="0"/>
                  </a:lnTo>
                  <a:lnTo>
                    <a:pt x="70" y="0"/>
                  </a:lnTo>
                  <a:lnTo>
                    <a:pt x="84" y="0"/>
                  </a:lnTo>
                  <a:lnTo>
                    <a:pt x="97" y="4"/>
                  </a:lnTo>
                  <a:lnTo>
                    <a:pt x="110" y="11"/>
                  </a:lnTo>
                  <a:lnTo>
                    <a:pt x="119" y="20"/>
                  </a:lnTo>
                  <a:lnTo>
                    <a:pt x="127" y="30"/>
                  </a:lnTo>
                  <a:lnTo>
                    <a:pt x="134" y="43"/>
                  </a:lnTo>
                  <a:lnTo>
                    <a:pt x="139" y="55"/>
                  </a:lnTo>
                  <a:lnTo>
                    <a:pt x="140" y="70"/>
                  </a:lnTo>
                  <a:lnTo>
                    <a:pt x="140" y="7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50">
              <a:extLst>
                <a:ext uri="{FF2B5EF4-FFF2-40B4-BE49-F238E27FC236}">
                  <a16:creationId xmlns:a16="http://schemas.microsoft.com/office/drawing/2014/main" id="{AC45240C-0ED0-B948-A998-1A60BBCC8B3D}"/>
                </a:ext>
              </a:extLst>
            </p:cNvPr>
            <p:cNvSpPr>
              <a:spLocks/>
            </p:cNvSpPr>
            <p:nvPr/>
          </p:nvSpPr>
          <p:spPr bwMode="auto">
            <a:xfrm>
              <a:off x="6133342" y="10113"/>
              <a:ext cx="136525" cy="136525"/>
            </a:xfrm>
            <a:custGeom>
              <a:avLst/>
              <a:gdLst>
                <a:gd name="T0" fmla="*/ 140 w 172"/>
                <a:gd name="T1" fmla="*/ 88 h 174"/>
                <a:gd name="T2" fmla="*/ 139 w 172"/>
                <a:gd name="T3" fmla="*/ 99 h 174"/>
                <a:gd name="T4" fmla="*/ 131 w 172"/>
                <a:gd name="T5" fmla="*/ 118 h 174"/>
                <a:gd name="T6" fmla="*/ 124 w 172"/>
                <a:gd name="T7" fmla="*/ 126 h 174"/>
                <a:gd name="T8" fmla="*/ 107 w 172"/>
                <a:gd name="T9" fmla="*/ 137 h 174"/>
                <a:gd name="T10" fmla="*/ 86 w 172"/>
                <a:gd name="T11" fmla="*/ 140 h 174"/>
                <a:gd name="T12" fmla="*/ 84 w 172"/>
                <a:gd name="T13" fmla="*/ 158 h 174"/>
                <a:gd name="T14" fmla="*/ 86 w 172"/>
                <a:gd name="T15" fmla="*/ 140 h 174"/>
                <a:gd name="T16" fmla="*/ 64 w 172"/>
                <a:gd name="T17" fmla="*/ 137 h 174"/>
                <a:gd name="T18" fmla="*/ 48 w 172"/>
                <a:gd name="T19" fmla="*/ 124 h 174"/>
                <a:gd name="T20" fmla="*/ 41 w 172"/>
                <a:gd name="T21" fmla="*/ 116 h 174"/>
                <a:gd name="T22" fmla="*/ 33 w 172"/>
                <a:gd name="T23" fmla="*/ 97 h 174"/>
                <a:gd name="T24" fmla="*/ 32 w 172"/>
                <a:gd name="T25" fmla="*/ 86 h 174"/>
                <a:gd name="T26" fmla="*/ 32 w 172"/>
                <a:gd name="T27" fmla="*/ 86 h 174"/>
                <a:gd name="T28" fmla="*/ 27 w 172"/>
                <a:gd name="T29" fmla="*/ 86 h 174"/>
                <a:gd name="T30" fmla="*/ 32 w 172"/>
                <a:gd name="T31" fmla="*/ 86 h 174"/>
                <a:gd name="T32" fmla="*/ 32 w 172"/>
                <a:gd name="T33" fmla="*/ 86 h 174"/>
                <a:gd name="T34" fmla="*/ 37 w 172"/>
                <a:gd name="T35" fmla="*/ 65 h 174"/>
                <a:gd name="T36" fmla="*/ 48 w 172"/>
                <a:gd name="T37" fmla="*/ 49 h 174"/>
                <a:gd name="T38" fmla="*/ 56 w 172"/>
                <a:gd name="T39" fmla="*/ 42 h 174"/>
                <a:gd name="T40" fmla="*/ 75 w 172"/>
                <a:gd name="T41" fmla="*/ 34 h 174"/>
                <a:gd name="T42" fmla="*/ 86 w 172"/>
                <a:gd name="T43" fmla="*/ 34 h 174"/>
                <a:gd name="T44" fmla="*/ 86 w 172"/>
                <a:gd name="T45" fmla="*/ 34 h 174"/>
                <a:gd name="T46" fmla="*/ 86 w 172"/>
                <a:gd name="T47" fmla="*/ 22 h 174"/>
                <a:gd name="T48" fmla="*/ 86 w 172"/>
                <a:gd name="T49" fmla="*/ 34 h 174"/>
                <a:gd name="T50" fmla="*/ 86 w 172"/>
                <a:gd name="T51" fmla="*/ 34 h 174"/>
                <a:gd name="T52" fmla="*/ 107 w 172"/>
                <a:gd name="T53" fmla="*/ 37 h 174"/>
                <a:gd name="T54" fmla="*/ 124 w 172"/>
                <a:gd name="T55" fmla="*/ 49 h 174"/>
                <a:gd name="T56" fmla="*/ 131 w 172"/>
                <a:gd name="T57" fmla="*/ 57 h 174"/>
                <a:gd name="T58" fmla="*/ 139 w 172"/>
                <a:gd name="T59" fmla="*/ 77 h 174"/>
                <a:gd name="T60" fmla="*/ 140 w 172"/>
                <a:gd name="T61" fmla="*/ 88 h 174"/>
                <a:gd name="T62" fmla="*/ 140 w 172"/>
                <a:gd name="T63" fmla="*/ 88 h 174"/>
                <a:gd name="T64" fmla="*/ 172 w 172"/>
                <a:gd name="T65" fmla="*/ 88 h 174"/>
                <a:gd name="T66" fmla="*/ 172 w 172"/>
                <a:gd name="T67" fmla="*/ 88 h 174"/>
                <a:gd name="T68" fmla="*/ 166 w 172"/>
                <a:gd name="T69" fmla="*/ 54 h 174"/>
                <a:gd name="T70" fmla="*/ 147 w 172"/>
                <a:gd name="T71" fmla="*/ 26 h 174"/>
                <a:gd name="T72" fmla="*/ 134 w 172"/>
                <a:gd name="T73" fmla="*/ 16 h 174"/>
                <a:gd name="T74" fmla="*/ 104 w 172"/>
                <a:gd name="T75" fmla="*/ 3 h 174"/>
                <a:gd name="T76" fmla="*/ 86 w 172"/>
                <a:gd name="T77" fmla="*/ 18 h 174"/>
                <a:gd name="T78" fmla="*/ 86 w 172"/>
                <a:gd name="T79" fmla="*/ 0 h 174"/>
                <a:gd name="T80" fmla="*/ 86 w 172"/>
                <a:gd name="T81" fmla="*/ 0 h 174"/>
                <a:gd name="T82" fmla="*/ 53 w 172"/>
                <a:gd name="T83" fmla="*/ 8 h 174"/>
                <a:gd name="T84" fmla="*/ 25 w 172"/>
                <a:gd name="T85" fmla="*/ 26 h 174"/>
                <a:gd name="T86" fmla="*/ 14 w 172"/>
                <a:gd name="T87" fmla="*/ 38 h 174"/>
                <a:gd name="T88" fmla="*/ 1 w 172"/>
                <a:gd name="T89" fmla="*/ 69 h 174"/>
                <a:gd name="T90" fmla="*/ 16 w 172"/>
                <a:gd name="T91" fmla="*/ 86 h 174"/>
                <a:gd name="T92" fmla="*/ 0 w 172"/>
                <a:gd name="T93" fmla="*/ 88 h 174"/>
                <a:gd name="T94" fmla="*/ 1 w 172"/>
                <a:gd name="T95" fmla="*/ 104 h 174"/>
                <a:gd name="T96" fmla="*/ 14 w 172"/>
                <a:gd name="T97" fmla="*/ 136 h 174"/>
                <a:gd name="T98" fmla="*/ 24 w 172"/>
                <a:gd name="T99" fmla="*/ 148 h 174"/>
                <a:gd name="T100" fmla="*/ 51 w 172"/>
                <a:gd name="T101" fmla="*/ 166 h 174"/>
                <a:gd name="T102" fmla="*/ 84 w 172"/>
                <a:gd name="T103" fmla="*/ 174 h 174"/>
                <a:gd name="T104" fmla="*/ 86 w 172"/>
                <a:gd name="T105" fmla="*/ 174 h 174"/>
                <a:gd name="T106" fmla="*/ 86 w 172"/>
                <a:gd name="T107" fmla="*/ 174 h 174"/>
                <a:gd name="T108" fmla="*/ 86 w 172"/>
                <a:gd name="T109" fmla="*/ 167 h 174"/>
                <a:gd name="T110" fmla="*/ 86 w 172"/>
                <a:gd name="T111" fmla="*/ 174 h 174"/>
                <a:gd name="T112" fmla="*/ 104 w 172"/>
                <a:gd name="T113" fmla="*/ 172 h 174"/>
                <a:gd name="T114" fmla="*/ 134 w 172"/>
                <a:gd name="T115" fmla="*/ 158 h 174"/>
                <a:gd name="T116" fmla="*/ 147 w 172"/>
                <a:gd name="T117" fmla="*/ 148 h 174"/>
                <a:gd name="T118" fmla="*/ 164 w 172"/>
                <a:gd name="T119" fmla="*/ 121 h 174"/>
                <a:gd name="T120" fmla="*/ 172 w 172"/>
                <a:gd name="T121" fmla="*/ 88 h 174"/>
                <a:gd name="T122" fmla="*/ 172 w 172"/>
                <a:gd name="T123" fmla="*/ 8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174">
                  <a:moveTo>
                    <a:pt x="156" y="88"/>
                  </a:moveTo>
                  <a:lnTo>
                    <a:pt x="140" y="88"/>
                  </a:lnTo>
                  <a:lnTo>
                    <a:pt x="140" y="88"/>
                  </a:lnTo>
                  <a:lnTo>
                    <a:pt x="139" y="99"/>
                  </a:lnTo>
                  <a:lnTo>
                    <a:pt x="135" y="108"/>
                  </a:lnTo>
                  <a:lnTo>
                    <a:pt x="131" y="118"/>
                  </a:lnTo>
                  <a:lnTo>
                    <a:pt x="124" y="126"/>
                  </a:lnTo>
                  <a:lnTo>
                    <a:pt x="124" y="126"/>
                  </a:lnTo>
                  <a:lnTo>
                    <a:pt x="116" y="132"/>
                  </a:lnTo>
                  <a:lnTo>
                    <a:pt x="107" y="137"/>
                  </a:lnTo>
                  <a:lnTo>
                    <a:pt x="97" y="140"/>
                  </a:lnTo>
                  <a:lnTo>
                    <a:pt x="86" y="140"/>
                  </a:lnTo>
                  <a:lnTo>
                    <a:pt x="84" y="140"/>
                  </a:lnTo>
                  <a:lnTo>
                    <a:pt x="84" y="158"/>
                  </a:lnTo>
                  <a:lnTo>
                    <a:pt x="86" y="140"/>
                  </a:lnTo>
                  <a:lnTo>
                    <a:pt x="86" y="140"/>
                  </a:lnTo>
                  <a:lnTo>
                    <a:pt x="75" y="140"/>
                  </a:lnTo>
                  <a:lnTo>
                    <a:pt x="64" y="137"/>
                  </a:lnTo>
                  <a:lnTo>
                    <a:pt x="56" y="132"/>
                  </a:lnTo>
                  <a:lnTo>
                    <a:pt x="48" y="124"/>
                  </a:lnTo>
                  <a:lnTo>
                    <a:pt x="48" y="124"/>
                  </a:lnTo>
                  <a:lnTo>
                    <a:pt x="41" y="116"/>
                  </a:lnTo>
                  <a:lnTo>
                    <a:pt x="35" y="108"/>
                  </a:lnTo>
                  <a:lnTo>
                    <a:pt x="33" y="97"/>
                  </a:lnTo>
                  <a:lnTo>
                    <a:pt x="32" y="88"/>
                  </a:lnTo>
                  <a:lnTo>
                    <a:pt x="32" y="86"/>
                  </a:lnTo>
                  <a:lnTo>
                    <a:pt x="27" y="86"/>
                  </a:lnTo>
                  <a:lnTo>
                    <a:pt x="32" y="86"/>
                  </a:lnTo>
                  <a:lnTo>
                    <a:pt x="32" y="86"/>
                  </a:lnTo>
                  <a:lnTo>
                    <a:pt x="27" y="86"/>
                  </a:lnTo>
                  <a:lnTo>
                    <a:pt x="32" y="86"/>
                  </a:lnTo>
                  <a:lnTo>
                    <a:pt x="32" y="86"/>
                  </a:lnTo>
                  <a:lnTo>
                    <a:pt x="32" y="86"/>
                  </a:lnTo>
                  <a:lnTo>
                    <a:pt x="32" y="86"/>
                  </a:lnTo>
                  <a:lnTo>
                    <a:pt x="33" y="77"/>
                  </a:lnTo>
                  <a:lnTo>
                    <a:pt x="37" y="65"/>
                  </a:lnTo>
                  <a:lnTo>
                    <a:pt x="41" y="56"/>
                  </a:lnTo>
                  <a:lnTo>
                    <a:pt x="48" y="49"/>
                  </a:lnTo>
                  <a:lnTo>
                    <a:pt x="48" y="49"/>
                  </a:lnTo>
                  <a:lnTo>
                    <a:pt x="56" y="42"/>
                  </a:lnTo>
                  <a:lnTo>
                    <a:pt x="65" y="37"/>
                  </a:lnTo>
                  <a:lnTo>
                    <a:pt x="75" y="34"/>
                  </a:lnTo>
                  <a:lnTo>
                    <a:pt x="86" y="34"/>
                  </a:lnTo>
                  <a:lnTo>
                    <a:pt x="86" y="34"/>
                  </a:lnTo>
                  <a:lnTo>
                    <a:pt x="86" y="22"/>
                  </a:lnTo>
                  <a:lnTo>
                    <a:pt x="86" y="34"/>
                  </a:lnTo>
                  <a:lnTo>
                    <a:pt x="86" y="34"/>
                  </a:lnTo>
                  <a:lnTo>
                    <a:pt x="86" y="22"/>
                  </a:lnTo>
                  <a:lnTo>
                    <a:pt x="86" y="34"/>
                  </a:lnTo>
                  <a:lnTo>
                    <a:pt x="86" y="34"/>
                  </a:lnTo>
                  <a:lnTo>
                    <a:pt x="86" y="34"/>
                  </a:lnTo>
                  <a:lnTo>
                    <a:pt x="86" y="34"/>
                  </a:lnTo>
                  <a:lnTo>
                    <a:pt x="97" y="34"/>
                  </a:lnTo>
                  <a:lnTo>
                    <a:pt x="107" y="37"/>
                  </a:lnTo>
                  <a:lnTo>
                    <a:pt x="116" y="43"/>
                  </a:lnTo>
                  <a:lnTo>
                    <a:pt x="124" y="49"/>
                  </a:lnTo>
                  <a:lnTo>
                    <a:pt x="124" y="49"/>
                  </a:lnTo>
                  <a:lnTo>
                    <a:pt x="131" y="57"/>
                  </a:lnTo>
                  <a:lnTo>
                    <a:pt x="135" y="65"/>
                  </a:lnTo>
                  <a:lnTo>
                    <a:pt x="139" y="77"/>
                  </a:lnTo>
                  <a:lnTo>
                    <a:pt x="140" y="88"/>
                  </a:lnTo>
                  <a:lnTo>
                    <a:pt x="140" y="88"/>
                  </a:lnTo>
                  <a:lnTo>
                    <a:pt x="156" y="88"/>
                  </a:lnTo>
                  <a:lnTo>
                    <a:pt x="140" y="88"/>
                  </a:lnTo>
                  <a:lnTo>
                    <a:pt x="156" y="88"/>
                  </a:lnTo>
                  <a:lnTo>
                    <a:pt x="172" y="88"/>
                  </a:lnTo>
                  <a:lnTo>
                    <a:pt x="172" y="88"/>
                  </a:lnTo>
                  <a:lnTo>
                    <a:pt x="172" y="88"/>
                  </a:lnTo>
                  <a:lnTo>
                    <a:pt x="171" y="70"/>
                  </a:lnTo>
                  <a:lnTo>
                    <a:pt x="166" y="54"/>
                  </a:lnTo>
                  <a:lnTo>
                    <a:pt x="158" y="38"/>
                  </a:lnTo>
                  <a:lnTo>
                    <a:pt x="147" y="26"/>
                  </a:lnTo>
                  <a:lnTo>
                    <a:pt x="147" y="26"/>
                  </a:lnTo>
                  <a:lnTo>
                    <a:pt x="134" y="16"/>
                  </a:lnTo>
                  <a:lnTo>
                    <a:pt x="119" y="8"/>
                  </a:lnTo>
                  <a:lnTo>
                    <a:pt x="104" y="3"/>
                  </a:lnTo>
                  <a:lnTo>
                    <a:pt x="86" y="0"/>
                  </a:lnTo>
                  <a:lnTo>
                    <a:pt x="86" y="18"/>
                  </a:lnTo>
                  <a:lnTo>
                    <a:pt x="86" y="0"/>
                  </a:lnTo>
                  <a:lnTo>
                    <a:pt x="86" y="0"/>
                  </a:lnTo>
                  <a:lnTo>
                    <a:pt x="86" y="0"/>
                  </a:lnTo>
                  <a:lnTo>
                    <a:pt x="86" y="0"/>
                  </a:lnTo>
                  <a:lnTo>
                    <a:pt x="68" y="3"/>
                  </a:lnTo>
                  <a:lnTo>
                    <a:pt x="53" y="8"/>
                  </a:lnTo>
                  <a:lnTo>
                    <a:pt x="38" y="16"/>
                  </a:lnTo>
                  <a:lnTo>
                    <a:pt x="25" y="26"/>
                  </a:lnTo>
                  <a:lnTo>
                    <a:pt x="25" y="26"/>
                  </a:lnTo>
                  <a:lnTo>
                    <a:pt x="14" y="38"/>
                  </a:lnTo>
                  <a:lnTo>
                    <a:pt x="6" y="53"/>
                  </a:lnTo>
                  <a:lnTo>
                    <a:pt x="1" y="69"/>
                  </a:lnTo>
                  <a:lnTo>
                    <a:pt x="0" y="86"/>
                  </a:lnTo>
                  <a:lnTo>
                    <a:pt x="16" y="86"/>
                  </a:lnTo>
                  <a:lnTo>
                    <a:pt x="0" y="86"/>
                  </a:lnTo>
                  <a:lnTo>
                    <a:pt x="0" y="88"/>
                  </a:lnTo>
                  <a:lnTo>
                    <a:pt x="0" y="88"/>
                  </a:lnTo>
                  <a:lnTo>
                    <a:pt x="1" y="104"/>
                  </a:lnTo>
                  <a:lnTo>
                    <a:pt x="6" y="121"/>
                  </a:lnTo>
                  <a:lnTo>
                    <a:pt x="14" y="136"/>
                  </a:lnTo>
                  <a:lnTo>
                    <a:pt x="24" y="148"/>
                  </a:lnTo>
                  <a:lnTo>
                    <a:pt x="24" y="148"/>
                  </a:lnTo>
                  <a:lnTo>
                    <a:pt x="37" y="158"/>
                  </a:lnTo>
                  <a:lnTo>
                    <a:pt x="51" y="166"/>
                  </a:lnTo>
                  <a:lnTo>
                    <a:pt x="68" y="171"/>
                  </a:lnTo>
                  <a:lnTo>
                    <a:pt x="84" y="174"/>
                  </a:lnTo>
                  <a:lnTo>
                    <a:pt x="86" y="174"/>
                  </a:lnTo>
                  <a:lnTo>
                    <a:pt x="86" y="174"/>
                  </a:lnTo>
                  <a:lnTo>
                    <a:pt x="86" y="167"/>
                  </a:lnTo>
                  <a:lnTo>
                    <a:pt x="86" y="174"/>
                  </a:lnTo>
                  <a:lnTo>
                    <a:pt x="86" y="174"/>
                  </a:lnTo>
                  <a:lnTo>
                    <a:pt x="86" y="167"/>
                  </a:lnTo>
                  <a:lnTo>
                    <a:pt x="86" y="174"/>
                  </a:lnTo>
                  <a:lnTo>
                    <a:pt x="86" y="174"/>
                  </a:lnTo>
                  <a:lnTo>
                    <a:pt x="86" y="174"/>
                  </a:lnTo>
                  <a:lnTo>
                    <a:pt x="104" y="172"/>
                  </a:lnTo>
                  <a:lnTo>
                    <a:pt x="119" y="166"/>
                  </a:lnTo>
                  <a:lnTo>
                    <a:pt x="134" y="158"/>
                  </a:lnTo>
                  <a:lnTo>
                    <a:pt x="147" y="148"/>
                  </a:lnTo>
                  <a:lnTo>
                    <a:pt x="147" y="148"/>
                  </a:lnTo>
                  <a:lnTo>
                    <a:pt x="156" y="136"/>
                  </a:lnTo>
                  <a:lnTo>
                    <a:pt x="164" y="121"/>
                  </a:lnTo>
                  <a:lnTo>
                    <a:pt x="171" y="105"/>
                  </a:lnTo>
                  <a:lnTo>
                    <a:pt x="172" y="88"/>
                  </a:lnTo>
                  <a:lnTo>
                    <a:pt x="172" y="88"/>
                  </a:lnTo>
                  <a:lnTo>
                    <a:pt x="172" y="88"/>
                  </a:lnTo>
                  <a:lnTo>
                    <a:pt x="156"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1">
              <a:extLst>
                <a:ext uri="{FF2B5EF4-FFF2-40B4-BE49-F238E27FC236}">
                  <a16:creationId xmlns:a16="http://schemas.microsoft.com/office/drawing/2014/main" id="{6EEE6123-6CCC-8141-8DEE-CE0BF488D38E}"/>
                </a:ext>
              </a:extLst>
            </p:cNvPr>
            <p:cNvSpPr>
              <a:spLocks noEditPoints="1"/>
            </p:cNvSpPr>
            <p:nvPr/>
          </p:nvSpPr>
          <p:spPr bwMode="auto">
            <a:xfrm>
              <a:off x="5722180" y="127588"/>
              <a:ext cx="957263" cy="414338"/>
            </a:xfrm>
            <a:custGeom>
              <a:avLst/>
              <a:gdLst>
                <a:gd name="T0" fmla="*/ 38 w 1207"/>
                <a:gd name="T1" fmla="*/ 35 h 523"/>
                <a:gd name="T2" fmla="*/ 1172 w 1207"/>
                <a:gd name="T3" fmla="*/ 42 h 523"/>
                <a:gd name="T4" fmla="*/ 1170 w 1207"/>
                <a:gd name="T5" fmla="*/ 488 h 523"/>
                <a:gd name="T6" fmla="*/ 35 w 1207"/>
                <a:gd name="T7" fmla="*/ 482 h 523"/>
                <a:gd name="T8" fmla="*/ 38 w 1207"/>
                <a:gd name="T9" fmla="*/ 35 h 523"/>
                <a:gd name="T10" fmla="*/ 3 w 1207"/>
                <a:gd name="T11" fmla="*/ 0 h 523"/>
                <a:gd name="T12" fmla="*/ 0 w 1207"/>
                <a:gd name="T13" fmla="*/ 515 h 523"/>
                <a:gd name="T14" fmla="*/ 1204 w 1207"/>
                <a:gd name="T15" fmla="*/ 523 h 523"/>
                <a:gd name="T16" fmla="*/ 1207 w 1207"/>
                <a:gd name="T17" fmla="*/ 8 h 523"/>
                <a:gd name="T18" fmla="*/ 3 w 1207"/>
                <a:gd name="T19" fmla="*/ 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523">
                  <a:moveTo>
                    <a:pt x="38" y="35"/>
                  </a:moveTo>
                  <a:lnTo>
                    <a:pt x="1172" y="42"/>
                  </a:lnTo>
                  <a:lnTo>
                    <a:pt x="1170" y="488"/>
                  </a:lnTo>
                  <a:lnTo>
                    <a:pt x="35" y="482"/>
                  </a:lnTo>
                  <a:lnTo>
                    <a:pt x="38" y="35"/>
                  </a:lnTo>
                  <a:close/>
                  <a:moveTo>
                    <a:pt x="3" y="0"/>
                  </a:moveTo>
                  <a:lnTo>
                    <a:pt x="0" y="515"/>
                  </a:lnTo>
                  <a:lnTo>
                    <a:pt x="1204" y="523"/>
                  </a:lnTo>
                  <a:lnTo>
                    <a:pt x="1207" y="8"/>
                  </a:lnTo>
                  <a:lnTo>
                    <a:pt x="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2">
              <a:extLst>
                <a:ext uri="{FF2B5EF4-FFF2-40B4-BE49-F238E27FC236}">
                  <a16:creationId xmlns:a16="http://schemas.microsoft.com/office/drawing/2014/main" id="{B4C0A2DC-FC7E-7E41-8BC2-BC3AA59CB72F}"/>
                </a:ext>
              </a:extLst>
            </p:cNvPr>
            <p:cNvSpPr>
              <a:spLocks/>
            </p:cNvSpPr>
            <p:nvPr/>
          </p:nvSpPr>
          <p:spPr bwMode="auto">
            <a:xfrm>
              <a:off x="5749167" y="154575"/>
              <a:ext cx="903288" cy="360363"/>
            </a:xfrm>
            <a:custGeom>
              <a:avLst/>
              <a:gdLst>
                <a:gd name="T0" fmla="*/ 3 w 1137"/>
                <a:gd name="T1" fmla="*/ 0 h 453"/>
                <a:gd name="T2" fmla="*/ 1137 w 1137"/>
                <a:gd name="T3" fmla="*/ 7 h 453"/>
                <a:gd name="T4" fmla="*/ 1135 w 1137"/>
                <a:gd name="T5" fmla="*/ 453 h 453"/>
                <a:gd name="T6" fmla="*/ 0 w 1137"/>
                <a:gd name="T7" fmla="*/ 447 h 453"/>
                <a:gd name="T8" fmla="*/ 3 w 1137"/>
                <a:gd name="T9" fmla="*/ 0 h 453"/>
              </a:gdLst>
              <a:ahLst/>
              <a:cxnLst>
                <a:cxn ang="0">
                  <a:pos x="T0" y="T1"/>
                </a:cxn>
                <a:cxn ang="0">
                  <a:pos x="T2" y="T3"/>
                </a:cxn>
                <a:cxn ang="0">
                  <a:pos x="T4" y="T5"/>
                </a:cxn>
                <a:cxn ang="0">
                  <a:pos x="T6" y="T7"/>
                </a:cxn>
                <a:cxn ang="0">
                  <a:pos x="T8" y="T9"/>
                </a:cxn>
              </a:cxnLst>
              <a:rect l="0" t="0" r="r" b="b"/>
              <a:pathLst>
                <a:path w="1137" h="453">
                  <a:moveTo>
                    <a:pt x="3" y="0"/>
                  </a:moveTo>
                  <a:lnTo>
                    <a:pt x="1137" y="7"/>
                  </a:lnTo>
                  <a:lnTo>
                    <a:pt x="1135" y="453"/>
                  </a:lnTo>
                  <a:lnTo>
                    <a:pt x="0" y="44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3">
              <a:extLst>
                <a:ext uri="{FF2B5EF4-FFF2-40B4-BE49-F238E27FC236}">
                  <a16:creationId xmlns:a16="http://schemas.microsoft.com/office/drawing/2014/main" id="{EA09CBEA-9598-3347-B28D-A959F40E4ACE}"/>
                </a:ext>
              </a:extLst>
            </p:cNvPr>
            <p:cNvSpPr>
              <a:spLocks/>
            </p:cNvSpPr>
            <p:nvPr/>
          </p:nvSpPr>
          <p:spPr bwMode="auto">
            <a:xfrm>
              <a:off x="5722180" y="127588"/>
              <a:ext cx="957263" cy="414338"/>
            </a:xfrm>
            <a:custGeom>
              <a:avLst/>
              <a:gdLst>
                <a:gd name="T0" fmla="*/ 3 w 1207"/>
                <a:gd name="T1" fmla="*/ 0 h 523"/>
                <a:gd name="T2" fmla="*/ 0 w 1207"/>
                <a:gd name="T3" fmla="*/ 515 h 523"/>
                <a:gd name="T4" fmla="*/ 1204 w 1207"/>
                <a:gd name="T5" fmla="*/ 523 h 523"/>
                <a:gd name="T6" fmla="*/ 1207 w 1207"/>
                <a:gd name="T7" fmla="*/ 8 h 523"/>
                <a:gd name="T8" fmla="*/ 3 w 1207"/>
                <a:gd name="T9" fmla="*/ 0 h 523"/>
              </a:gdLst>
              <a:ahLst/>
              <a:cxnLst>
                <a:cxn ang="0">
                  <a:pos x="T0" y="T1"/>
                </a:cxn>
                <a:cxn ang="0">
                  <a:pos x="T2" y="T3"/>
                </a:cxn>
                <a:cxn ang="0">
                  <a:pos x="T4" y="T5"/>
                </a:cxn>
                <a:cxn ang="0">
                  <a:pos x="T6" y="T7"/>
                </a:cxn>
                <a:cxn ang="0">
                  <a:pos x="T8" y="T9"/>
                </a:cxn>
              </a:cxnLst>
              <a:rect l="0" t="0" r="r" b="b"/>
              <a:pathLst>
                <a:path w="1207" h="523">
                  <a:moveTo>
                    <a:pt x="3" y="0"/>
                  </a:moveTo>
                  <a:lnTo>
                    <a:pt x="0" y="515"/>
                  </a:lnTo>
                  <a:lnTo>
                    <a:pt x="1204" y="523"/>
                  </a:lnTo>
                  <a:lnTo>
                    <a:pt x="1207" y="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D40FE933-6A8E-0D48-8AE6-127D79CD16EB}"/>
              </a:ext>
            </a:extLst>
          </p:cNvPr>
          <p:cNvGrpSpPr/>
          <p:nvPr/>
        </p:nvGrpSpPr>
        <p:grpSpPr>
          <a:xfrm>
            <a:off x="2598645" y="2086007"/>
            <a:ext cx="604910" cy="614362"/>
            <a:chOff x="7321550" y="1352550"/>
            <a:chExt cx="812800" cy="825500"/>
          </a:xfrm>
        </p:grpSpPr>
        <p:sp>
          <p:nvSpPr>
            <p:cNvPr id="40" name="Freeform 39">
              <a:extLst>
                <a:ext uri="{FF2B5EF4-FFF2-40B4-BE49-F238E27FC236}">
                  <a16:creationId xmlns:a16="http://schemas.microsoft.com/office/drawing/2014/main" id="{21A716EA-0B84-9A45-8E02-919B87F6A812}"/>
                </a:ext>
              </a:extLst>
            </p:cNvPr>
            <p:cNvSpPr>
              <a:spLocks/>
            </p:cNvSpPr>
            <p:nvPr/>
          </p:nvSpPr>
          <p:spPr bwMode="auto">
            <a:xfrm>
              <a:off x="7321550" y="1606550"/>
              <a:ext cx="290513" cy="571500"/>
            </a:xfrm>
            <a:custGeom>
              <a:avLst/>
              <a:gdLst>
                <a:gd name="T0" fmla="*/ 405 w 450"/>
                <a:gd name="T1" fmla="*/ 382 h 880"/>
                <a:gd name="T2" fmla="*/ 185 w 450"/>
                <a:gd name="T3" fmla="*/ 148 h 880"/>
                <a:gd name="T4" fmla="*/ 344 w 450"/>
                <a:gd name="T5" fmla="*/ 99 h 880"/>
                <a:gd name="T6" fmla="*/ 375 w 450"/>
                <a:gd name="T7" fmla="*/ 39 h 880"/>
                <a:gd name="T8" fmla="*/ 315 w 450"/>
                <a:gd name="T9" fmla="*/ 7 h 880"/>
                <a:gd name="T10" fmla="*/ 40 w 450"/>
                <a:gd name="T11" fmla="*/ 93 h 880"/>
                <a:gd name="T12" fmla="*/ 40 w 450"/>
                <a:gd name="T13" fmla="*/ 94 h 880"/>
                <a:gd name="T14" fmla="*/ 39 w 450"/>
                <a:gd name="T15" fmla="*/ 94 h 880"/>
                <a:gd name="T16" fmla="*/ 7 w 450"/>
                <a:gd name="T17" fmla="*/ 153 h 880"/>
                <a:gd name="T18" fmla="*/ 90 w 450"/>
                <a:gd name="T19" fmla="*/ 429 h 880"/>
                <a:gd name="T20" fmla="*/ 136 w 450"/>
                <a:gd name="T21" fmla="*/ 463 h 880"/>
                <a:gd name="T22" fmla="*/ 150 w 450"/>
                <a:gd name="T23" fmla="*/ 461 h 880"/>
                <a:gd name="T24" fmla="*/ 182 w 450"/>
                <a:gd name="T25" fmla="*/ 401 h 880"/>
                <a:gd name="T26" fmla="*/ 129 w 450"/>
                <a:gd name="T27" fmla="*/ 228 h 880"/>
                <a:gd name="T28" fmla="*/ 136 w 450"/>
                <a:gd name="T29" fmla="*/ 231 h 880"/>
                <a:gd name="T30" fmla="*/ 317 w 450"/>
                <a:gd name="T31" fmla="*/ 420 h 880"/>
                <a:gd name="T32" fmla="*/ 354 w 450"/>
                <a:gd name="T33" fmla="*/ 599 h 880"/>
                <a:gd name="T34" fmla="*/ 354 w 450"/>
                <a:gd name="T35" fmla="*/ 833 h 880"/>
                <a:gd name="T36" fmla="*/ 402 w 450"/>
                <a:gd name="T37" fmla="*/ 880 h 880"/>
                <a:gd name="T38" fmla="*/ 450 w 450"/>
                <a:gd name="T39" fmla="*/ 833 h 880"/>
                <a:gd name="T40" fmla="*/ 450 w 450"/>
                <a:gd name="T41" fmla="*/ 599 h 880"/>
                <a:gd name="T42" fmla="*/ 405 w 450"/>
                <a:gd name="T43" fmla="*/ 382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05" y="382"/>
                  </a:moveTo>
                  <a:cubicBezTo>
                    <a:pt x="357" y="271"/>
                    <a:pt x="281" y="191"/>
                    <a:pt x="185" y="148"/>
                  </a:cubicBezTo>
                  <a:cubicBezTo>
                    <a:pt x="344" y="99"/>
                    <a:pt x="344" y="99"/>
                    <a:pt x="344" y="99"/>
                  </a:cubicBezTo>
                  <a:cubicBezTo>
                    <a:pt x="369" y="91"/>
                    <a:pt x="383" y="64"/>
                    <a:pt x="375" y="39"/>
                  </a:cubicBezTo>
                  <a:cubicBezTo>
                    <a:pt x="367" y="14"/>
                    <a:pt x="340" y="0"/>
                    <a:pt x="315" y="7"/>
                  </a:cubicBezTo>
                  <a:cubicBezTo>
                    <a:pt x="40" y="93"/>
                    <a:pt x="40" y="93"/>
                    <a:pt x="40" y="93"/>
                  </a:cubicBezTo>
                  <a:cubicBezTo>
                    <a:pt x="40" y="94"/>
                    <a:pt x="40" y="94"/>
                    <a:pt x="40" y="94"/>
                  </a:cubicBezTo>
                  <a:cubicBezTo>
                    <a:pt x="39" y="94"/>
                    <a:pt x="39" y="94"/>
                    <a:pt x="39" y="94"/>
                  </a:cubicBezTo>
                  <a:cubicBezTo>
                    <a:pt x="14" y="101"/>
                    <a:pt x="0" y="128"/>
                    <a:pt x="7" y="153"/>
                  </a:cubicBezTo>
                  <a:cubicBezTo>
                    <a:pt x="90" y="429"/>
                    <a:pt x="90" y="429"/>
                    <a:pt x="90" y="429"/>
                  </a:cubicBezTo>
                  <a:cubicBezTo>
                    <a:pt x="97" y="450"/>
                    <a:pt x="116" y="463"/>
                    <a:pt x="136" y="463"/>
                  </a:cubicBezTo>
                  <a:cubicBezTo>
                    <a:pt x="141" y="463"/>
                    <a:pt x="145" y="462"/>
                    <a:pt x="150" y="461"/>
                  </a:cubicBezTo>
                  <a:cubicBezTo>
                    <a:pt x="175" y="453"/>
                    <a:pt x="189" y="427"/>
                    <a:pt x="182" y="401"/>
                  </a:cubicBezTo>
                  <a:cubicBezTo>
                    <a:pt x="129" y="228"/>
                    <a:pt x="129" y="228"/>
                    <a:pt x="129" y="228"/>
                  </a:cubicBezTo>
                  <a:cubicBezTo>
                    <a:pt x="131" y="229"/>
                    <a:pt x="134" y="230"/>
                    <a:pt x="136" y="231"/>
                  </a:cubicBezTo>
                  <a:cubicBezTo>
                    <a:pt x="216" y="263"/>
                    <a:pt x="277" y="326"/>
                    <a:pt x="317" y="420"/>
                  </a:cubicBezTo>
                  <a:cubicBezTo>
                    <a:pt x="342" y="477"/>
                    <a:pt x="354" y="537"/>
                    <a:pt x="354" y="599"/>
                  </a:cubicBezTo>
                  <a:cubicBezTo>
                    <a:pt x="354" y="833"/>
                    <a:pt x="354" y="833"/>
                    <a:pt x="354" y="833"/>
                  </a:cubicBezTo>
                  <a:cubicBezTo>
                    <a:pt x="354" y="859"/>
                    <a:pt x="376" y="880"/>
                    <a:pt x="402" y="880"/>
                  </a:cubicBezTo>
                  <a:cubicBezTo>
                    <a:pt x="429" y="880"/>
                    <a:pt x="450" y="859"/>
                    <a:pt x="450" y="833"/>
                  </a:cubicBezTo>
                  <a:cubicBezTo>
                    <a:pt x="450" y="599"/>
                    <a:pt x="450" y="599"/>
                    <a:pt x="450" y="599"/>
                  </a:cubicBezTo>
                  <a:cubicBezTo>
                    <a:pt x="450" y="524"/>
                    <a:pt x="435" y="451"/>
                    <a:pt x="405" y="382"/>
                  </a:cubicBez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0">
              <a:extLst>
                <a:ext uri="{FF2B5EF4-FFF2-40B4-BE49-F238E27FC236}">
                  <a16:creationId xmlns:a16="http://schemas.microsoft.com/office/drawing/2014/main" id="{5F716252-45AE-5A44-AF67-DAB4E4CB8D75}"/>
                </a:ext>
              </a:extLst>
            </p:cNvPr>
            <p:cNvSpPr>
              <a:spLocks/>
            </p:cNvSpPr>
            <p:nvPr/>
          </p:nvSpPr>
          <p:spPr bwMode="auto">
            <a:xfrm>
              <a:off x="7842250" y="1606550"/>
              <a:ext cx="292100" cy="571500"/>
            </a:xfrm>
            <a:custGeom>
              <a:avLst/>
              <a:gdLst>
                <a:gd name="T0" fmla="*/ 410 w 450"/>
                <a:gd name="T1" fmla="*/ 94 h 880"/>
                <a:gd name="T2" fmla="*/ 410 w 450"/>
                <a:gd name="T3" fmla="*/ 94 h 880"/>
                <a:gd name="T4" fmla="*/ 409 w 450"/>
                <a:gd name="T5" fmla="*/ 93 h 880"/>
                <a:gd name="T6" fmla="*/ 134 w 450"/>
                <a:gd name="T7" fmla="*/ 7 h 880"/>
                <a:gd name="T8" fmla="*/ 74 w 450"/>
                <a:gd name="T9" fmla="*/ 39 h 880"/>
                <a:gd name="T10" fmla="*/ 106 w 450"/>
                <a:gd name="T11" fmla="*/ 99 h 880"/>
                <a:gd name="T12" fmla="*/ 264 w 450"/>
                <a:gd name="T13" fmla="*/ 148 h 880"/>
                <a:gd name="T14" fmla="*/ 44 w 450"/>
                <a:gd name="T15" fmla="*/ 382 h 880"/>
                <a:gd name="T16" fmla="*/ 0 w 450"/>
                <a:gd name="T17" fmla="*/ 599 h 880"/>
                <a:gd name="T18" fmla="*/ 0 w 450"/>
                <a:gd name="T19" fmla="*/ 833 h 880"/>
                <a:gd name="T20" fmla="*/ 47 w 450"/>
                <a:gd name="T21" fmla="*/ 880 h 880"/>
                <a:gd name="T22" fmla="*/ 95 w 450"/>
                <a:gd name="T23" fmla="*/ 833 h 880"/>
                <a:gd name="T24" fmla="*/ 95 w 450"/>
                <a:gd name="T25" fmla="*/ 599 h 880"/>
                <a:gd name="T26" fmla="*/ 132 w 450"/>
                <a:gd name="T27" fmla="*/ 420 h 880"/>
                <a:gd name="T28" fmla="*/ 314 w 450"/>
                <a:gd name="T29" fmla="*/ 231 h 880"/>
                <a:gd name="T30" fmla="*/ 320 w 450"/>
                <a:gd name="T31" fmla="*/ 228 h 880"/>
                <a:gd name="T32" fmla="*/ 268 w 450"/>
                <a:gd name="T33" fmla="*/ 401 h 880"/>
                <a:gd name="T34" fmla="*/ 300 w 450"/>
                <a:gd name="T35" fmla="*/ 461 h 880"/>
                <a:gd name="T36" fmla="*/ 313 w 450"/>
                <a:gd name="T37" fmla="*/ 463 h 880"/>
                <a:gd name="T38" fmla="*/ 359 w 450"/>
                <a:gd name="T39" fmla="*/ 429 h 880"/>
                <a:gd name="T40" fmla="*/ 442 w 450"/>
                <a:gd name="T41" fmla="*/ 153 h 880"/>
                <a:gd name="T42" fmla="*/ 410 w 450"/>
                <a:gd name="T43" fmla="*/ 94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 h="880">
                  <a:moveTo>
                    <a:pt x="410" y="94"/>
                  </a:moveTo>
                  <a:cubicBezTo>
                    <a:pt x="410" y="94"/>
                    <a:pt x="410" y="94"/>
                    <a:pt x="410" y="94"/>
                  </a:cubicBezTo>
                  <a:cubicBezTo>
                    <a:pt x="409" y="93"/>
                    <a:pt x="409" y="93"/>
                    <a:pt x="409" y="93"/>
                  </a:cubicBezTo>
                  <a:cubicBezTo>
                    <a:pt x="134" y="7"/>
                    <a:pt x="134" y="7"/>
                    <a:pt x="134" y="7"/>
                  </a:cubicBezTo>
                  <a:cubicBezTo>
                    <a:pt x="109" y="0"/>
                    <a:pt x="82" y="14"/>
                    <a:pt x="74" y="39"/>
                  </a:cubicBezTo>
                  <a:cubicBezTo>
                    <a:pt x="67" y="64"/>
                    <a:pt x="81" y="91"/>
                    <a:pt x="106" y="99"/>
                  </a:cubicBezTo>
                  <a:cubicBezTo>
                    <a:pt x="264" y="148"/>
                    <a:pt x="264" y="148"/>
                    <a:pt x="264" y="148"/>
                  </a:cubicBezTo>
                  <a:cubicBezTo>
                    <a:pt x="168" y="191"/>
                    <a:pt x="92" y="271"/>
                    <a:pt x="44" y="382"/>
                  </a:cubicBezTo>
                  <a:cubicBezTo>
                    <a:pt x="15" y="451"/>
                    <a:pt x="0" y="524"/>
                    <a:pt x="0" y="599"/>
                  </a:cubicBezTo>
                  <a:cubicBezTo>
                    <a:pt x="0" y="833"/>
                    <a:pt x="0" y="833"/>
                    <a:pt x="0" y="833"/>
                  </a:cubicBezTo>
                  <a:cubicBezTo>
                    <a:pt x="0" y="859"/>
                    <a:pt x="21" y="880"/>
                    <a:pt x="47" y="880"/>
                  </a:cubicBezTo>
                  <a:cubicBezTo>
                    <a:pt x="74" y="880"/>
                    <a:pt x="95" y="859"/>
                    <a:pt x="95" y="833"/>
                  </a:cubicBezTo>
                  <a:cubicBezTo>
                    <a:pt x="95" y="599"/>
                    <a:pt x="95" y="599"/>
                    <a:pt x="95" y="599"/>
                  </a:cubicBezTo>
                  <a:cubicBezTo>
                    <a:pt x="95" y="537"/>
                    <a:pt x="108" y="477"/>
                    <a:pt x="132" y="420"/>
                  </a:cubicBezTo>
                  <a:cubicBezTo>
                    <a:pt x="173" y="326"/>
                    <a:pt x="234" y="263"/>
                    <a:pt x="314" y="231"/>
                  </a:cubicBezTo>
                  <a:cubicBezTo>
                    <a:pt x="316" y="230"/>
                    <a:pt x="318" y="229"/>
                    <a:pt x="320" y="228"/>
                  </a:cubicBezTo>
                  <a:cubicBezTo>
                    <a:pt x="268" y="401"/>
                    <a:pt x="268" y="401"/>
                    <a:pt x="268" y="401"/>
                  </a:cubicBezTo>
                  <a:cubicBezTo>
                    <a:pt x="260" y="427"/>
                    <a:pt x="274" y="453"/>
                    <a:pt x="300" y="461"/>
                  </a:cubicBezTo>
                  <a:cubicBezTo>
                    <a:pt x="304" y="462"/>
                    <a:pt x="309" y="463"/>
                    <a:pt x="313" y="463"/>
                  </a:cubicBezTo>
                  <a:cubicBezTo>
                    <a:pt x="334" y="463"/>
                    <a:pt x="353" y="450"/>
                    <a:pt x="359" y="429"/>
                  </a:cubicBezTo>
                  <a:cubicBezTo>
                    <a:pt x="442" y="153"/>
                    <a:pt x="442" y="153"/>
                    <a:pt x="442" y="153"/>
                  </a:cubicBezTo>
                  <a:cubicBezTo>
                    <a:pt x="450" y="128"/>
                    <a:pt x="436" y="101"/>
                    <a:pt x="410" y="9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1">
              <a:extLst>
                <a:ext uri="{FF2B5EF4-FFF2-40B4-BE49-F238E27FC236}">
                  <a16:creationId xmlns:a16="http://schemas.microsoft.com/office/drawing/2014/main" id="{882C1094-A90A-DD40-9468-C737379F84AF}"/>
                </a:ext>
              </a:extLst>
            </p:cNvPr>
            <p:cNvSpPr>
              <a:spLocks/>
            </p:cNvSpPr>
            <p:nvPr/>
          </p:nvSpPr>
          <p:spPr bwMode="auto">
            <a:xfrm>
              <a:off x="7559675" y="1352550"/>
              <a:ext cx="334963" cy="722313"/>
            </a:xfrm>
            <a:custGeom>
              <a:avLst/>
              <a:gdLst>
                <a:gd name="T0" fmla="*/ 497 w 516"/>
                <a:gd name="T1" fmla="*/ 224 h 1112"/>
                <a:gd name="T2" fmla="*/ 294 w 516"/>
                <a:gd name="T3" fmla="*/ 20 h 1112"/>
                <a:gd name="T4" fmla="*/ 293 w 516"/>
                <a:gd name="T5" fmla="*/ 20 h 1112"/>
                <a:gd name="T6" fmla="*/ 293 w 516"/>
                <a:gd name="T7" fmla="*/ 19 h 1112"/>
                <a:gd name="T8" fmla="*/ 225 w 516"/>
                <a:gd name="T9" fmla="*/ 19 h 1112"/>
                <a:gd name="T10" fmla="*/ 20 w 516"/>
                <a:gd name="T11" fmla="*/ 220 h 1112"/>
                <a:gd name="T12" fmla="*/ 19 w 516"/>
                <a:gd name="T13" fmla="*/ 288 h 1112"/>
                <a:gd name="T14" fmla="*/ 53 w 516"/>
                <a:gd name="T15" fmla="*/ 302 h 1112"/>
                <a:gd name="T16" fmla="*/ 86 w 516"/>
                <a:gd name="T17" fmla="*/ 288 h 1112"/>
                <a:gd name="T18" fmla="*/ 210 w 516"/>
                <a:gd name="T19" fmla="*/ 168 h 1112"/>
                <a:gd name="T20" fmla="*/ 210 w 516"/>
                <a:gd name="T21" fmla="*/ 1064 h 1112"/>
                <a:gd name="T22" fmla="*/ 257 w 516"/>
                <a:gd name="T23" fmla="*/ 1112 h 1112"/>
                <a:gd name="T24" fmla="*/ 305 w 516"/>
                <a:gd name="T25" fmla="*/ 1064 h 1112"/>
                <a:gd name="T26" fmla="*/ 305 w 516"/>
                <a:gd name="T27" fmla="*/ 167 h 1112"/>
                <a:gd name="T28" fmla="*/ 430 w 516"/>
                <a:gd name="T29" fmla="*/ 291 h 1112"/>
                <a:gd name="T30" fmla="*/ 464 w 516"/>
                <a:gd name="T31" fmla="*/ 305 h 1112"/>
                <a:gd name="T32" fmla="*/ 497 w 516"/>
                <a:gd name="T33" fmla="*/ 291 h 1112"/>
                <a:gd name="T34" fmla="*/ 497 w 516"/>
                <a:gd name="T35" fmla="*/ 224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6" h="1112">
                  <a:moveTo>
                    <a:pt x="497" y="224"/>
                  </a:moveTo>
                  <a:cubicBezTo>
                    <a:pt x="294" y="20"/>
                    <a:pt x="294" y="20"/>
                    <a:pt x="294" y="20"/>
                  </a:cubicBezTo>
                  <a:cubicBezTo>
                    <a:pt x="293" y="20"/>
                    <a:pt x="293" y="20"/>
                    <a:pt x="293" y="20"/>
                  </a:cubicBezTo>
                  <a:cubicBezTo>
                    <a:pt x="293" y="19"/>
                    <a:pt x="293" y="19"/>
                    <a:pt x="293" y="19"/>
                  </a:cubicBezTo>
                  <a:cubicBezTo>
                    <a:pt x="274" y="0"/>
                    <a:pt x="244" y="0"/>
                    <a:pt x="225" y="19"/>
                  </a:cubicBezTo>
                  <a:cubicBezTo>
                    <a:pt x="20" y="220"/>
                    <a:pt x="20" y="220"/>
                    <a:pt x="20" y="220"/>
                  </a:cubicBezTo>
                  <a:cubicBezTo>
                    <a:pt x="1" y="239"/>
                    <a:pt x="0" y="269"/>
                    <a:pt x="19" y="288"/>
                  </a:cubicBezTo>
                  <a:cubicBezTo>
                    <a:pt x="28" y="297"/>
                    <a:pt x="41" y="302"/>
                    <a:pt x="53" y="302"/>
                  </a:cubicBezTo>
                  <a:cubicBezTo>
                    <a:pt x="65" y="302"/>
                    <a:pt x="77" y="297"/>
                    <a:pt x="86" y="288"/>
                  </a:cubicBezTo>
                  <a:cubicBezTo>
                    <a:pt x="210" y="168"/>
                    <a:pt x="210" y="168"/>
                    <a:pt x="210" y="168"/>
                  </a:cubicBezTo>
                  <a:cubicBezTo>
                    <a:pt x="210" y="1064"/>
                    <a:pt x="210" y="1064"/>
                    <a:pt x="210" y="1064"/>
                  </a:cubicBezTo>
                  <a:cubicBezTo>
                    <a:pt x="210" y="1090"/>
                    <a:pt x="231" y="1112"/>
                    <a:pt x="257" y="1112"/>
                  </a:cubicBezTo>
                  <a:cubicBezTo>
                    <a:pt x="284" y="1112"/>
                    <a:pt x="305" y="1090"/>
                    <a:pt x="305" y="1064"/>
                  </a:cubicBezTo>
                  <a:cubicBezTo>
                    <a:pt x="305" y="167"/>
                    <a:pt x="305" y="167"/>
                    <a:pt x="305" y="167"/>
                  </a:cubicBezTo>
                  <a:cubicBezTo>
                    <a:pt x="430" y="291"/>
                    <a:pt x="430" y="291"/>
                    <a:pt x="430" y="291"/>
                  </a:cubicBezTo>
                  <a:cubicBezTo>
                    <a:pt x="439" y="301"/>
                    <a:pt x="451" y="305"/>
                    <a:pt x="464" y="305"/>
                  </a:cubicBezTo>
                  <a:cubicBezTo>
                    <a:pt x="476" y="305"/>
                    <a:pt x="488" y="301"/>
                    <a:pt x="497" y="291"/>
                  </a:cubicBezTo>
                  <a:cubicBezTo>
                    <a:pt x="516" y="273"/>
                    <a:pt x="516" y="242"/>
                    <a:pt x="497" y="224"/>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91" name="Picture 90">
            <a:extLst>
              <a:ext uri="{FF2B5EF4-FFF2-40B4-BE49-F238E27FC236}">
                <a16:creationId xmlns:a16="http://schemas.microsoft.com/office/drawing/2014/main" id="{F45DC43F-0DF8-A940-AB09-80585A296F25}"/>
              </a:ext>
            </a:extLst>
          </p:cNvPr>
          <p:cNvPicPr>
            <a:picLocks noChangeAspect="1"/>
          </p:cNvPicPr>
          <p:nvPr/>
        </p:nvPicPr>
        <p:blipFill>
          <a:blip r:embed="rId10"/>
          <a:stretch>
            <a:fillRect/>
          </a:stretch>
        </p:blipFill>
        <p:spPr>
          <a:xfrm>
            <a:off x="4940304" y="799253"/>
            <a:ext cx="805264" cy="805264"/>
          </a:xfrm>
          <a:prstGeom prst="rect">
            <a:avLst/>
          </a:prstGeom>
        </p:spPr>
      </p:pic>
      <p:pic>
        <p:nvPicPr>
          <p:cNvPr id="94" name="Picture 93">
            <a:extLst>
              <a:ext uri="{FF2B5EF4-FFF2-40B4-BE49-F238E27FC236}">
                <a16:creationId xmlns:a16="http://schemas.microsoft.com/office/drawing/2014/main" id="{63A04DC4-66A6-5842-85CC-EF248370CD0E}"/>
              </a:ext>
            </a:extLst>
          </p:cNvPr>
          <p:cNvPicPr>
            <a:picLocks noChangeAspect="1"/>
          </p:cNvPicPr>
          <p:nvPr/>
        </p:nvPicPr>
        <p:blipFill>
          <a:blip r:embed="rId11"/>
          <a:stretch>
            <a:fillRect/>
          </a:stretch>
        </p:blipFill>
        <p:spPr>
          <a:xfrm>
            <a:off x="7898808" y="711987"/>
            <a:ext cx="827315" cy="827315"/>
          </a:xfrm>
          <a:prstGeom prst="rect">
            <a:avLst/>
          </a:prstGeom>
        </p:spPr>
      </p:pic>
      <p:pic>
        <p:nvPicPr>
          <p:cNvPr id="95" name="Picture 94">
            <a:extLst>
              <a:ext uri="{FF2B5EF4-FFF2-40B4-BE49-F238E27FC236}">
                <a16:creationId xmlns:a16="http://schemas.microsoft.com/office/drawing/2014/main" id="{80B4A648-E631-7E44-96E9-5948873B8CC4}"/>
              </a:ext>
            </a:extLst>
          </p:cNvPr>
          <p:cNvPicPr>
            <a:picLocks noChangeAspect="1"/>
          </p:cNvPicPr>
          <p:nvPr/>
        </p:nvPicPr>
        <p:blipFill>
          <a:blip r:embed="rId12"/>
          <a:stretch>
            <a:fillRect/>
          </a:stretch>
        </p:blipFill>
        <p:spPr>
          <a:xfrm>
            <a:off x="6177248" y="738760"/>
            <a:ext cx="1503457" cy="800542"/>
          </a:xfrm>
          <a:prstGeom prst="rect">
            <a:avLst/>
          </a:prstGeom>
        </p:spPr>
      </p:pic>
      <p:cxnSp>
        <p:nvCxnSpPr>
          <p:cNvPr id="105" name="Straight Arrow Connector 104">
            <a:extLst>
              <a:ext uri="{FF2B5EF4-FFF2-40B4-BE49-F238E27FC236}">
                <a16:creationId xmlns:a16="http://schemas.microsoft.com/office/drawing/2014/main" id="{3ACFC73D-E5DD-4A4F-9130-878D5AC85057}"/>
              </a:ext>
            </a:extLst>
          </p:cNvPr>
          <p:cNvCxnSpPr>
            <a:cxnSpLocks/>
            <a:stCxn id="9" idx="1"/>
          </p:cNvCxnSpPr>
          <p:nvPr/>
        </p:nvCxnSpPr>
        <p:spPr>
          <a:xfrm flipH="1" flipV="1">
            <a:off x="3852016" y="29207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D48922C-8A25-B34B-9F43-3AA3F20AD334}"/>
              </a:ext>
            </a:extLst>
          </p:cNvPr>
          <p:cNvCxnSpPr>
            <a:cxnSpLocks/>
          </p:cNvCxnSpPr>
          <p:nvPr/>
        </p:nvCxnSpPr>
        <p:spPr>
          <a:xfrm flipH="1">
            <a:off x="1611283" y="2015745"/>
            <a:ext cx="41617" cy="10582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14C9460-0282-F14A-B942-70081BA34FC8}"/>
              </a:ext>
            </a:extLst>
          </p:cNvPr>
          <p:cNvCxnSpPr>
            <a:cxnSpLocks/>
          </p:cNvCxnSpPr>
          <p:nvPr/>
        </p:nvCxnSpPr>
        <p:spPr>
          <a:xfrm flipH="1">
            <a:off x="2032622" y="3344198"/>
            <a:ext cx="674127" cy="279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145B01D-3A0C-D843-9187-CABEDEEB0701}"/>
              </a:ext>
            </a:extLst>
          </p:cNvPr>
          <p:cNvCxnSpPr>
            <a:cxnSpLocks/>
          </p:cNvCxnSpPr>
          <p:nvPr/>
        </p:nvCxnSpPr>
        <p:spPr>
          <a:xfrm flipH="1">
            <a:off x="5331060" y="1712900"/>
            <a:ext cx="5004" cy="5273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E06AAA1-2F2F-2940-B4DA-B385AF58366E}"/>
              </a:ext>
            </a:extLst>
          </p:cNvPr>
          <p:cNvCxnSpPr>
            <a:cxnSpLocks/>
          </p:cNvCxnSpPr>
          <p:nvPr/>
        </p:nvCxnSpPr>
        <p:spPr>
          <a:xfrm flipH="1">
            <a:off x="5533213" y="1539302"/>
            <a:ext cx="943114" cy="7635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80EFB2B-F57F-284D-B5A0-E88D436B01CF}"/>
              </a:ext>
            </a:extLst>
          </p:cNvPr>
          <p:cNvCxnSpPr>
            <a:cxnSpLocks/>
          </p:cNvCxnSpPr>
          <p:nvPr/>
        </p:nvCxnSpPr>
        <p:spPr>
          <a:xfrm flipH="1">
            <a:off x="5903760" y="1637145"/>
            <a:ext cx="1832859" cy="9346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645DE52-7E98-E945-BD7E-8049E1979C1C}"/>
              </a:ext>
            </a:extLst>
          </p:cNvPr>
          <p:cNvCxnSpPr>
            <a:cxnSpLocks/>
          </p:cNvCxnSpPr>
          <p:nvPr/>
        </p:nvCxnSpPr>
        <p:spPr>
          <a:xfrm flipH="1" flipV="1">
            <a:off x="4004416" y="3073184"/>
            <a:ext cx="97976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DAF3FCC-95B3-FB46-AB8E-9CD5B698B536}"/>
              </a:ext>
            </a:extLst>
          </p:cNvPr>
          <p:cNvCxnSpPr>
            <a:cxnSpLocks/>
          </p:cNvCxnSpPr>
          <p:nvPr/>
        </p:nvCxnSpPr>
        <p:spPr>
          <a:xfrm flipV="1">
            <a:off x="6790816" y="1861164"/>
            <a:ext cx="1105701" cy="1457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BF14E70-13DB-4344-AAC6-A62CB30123BA}"/>
              </a:ext>
            </a:extLst>
          </p:cNvPr>
          <p:cNvCxnSpPr>
            <a:cxnSpLocks/>
            <a:stCxn id="12" idx="0"/>
          </p:cNvCxnSpPr>
          <p:nvPr/>
        </p:nvCxnSpPr>
        <p:spPr>
          <a:xfrm flipV="1">
            <a:off x="7813567" y="1718442"/>
            <a:ext cx="422671" cy="98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22CFDE-33D0-AB48-9170-263EA2195E8B}"/>
              </a:ext>
            </a:extLst>
          </p:cNvPr>
          <p:cNvCxnSpPr>
            <a:cxnSpLocks/>
          </p:cNvCxnSpPr>
          <p:nvPr/>
        </p:nvCxnSpPr>
        <p:spPr>
          <a:xfrm flipV="1">
            <a:off x="8368911" y="1870842"/>
            <a:ext cx="19727" cy="1473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15B832E7-7A17-8A4F-9CA4-FFE1B739BE7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2126" y="3300536"/>
            <a:ext cx="1161601" cy="1161601"/>
          </a:xfrm>
          <a:prstGeom prst="rect">
            <a:avLst/>
          </a:prstGeom>
        </p:spPr>
      </p:pic>
      <p:sp>
        <p:nvSpPr>
          <p:cNvPr id="139" name="TextBox 138">
            <a:extLst>
              <a:ext uri="{FF2B5EF4-FFF2-40B4-BE49-F238E27FC236}">
                <a16:creationId xmlns:a16="http://schemas.microsoft.com/office/drawing/2014/main" id="{937EEAA0-35F3-4C44-A4DC-89D57260C860}"/>
              </a:ext>
            </a:extLst>
          </p:cNvPr>
          <p:cNvSpPr txBox="1"/>
          <p:nvPr/>
        </p:nvSpPr>
        <p:spPr>
          <a:xfrm>
            <a:off x="2032622" y="4335307"/>
            <a:ext cx="1708818" cy="369332"/>
          </a:xfrm>
          <a:prstGeom prst="rect">
            <a:avLst/>
          </a:prstGeom>
          <a:noFill/>
        </p:spPr>
        <p:txBody>
          <a:bodyPr wrap="square" rtlCol="0">
            <a:spAutoFit/>
          </a:bodyPr>
          <a:lstStyle/>
          <a:p>
            <a:r>
              <a:rPr lang="en-US" dirty="0">
                <a:latin typeface="+mn-lt"/>
              </a:rPr>
              <a:t>Netops/</a:t>
            </a:r>
            <a:r>
              <a:rPr lang="en-US" dirty="0" err="1">
                <a:latin typeface="+mn-lt"/>
              </a:rPr>
              <a:t>Devops</a:t>
            </a:r>
            <a:endParaRPr lang="en-US" dirty="0">
              <a:latin typeface="+mn-lt"/>
            </a:endParaRPr>
          </a:p>
        </p:txBody>
      </p:sp>
      <p:sp>
        <p:nvSpPr>
          <p:cNvPr id="140" name="TextBox 139">
            <a:extLst>
              <a:ext uri="{FF2B5EF4-FFF2-40B4-BE49-F238E27FC236}">
                <a16:creationId xmlns:a16="http://schemas.microsoft.com/office/drawing/2014/main" id="{E15AE2DB-28E3-604C-BFDA-0B0B5939DC8C}"/>
              </a:ext>
            </a:extLst>
          </p:cNvPr>
          <p:cNvSpPr txBox="1"/>
          <p:nvPr/>
        </p:nvSpPr>
        <p:spPr>
          <a:xfrm>
            <a:off x="4738283" y="4241094"/>
            <a:ext cx="1947091" cy="646331"/>
          </a:xfrm>
          <a:prstGeom prst="rect">
            <a:avLst/>
          </a:prstGeom>
          <a:noFill/>
        </p:spPr>
        <p:txBody>
          <a:bodyPr wrap="square" rtlCol="0">
            <a:spAutoFit/>
          </a:bodyPr>
          <a:lstStyle/>
          <a:p>
            <a:r>
              <a:rPr lang="en-US" dirty="0">
                <a:latin typeface="+mn-lt"/>
              </a:rPr>
              <a:t>GUI Users (Application Users)</a:t>
            </a:r>
          </a:p>
        </p:txBody>
      </p:sp>
    </p:spTree>
    <p:extLst>
      <p:ext uri="{BB962C8B-B14F-4D97-AF65-F5344CB8AC3E}">
        <p14:creationId xmlns:p14="http://schemas.microsoft.com/office/powerpoint/2010/main" val="395296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7F5C64-6827-1F42-8608-184047E427B9}"/>
              </a:ext>
            </a:extLst>
          </p:cNvPr>
          <p:cNvSpPr txBox="1"/>
          <p:nvPr/>
        </p:nvSpPr>
        <p:spPr>
          <a:xfrm>
            <a:off x="500932" y="413468"/>
            <a:ext cx="8150087" cy="4247317"/>
          </a:xfrm>
          <a:prstGeom prst="rect">
            <a:avLst/>
          </a:prstGeom>
          <a:noFill/>
        </p:spPr>
        <p:txBody>
          <a:bodyPr wrap="square" rtlCol="0">
            <a:spAutoFit/>
          </a:bodyPr>
          <a:lstStyle/>
          <a:p>
            <a:r>
              <a:rPr lang="en-US" dirty="0"/>
              <a:t>Each Lab User is Allocated:</a:t>
            </a:r>
          </a:p>
          <a:p>
            <a:endParaRPr lang="en-US" dirty="0"/>
          </a:p>
          <a:p>
            <a:r>
              <a:rPr lang="en-US" dirty="0"/>
              <a:t>1 VPC</a:t>
            </a:r>
          </a:p>
          <a:p>
            <a:r>
              <a:rPr lang="en-US" dirty="0"/>
              <a:t>2 Subnets in the same AZ</a:t>
            </a:r>
          </a:p>
          <a:p>
            <a:r>
              <a:rPr lang="en-US" dirty="0"/>
              <a:t>Route Tables - One Route Table Associated to LAN RT Subnet</a:t>
            </a:r>
          </a:p>
          <a:p>
            <a:r>
              <a:rPr lang="en-US" dirty="0"/>
              <a:t>with 0.0.0.0/0 -&gt;IG Associated to the 10.10.10.0/0 Subnet</a:t>
            </a:r>
          </a:p>
          <a:p>
            <a:r>
              <a:rPr lang="en-US" dirty="0"/>
              <a:t>Internet Gateway: IG</a:t>
            </a:r>
          </a:p>
          <a:p>
            <a:r>
              <a:rPr lang="en-US" dirty="0"/>
              <a:t>Security Group with Inbound/Outbound Rules - Since we are not using a VPN between Lab users and Lab, we will allow inbound on 22</a:t>
            </a:r>
          </a:p>
          <a:p>
            <a:r>
              <a:rPr lang="en-US" dirty="0"/>
              <a:t>1 CISCO CSR1000V Cloud Services Router - We will route traffic to Internet via the secondary interface</a:t>
            </a:r>
          </a:p>
          <a:p>
            <a:r>
              <a:rPr lang="en-US" dirty="0"/>
              <a:t>2 Linux 20 LTS Pro t2.micro</a:t>
            </a:r>
          </a:p>
          <a:p>
            <a:r>
              <a:rPr lang="en-US" dirty="0"/>
              <a:t>1 Pipeline, 1 Kubernetes Name Space, X number of Apps</a:t>
            </a:r>
          </a:p>
          <a:p>
            <a:r>
              <a:rPr lang="en-US" dirty="0"/>
              <a:t>Console Access to FSO Stack: Thousand Eyes, App D, </a:t>
            </a:r>
            <a:r>
              <a:rPr lang="en-US" dirty="0" err="1"/>
              <a:t>Intersight</a:t>
            </a:r>
            <a:endParaRPr lang="en-US" dirty="0"/>
          </a:p>
          <a:p>
            <a:endParaRPr lang="en-US" dirty="0">
              <a:latin typeface="+mn-lt"/>
            </a:endParaRPr>
          </a:p>
        </p:txBody>
      </p:sp>
    </p:spTree>
    <p:extLst>
      <p:ext uri="{BB962C8B-B14F-4D97-AF65-F5344CB8AC3E}">
        <p14:creationId xmlns:p14="http://schemas.microsoft.com/office/powerpoint/2010/main" val="345555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692313-F26B-464C-9CE0-B8E4073B92CC}"/>
              </a:ext>
            </a:extLst>
          </p:cNvPr>
          <p:cNvPicPr>
            <a:picLocks noChangeAspect="1"/>
          </p:cNvPicPr>
          <p:nvPr/>
        </p:nvPicPr>
        <p:blipFill>
          <a:blip r:embed="rId2"/>
          <a:stretch>
            <a:fillRect/>
          </a:stretch>
        </p:blipFill>
        <p:spPr>
          <a:xfrm>
            <a:off x="131290" y="492981"/>
            <a:ext cx="7037538" cy="4157538"/>
          </a:xfrm>
          <a:prstGeom prst="rect">
            <a:avLst/>
          </a:prstGeom>
        </p:spPr>
      </p:pic>
      <p:sp>
        <p:nvSpPr>
          <p:cNvPr id="7" name="TextBox 6">
            <a:extLst>
              <a:ext uri="{FF2B5EF4-FFF2-40B4-BE49-F238E27FC236}">
                <a16:creationId xmlns:a16="http://schemas.microsoft.com/office/drawing/2014/main" id="{9C734721-A018-CA4B-8FE6-B180344A5BC4}"/>
              </a:ext>
            </a:extLst>
          </p:cNvPr>
          <p:cNvSpPr txBox="1"/>
          <p:nvPr/>
        </p:nvSpPr>
        <p:spPr>
          <a:xfrm>
            <a:off x="127221" y="87464"/>
            <a:ext cx="7028953" cy="369332"/>
          </a:xfrm>
          <a:prstGeom prst="rect">
            <a:avLst/>
          </a:prstGeom>
          <a:noFill/>
        </p:spPr>
        <p:txBody>
          <a:bodyPr wrap="square" rtlCol="0">
            <a:spAutoFit/>
          </a:bodyPr>
          <a:lstStyle/>
          <a:p>
            <a:r>
              <a:rPr lang="en-US" dirty="0">
                <a:latin typeface="+mn-lt"/>
              </a:rPr>
              <a:t>CISCO FSO ESCAPE ROOM LAB</a:t>
            </a:r>
          </a:p>
        </p:txBody>
      </p:sp>
      <p:pic>
        <p:nvPicPr>
          <p:cNvPr id="9" name="Picture 8">
            <a:extLst>
              <a:ext uri="{FF2B5EF4-FFF2-40B4-BE49-F238E27FC236}">
                <a16:creationId xmlns:a16="http://schemas.microsoft.com/office/drawing/2014/main" id="{7374037B-5E2C-DE45-9357-F27516565A38}"/>
              </a:ext>
            </a:extLst>
          </p:cNvPr>
          <p:cNvPicPr>
            <a:picLocks noChangeAspect="1"/>
          </p:cNvPicPr>
          <p:nvPr/>
        </p:nvPicPr>
        <p:blipFill>
          <a:blip r:embed="rId3"/>
          <a:stretch>
            <a:fillRect/>
          </a:stretch>
        </p:blipFill>
        <p:spPr>
          <a:xfrm>
            <a:off x="7291073" y="492981"/>
            <a:ext cx="1646193" cy="1747870"/>
          </a:xfrm>
          <a:prstGeom prst="rect">
            <a:avLst/>
          </a:prstGeom>
        </p:spPr>
      </p:pic>
      <p:cxnSp>
        <p:nvCxnSpPr>
          <p:cNvPr id="12" name="Straight Arrow Connector 11">
            <a:extLst>
              <a:ext uri="{FF2B5EF4-FFF2-40B4-BE49-F238E27FC236}">
                <a16:creationId xmlns:a16="http://schemas.microsoft.com/office/drawing/2014/main" id="{64C561D9-B5B9-2846-8E67-ED561433DB2B}"/>
              </a:ext>
            </a:extLst>
          </p:cNvPr>
          <p:cNvCxnSpPr>
            <a:stCxn id="6" idx="3"/>
            <a:endCxn id="9" idx="2"/>
          </p:cNvCxnSpPr>
          <p:nvPr/>
        </p:nvCxnSpPr>
        <p:spPr>
          <a:xfrm flipV="1">
            <a:off x="7168828" y="2240851"/>
            <a:ext cx="945342" cy="33089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E5CD-A651-2041-9C49-27DD5459B2F3}"/>
              </a:ext>
            </a:extLst>
          </p:cNvPr>
          <p:cNvSpPr>
            <a:spLocks noGrp="1"/>
          </p:cNvSpPr>
          <p:nvPr>
            <p:ph type="ctrTitle"/>
          </p:nvPr>
        </p:nvSpPr>
        <p:spPr>
          <a:xfrm>
            <a:off x="421968" y="386957"/>
            <a:ext cx="8300063" cy="652134"/>
          </a:xfrm>
        </p:spPr>
        <p:txBody>
          <a:bodyPr/>
          <a:lstStyle/>
          <a:p>
            <a:r>
              <a:rPr lang="en-US" sz="3000" dirty="0"/>
              <a:t>Lab Environment</a:t>
            </a:r>
            <a:br>
              <a:rPr lang="en-US" sz="3000" dirty="0"/>
            </a:br>
            <a:endParaRPr lang="en-US" sz="3000" dirty="0"/>
          </a:p>
        </p:txBody>
      </p:sp>
      <p:sp>
        <p:nvSpPr>
          <p:cNvPr id="4" name="TextBox 3">
            <a:extLst>
              <a:ext uri="{FF2B5EF4-FFF2-40B4-BE49-F238E27FC236}">
                <a16:creationId xmlns:a16="http://schemas.microsoft.com/office/drawing/2014/main" id="{E04244EA-74ED-3D4A-B750-74F535C660F4}"/>
              </a:ext>
            </a:extLst>
          </p:cNvPr>
          <p:cNvSpPr txBox="1"/>
          <p:nvPr/>
        </p:nvSpPr>
        <p:spPr>
          <a:xfrm>
            <a:off x="421967" y="3368603"/>
            <a:ext cx="8189295" cy="523220"/>
          </a:xfrm>
          <a:prstGeom prst="rect">
            <a:avLst/>
          </a:prstGeom>
          <a:noFill/>
        </p:spPr>
        <p:txBody>
          <a:bodyPr wrap="square" rtlCol="0">
            <a:spAutoFit/>
          </a:bodyPr>
          <a:lstStyle/>
          <a:p>
            <a:endParaRPr lang="en-US" sz="1400" dirty="0"/>
          </a:p>
          <a:p>
            <a:endParaRPr lang="en-US" sz="1400" dirty="0">
              <a:latin typeface="+mn-lt"/>
            </a:endParaRPr>
          </a:p>
        </p:txBody>
      </p:sp>
      <p:sp>
        <p:nvSpPr>
          <p:cNvPr id="3" name="TextBox 2">
            <a:extLst>
              <a:ext uri="{FF2B5EF4-FFF2-40B4-BE49-F238E27FC236}">
                <a16:creationId xmlns:a16="http://schemas.microsoft.com/office/drawing/2014/main" id="{0D127803-6EE4-A64B-8558-07A4D5ABD0AD}"/>
              </a:ext>
            </a:extLst>
          </p:cNvPr>
          <p:cNvSpPr txBox="1"/>
          <p:nvPr/>
        </p:nvSpPr>
        <p:spPr>
          <a:xfrm>
            <a:off x="421967" y="652007"/>
            <a:ext cx="7585544" cy="4678204"/>
          </a:xfrm>
          <a:prstGeom prst="rect">
            <a:avLst/>
          </a:prstGeom>
          <a:noFill/>
        </p:spPr>
        <p:txBody>
          <a:bodyPr wrap="square" rtlCol="0">
            <a:spAutoFit/>
          </a:bodyPr>
          <a:lstStyle/>
          <a:p>
            <a:r>
              <a:rPr lang="en-US" sz="1400" dirty="0">
                <a:latin typeface="+mn-lt"/>
              </a:rPr>
              <a:t>Lab Phase 1: Theme: Cloud Disaster Recovery Escape Room.</a:t>
            </a:r>
          </a:p>
          <a:p>
            <a:endParaRPr lang="en-US" sz="1400" dirty="0">
              <a:latin typeface="+mn-lt"/>
            </a:endParaRPr>
          </a:p>
          <a:p>
            <a:r>
              <a:rPr lang="en-US" sz="1400" dirty="0">
                <a:latin typeface="+mn-lt"/>
              </a:rPr>
              <a:t>Lab Overview: Today we are simulating being members of the same Netops/</a:t>
            </a:r>
            <a:r>
              <a:rPr lang="en-US" sz="1400" dirty="0" err="1">
                <a:latin typeface="+mn-lt"/>
              </a:rPr>
              <a:t>Devops</a:t>
            </a:r>
            <a:r>
              <a:rPr lang="en-US" sz="1400" dirty="0">
                <a:latin typeface="+mn-lt"/>
              </a:rPr>
              <a:t> Team in a Large Software Environment. When you come into work, you discover that Your AWS Regions for Production are experiencing an extended outage. Your IT Director instructs you to deploy your environment to other Regions immediately. He delegates each of you a Remote/Office/Site/ Branch to Re-Deploy.</a:t>
            </a:r>
          </a:p>
          <a:p>
            <a:endParaRPr lang="en-US" sz="1400" dirty="0">
              <a:latin typeface="+mn-lt"/>
            </a:endParaRPr>
          </a:p>
          <a:p>
            <a:r>
              <a:rPr lang="en-US" sz="1400" dirty="0">
                <a:latin typeface="+mn-lt"/>
              </a:rPr>
              <a:t>You have only 20 minutes to get your Company backup and Running! The Company is losing $50,000 every minute of downtime. If you can get your company back up and running in less that 20 minutes you get a bonus. You say “no sweat, all our infra is managed as code..</a:t>
            </a:r>
          </a:p>
          <a:p>
            <a:r>
              <a:rPr lang="en-US" sz="1400" dirty="0">
                <a:latin typeface="+mn-lt"/>
              </a:rPr>
              <a:t>hold my beer……..”</a:t>
            </a:r>
          </a:p>
          <a:p>
            <a:endParaRPr lang="en-US" sz="1400" dirty="0">
              <a:latin typeface="+mn-lt"/>
            </a:endParaRPr>
          </a:p>
          <a:p>
            <a:r>
              <a:rPr lang="en-US" sz="1400" dirty="0">
                <a:latin typeface="+mn-lt"/>
              </a:rPr>
              <a:t>After you restore the environment, you convince your Boss to Deploy </a:t>
            </a:r>
          </a:p>
          <a:p>
            <a:r>
              <a:rPr lang="en-US" sz="1400" dirty="0">
                <a:latin typeface="+mn-lt"/>
              </a:rPr>
              <a:t>Cisco Thousand Eyes to help mitigate a Disaster like this in the future.</a:t>
            </a:r>
          </a:p>
          <a:p>
            <a:endParaRPr lang="en-US" sz="1400" dirty="0">
              <a:latin typeface="+mn-lt"/>
            </a:endParaRPr>
          </a:p>
          <a:p>
            <a:r>
              <a:rPr lang="en-US" sz="1400" dirty="0">
                <a:latin typeface="+mn-lt"/>
              </a:rPr>
              <a:t>Deploy Environment – Team Competition – Fastest Time 12 minutes!</a:t>
            </a:r>
          </a:p>
          <a:p>
            <a:endParaRPr lang="en-US" sz="1400" dirty="0">
              <a:latin typeface="+mn-lt"/>
            </a:endParaRPr>
          </a:p>
          <a:p>
            <a:r>
              <a:rPr lang="en-US" sz="1400" dirty="0">
                <a:latin typeface="+mn-lt"/>
              </a:rPr>
              <a:t>Deploy Thousand Eyes Agents – 30 min</a:t>
            </a:r>
          </a:p>
          <a:p>
            <a:r>
              <a:rPr lang="en-US" sz="1400" dirty="0">
                <a:latin typeface="+mn-lt"/>
              </a:rPr>
              <a:t>Logon to TE Console – Console Overview 30 min</a:t>
            </a:r>
          </a:p>
          <a:p>
            <a:r>
              <a:rPr lang="en-US" sz="1400" dirty="0">
                <a:latin typeface="+mn-lt"/>
              </a:rPr>
              <a:t>Configure TE Tests – Console and API 30 min – 1 HR.</a:t>
            </a:r>
          </a:p>
          <a:p>
            <a:endParaRPr lang="en-US" dirty="0">
              <a:latin typeface="+mn-lt"/>
            </a:endParaRPr>
          </a:p>
        </p:txBody>
      </p:sp>
      <p:pic>
        <p:nvPicPr>
          <p:cNvPr id="6" name="Picture 5">
            <a:extLst>
              <a:ext uri="{FF2B5EF4-FFF2-40B4-BE49-F238E27FC236}">
                <a16:creationId xmlns:a16="http://schemas.microsoft.com/office/drawing/2014/main" id="{9C8EE7DD-2EB6-754D-AA8F-09DC471A0C3C}"/>
              </a:ext>
            </a:extLst>
          </p:cNvPr>
          <p:cNvPicPr>
            <a:picLocks noChangeAspect="1"/>
          </p:cNvPicPr>
          <p:nvPr/>
        </p:nvPicPr>
        <p:blipFill>
          <a:blip r:embed="rId2"/>
          <a:stretch>
            <a:fillRect/>
          </a:stretch>
        </p:blipFill>
        <p:spPr>
          <a:xfrm>
            <a:off x="5827288" y="2930678"/>
            <a:ext cx="2894743" cy="1922290"/>
          </a:xfrm>
          <a:prstGeom prst="rect">
            <a:avLst/>
          </a:prstGeom>
        </p:spPr>
      </p:pic>
    </p:spTree>
    <p:extLst>
      <p:ext uri="{BB962C8B-B14F-4D97-AF65-F5344CB8AC3E}">
        <p14:creationId xmlns:p14="http://schemas.microsoft.com/office/powerpoint/2010/main" val="64136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730D-A1A9-C742-94C3-5A486F425197}"/>
              </a:ext>
            </a:extLst>
          </p:cNvPr>
          <p:cNvSpPr>
            <a:spLocks noGrp="1"/>
          </p:cNvSpPr>
          <p:nvPr>
            <p:ph type="ctrTitle"/>
          </p:nvPr>
        </p:nvSpPr>
        <p:spPr>
          <a:xfrm>
            <a:off x="678818" y="573503"/>
            <a:ext cx="7598042" cy="794121"/>
          </a:xfrm>
        </p:spPr>
        <p:txBody>
          <a:bodyPr/>
          <a:lstStyle/>
          <a:p>
            <a:r>
              <a:rPr lang="en-US" sz="1600" dirty="0"/>
              <a:t>Warning! The Chaos Monkey May Strike Overnight at Anytime! Please ensure you Commit your code the end of day!</a:t>
            </a:r>
          </a:p>
        </p:txBody>
      </p:sp>
      <p:pic>
        <p:nvPicPr>
          <p:cNvPr id="7" name="Picture 6">
            <a:extLst>
              <a:ext uri="{FF2B5EF4-FFF2-40B4-BE49-F238E27FC236}">
                <a16:creationId xmlns:a16="http://schemas.microsoft.com/office/drawing/2014/main" id="{2F955241-13AF-EE40-96E4-2FA3163579F8}"/>
              </a:ext>
            </a:extLst>
          </p:cNvPr>
          <p:cNvPicPr>
            <a:picLocks noChangeAspect="1"/>
          </p:cNvPicPr>
          <p:nvPr/>
        </p:nvPicPr>
        <p:blipFill>
          <a:blip r:embed="rId2"/>
          <a:stretch>
            <a:fillRect/>
          </a:stretch>
        </p:blipFill>
        <p:spPr>
          <a:xfrm>
            <a:off x="2769866" y="1431235"/>
            <a:ext cx="3719676" cy="3426018"/>
          </a:xfrm>
          <a:prstGeom prst="rect">
            <a:avLst/>
          </a:prstGeom>
        </p:spPr>
      </p:pic>
    </p:spTree>
    <p:extLst>
      <p:ext uri="{BB962C8B-B14F-4D97-AF65-F5344CB8AC3E}">
        <p14:creationId xmlns:p14="http://schemas.microsoft.com/office/powerpoint/2010/main" val="354238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7940-3F1A-864D-9F46-D49FE377BAC4}"/>
              </a:ext>
            </a:extLst>
          </p:cNvPr>
          <p:cNvSpPr>
            <a:spLocks noGrp="1"/>
          </p:cNvSpPr>
          <p:nvPr>
            <p:ph type="ctrTitle"/>
          </p:nvPr>
        </p:nvSpPr>
        <p:spPr>
          <a:xfrm>
            <a:off x="416424" y="310102"/>
            <a:ext cx="8544695" cy="4333460"/>
          </a:xfrm>
        </p:spPr>
        <p:txBody>
          <a:bodyPr/>
          <a:lstStyle/>
          <a:p>
            <a:r>
              <a:rPr lang="en-US" sz="1600" dirty="0"/>
              <a:t>Lab Instruction: Phase 1 Part 1 (20-30 min)</a:t>
            </a:r>
            <a:br>
              <a:rPr lang="en-US" sz="1600" dirty="0"/>
            </a:br>
            <a:r>
              <a:rPr lang="en-US" sz="1600" dirty="0"/>
              <a:t>Clone Repo</a:t>
            </a:r>
            <a:br>
              <a:rPr lang="en-US" sz="1600" dirty="0"/>
            </a:br>
            <a:r>
              <a:rPr lang="en-US" sz="1600" dirty="0"/>
              <a:t>Checkout Branch &amp; Fetch Updates</a:t>
            </a:r>
            <a:br>
              <a:rPr lang="en-US" sz="1600" dirty="0"/>
            </a:br>
            <a:r>
              <a:rPr lang="en-US" sz="1600" dirty="0"/>
              <a:t>Verify your </a:t>
            </a:r>
            <a:r>
              <a:rPr lang="en-US" sz="1600" dirty="0" err="1"/>
              <a:t>lab_vars.py</a:t>
            </a:r>
            <a:r>
              <a:rPr lang="en-US" sz="1600" dirty="0"/>
              <a:t> file, update your lab-</a:t>
            </a:r>
            <a:r>
              <a:rPr lang="en-US" sz="1600" dirty="0" err="1"/>
              <a:t>note.txt</a:t>
            </a:r>
            <a:br>
              <a:rPr lang="en-US" sz="1600" dirty="0"/>
            </a:br>
            <a:r>
              <a:rPr lang="en-US" sz="1600" dirty="0"/>
              <a:t>Git Add, Git Commit, Git Push</a:t>
            </a:r>
            <a:br>
              <a:rPr lang="en-US" sz="1600" dirty="0"/>
            </a:br>
            <a:r>
              <a:rPr lang="en-US" sz="1600" dirty="0"/>
              <a:t>Logon to Pipeline</a:t>
            </a:r>
            <a:br>
              <a:rPr lang="en-US" sz="1600" dirty="0"/>
            </a:br>
            <a:r>
              <a:rPr lang="en-US" sz="1600" dirty="0"/>
              <a:t>Deploy Pipeline – Capture your SSH Key</a:t>
            </a:r>
            <a:br>
              <a:rPr lang="en-US" sz="1600" dirty="0"/>
            </a:br>
            <a:r>
              <a:rPr lang="en-US" sz="1600" dirty="0"/>
              <a:t>SSH To Test Linux, CSR</a:t>
            </a:r>
            <a:br>
              <a:rPr lang="en-US" sz="1600" dirty="0"/>
            </a:br>
            <a:r>
              <a:rPr lang="en-US" sz="1600" dirty="0"/>
              <a:t>Wait for Instructor Before Configuring CSR</a:t>
            </a:r>
            <a:br>
              <a:rPr lang="en-US" sz="1600" dirty="0"/>
            </a:br>
            <a:br>
              <a:rPr lang="en-US" sz="1600" dirty="0"/>
            </a:br>
            <a:r>
              <a:rPr lang="en-US" sz="1600" dirty="0"/>
              <a:t>Lab Instruction Phase 1 Part 2 (10-20 min)</a:t>
            </a:r>
            <a:br>
              <a:rPr lang="en-US" sz="1600" dirty="0"/>
            </a:br>
            <a:r>
              <a:rPr lang="en-US" sz="1600" dirty="0"/>
              <a:t>CSR – check 2</a:t>
            </a:r>
            <a:r>
              <a:rPr lang="en-US" sz="1600" baseline="30000" dirty="0"/>
              <a:t>nd</a:t>
            </a:r>
            <a:r>
              <a:rPr lang="en-US" sz="1600" dirty="0"/>
              <a:t> NIC </a:t>
            </a:r>
            <a:br>
              <a:rPr lang="en-US" sz="1600" dirty="0"/>
            </a:br>
            <a:r>
              <a:rPr lang="en-US" sz="1600" dirty="0"/>
              <a:t>Run the Configure CSR Task to Configure your CSR</a:t>
            </a:r>
            <a:br>
              <a:rPr lang="en-US" sz="1600" dirty="0"/>
            </a:br>
            <a:r>
              <a:rPr lang="en-US" sz="1600" dirty="0"/>
              <a:t>Verify that traffic from Linux User01 is being routed outside CSR</a:t>
            </a:r>
            <a:br>
              <a:rPr lang="en-US" sz="1600" dirty="0"/>
            </a:br>
            <a:r>
              <a:rPr lang="en-US" sz="1600" dirty="0"/>
              <a:t>Deploy Thousand Eyes Agent on Linux VMs</a:t>
            </a:r>
            <a:br>
              <a:rPr lang="en-US" sz="1600" dirty="0"/>
            </a:br>
            <a:r>
              <a:rPr lang="en-US" sz="1600" dirty="0"/>
              <a:t>Logon to Thousand Eyes Console</a:t>
            </a:r>
            <a:br>
              <a:rPr lang="en-US" sz="1600" dirty="0"/>
            </a:br>
            <a:br>
              <a:rPr lang="en-US" sz="1600" dirty="0"/>
            </a:br>
            <a:r>
              <a:rPr lang="en-US" sz="1600" dirty="0"/>
              <a:t>Students Commit Code to Branch for Overnight Marking. Code Passing Tests will be added to Student Pipeline. At End of Training Lab on Final Day, Students will be challenged to rebuild their lab 100% from their Code Branch.</a:t>
            </a:r>
          </a:p>
        </p:txBody>
      </p:sp>
    </p:spTree>
    <p:extLst>
      <p:ext uri="{BB962C8B-B14F-4D97-AF65-F5344CB8AC3E}">
        <p14:creationId xmlns:p14="http://schemas.microsoft.com/office/powerpoint/2010/main" val="1867570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02&quot;&gt;&lt;object type=&quot;3&quot; unique_id=&quot;184153&quot;&gt;&lt;property id=&quot;20148&quot; value=&quot;5&quot;/&gt;&lt;property id=&quot;20300&quot; value=&quot;Slide 6 - &amp;quot;Use this slide for transitions&amp;quot;&quot;/&gt;&lt;property id=&quot;20307&quot; value=&quot;257&quot;/&gt;&lt;/object&gt;&lt;object type=&quot;3&quot; unique_id=&quot;184154&quot;&gt;&lt;property id=&quot;20148&quot; value=&quot;5&quot;/&gt;&lt;property id=&quot;20300&quot; value=&quot;Slide 25 - &amp;quot;Color palette&amp;quot;&quot;/&gt;&lt;property id=&quot;20307&quot; value=&quot;258&quot;/&gt;&lt;/object&gt;&lt;object type=&quot;3&quot; unique_id=&quot;184155&quot;&gt;&lt;property id=&quot;20148&quot; value=&quot;5&quot;/&gt;&lt;property id=&quot;20300&quot; value=&quot;Slide 13 - &amp;quot;Two-column layout&amp;quot;&quot;/&gt;&lt;property id=&quot;20307&quot; value=&quot;259&quot;/&gt;&lt;/object&gt;&lt;object type=&quot;3&quot; unique_id=&quot;184156&quot;&gt;&lt;property id=&quot;20148&quot; value=&quot;5&quot;/&gt;&lt;property id=&quot;20300&quot; value=&quot;Slide 19 - &amp;quot;This is a sample headline&amp;quot;&quot;/&gt;&lt;property id=&quot;20307&quot; value=&quot;260&quot;/&gt;&lt;/object&gt;&lt;object type=&quot;3&quot; unique_id=&quot;184157&quot;&gt;&lt;property id=&quot;20148&quot; value=&quot;5&quot;/&gt;&lt;property id=&quot;20300&quot; value=&quot;Slide 20 - &amp;quot;Slide title&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4 - &amp;quot;This is a sample headline&amp;quot;&quot;/&gt;&lt;property id=&quot;20307&quot; value=&quot;265&quot;/&gt;&lt;/object&gt;&lt;object type=&quot;3&quot; unique_id=&quot;184162&quot;&gt;&lt;property id=&quot;20148&quot; value=&quot;5&quot;/&gt;&lt;property id=&quot;20300&quot; value=&quot;Slide 15 - &amp;quot;This is a sample headline&amp;quot;&quot;/&gt;&lt;property id=&quot;20307&quot; value=&quot;266&quot;/&gt;&lt;/object&gt;&lt;object type=&quot;3&quot; unique_id=&quot;184163&quot;&gt;&lt;property id=&quot;20148&quot; value=&quot;5&quot;/&gt;&lt;property id=&quot;20300&quot; value=&quot;Slide 16 - &amp;quot;This is a sample headline&amp;quot;&quot;/&gt;&lt;property id=&quot;20307&quot; value=&quot;267&quot;/&gt;&lt;/object&gt;&lt;object type=&quot;3&quot; unique_id=&quot;184164&quot;&gt;&lt;property id=&quot;20148&quot; value=&quot;5&quot;/&gt;&lt;property id=&quot;20300&quot; value=&quot;Slide 21 - &amp;quot;Use this layout when pairing words with a picture.&amp;quot;&quot;/&gt;&lt;property id=&quot;20307&quot; value=&quot;268&quot;/&gt;&lt;/object&gt;&lt;object type=&quot;3&quot; unique_id=&quot;184165&quot;&gt;&lt;property id=&quot;20148&quot; value=&quot;5&quot;/&gt;&lt;property id=&quot;20300&quot; value=&quot;Slide 22 - &amp;quot;Use this layout when pairing words with a picture.&amp;quot;&quot;/&gt;&lt;property id=&quot;20307&quot; value=&quot;269&quot;/&gt;&lt;/object&gt;&lt;object type=&quot;3&quot; unique_id=&quot;184166&quot;&gt;&lt;property id=&quot;20148&quot; value=&quot;5&quot;/&gt;&lt;property id=&quot;20300&quot; value=&quot;Slide 23&quot;/&gt;&lt;property id=&quot;20307&quot; value=&quot;270&quot;/&gt;&lt;/object&gt;&lt;object type=&quot;3&quot; unique_id=&quot;198815&quot;&gt;&lt;property id=&quot;20148&quot; value=&quot;5&quot;/&gt;&lt;property id=&quot;20300&quot; value=&quot;Slide 24 - &amp;quot;Best practices&amp;quot;&quot;/&gt;&lt;property id=&quot;20307&quot; value=&quot;286&quot;/&gt;&lt;/object&gt;&lt;object type=&quot;3&quot; unique_id=&quot;198816&quot;&gt;&lt;property id=&quot;20148&quot; value=&quot;5&quot;/&gt;&lt;property id=&quot;20300&quot; value=&quot;Slide 26 - &amp;quot;Only use the themes provided&amp;quot;&quot;/&gt;&lt;property id=&quot;20307&quot; value=&quot;287&quot;/&gt;&lt;/object&gt;&lt;object type=&quot;3&quot; unique_id=&quot;198998&quot;&gt;&lt;property id=&quot;20148&quot; value=&quot;5&quot;/&gt;&lt;property id=&quot;20300&quot; value=&quot;Slide 27 - &amp;quot;Seven tips for better presentations&amp;quot;&quot;/&gt;&lt;property id=&quot;20307&quot; value=&quot;288&quot;/&gt;&lt;/object&gt;&lt;object type=&quot;3&quot; unique_id=&quot;199061&quot;&gt;&lt;property id=&quot;20148&quot; value=&quot;5&quot;/&gt;&lt;property id=&quot;20300&quot; value=&quot;Slide 1 - &amp;quot;Please read&amp;quot;&quot;/&gt;&lt;property id=&quot;20307&quot; value=&quot;303&quot;/&gt;&lt;/object&gt;&lt;object type=&quot;3&quot; unique_id=&quot;199062&quot;&gt;&lt;property id=&quot;20148&quot; value=&quot;5&quot;/&gt;&lt;property id=&quot;20300&quot; value=&quot;Slide 2 - &amp;quot;Everyone is responsible  for security&amp;quot;&quot;/&gt;&lt;property id=&quot;20307&quot; value=&quot;443&quot;/&gt;&lt;/object&gt;&lt;object type=&quot;3&quot; unique_id=&quot;199063&quot;&gt;&lt;property id=&quot;20148&quot; value=&quot;5&quot;/&gt;&lt;property id=&quot;20300&quot; value=&quot;Slide 3 - &amp;quot;Please read&amp;quot;&quot;/&gt;&lt;property id=&quot;20307&quot; value=&quot;444&quot;/&gt;&lt;/object&gt;&lt;object type=&quot;3&quot; unique_id=&quot;199064&quot;&gt;&lt;property id=&quot;20148&quot; value=&quot;5&quot;/&gt;&lt;property id=&quot;20300&quot; value=&quot;Slide 4 - &amp;quot;Color themes&amp;quot;&quot;/&gt;&lt;property id=&quot;20307&quot; value=&quot;445&quot;/&gt;&lt;/object&gt;&lt;object type=&quot;3&quot; unique_id=&quot;199065&quot;&gt;&lt;property id=&quot;20148&quot; value=&quot;5&quot;/&gt;&lt;property id=&quot;20300&quot; value=&quot;Slide 5 - &amp;quot;Presentation Title Goes Here&amp;quot;&quot;/&gt;&lt;property id=&quot;20307&quot; value=&quot;256&quot;/&gt;&lt;/object&gt;&lt;object type=&quot;3&quot; unique_id=&quot;199066&quot;&gt;&lt;property id=&quot;20148&quot; value=&quot;5&quot;/&gt;&lt;property id=&quot;20300&quot; value=&quot;Slide 7 - &amp;quot;Use this slide for transitions&amp;quot;&quot;/&gt;&lt;property id=&quot;20307&quot; value=&quot;302&quot;/&gt;&lt;/object&gt;&lt;object type=&quot;3&quot; unique_id=&quot;199067&quot;&gt;&lt;property id=&quot;20148&quot; value=&quot;5&quot;/&gt;&lt;property id=&quot;20300&quot; value=&quot;Slide 8 - &amp;quot;“Design is the silent  ambassador of your brand.”&amp;quot;&quot;/&gt;&lt;property id=&quot;20307&quot; value=&quot;293&quot;/&gt;&lt;/object&gt;&lt;object type=&quot;3&quot; unique_id=&quot;199068&quot;&gt;&lt;property id=&quot;20148&quot; value=&quot;5&quot;/&gt;&lt;property id=&quot;20300&quot; value=&quot;Slide 9 - &amp;quot;“Design is the silent  ambassador of your brand.”&amp;quot;&quot;/&gt;&lt;property id=&quot;20307&quot; value=&quot;301&quot;/&gt;&lt;/object&gt;&lt;object type=&quot;3&quot; unique_id=&quot;199069&quot;&gt;&lt;property id=&quot;20148&quot; value=&quot;5&quot;/&gt;&lt;property id=&quot;20300&quot; value=&quot;Slide 17 - &amp;quot;Bar charts&amp;quot;&quot;/&gt;&lt;property id=&quot;20307&quot; value=&quot;298&quot;/&gt;&lt;/object&gt;&lt;object type=&quot;3&quot; unique_id=&quot;199070&quot;&gt;&lt;property id=&quot;20148&quot; value=&quot;5&quot;/&gt;&lt;property id=&quot;20300&quot; value=&quot;Slide 18 - &amp;quot;Line charts&amp;quot;&quot;/&gt;&lt;property id=&quot;20307&quot; value=&quot;300&quot;/&gt;&lt;/object&gt;&lt;object type=&quot;3&quot; unique_id=&quot;199071&quot;&gt;&lt;property id=&quot;20148&quot; value=&quot;5&quot;/&gt;&lt;property id=&quot;20300&quot; value=&quot;Slide 28&quot;/&gt;&lt;property id=&quot;20307&quot; value=&quot;290&quot;/&gt;&lt;/object&gt;&lt;/object&gt;&lt;object type=&quot;8&quot; unique_id=&quot;10268&quot;&gt;&lt;/object&gt;&lt;/object&gt;&lt;/database&gt;"/>
  <p:tag name="SECTOMILLISECCONVERTED" val="1"/>
</p:tagLst>
</file>

<file path=ppt/theme/theme1.xml><?xml version="1.0" encoding="utf-8"?>
<a:theme xmlns:a="http://schemas.openxmlformats.org/drawingml/2006/main" name="Blue theme 2015 16x9">
  <a:themeElements>
    <a:clrScheme name="Custom 114">
      <a:dk1>
        <a:srgbClr val="282828"/>
      </a:dk1>
      <a:lt1>
        <a:srgbClr val="0D274D"/>
      </a:lt1>
      <a:dk2>
        <a:srgbClr val="1E4471"/>
      </a:dk2>
      <a:lt2>
        <a:srgbClr val="FFFFFF"/>
      </a:lt2>
      <a:accent1>
        <a:srgbClr val="00BCEB"/>
      </a:accent1>
      <a:accent2>
        <a:srgbClr val="74BF4B"/>
      </a:accent2>
      <a:accent3>
        <a:srgbClr val="1E4471"/>
      </a:accent3>
      <a:accent4>
        <a:srgbClr val="9E9EA2"/>
      </a:accent4>
      <a:accent5>
        <a:srgbClr val="FBAB2C"/>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11328</TotalTime>
  <Words>1818</Words>
  <Application>Microsoft Macintosh PowerPoint</Application>
  <PresentationFormat>On-screen Show (16:9)</PresentationFormat>
  <Paragraphs>121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CiscoSansTT</vt:lpstr>
      <vt:lpstr>CiscoSansTT ExtraLight</vt:lpstr>
      <vt:lpstr>CiscoSansTT Light</vt:lpstr>
      <vt:lpstr>Wingdings</vt:lpstr>
      <vt:lpstr>Blue theme 2015 16x9</vt:lpstr>
      <vt:lpstr>Cisco Rapid Iteration for NetOps and Devops Engineers</vt:lpstr>
      <vt:lpstr>Way of Working</vt:lpstr>
      <vt:lpstr>RAD SDLC Workflow</vt:lpstr>
      <vt:lpstr>RAD SDLC Work Flow </vt:lpstr>
      <vt:lpstr>PowerPoint Presentation</vt:lpstr>
      <vt:lpstr>PowerPoint Presentation</vt:lpstr>
      <vt:lpstr>Lab Environment </vt:lpstr>
      <vt:lpstr>Warning! The Chaos Monkey May Strike Overnight at Anytime! Please ensure you Commit your code the end of day!</vt:lpstr>
      <vt:lpstr>Lab Instruction: Phase 1 Part 1 (20-30 min) Clone Repo Checkout Branch &amp; Fetch Updates Verify your lab_vars.py file, update your lab-note.txt Git Add, Git Commit, Git Push Logon to Pipeline Deploy Pipeline – Capture your SSH Key SSH To Test Linux, CSR Wait for Instructor Before Configuring CSR  Lab Instruction Phase 1 Part 2 (10-20 min) CSR – check 2nd NIC  Run the Configure CSR Task to Configure your CSR Verify that traffic from Linux User01 is being routed outside CSR Deploy Thousand Eyes Agent on Linux VMs Logon to Thousand Eyes Console  Students Commit Code to Branch for Overnight Marking. Code Passing Tests will be added to Student Pipeline. At End of Training Lab on Final Day, Students will be challenged to rebuild their lab 100% from their Code Branch.</vt:lpstr>
      <vt:lpstr>PowerPoint Presentation</vt:lpstr>
      <vt:lpstr>Thousand Eyes – Phase 2 Lab Instruction: Phase 2 Part 1 (20-30 min) Instructor Led Demo of Thousand Eyes GUI Interface &amp; Sample API Requests {NTERONE CURATED CONTENT ON THOUSAND EYES}   Phase 2 Part 2 (30 min) Lab User Configures Tests using GUI and API  App Dynamics – Phase 3 Lab Instruction: Phase 3 Part 1 (20-30 min) Instructor Led Demo of Installation of AppD Client(s), GUI Walkthrough, Sample API Requests {NETERONE CURATED CONTENT FOR APPD}  Phase 3 Part 2 (30 min) Student Installs AppD Agents on Linux, Logs into their Console, Configures and Runs API Requests  Students Commit Code to Branch for Overnight Marking. Code Passing Tests will be added to Student Pipeline. At End of Training Lab on Final Day, Students will be challenged to rebuild their lab 100% from their Code Branch.</vt:lpstr>
      <vt:lpstr>Ways of Working Day 1 Summary Building IP</vt:lpstr>
      <vt:lpstr>Resource Alignment</vt:lpstr>
      <vt:lpstr>Tool Sets</vt:lpstr>
      <vt:lpstr>Tool Set Plug and Play Architecture</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Sherri Conrod (sconrod)</cp:lastModifiedBy>
  <cp:revision>1038</cp:revision>
  <cp:lastPrinted>2016-04-29T20:31:14Z</cp:lastPrinted>
  <dcterms:created xsi:type="dcterms:W3CDTF">2014-07-09T19:55:36Z</dcterms:created>
  <dcterms:modified xsi:type="dcterms:W3CDTF">2022-02-08T15:38:10Z</dcterms:modified>
</cp:coreProperties>
</file>