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05" r:id="rId3"/>
    <p:sldId id="571" r:id="rId4"/>
    <p:sldId id="574" r:id="rId5"/>
    <p:sldId id="572" r:id="rId6"/>
    <p:sldId id="57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03"/>
    <p:restoredTop sz="96327"/>
  </p:normalViewPr>
  <p:slideViewPr>
    <p:cSldViewPr snapToGrid="0" snapToObjects="1">
      <p:cViewPr varScale="1">
        <p:scale>
          <a:sx n="131" d="100"/>
          <a:sy n="131" d="100"/>
        </p:scale>
        <p:origin x="18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461B7-94F3-76AE-9DBB-230B36DB29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A9B238-EAFE-1FCD-7D15-233A7AE2A0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E41B9-E7F8-3884-98E9-04D0344AA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C6BA0-B1CE-6D44-82F2-B27E8D4CC19D}" type="datetimeFigureOut">
              <a:rPr lang="en-US" smtClean="0"/>
              <a:t>4/27/22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B62FF-4058-5B00-D5AC-CE3E32215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E0B52-753C-3F23-9871-63C06AE94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31761-FF02-6C49-A334-55F95AE71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638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A9DA-7E71-4893-6D14-3152852A1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BCF585-18F0-08AA-2B7E-40BC1DA655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7AF445-7BA1-0949-08A5-0B6DE7F83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C6BA0-B1CE-6D44-82F2-B27E8D4CC19D}" type="datetimeFigureOut">
              <a:rPr lang="en-US" smtClean="0"/>
              <a:t>4/27/22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F029F-2320-F540-FBD3-DBA46FAF3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4346C8-0BCD-021D-C738-CDB388B89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31761-FF02-6C49-A334-55F95AE71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36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DBA5EB-B690-8F87-4A2D-18A0551F01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8B362D-4BC6-8A87-8D86-CE8D7CB7F2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E1965-D4D5-17AB-B646-46EDB8B1A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C6BA0-B1CE-6D44-82F2-B27E8D4CC19D}" type="datetimeFigureOut">
              <a:rPr lang="en-US" smtClean="0"/>
              <a:t>4/27/22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666FF-9081-6817-AF2C-A2025C017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9C493-19B7-A2C1-C305-09EE5D80A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31761-FF02-6C49-A334-55F95AE71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314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25995" y="5142315"/>
            <a:ext cx="11061895" cy="384175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2400" b="0" i="0">
                <a:solidFill>
                  <a:schemeClr val="bg1"/>
                </a:solidFill>
                <a:latin typeface="+mn-lt"/>
                <a:cs typeface="CiscoSansTT ExtraLight"/>
              </a:defRPr>
            </a:lvl1pPr>
            <a:lvl2pPr marL="4571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Speaker Name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 hasCustomPrompt="1"/>
          </p:nvPr>
        </p:nvSpPr>
        <p:spPr>
          <a:xfrm>
            <a:off x="625995" y="5430226"/>
            <a:ext cx="11061895" cy="384175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24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Speaker Title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 hasCustomPrompt="1"/>
          </p:nvPr>
        </p:nvSpPr>
        <p:spPr>
          <a:xfrm>
            <a:off x="625995" y="5798350"/>
            <a:ext cx="11061895" cy="384175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24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Date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617723" y="4058205"/>
            <a:ext cx="11070167" cy="398668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933" b="0" i="0" baseline="0">
                <a:solidFill>
                  <a:schemeClr val="bg1"/>
                </a:solidFill>
                <a:latin typeface="+mj-lt"/>
                <a:cs typeface="CiscoSansTT ExtraLight"/>
              </a:defRPr>
            </a:lvl1pPr>
            <a:lvl2pPr marL="406365" indent="0">
              <a:buNone/>
              <a:defRPr/>
            </a:lvl2pPr>
            <a:lvl3pPr marL="569854" indent="0">
              <a:buNone/>
              <a:defRPr/>
            </a:lvl3pPr>
            <a:lvl4pPr marL="688908" indent="0">
              <a:buNone/>
              <a:defRPr/>
            </a:lvl4pPr>
            <a:lvl5pPr marL="801608" indent="0">
              <a:buNone/>
              <a:defRPr/>
            </a:lvl5pPr>
          </a:lstStyle>
          <a:p>
            <a:pPr lvl="0"/>
            <a:r>
              <a:rPr lang="en-GB" dirty="0"/>
              <a:t>Subtitle Goes Here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567687" y="3296223"/>
            <a:ext cx="11120203" cy="85964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5333" b="0" i="0" spc="0" baseline="0">
                <a:solidFill>
                  <a:schemeClr val="bg1"/>
                </a:solidFill>
                <a:latin typeface="+mj-lt"/>
                <a:cs typeface="CiscoSansTT ExtraLight"/>
              </a:defRPr>
            </a:lvl1pPr>
          </a:lstStyle>
          <a:p>
            <a:r>
              <a:rPr lang="en-GB" dirty="0"/>
              <a:t>Presentation Title Goes Here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6FB6D5-02BA-1A47-BC75-793B445152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17723" y="528923"/>
            <a:ext cx="3777765" cy="582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2341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55233" y="1220545"/>
            <a:ext cx="10130723" cy="3426595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133" b="0" i="0" spc="0" baseline="0">
                <a:solidFill>
                  <a:schemeClr val="bg1"/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 dirty="0"/>
              <a:t>Section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703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6B7F2-1D47-7F4C-74EB-8F05CAB5F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33BD8-CC3F-E10A-5D28-16919A756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5196F5-CB64-EFCC-6704-796192710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C6BA0-B1CE-6D44-82F2-B27E8D4CC19D}" type="datetimeFigureOut">
              <a:rPr lang="en-US" smtClean="0"/>
              <a:t>4/27/22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4305F0-CD2C-4815-30CB-0E197A8F4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073DD-5E0A-C872-A77B-DA0D4A559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31761-FF02-6C49-A334-55F95AE71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32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5B17F-B00C-6ABC-34E1-166CC1C22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2111D7-879B-B465-8407-930456ECA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B3C48A-241A-19EE-B54B-8A9776378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C6BA0-B1CE-6D44-82F2-B27E8D4CC19D}" type="datetimeFigureOut">
              <a:rPr lang="en-US" smtClean="0"/>
              <a:t>4/27/22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F8E1A-0DBA-074B-1F47-709F62211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FE9ED-94AC-0D45-76B6-D167E5265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31761-FF02-6C49-A334-55F95AE71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707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2B340-5768-A176-BABC-E54EF63DE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2D3DA-AC45-BAB9-BAA4-196501631B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C220A4-8CD1-F8EC-DCB1-603299E5B9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69F543-DFDD-487A-BBF4-C0739DF31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C6BA0-B1CE-6D44-82F2-B27E8D4CC19D}" type="datetimeFigureOut">
              <a:rPr lang="en-US" smtClean="0"/>
              <a:t>4/27/22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BC1F32-314D-06CE-91D7-3FF0CFBF3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2B57A2-0C59-2F4A-E5C3-B7873BC88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31761-FF02-6C49-A334-55F95AE71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288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92ACE-4E60-4D8D-E62C-EA9ADF294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711D87-620F-1EA0-3D68-F256F1952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0FED39-226B-82F7-1D54-4B0BD9AF5C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F150E1-6DB2-DCEA-3FF4-8BEF8CC38C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72343B-28D0-E9BF-6512-D2CD5F4E34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74D22E-D62F-3A5C-BA7B-82A0BA78B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C6BA0-B1CE-6D44-82F2-B27E8D4CC19D}" type="datetimeFigureOut">
              <a:rPr lang="en-US" smtClean="0"/>
              <a:t>4/27/22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BAC0AD-3362-CBCF-8158-99AD60B0B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D3BD29-9922-34EF-F7AC-D411092C2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31761-FF02-6C49-A334-55F95AE71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814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92529-A07C-467C-2256-FEBE4A96C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B8F867-B4DD-1681-8017-8194FDCE5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C6BA0-B1CE-6D44-82F2-B27E8D4CC19D}" type="datetimeFigureOut">
              <a:rPr lang="en-US" smtClean="0"/>
              <a:t>4/27/22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541008-2A3C-DF13-6739-A3CAE923F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6E23AD-A30A-C2D0-45B6-F9116EC8B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31761-FF02-6C49-A334-55F95AE71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068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E6247A-3A27-A900-7FD2-F9BAD3E37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C6BA0-B1CE-6D44-82F2-B27E8D4CC19D}" type="datetimeFigureOut">
              <a:rPr lang="en-US" smtClean="0"/>
              <a:t>4/27/22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8164BB-36F8-55EF-F2BC-DB13553F3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B30391-6C52-1ABD-96FA-A37420AFD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31761-FF02-6C49-A334-55F95AE71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135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86808-C3BC-CB1B-B67A-14E839B57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3D0F5-F257-A057-3509-77AE13DC6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42B569-0360-A3AE-D74C-D1628D68C8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E8AFE3-2BD2-49BE-9E1C-0641DB2B1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C6BA0-B1CE-6D44-82F2-B27E8D4CC19D}" type="datetimeFigureOut">
              <a:rPr lang="en-US" smtClean="0"/>
              <a:t>4/27/22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CA2FB7-9A01-AEAA-1398-6B2C6D51E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6B7ED2-25E8-D835-3DDF-2AA8E1EC3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31761-FF02-6C49-A334-55F95AE71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562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DBF29-C94E-BE35-F95E-7118944EB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2E4A71-E041-382B-5CCB-2231B82715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AED2DA-6D5C-EA1E-3808-6F385102B4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9D2326-4033-ED9C-42ED-C43C2BD17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C6BA0-B1CE-6D44-82F2-B27E8D4CC19D}" type="datetimeFigureOut">
              <a:rPr lang="en-US" smtClean="0"/>
              <a:t>4/27/22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AD6B1E-B88E-B5D4-06AE-2D8B3C753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102124-6574-73BA-9127-779CFB8C6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31761-FF02-6C49-A334-55F95AE71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210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4E6EB4-327F-53A2-1078-ECE7E6665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37F0F-C319-3C84-FBE2-456EE09FC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3FC355-4038-B2B6-AC50-BC8A221FE1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C6BA0-B1CE-6D44-82F2-B27E8D4CC19D}" type="datetimeFigureOut">
              <a:rPr lang="en-US" smtClean="0"/>
              <a:t>4/27/22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C0E48-D677-1623-A386-0FA899219F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B4DB1F-D885-E1DD-D3B7-405CBC0F1C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31761-FF02-6C49-A334-55F95AE71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241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60959-B7E4-1C0A-FC01-E5A38B1574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696D53-2A93-F2C8-CA3B-C3DA9925D2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620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A1F14D82-46D9-4468-899A-7DB8FF9FED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Sherri Conrod	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0539A6-44AE-4307-9EDD-A6F06D1350F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Cisco Solutions Architect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B8CA1AC-60A2-4054-B307-0E8F4D9DC3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2022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EEDDF8D-3C5E-4E47-82C5-603B44E5FA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OCI Ephemeral Build Containers and Rapid Iteration Enabled Development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AppD</a:t>
            </a:r>
            <a:r>
              <a:rPr lang="en-US" dirty="0"/>
              <a:t> API code Building using Automation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8612223" y="587678"/>
            <a:ext cx="3073963" cy="384175"/>
          </a:xfrm>
          <a:prstGeom prst="rect">
            <a:avLst/>
          </a:prstGeom>
        </p:spPr>
        <p:txBody>
          <a:bodyPr lIns="121893" tIns="60947" rIns="121893" bIns="60947"/>
          <a:lstStyle>
            <a:lvl1pPr marL="0" indent="0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Tx/>
              <a:buNone/>
              <a:defRPr lang="en-US" sz="1800" b="0" i="0" kern="1200" dirty="0" smtClean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CiscoSansTT ExtraLight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600" b="1" dirty="0">
                <a:latin typeface="CiscoSansTT" panose="020B0503020201020303" pitchFamily="34" charset="0"/>
              </a:rPr>
              <a:t>2022</a:t>
            </a:r>
          </a:p>
        </p:txBody>
      </p:sp>
    </p:spTree>
    <p:extLst>
      <p:ext uri="{BB962C8B-B14F-4D97-AF65-F5344CB8AC3E}">
        <p14:creationId xmlns:p14="http://schemas.microsoft.com/office/powerpoint/2010/main" val="605510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5597" y="445293"/>
            <a:ext cx="11242515" cy="6104594"/>
          </a:xfrm>
        </p:spPr>
        <p:txBody>
          <a:bodyPr/>
          <a:lstStyle/>
          <a:p>
            <a:r>
              <a:rPr lang="en-US" sz="2000" dirty="0"/>
              <a:t>Challenge: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- Lab Users have many different Operating Systems, Libraries, Anti-Virus, Browser Restrictions, making it hard for them to: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- Due to different products having different versions of </a:t>
            </a:r>
            <a:r>
              <a:rPr lang="en-US" sz="2000" dirty="0" err="1"/>
              <a:t>kube</a:t>
            </a:r>
            <a:r>
              <a:rPr lang="en-US" sz="2000" dirty="0"/>
              <a:t>, libraries, modules, python </a:t>
            </a:r>
            <a:r>
              <a:rPr lang="en-US" sz="2000" dirty="0" err="1"/>
              <a:t>etc</a:t>
            </a:r>
            <a:r>
              <a:rPr lang="en-US" sz="2000" dirty="0"/>
              <a:t>, users must have many virtual environments running locally and STILL experience unexpected results with building code locally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- Switch Context Rapidly between virtual dev environments on their local machines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- Its difficult for Instructor, slows down lab and even excludes lab users when its hard to get setup for the lab by installing a lot of tools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- Code may not build locally for everyone the same leading to a bad lab experience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- Local Code Building is not recommended as it leads to unexpected failures in upper environments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- Traditionally, Cisco Labs have had users import an ENV VARs file with API keys, Secrets, SSH-Keys, Variable values exposed in clear text – not setting the BEST security example and making the assumption the lab users will know not to carry over this behavior into their own corporate environments – not setting the best example in-regards-to Industry Security Standards</a:t>
            </a: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75019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B89A1-F667-B865-F1E7-7482D4F769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368" y="2505648"/>
            <a:ext cx="10182789" cy="2208455"/>
          </a:xfrm>
        </p:spPr>
        <p:txBody>
          <a:bodyPr/>
          <a:lstStyle/>
          <a:p>
            <a:r>
              <a:rPr lang="en-US" dirty="0"/>
              <a:t>What Can We do that is free with just a tiny bit of  elbow-grease?</a:t>
            </a:r>
          </a:p>
        </p:txBody>
      </p:sp>
    </p:spTree>
    <p:extLst>
      <p:ext uri="{BB962C8B-B14F-4D97-AF65-F5344CB8AC3E}">
        <p14:creationId xmlns:p14="http://schemas.microsoft.com/office/powerpoint/2010/main" val="3135268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5597" y="445293"/>
            <a:ext cx="11242515" cy="6104594"/>
          </a:xfrm>
        </p:spPr>
        <p:txBody>
          <a:bodyPr/>
          <a:lstStyle/>
          <a:p>
            <a:r>
              <a:rPr lang="en-US" sz="2000" dirty="0"/>
              <a:t>Solution: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* Use curated OCI images – called via fly to deploy curated OCI build images to build code for a 100% consistent build experience for all lab users. 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* Lab users can utilize the OCI build images for 100% consistent and reliable code building results in their own environments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* Only requirement is installation of one exe and git to run lab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* Allows users to focus on building code to APIs and nothing else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* Users do not require to set up for lab in advance and or run into issues with having to switch context to do different product dev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* Can execute simultaneous code build jobs against different branches if desired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* Can use code in lab at home with 100% same results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* Highly performant and inexpensive at about $5 a month</a:t>
            </a: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23036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5597" y="445293"/>
            <a:ext cx="11242515" cy="6104594"/>
          </a:xfrm>
        </p:spPr>
        <p:txBody>
          <a:bodyPr/>
          <a:lstStyle/>
          <a:p>
            <a:r>
              <a:rPr lang="en-US" sz="2000" dirty="0"/>
              <a:t>Rapidly Build Product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F292523-0B7E-BBAF-5521-7119FF2A6F10}"/>
              </a:ext>
            </a:extLst>
          </p:cNvPr>
          <p:cNvGrpSpPr>
            <a:grpSpLocks noChangeAspect="1"/>
          </p:cNvGrpSpPr>
          <p:nvPr/>
        </p:nvGrpSpPr>
        <p:grpSpPr>
          <a:xfrm>
            <a:off x="1170350" y="4320857"/>
            <a:ext cx="604982" cy="626957"/>
            <a:chOff x="3492667" y="1426585"/>
            <a:chExt cx="467986" cy="484985"/>
          </a:xfrm>
        </p:grpSpPr>
        <p:sp>
          <p:nvSpPr>
            <p:cNvPr id="4" name="Freeform 597">
              <a:extLst>
                <a:ext uri="{FF2B5EF4-FFF2-40B4-BE49-F238E27FC236}">
                  <a16:creationId xmlns:a16="http://schemas.microsoft.com/office/drawing/2014/main" id="{5AF7AFD9-E4BC-6751-3D51-B61630EBFE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92667" y="1426585"/>
              <a:ext cx="221993" cy="484985"/>
            </a:xfrm>
            <a:custGeom>
              <a:avLst/>
              <a:gdLst>
                <a:gd name="T0" fmla="*/ 69 w 94"/>
                <a:gd name="T1" fmla="*/ 0 h 205"/>
                <a:gd name="T2" fmla="*/ 47 w 94"/>
                <a:gd name="T3" fmla="*/ 11 h 205"/>
                <a:gd name="T4" fmla="*/ 22 w 94"/>
                <a:gd name="T5" fmla="*/ 38 h 205"/>
                <a:gd name="T6" fmla="*/ 10 w 94"/>
                <a:gd name="T7" fmla="*/ 67 h 205"/>
                <a:gd name="T8" fmla="*/ 0 w 94"/>
                <a:gd name="T9" fmla="*/ 90 h 205"/>
                <a:gd name="T10" fmla="*/ 0 w 94"/>
                <a:gd name="T11" fmla="*/ 91 h 205"/>
                <a:gd name="T12" fmla="*/ 2 w 94"/>
                <a:gd name="T13" fmla="*/ 99 h 205"/>
                <a:gd name="T14" fmla="*/ 4 w 94"/>
                <a:gd name="T15" fmla="*/ 105 h 205"/>
                <a:gd name="T16" fmla="*/ 7 w 94"/>
                <a:gd name="T17" fmla="*/ 137 h 205"/>
                <a:gd name="T18" fmla="*/ 21 w 94"/>
                <a:gd name="T19" fmla="*/ 171 h 205"/>
                <a:gd name="T20" fmla="*/ 23 w 94"/>
                <a:gd name="T21" fmla="*/ 179 h 205"/>
                <a:gd name="T22" fmla="*/ 53 w 94"/>
                <a:gd name="T23" fmla="*/ 194 h 205"/>
                <a:gd name="T24" fmla="*/ 88 w 94"/>
                <a:gd name="T25" fmla="*/ 199 h 205"/>
                <a:gd name="T26" fmla="*/ 94 w 94"/>
                <a:gd name="T27" fmla="*/ 27 h 205"/>
                <a:gd name="T28" fmla="*/ 70 w 94"/>
                <a:gd name="T29" fmla="*/ 48 h 205"/>
                <a:gd name="T30" fmla="*/ 86 w 94"/>
                <a:gd name="T31" fmla="*/ 53 h 205"/>
                <a:gd name="T32" fmla="*/ 47 w 94"/>
                <a:gd name="T33" fmla="*/ 103 h 205"/>
                <a:gd name="T34" fmla="*/ 29 w 94"/>
                <a:gd name="T35" fmla="*/ 84 h 205"/>
                <a:gd name="T36" fmla="*/ 46 w 94"/>
                <a:gd name="T37" fmla="*/ 112 h 205"/>
                <a:gd name="T38" fmla="*/ 86 w 94"/>
                <a:gd name="T39" fmla="*/ 137 h 205"/>
                <a:gd name="T40" fmla="*/ 39 w 94"/>
                <a:gd name="T41" fmla="*/ 160 h 205"/>
                <a:gd name="T42" fmla="*/ 48 w 94"/>
                <a:gd name="T43" fmla="*/ 160 h 205"/>
                <a:gd name="T44" fmla="*/ 86 w 94"/>
                <a:gd name="T45" fmla="*/ 146 h 205"/>
                <a:gd name="T46" fmla="*/ 74 w 94"/>
                <a:gd name="T47" fmla="*/ 197 h 205"/>
                <a:gd name="T48" fmla="*/ 72 w 94"/>
                <a:gd name="T49" fmla="*/ 169 h 205"/>
                <a:gd name="T50" fmla="*/ 64 w 94"/>
                <a:gd name="T51" fmla="*/ 157 h 205"/>
                <a:gd name="T52" fmla="*/ 62 w 94"/>
                <a:gd name="T53" fmla="*/ 162 h 205"/>
                <a:gd name="T54" fmla="*/ 54 w 94"/>
                <a:gd name="T55" fmla="*/ 184 h 205"/>
                <a:gd name="T56" fmla="*/ 46 w 94"/>
                <a:gd name="T57" fmla="*/ 185 h 205"/>
                <a:gd name="T58" fmla="*/ 30 w 94"/>
                <a:gd name="T59" fmla="*/ 168 h 205"/>
                <a:gd name="T60" fmla="*/ 13 w 94"/>
                <a:gd name="T61" fmla="*/ 147 h 205"/>
                <a:gd name="T62" fmla="*/ 15 w 94"/>
                <a:gd name="T63" fmla="*/ 132 h 205"/>
                <a:gd name="T64" fmla="*/ 13 w 94"/>
                <a:gd name="T65" fmla="*/ 108 h 205"/>
                <a:gd name="T66" fmla="*/ 8 w 94"/>
                <a:gd name="T67" fmla="*/ 89 h 205"/>
                <a:gd name="T68" fmla="*/ 48 w 94"/>
                <a:gd name="T69" fmla="*/ 88 h 205"/>
                <a:gd name="T70" fmla="*/ 56 w 94"/>
                <a:gd name="T71" fmla="*/ 91 h 205"/>
                <a:gd name="T72" fmla="*/ 28 w 94"/>
                <a:gd name="T73" fmla="*/ 61 h 205"/>
                <a:gd name="T74" fmla="*/ 17 w 94"/>
                <a:gd name="T75" fmla="*/ 59 h 205"/>
                <a:gd name="T76" fmla="*/ 31 w 94"/>
                <a:gd name="T77" fmla="*/ 40 h 205"/>
                <a:gd name="T78" fmla="*/ 31 w 94"/>
                <a:gd name="T79" fmla="*/ 34 h 205"/>
                <a:gd name="T80" fmla="*/ 47 w 94"/>
                <a:gd name="T81" fmla="*/ 20 h 205"/>
                <a:gd name="T82" fmla="*/ 68 w 94"/>
                <a:gd name="T83" fmla="*/ 31 h 205"/>
                <a:gd name="T84" fmla="*/ 57 w 94"/>
                <a:gd name="T85" fmla="*/ 13 h 205"/>
                <a:gd name="T86" fmla="*/ 86 w 94"/>
                <a:gd name="T87" fmla="*/ 27 h 205"/>
                <a:gd name="T88" fmla="*/ 75 w 94"/>
                <a:gd name="T89" fmla="*/ 44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4" h="205">
                  <a:moveTo>
                    <a:pt x="87" y="7"/>
                  </a:moveTo>
                  <a:cubicBezTo>
                    <a:pt x="82" y="2"/>
                    <a:pt x="76" y="0"/>
                    <a:pt x="69" y="0"/>
                  </a:cubicBezTo>
                  <a:cubicBezTo>
                    <a:pt x="60" y="0"/>
                    <a:pt x="52" y="4"/>
                    <a:pt x="47" y="11"/>
                  </a:cubicBezTo>
                  <a:cubicBezTo>
                    <a:pt x="47" y="11"/>
                    <a:pt x="47" y="11"/>
                    <a:pt x="47" y="11"/>
                  </a:cubicBezTo>
                  <a:cubicBezTo>
                    <a:pt x="33" y="11"/>
                    <a:pt x="22" y="22"/>
                    <a:pt x="22" y="36"/>
                  </a:cubicBezTo>
                  <a:cubicBezTo>
                    <a:pt x="22" y="37"/>
                    <a:pt x="22" y="37"/>
                    <a:pt x="22" y="38"/>
                  </a:cubicBezTo>
                  <a:cubicBezTo>
                    <a:pt x="14" y="41"/>
                    <a:pt x="8" y="50"/>
                    <a:pt x="8" y="59"/>
                  </a:cubicBezTo>
                  <a:cubicBezTo>
                    <a:pt x="8" y="62"/>
                    <a:pt x="9" y="64"/>
                    <a:pt x="10" y="67"/>
                  </a:cubicBezTo>
                  <a:cubicBezTo>
                    <a:pt x="3" y="73"/>
                    <a:pt x="0" y="81"/>
                    <a:pt x="0" y="89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94"/>
                    <a:pt x="1" y="97"/>
                    <a:pt x="2" y="99"/>
                  </a:cubicBezTo>
                  <a:cubicBezTo>
                    <a:pt x="2" y="100"/>
                    <a:pt x="2" y="100"/>
                    <a:pt x="2" y="100"/>
                  </a:cubicBezTo>
                  <a:cubicBezTo>
                    <a:pt x="3" y="102"/>
                    <a:pt x="3" y="103"/>
                    <a:pt x="4" y="105"/>
                  </a:cubicBezTo>
                  <a:cubicBezTo>
                    <a:pt x="1" y="109"/>
                    <a:pt x="0" y="114"/>
                    <a:pt x="0" y="120"/>
                  </a:cubicBezTo>
                  <a:cubicBezTo>
                    <a:pt x="0" y="126"/>
                    <a:pt x="2" y="132"/>
                    <a:pt x="7" y="137"/>
                  </a:cubicBezTo>
                  <a:cubicBezTo>
                    <a:pt x="5" y="140"/>
                    <a:pt x="5" y="143"/>
                    <a:pt x="5" y="147"/>
                  </a:cubicBezTo>
                  <a:cubicBezTo>
                    <a:pt x="5" y="157"/>
                    <a:pt x="11" y="167"/>
                    <a:pt x="21" y="171"/>
                  </a:cubicBezTo>
                  <a:cubicBezTo>
                    <a:pt x="21" y="174"/>
                    <a:pt x="22" y="176"/>
                    <a:pt x="23" y="178"/>
                  </a:cubicBezTo>
                  <a:cubicBezTo>
                    <a:pt x="23" y="179"/>
                    <a:pt x="23" y="179"/>
                    <a:pt x="23" y="179"/>
                  </a:cubicBezTo>
                  <a:cubicBezTo>
                    <a:pt x="27" y="188"/>
                    <a:pt x="36" y="194"/>
                    <a:pt x="46" y="194"/>
                  </a:cubicBezTo>
                  <a:cubicBezTo>
                    <a:pt x="48" y="194"/>
                    <a:pt x="51" y="194"/>
                    <a:pt x="53" y="194"/>
                  </a:cubicBezTo>
                  <a:cubicBezTo>
                    <a:pt x="58" y="201"/>
                    <a:pt x="65" y="205"/>
                    <a:pt x="74" y="205"/>
                  </a:cubicBezTo>
                  <a:cubicBezTo>
                    <a:pt x="80" y="205"/>
                    <a:pt x="84" y="203"/>
                    <a:pt x="88" y="199"/>
                  </a:cubicBezTo>
                  <a:cubicBezTo>
                    <a:pt x="93" y="195"/>
                    <a:pt x="94" y="189"/>
                    <a:pt x="94" y="183"/>
                  </a:cubicBezTo>
                  <a:cubicBezTo>
                    <a:pt x="94" y="27"/>
                    <a:pt x="94" y="27"/>
                    <a:pt x="94" y="27"/>
                  </a:cubicBezTo>
                  <a:cubicBezTo>
                    <a:pt x="94" y="19"/>
                    <a:pt x="92" y="12"/>
                    <a:pt x="87" y="7"/>
                  </a:cubicBezTo>
                  <a:close/>
                  <a:moveTo>
                    <a:pt x="70" y="48"/>
                  </a:moveTo>
                  <a:cubicBezTo>
                    <a:pt x="70" y="51"/>
                    <a:pt x="72" y="53"/>
                    <a:pt x="75" y="53"/>
                  </a:cubicBezTo>
                  <a:cubicBezTo>
                    <a:pt x="86" y="53"/>
                    <a:pt x="86" y="53"/>
                    <a:pt x="86" y="53"/>
                  </a:cubicBezTo>
                  <a:cubicBezTo>
                    <a:pt x="86" y="103"/>
                    <a:pt x="86" y="103"/>
                    <a:pt x="86" y="103"/>
                  </a:cubicBezTo>
                  <a:cubicBezTo>
                    <a:pt x="86" y="103"/>
                    <a:pt x="55" y="103"/>
                    <a:pt x="47" y="103"/>
                  </a:cubicBezTo>
                  <a:cubicBezTo>
                    <a:pt x="40" y="103"/>
                    <a:pt x="33" y="97"/>
                    <a:pt x="33" y="89"/>
                  </a:cubicBezTo>
                  <a:cubicBezTo>
                    <a:pt x="33" y="86"/>
                    <a:pt x="31" y="84"/>
                    <a:pt x="29" y="84"/>
                  </a:cubicBezTo>
                  <a:cubicBezTo>
                    <a:pt x="26" y="84"/>
                    <a:pt x="25" y="86"/>
                    <a:pt x="25" y="89"/>
                  </a:cubicBezTo>
                  <a:cubicBezTo>
                    <a:pt x="25" y="101"/>
                    <a:pt x="35" y="112"/>
                    <a:pt x="46" y="112"/>
                  </a:cubicBezTo>
                  <a:cubicBezTo>
                    <a:pt x="58" y="112"/>
                    <a:pt x="86" y="113"/>
                    <a:pt x="86" y="113"/>
                  </a:cubicBezTo>
                  <a:cubicBezTo>
                    <a:pt x="86" y="137"/>
                    <a:pt x="86" y="137"/>
                    <a:pt x="86" y="137"/>
                  </a:cubicBezTo>
                  <a:cubicBezTo>
                    <a:pt x="86" y="137"/>
                    <a:pt x="75" y="137"/>
                    <a:pt x="62" y="137"/>
                  </a:cubicBezTo>
                  <a:cubicBezTo>
                    <a:pt x="49" y="137"/>
                    <a:pt x="39" y="147"/>
                    <a:pt x="39" y="160"/>
                  </a:cubicBezTo>
                  <a:cubicBezTo>
                    <a:pt x="39" y="162"/>
                    <a:pt x="41" y="164"/>
                    <a:pt x="44" y="164"/>
                  </a:cubicBezTo>
                  <a:cubicBezTo>
                    <a:pt x="46" y="164"/>
                    <a:pt x="48" y="162"/>
                    <a:pt x="48" y="160"/>
                  </a:cubicBezTo>
                  <a:cubicBezTo>
                    <a:pt x="48" y="152"/>
                    <a:pt x="54" y="146"/>
                    <a:pt x="62" y="146"/>
                  </a:cubicBezTo>
                  <a:cubicBezTo>
                    <a:pt x="70" y="146"/>
                    <a:pt x="86" y="146"/>
                    <a:pt x="86" y="146"/>
                  </a:cubicBezTo>
                  <a:cubicBezTo>
                    <a:pt x="86" y="183"/>
                    <a:pt x="86" y="183"/>
                    <a:pt x="86" y="183"/>
                  </a:cubicBezTo>
                  <a:cubicBezTo>
                    <a:pt x="86" y="191"/>
                    <a:pt x="80" y="197"/>
                    <a:pt x="74" y="197"/>
                  </a:cubicBezTo>
                  <a:cubicBezTo>
                    <a:pt x="68" y="197"/>
                    <a:pt x="64" y="194"/>
                    <a:pt x="60" y="190"/>
                  </a:cubicBezTo>
                  <a:cubicBezTo>
                    <a:pt x="67" y="185"/>
                    <a:pt x="72" y="177"/>
                    <a:pt x="72" y="169"/>
                  </a:cubicBezTo>
                  <a:cubicBezTo>
                    <a:pt x="72" y="165"/>
                    <a:pt x="71" y="162"/>
                    <a:pt x="70" y="159"/>
                  </a:cubicBezTo>
                  <a:cubicBezTo>
                    <a:pt x="69" y="157"/>
                    <a:pt x="66" y="156"/>
                    <a:pt x="64" y="157"/>
                  </a:cubicBezTo>
                  <a:cubicBezTo>
                    <a:pt x="63" y="157"/>
                    <a:pt x="62" y="158"/>
                    <a:pt x="62" y="159"/>
                  </a:cubicBezTo>
                  <a:cubicBezTo>
                    <a:pt x="61" y="160"/>
                    <a:pt x="61" y="161"/>
                    <a:pt x="62" y="162"/>
                  </a:cubicBezTo>
                  <a:cubicBezTo>
                    <a:pt x="63" y="164"/>
                    <a:pt x="63" y="167"/>
                    <a:pt x="63" y="169"/>
                  </a:cubicBezTo>
                  <a:cubicBezTo>
                    <a:pt x="63" y="175"/>
                    <a:pt x="59" y="181"/>
                    <a:pt x="54" y="184"/>
                  </a:cubicBezTo>
                  <a:cubicBezTo>
                    <a:pt x="53" y="184"/>
                    <a:pt x="53" y="184"/>
                    <a:pt x="53" y="184"/>
                  </a:cubicBezTo>
                  <a:cubicBezTo>
                    <a:pt x="51" y="185"/>
                    <a:pt x="49" y="185"/>
                    <a:pt x="46" y="185"/>
                  </a:cubicBezTo>
                  <a:cubicBezTo>
                    <a:pt x="37" y="185"/>
                    <a:pt x="30" y="178"/>
                    <a:pt x="30" y="169"/>
                  </a:cubicBezTo>
                  <a:cubicBezTo>
                    <a:pt x="30" y="168"/>
                    <a:pt x="30" y="168"/>
                    <a:pt x="30" y="168"/>
                  </a:cubicBezTo>
                  <a:cubicBezTo>
                    <a:pt x="30" y="166"/>
                    <a:pt x="28" y="164"/>
                    <a:pt x="26" y="164"/>
                  </a:cubicBezTo>
                  <a:cubicBezTo>
                    <a:pt x="19" y="162"/>
                    <a:pt x="13" y="154"/>
                    <a:pt x="13" y="147"/>
                  </a:cubicBezTo>
                  <a:cubicBezTo>
                    <a:pt x="13" y="144"/>
                    <a:pt x="14" y="141"/>
                    <a:pt x="16" y="138"/>
                  </a:cubicBezTo>
                  <a:cubicBezTo>
                    <a:pt x="17" y="136"/>
                    <a:pt x="16" y="134"/>
                    <a:pt x="15" y="132"/>
                  </a:cubicBezTo>
                  <a:cubicBezTo>
                    <a:pt x="11" y="129"/>
                    <a:pt x="8" y="125"/>
                    <a:pt x="8" y="120"/>
                  </a:cubicBezTo>
                  <a:cubicBezTo>
                    <a:pt x="8" y="115"/>
                    <a:pt x="10" y="111"/>
                    <a:pt x="13" y="108"/>
                  </a:cubicBezTo>
                  <a:cubicBezTo>
                    <a:pt x="15" y="106"/>
                    <a:pt x="15" y="104"/>
                    <a:pt x="13" y="102"/>
                  </a:cubicBezTo>
                  <a:cubicBezTo>
                    <a:pt x="10" y="99"/>
                    <a:pt x="8" y="94"/>
                    <a:pt x="8" y="89"/>
                  </a:cubicBezTo>
                  <a:cubicBezTo>
                    <a:pt x="8" y="78"/>
                    <a:pt x="17" y="69"/>
                    <a:pt x="28" y="69"/>
                  </a:cubicBezTo>
                  <a:cubicBezTo>
                    <a:pt x="39" y="69"/>
                    <a:pt x="48" y="78"/>
                    <a:pt x="48" y="88"/>
                  </a:cubicBezTo>
                  <a:cubicBezTo>
                    <a:pt x="49" y="91"/>
                    <a:pt x="51" y="92"/>
                    <a:pt x="53" y="92"/>
                  </a:cubicBezTo>
                  <a:cubicBezTo>
                    <a:pt x="54" y="92"/>
                    <a:pt x="55" y="92"/>
                    <a:pt x="56" y="91"/>
                  </a:cubicBezTo>
                  <a:cubicBezTo>
                    <a:pt x="57" y="90"/>
                    <a:pt x="57" y="89"/>
                    <a:pt x="57" y="88"/>
                  </a:cubicBezTo>
                  <a:cubicBezTo>
                    <a:pt x="56" y="72"/>
                    <a:pt x="44" y="61"/>
                    <a:pt x="28" y="61"/>
                  </a:cubicBezTo>
                  <a:cubicBezTo>
                    <a:pt x="25" y="61"/>
                    <a:pt x="21" y="61"/>
                    <a:pt x="18" y="63"/>
                  </a:cubicBezTo>
                  <a:cubicBezTo>
                    <a:pt x="17" y="61"/>
                    <a:pt x="17" y="60"/>
                    <a:pt x="17" y="59"/>
                  </a:cubicBezTo>
                  <a:cubicBezTo>
                    <a:pt x="17" y="52"/>
                    <a:pt x="21" y="47"/>
                    <a:pt x="28" y="45"/>
                  </a:cubicBezTo>
                  <a:cubicBezTo>
                    <a:pt x="30" y="44"/>
                    <a:pt x="31" y="42"/>
                    <a:pt x="31" y="40"/>
                  </a:cubicBezTo>
                  <a:cubicBezTo>
                    <a:pt x="31" y="39"/>
                    <a:pt x="30" y="38"/>
                    <a:pt x="30" y="36"/>
                  </a:cubicBezTo>
                  <a:cubicBezTo>
                    <a:pt x="30" y="36"/>
                    <a:pt x="31" y="35"/>
                    <a:pt x="31" y="34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32" y="26"/>
                    <a:pt x="39" y="20"/>
                    <a:pt x="47" y="20"/>
                  </a:cubicBezTo>
                  <a:cubicBezTo>
                    <a:pt x="53" y="20"/>
                    <a:pt x="59" y="23"/>
                    <a:pt x="62" y="29"/>
                  </a:cubicBezTo>
                  <a:cubicBezTo>
                    <a:pt x="63" y="31"/>
                    <a:pt x="66" y="32"/>
                    <a:pt x="68" y="31"/>
                  </a:cubicBezTo>
                  <a:cubicBezTo>
                    <a:pt x="70" y="30"/>
                    <a:pt x="71" y="27"/>
                    <a:pt x="70" y="25"/>
                  </a:cubicBezTo>
                  <a:cubicBezTo>
                    <a:pt x="67" y="20"/>
                    <a:pt x="62" y="15"/>
                    <a:pt x="57" y="13"/>
                  </a:cubicBezTo>
                  <a:cubicBezTo>
                    <a:pt x="60" y="10"/>
                    <a:pt x="64" y="8"/>
                    <a:pt x="69" y="8"/>
                  </a:cubicBezTo>
                  <a:cubicBezTo>
                    <a:pt x="79" y="8"/>
                    <a:pt x="86" y="16"/>
                    <a:pt x="86" y="27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72" y="44"/>
                    <a:pt x="70" y="46"/>
                    <a:pt x="70" y="48"/>
                  </a:cubicBezTo>
                  <a:close/>
                </a:path>
              </a:pathLst>
            </a:custGeom>
            <a:solidFill>
              <a:srgbClr val="00B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Freeform 598">
              <a:extLst>
                <a:ext uri="{FF2B5EF4-FFF2-40B4-BE49-F238E27FC236}">
                  <a16:creationId xmlns:a16="http://schemas.microsoft.com/office/drawing/2014/main" id="{ED299D61-3C00-0007-8B73-4F6EBDEE15B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1663" y="1563581"/>
              <a:ext cx="46999" cy="72998"/>
            </a:xfrm>
            <a:custGeom>
              <a:avLst/>
              <a:gdLst>
                <a:gd name="T0" fmla="*/ 0 w 20"/>
                <a:gd name="T1" fmla="*/ 5 h 31"/>
                <a:gd name="T2" fmla="*/ 4 w 20"/>
                <a:gd name="T3" fmla="*/ 9 h 31"/>
                <a:gd name="T4" fmla="*/ 11 w 20"/>
                <a:gd name="T5" fmla="*/ 16 h 31"/>
                <a:gd name="T6" fmla="*/ 4 w 20"/>
                <a:gd name="T7" fmla="*/ 22 h 31"/>
                <a:gd name="T8" fmla="*/ 0 w 20"/>
                <a:gd name="T9" fmla="*/ 27 h 31"/>
                <a:gd name="T10" fmla="*/ 4 w 20"/>
                <a:gd name="T11" fmla="*/ 31 h 31"/>
                <a:gd name="T12" fmla="*/ 20 w 20"/>
                <a:gd name="T13" fmla="*/ 16 h 31"/>
                <a:gd name="T14" fmla="*/ 4 w 20"/>
                <a:gd name="T15" fmla="*/ 0 h 31"/>
                <a:gd name="T16" fmla="*/ 0 w 20"/>
                <a:gd name="T17" fmla="*/ 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31">
                  <a:moveTo>
                    <a:pt x="0" y="5"/>
                  </a:moveTo>
                  <a:cubicBezTo>
                    <a:pt x="0" y="7"/>
                    <a:pt x="2" y="9"/>
                    <a:pt x="4" y="9"/>
                  </a:cubicBezTo>
                  <a:cubicBezTo>
                    <a:pt x="8" y="9"/>
                    <a:pt x="11" y="12"/>
                    <a:pt x="11" y="16"/>
                  </a:cubicBezTo>
                  <a:cubicBezTo>
                    <a:pt x="11" y="19"/>
                    <a:pt x="8" y="22"/>
                    <a:pt x="4" y="22"/>
                  </a:cubicBezTo>
                  <a:cubicBezTo>
                    <a:pt x="2" y="22"/>
                    <a:pt x="0" y="24"/>
                    <a:pt x="0" y="27"/>
                  </a:cubicBezTo>
                  <a:cubicBezTo>
                    <a:pt x="0" y="29"/>
                    <a:pt x="2" y="31"/>
                    <a:pt x="4" y="31"/>
                  </a:cubicBezTo>
                  <a:cubicBezTo>
                    <a:pt x="13" y="31"/>
                    <a:pt x="20" y="24"/>
                    <a:pt x="20" y="16"/>
                  </a:cubicBezTo>
                  <a:cubicBezTo>
                    <a:pt x="20" y="7"/>
                    <a:pt x="13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lose/>
                </a:path>
              </a:pathLst>
            </a:custGeom>
            <a:solidFill>
              <a:srgbClr val="00B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599">
              <a:extLst>
                <a:ext uri="{FF2B5EF4-FFF2-40B4-BE49-F238E27FC236}">
                  <a16:creationId xmlns:a16="http://schemas.microsoft.com/office/drawing/2014/main" id="{760E7723-DE02-9FBF-4FF8-59EB070F393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6664" y="1497583"/>
              <a:ext cx="46999" cy="49998"/>
            </a:xfrm>
            <a:custGeom>
              <a:avLst/>
              <a:gdLst>
                <a:gd name="T0" fmla="*/ 20 w 20"/>
                <a:gd name="T1" fmla="*/ 17 h 21"/>
                <a:gd name="T2" fmla="*/ 16 w 20"/>
                <a:gd name="T3" fmla="*/ 12 h 21"/>
                <a:gd name="T4" fmla="*/ 8 w 20"/>
                <a:gd name="T5" fmla="*/ 5 h 21"/>
                <a:gd name="T6" fmla="*/ 4 w 20"/>
                <a:gd name="T7" fmla="*/ 0 h 21"/>
                <a:gd name="T8" fmla="*/ 0 w 20"/>
                <a:gd name="T9" fmla="*/ 5 h 21"/>
                <a:gd name="T10" fmla="*/ 16 w 20"/>
                <a:gd name="T11" fmla="*/ 21 h 21"/>
                <a:gd name="T12" fmla="*/ 20 w 20"/>
                <a:gd name="T13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21">
                  <a:moveTo>
                    <a:pt x="20" y="17"/>
                  </a:moveTo>
                  <a:cubicBezTo>
                    <a:pt x="20" y="14"/>
                    <a:pt x="18" y="12"/>
                    <a:pt x="16" y="12"/>
                  </a:cubicBezTo>
                  <a:cubicBezTo>
                    <a:pt x="12" y="12"/>
                    <a:pt x="8" y="9"/>
                    <a:pt x="8" y="5"/>
                  </a:cubicBezTo>
                  <a:cubicBezTo>
                    <a:pt x="8" y="2"/>
                    <a:pt x="6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14"/>
                    <a:pt x="7" y="21"/>
                    <a:pt x="16" y="21"/>
                  </a:cubicBezTo>
                  <a:cubicBezTo>
                    <a:pt x="18" y="21"/>
                    <a:pt x="20" y="19"/>
                    <a:pt x="20" y="17"/>
                  </a:cubicBezTo>
                  <a:close/>
                </a:path>
              </a:pathLst>
            </a:custGeom>
            <a:solidFill>
              <a:srgbClr val="00B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600">
              <a:extLst>
                <a:ext uri="{FF2B5EF4-FFF2-40B4-BE49-F238E27FC236}">
                  <a16:creationId xmlns:a16="http://schemas.microsoft.com/office/drawing/2014/main" id="{406A8D9D-6F76-F02C-0B62-295710E42C4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1665" y="1710576"/>
              <a:ext cx="46999" cy="48999"/>
            </a:xfrm>
            <a:custGeom>
              <a:avLst/>
              <a:gdLst>
                <a:gd name="T0" fmla="*/ 4 w 20"/>
                <a:gd name="T1" fmla="*/ 21 h 21"/>
                <a:gd name="T2" fmla="*/ 8 w 20"/>
                <a:gd name="T3" fmla="*/ 16 h 21"/>
                <a:gd name="T4" fmla="*/ 16 w 20"/>
                <a:gd name="T5" fmla="*/ 9 h 21"/>
                <a:gd name="T6" fmla="*/ 20 w 20"/>
                <a:gd name="T7" fmla="*/ 4 h 21"/>
                <a:gd name="T8" fmla="*/ 16 w 20"/>
                <a:gd name="T9" fmla="*/ 0 h 21"/>
                <a:gd name="T10" fmla="*/ 0 w 20"/>
                <a:gd name="T11" fmla="*/ 16 h 21"/>
                <a:gd name="T12" fmla="*/ 4 w 20"/>
                <a:gd name="T1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21">
                  <a:moveTo>
                    <a:pt x="4" y="21"/>
                  </a:moveTo>
                  <a:cubicBezTo>
                    <a:pt x="6" y="21"/>
                    <a:pt x="8" y="19"/>
                    <a:pt x="8" y="16"/>
                  </a:cubicBezTo>
                  <a:cubicBezTo>
                    <a:pt x="8" y="12"/>
                    <a:pt x="12" y="9"/>
                    <a:pt x="16" y="9"/>
                  </a:cubicBezTo>
                  <a:cubicBezTo>
                    <a:pt x="18" y="9"/>
                    <a:pt x="20" y="7"/>
                    <a:pt x="20" y="4"/>
                  </a:cubicBezTo>
                  <a:cubicBezTo>
                    <a:pt x="20" y="2"/>
                    <a:pt x="18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19"/>
                    <a:pt x="1" y="21"/>
                    <a:pt x="4" y="21"/>
                  </a:cubicBezTo>
                  <a:close/>
                </a:path>
              </a:pathLst>
            </a:custGeom>
            <a:solidFill>
              <a:srgbClr val="00B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601">
              <a:extLst>
                <a:ext uri="{FF2B5EF4-FFF2-40B4-BE49-F238E27FC236}">
                  <a16:creationId xmlns:a16="http://schemas.microsoft.com/office/drawing/2014/main" id="{D0088BC7-2B36-5C8D-5089-3CDE9385FA1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2663" y="1710576"/>
              <a:ext cx="75998" cy="22999"/>
            </a:xfrm>
            <a:custGeom>
              <a:avLst/>
              <a:gdLst>
                <a:gd name="T0" fmla="*/ 4 w 32"/>
                <a:gd name="T1" fmla="*/ 10 h 10"/>
                <a:gd name="T2" fmla="*/ 28 w 32"/>
                <a:gd name="T3" fmla="*/ 10 h 10"/>
                <a:gd name="T4" fmla="*/ 32 w 32"/>
                <a:gd name="T5" fmla="*/ 5 h 10"/>
                <a:gd name="T6" fmla="*/ 28 w 32"/>
                <a:gd name="T7" fmla="*/ 0 h 10"/>
                <a:gd name="T8" fmla="*/ 4 w 32"/>
                <a:gd name="T9" fmla="*/ 0 h 10"/>
                <a:gd name="T10" fmla="*/ 0 w 32"/>
                <a:gd name="T11" fmla="*/ 5 h 10"/>
                <a:gd name="T12" fmla="*/ 4 w 32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10">
                  <a:moveTo>
                    <a:pt x="4" y="10"/>
                  </a:moveTo>
                  <a:cubicBezTo>
                    <a:pt x="28" y="10"/>
                    <a:pt x="28" y="10"/>
                    <a:pt x="28" y="10"/>
                  </a:cubicBezTo>
                  <a:cubicBezTo>
                    <a:pt x="30" y="10"/>
                    <a:pt x="32" y="7"/>
                    <a:pt x="32" y="5"/>
                  </a:cubicBezTo>
                  <a:cubicBezTo>
                    <a:pt x="32" y="2"/>
                    <a:pt x="30" y="0"/>
                    <a:pt x="2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2" y="10"/>
                    <a:pt x="4" y="10"/>
                  </a:cubicBezTo>
                  <a:close/>
                </a:path>
              </a:pathLst>
            </a:custGeom>
            <a:solidFill>
              <a:srgbClr val="00B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602">
              <a:extLst>
                <a:ext uri="{FF2B5EF4-FFF2-40B4-BE49-F238E27FC236}">
                  <a16:creationId xmlns:a16="http://schemas.microsoft.com/office/drawing/2014/main" id="{61810991-992C-E418-EE30-9E144035F2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37660" y="1426585"/>
              <a:ext cx="222993" cy="484985"/>
            </a:xfrm>
            <a:custGeom>
              <a:avLst/>
              <a:gdLst>
                <a:gd name="T0" fmla="*/ 0 w 94"/>
                <a:gd name="T1" fmla="*/ 183 h 205"/>
                <a:gd name="T2" fmla="*/ 19 w 94"/>
                <a:gd name="T3" fmla="*/ 205 h 205"/>
                <a:gd name="T4" fmla="*/ 47 w 94"/>
                <a:gd name="T5" fmla="*/ 194 h 205"/>
                <a:gd name="T6" fmla="*/ 71 w 94"/>
                <a:gd name="T7" fmla="*/ 178 h 205"/>
                <a:gd name="T8" fmla="*/ 89 w 94"/>
                <a:gd name="T9" fmla="*/ 147 h 205"/>
                <a:gd name="T10" fmla="*/ 94 w 94"/>
                <a:gd name="T11" fmla="*/ 120 h 205"/>
                <a:gd name="T12" fmla="*/ 92 w 94"/>
                <a:gd name="T13" fmla="*/ 100 h 205"/>
                <a:gd name="T14" fmla="*/ 93 w 94"/>
                <a:gd name="T15" fmla="*/ 91 h 205"/>
                <a:gd name="T16" fmla="*/ 94 w 94"/>
                <a:gd name="T17" fmla="*/ 90 h 205"/>
                <a:gd name="T18" fmla="*/ 94 w 94"/>
                <a:gd name="T19" fmla="*/ 89 h 205"/>
                <a:gd name="T20" fmla="*/ 85 w 94"/>
                <a:gd name="T21" fmla="*/ 59 h 205"/>
                <a:gd name="T22" fmla="*/ 72 w 94"/>
                <a:gd name="T23" fmla="*/ 36 h 205"/>
                <a:gd name="T24" fmla="*/ 46 w 94"/>
                <a:gd name="T25" fmla="*/ 11 h 205"/>
                <a:gd name="T26" fmla="*/ 6 w 94"/>
                <a:gd name="T27" fmla="*/ 7 h 205"/>
                <a:gd name="T28" fmla="*/ 19 w 94"/>
                <a:gd name="T29" fmla="*/ 44 h 205"/>
                <a:gd name="T30" fmla="*/ 7 w 94"/>
                <a:gd name="T31" fmla="*/ 27 h 205"/>
                <a:gd name="T32" fmla="*/ 36 w 94"/>
                <a:gd name="T33" fmla="*/ 13 h 205"/>
                <a:gd name="T34" fmla="*/ 26 w 94"/>
                <a:gd name="T35" fmla="*/ 31 h 205"/>
                <a:gd name="T36" fmla="*/ 46 w 94"/>
                <a:gd name="T37" fmla="*/ 20 h 205"/>
                <a:gd name="T38" fmla="*/ 63 w 94"/>
                <a:gd name="T39" fmla="*/ 34 h 205"/>
                <a:gd name="T40" fmla="*/ 62 w 94"/>
                <a:gd name="T41" fmla="*/ 40 h 205"/>
                <a:gd name="T42" fmla="*/ 76 w 94"/>
                <a:gd name="T43" fmla="*/ 59 h 205"/>
                <a:gd name="T44" fmla="*/ 65 w 94"/>
                <a:gd name="T45" fmla="*/ 61 h 205"/>
                <a:gd name="T46" fmla="*/ 37 w 94"/>
                <a:gd name="T47" fmla="*/ 91 h 205"/>
                <a:gd name="T48" fmla="*/ 45 w 94"/>
                <a:gd name="T49" fmla="*/ 88 h 205"/>
                <a:gd name="T50" fmla="*/ 85 w 94"/>
                <a:gd name="T51" fmla="*/ 89 h 205"/>
                <a:gd name="T52" fmla="*/ 80 w 94"/>
                <a:gd name="T53" fmla="*/ 108 h 205"/>
                <a:gd name="T54" fmla="*/ 79 w 94"/>
                <a:gd name="T55" fmla="*/ 132 h 205"/>
                <a:gd name="T56" fmla="*/ 80 w 94"/>
                <a:gd name="T57" fmla="*/ 147 h 205"/>
                <a:gd name="T58" fmla="*/ 64 w 94"/>
                <a:gd name="T59" fmla="*/ 168 h 205"/>
                <a:gd name="T60" fmla="*/ 47 w 94"/>
                <a:gd name="T61" fmla="*/ 185 h 205"/>
                <a:gd name="T62" fmla="*/ 40 w 94"/>
                <a:gd name="T63" fmla="*/ 184 h 205"/>
                <a:gd name="T64" fmla="*/ 32 w 94"/>
                <a:gd name="T65" fmla="*/ 162 h 205"/>
                <a:gd name="T66" fmla="*/ 29 w 94"/>
                <a:gd name="T67" fmla="*/ 157 h 205"/>
                <a:gd name="T68" fmla="*/ 22 w 94"/>
                <a:gd name="T69" fmla="*/ 169 h 205"/>
                <a:gd name="T70" fmla="*/ 20 w 94"/>
                <a:gd name="T71" fmla="*/ 197 h 205"/>
                <a:gd name="T72" fmla="*/ 7 w 94"/>
                <a:gd name="T73" fmla="*/ 146 h 205"/>
                <a:gd name="T74" fmla="*/ 45 w 94"/>
                <a:gd name="T75" fmla="*/ 160 h 205"/>
                <a:gd name="T76" fmla="*/ 54 w 94"/>
                <a:gd name="T77" fmla="*/ 160 h 205"/>
                <a:gd name="T78" fmla="*/ 7 w 94"/>
                <a:gd name="T79" fmla="*/ 137 h 205"/>
                <a:gd name="T80" fmla="*/ 47 w 94"/>
                <a:gd name="T81" fmla="*/ 112 h 205"/>
                <a:gd name="T82" fmla="*/ 64 w 94"/>
                <a:gd name="T83" fmla="*/ 84 h 205"/>
                <a:gd name="T84" fmla="*/ 46 w 94"/>
                <a:gd name="T85" fmla="*/ 103 h 205"/>
                <a:gd name="T86" fmla="*/ 7 w 94"/>
                <a:gd name="T87" fmla="*/ 53 h 205"/>
                <a:gd name="T88" fmla="*/ 23 w 94"/>
                <a:gd name="T89" fmla="*/ 48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4" h="205">
                  <a:moveTo>
                    <a:pt x="0" y="27"/>
                  </a:moveTo>
                  <a:cubicBezTo>
                    <a:pt x="0" y="183"/>
                    <a:pt x="0" y="183"/>
                    <a:pt x="0" y="183"/>
                  </a:cubicBezTo>
                  <a:cubicBezTo>
                    <a:pt x="0" y="189"/>
                    <a:pt x="1" y="195"/>
                    <a:pt x="5" y="199"/>
                  </a:cubicBezTo>
                  <a:cubicBezTo>
                    <a:pt x="9" y="203"/>
                    <a:pt x="13" y="205"/>
                    <a:pt x="19" y="205"/>
                  </a:cubicBezTo>
                  <a:cubicBezTo>
                    <a:pt x="28" y="205"/>
                    <a:pt x="35" y="201"/>
                    <a:pt x="41" y="194"/>
                  </a:cubicBezTo>
                  <a:cubicBezTo>
                    <a:pt x="43" y="194"/>
                    <a:pt x="45" y="194"/>
                    <a:pt x="47" y="194"/>
                  </a:cubicBezTo>
                  <a:cubicBezTo>
                    <a:pt x="57" y="194"/>
                    <a:pt x="66" y="188"/>
                    <a:pt x="70" y="179"/>
                  </a:cubicBezTo>
                  <a:cubicBezTo>
                    <a:pt x="71" y="178"/>
                    <a:pt x="71" y="178"/>
                    <a:pt x="71" y="178"/>
                  </a:cubicBezTo>
                  <a:cubicBezTo>
                    <a:pt x="72" y="176"/>
                    <a:pt x="72" y="174"/>
                    <a:pt x="72" y="171"/>
                  </a:cubicBezTo>
                  <a:cubicBezTo>
                    <a:pt x="82" y="167"/>
                    <a:pt x="89" y="157"/>
                    <a:pt x="89" y="147"/>
                  </a:cubicBezTo>
                  <a:cubicBezTo>
                    <a:pt x="89" y="143"/>
                    <a:pt x="88" y="140"/>
                    <a:pt x="87" y="137"/>
                  </a:cubicBezTo>
                  <a:cubicBezTo>
                    <a:pt x="91" y="132"/>
                    <a:pt x="94" y="126"/>
                    <a:pt x="94" y="120"/>
                  </a:cubicBezTo>
                  <a:cubicBezTo>
                    <a:pt x="94" y="114"/>
                    <a:pt x="92" y="109"/>
                    <a:pt x="89" y="105"/>
                  </a:cubicBezTo>
                  <a:cubicBezTo>
                    <a:pt x="90" y="103"/>
                    <a:pt x="91" y="102"/>
                    <a:pt x="92" y="100"/>
                  </a:cubicBezTo>
                  <a:cubicBezTo>
                    <a:pt x="92" y="99"/>
                    <a:pt x="92" y="99"/>
                    <a:pt x="92" y="99"/>
                  </a:cubicBezTo>
                  <a:cubicBezTo>
                    <a:pt x="93" y="97"/>
                    <a:pt x="93" y="94"/>
                    <a:pt x="93" y="91"/>
                  </a:cubicBezTo>
                  <a:cubicBezTo>
                    <a:pt x="94" y="91"/>
                    <a:pt x="94" y="91"/>
                    <a:pt x="94" y="91"/>
                  </a:cubicBezTo>
                  <a:cubicBezTo>
                    <a:pt x="94" y="90"/>
                    <a:pt x="94" y="90"/>
                    <a:pt x="94" y="90"/>
                  </a:cubicBezTo>
                  <a:cubicBezTo>
                    <a:pt x="94" y="90"/>
                    <a:pt x="94" y="90"/>
                    <a:pt x="94" y="90"/>
                  </a:cubicBezTo>
                  <a:cubicBezTo>
                    <a:pt x="94" y="89"/>
                    <a:pt x="94" y="89"/>
                    <a:pt x="94" y="89"/>
                  </a:cubicBezTo>
                  <a:cubicBezTo>
                    <a:pt x="94" y="81"/>
                    <a:pt x="90" y="73"/>
                    <a:pt x="83" y="67"/>
                  </a:cubicBezTo>
                  <a:cubicBezTo>
                    <a:pt x="84" y="64"/>
                    <a:pt x="85" y="62"/>
                    <a:pt x="85" y="59"/>
                  </a:cubicBezTo>
                  <a:cubicBezTo>
                    <a:pt x="85" y="50"/>
                    <a:pt x="80" y="41"/>
                    <a:pt x="72" y="38"/>
                  </a:cubicBezTo>
                  <a:cubicBezTo>
                    <a:pt x="72" y="37"/>
                    <a:pt x="72" y="37"/>
                    <a:pt x="72" y="36"/>
                  </a:cubicBezTo>
                  <a:cubicBezTo>
                    <a:pt x="72" y="22"/>
                    <a:pt x="60" y="11"/>
                    <a:pt x="46" y="11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41" y="4"/>
                    <a:pt x="34" y="0"/>
                    <a:pt x="25" y="0"/>
                  </a:cubicBezTo>
                  <a:cubicBezTo>
                    <a:pt x="18" y="0"/>
                    <a:pt x="11" y="2"/>
                    <a:pt x="6" y="7"/>
                  </a:cubicBezTo>
                  <a:cubicBezTo>
                    <a:pt x="1" y="12"/>
                    <a:pt x="0" y="19"/>
                    <a:pt x="0" y="27"/>
                  </a:cubicBezTo>
                  <a:close/>
                  <a:moveTo>
                    <a:pt x="19" y="44"/>
                  </a:moveTo>
                  <a:cubicBezTo>
                    <a:pt x="7" y="44"/>
                    <a:pt x="7" y="44"/>
                    <a:pt x="7" y="44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7" y="16"/>
                    <a:pt x="15" y="8"/>
                    <a:pt x="25" y="8"/>
                  </a:cubicBezTo>
                  <a:cubicBezTo>
                    <a:pt x="29" y="8"/>
                    <a:pt x="33" y="10"/>
                    <a:pt x="36" y="13"/>
                  </a:cubicBezTo>
                  <a:cubicBezTo>
                    <a:pt x="31" y="15"/>
                    <a:pt x="26" y="20"/>
                    <a:pt x="24" y="25"/>
                  </a:cubicBezTo>
                  <a:cubicBezTo>
                    <a:pt x="23" y="27"/>
                    <a:pt x="23" y="30"/>
                    <a:pt x="26" y="31"/>
                  </a:cubicBezTo>
                  <a:cubicBezTo>
                    <a:pt x="28" y="32"/>
                    <a:pt x="30" y="31"/>
                    <a:pt x="31" y="29"/>
                  </a:cubicBezTo>
                  <a:cubicBezTo>
                    <a:pt x="34" y="23"/>
                    <a:pt x="40" y="20"/>
                    <a:pt x="46" y="20"/>
                  </a:cubicBezTo>
                  <a:cubicBezTo>
                    <a:pt x="55" y="20"/>
                    <a:pt x="62" y="26"/>
                    <a:pt x="63" y="34"/>
                  </a:cubicBezTo>
                  <a:cubicBezTo>
                    <a:pt x="63" y="34"/>
                    <a:pt x="63" y="34"/>
                    <a:pt x="63" y="34"/>
                  </a:cubicBezTo>
                  <a:cubicBezTo>
                    <a:pt x="63" y="35"/>
                    <a:pt x="63" y="36"/>
                    <a:pt x="63" y="36"/>
                  </a:cubicBezTo>
                  <a:cubicBezTo>
                    <a:pt x="63" y="38"/>
                    <a:pt x="63" y="39"/>
                    <a:pt x="62" y="40"/>
                  </a:cubicBezTo>
                  <a:cubicBezTo>
                    <a:pt x="62" y="42"/>
                    <a:pt x="63" y="44"/>
                    <a:pt x="66" y="45"/>
                  </a:cubicBezTo>
                  <a:cubicBezTo>
                    <a:pt x="72" y="47"/>
                    <a:pt x="76" y="52"/>
                    <a:pt x="76" y="59"/>
                  </a:cubicBezTo>
                  <a:cubicBezTo>
                    <a:pt x="76" y="60"/>
                    <a:pt x="76" y="61"/>
                    <a:pt x="76" y="63"/>
                  </a:cubicBezTo>
                  <a:cubicBezTo>
                    <a:pt x="72" y="61"/>
                    <a:pt x="69" y="61"/>
                    <a:pt x="65" y="61"/>
                  </a:cubicBezTo>
                  <a:cubicBezTo>
                    <a:pt x="50" y="61"/>
                    <a:pt x="37" y="72"/>
                    <a:pt x="36" y="88"/>
                  </a:cubicBezTo>
                  <a:cubicBezTo>
                    <a:pt x="36" y="89"/>
                    <a:pt x="37" y="90"/>
                    <a:pt x="37" y="91"/>
                  </a:cubicBezTo>
                  <a:cubicBezTo>
                    <a:pt x="38" y="92"/>
                    <a:pt x="39" y="92"/>
                    <a:pt x="40" y="92"/>
                  </a:cubicBezTo>
                  <a:cubicBezTo>
                    <a:pt x="43" y="92"/>
                    <a:pt x="45" y="91"/>
                    <a:pt x="45" y="88"/>
                  </a:cubicBezTo>
                  <a:cubicBezTo>
                    <a:pt x="45" y="78"/>
                    <a:pt x="54" y="69"/>
                    <a:pt x="65" y="69"/>
                  </a:cubicBezTo>
                  <a:cubicBezTo>
                    <a:pt x="76" y="69"/>
                    <a:pt x="85" y="78"/>
                    <a:pt x="85" y="89"/>
                  </a:cubicBezTo>
                  <a:cubicBezTo>
                    <a:pt x="85" y="94"/>
                    <a:pt x="83" y="99"/>
                    <a:pt x="80" y="102"/>
                  </a:cubicBezTo>
                  <a:cubicBezTo>
                    <a:pt x="79" y="104"/>
                    <a:pt x="79" y="106"/>
                    <a:pt x="80" y="108"/>
                  </a:cubicBezTo>
                  <a:cubicBezTo>
                    <a:pt x="83" y="111"/>
                    <a:pt x="85" y="115"/>
                    <a:pt x="85" y="120"/>
                  </a:cubicBezTo>
                  <a:cubicBezTo>
                    <a:pt x="85" y="125"/>
                    <a:pt x="83" y="129"/>
                    <a:pt x="79" y="132"/>
                  </a:cubicBezTo>
                  <a:cubicBezTo>
                    <a:pt x="77" y="134"/>
                    <a:pt x="77" y="136"/>
                    <a:pt x="78" y="138"/>
                  </a:cubicBezTo>
                  <a:cubicBezTo>
                    <a:pt x="79" y="141"/>
                    <a:pt x="80" y="144"/>
                    <a:pt x="80" y="147"/>
                  </a:cubicBezTo>
                  <a:cubicBezTo>
                    <a:pt x="80" y="154"/>
                    <a:pt x="75" y="162"/>
                    <a:pt x="67" y="164"/>
                  </a:cubicBezTo>
                  <a:cubicBezTo>
                    <a:pt x="65" y="164"/>
                    <a:pt x="64" y="166"/>
                    <a:pt x="64" y="168"/>
                  </a:cubicBezTo>
                  <a:cubicBezTo>
                    <a:pt x="64" y="169"/>
                    <a:pt x="64" y="169"/>
                    <a:pt x="64" y="169"/>
                  </a:cubicBezTo>
                  <a:cubicBezTo>
                    <a:pt x="64" y="178"/>
                    <a:pt x="56" y="185"/>
                    <a:pt x="47" y="185"/>
                  </a:cubicBezTo>
                  <a:cubicBezTo>
                    <a:pt x="45" y="185"/>
                    <a:pt x="43" y="185"/>
                    <a:pt x="41" y="184"/>
                  </a:cubicBezTo>
                  <a:cubicBezTo>
                    <a:pt x="40" y="184"/>
                    <a:pt x="40" y="184"/>
                    <a:pt x="40" y="184"/>
                  </a:cubicBezTo>
                  <a:cubicBezTo>
                    <a:pt x="34" y="181"/>
                    <a:pt x="30" y="175"/>
                    <a:pt x="30" y="169"/>
                  </a:cubicBezTo>
                  <a:cubicBezTo>
                    <a:pt x="30" y="167"/>
                    <a:pt x="31" y="164"/>
                    <a:pt x="32" y="162"/>
                  </a:cubicBezTo>
                  <a:cubicBezTo>
                    <a:pt x="32" y="161"/>
                    <a:pt x="32" y="160"/>
                    <a:pt x="32" y="159"/>
                  </a:cubicBezTo>
                  <a:cubicBezTo>
                    <a:pt x="31" y="158"/>
                    <a:pt x="30" y="157"/>
                    <a:pt x="29" y="157"/>
                  </a:cubicBezTo>
                  <a:cubicBezTo>
                    <a:pt x="27" y="156"/>
                    <a:pt x="25" y="157"/>
                    <a:pt x="24" y="159"/>
                  </a:cubicBezTo>
                  <a:cubicBezTo>
                    <a:pt x="22" y="162"/>
                    <a:pt x="22" y="165"/>
                    <a:pt x="22" y="169"/>
                  </a:cubicBezTo>
                  <a:cubicBezTo>
                    <a:pt x="22" y="177"/>
                    <a:pt x="26" y="185"/>
                    <a:pt x="33" y="190"/>
                  </a:cubicBezTo>
                  <a:cubicBezTo>
                    <a:pt x="29" y="194"/>
                    <a:pt x="25" y="197"/>
                    <a:pt x="20" y="197"/>
                  </a:cubicBezTo>
                  <a:cubicBezTo>
                    <a:pt x="13" y="197"/>
                    <a:pt x="7" y="191"/>
                    <a:pt x="7" y="183"/>
                  </a:cubicBezTo>
                  <a:cubicBezTo>
                    <a:pt x="7" y="146"/>
                    <a:pt x="7" y="146"/>
                    <a:pt x="7" y="146"/>
                  </a:cubicBezTo>
                  <a:cubicBezTo>
                    <a:pt x="7" y="146"/>
                    <a:pt x="23" y="146"/>
                    <a:pt x="31" y="146"/>
                  </a:cubicBezTo>
                  <a:cubicBezTo>
                    <a:pt x="39" y="146"/>
                    <a:pt x="45" y="152"/>
                    <a:pt x="45" y="160"/>
                  </a:cubicBezTo>
                  <a:cubicBezTo>
                    <a:pt x="45" y="162"/>
                    <a:pt x="47" y="164"/>
                    <a:pt x="50" y="164"/>
                  </a:cubicBezTo>
                  <a:cubicBezTo>
                    <a:pt x="52" y="164"/>
                    <a:pt x="54" y="162"/>
                    <a:pt x="54" y="160"/>
                  </a:cubicBezTo>
                  <a:cubicBezTo>
                    <a:pt x="54" y="147"/>
                    <a:pt x="44" y="137"/>
                    <a:pt x="31" y="137"/>
                  </a:cubicBezTo>
                  <a:cubicBezTo>
                    <a:pt x="19" y="137"/>
                    <a:pt x="7" y="137"/>
                    <a:pt x="7" y="137"/>
                  </a:cubicBezTo>
                  <a:cubicBezTo>
                    <a:pt x="7" y="113"/>
                    <a:pt x="7" y="113"/>
                    <a:pt x="7" y="113"/>
                  </a:cubicBezTo>
                  <a:cubicBezTo>
                    <a:pt x="7" y="113"/>
                    <a:pt x="35" y="112"/>
                    <a:pt x="47" y="112"/>
                  </a:cubicBezTo>
                  <a:cubicBezTo>
                    <a:pt x="59" y="112"/>
                    <a:pt x="69" y="101"/>
                    <a:pt x="69" y="89"/>
                  </a:cubicBezTo>
                  <a:cubicBezTo>
                    <a:pt x="69" y="86"/>
                    <a:pt x="67" y="84"/>
                    <a:pt x="64" y="84"/>
                  </a:cubicBezTo>
                  <a:cubicBezTo>
                    <a:pt x="62" y="84"/>
                    <a:pt x="60" y="86"/>
                    <a:pt x="60" y="89"/>
                  </a:cubicBezTo>
                  <a:cubicBezTo>
                    <a:pt x="60" y="97"/>
                    <a:pt x="54" y="103"/>
                    <a:pt x="46" y="103"/>
                  </a:cubicBezTo>
                  <a:cubicBezTo>
                    <a:pt x="38" y="103"/>
                    <a:pt x="7" y="103"/>
                    <a:pt x="7" y="10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19" y="53"/>
                    <a:pt x="19" y="53"/>
                    <a:pt x="19" y="53"/>
                  </a:cubicBezTo>
                  <a:cubicBezTo>
                    <a:pt x="21" y="53"/>
                    <a:pt x="23" y="51"/>
                    <a:pt x="23" y="48"/>
                  </a:cubicBezTo>
                  <a:cubicBezTo>
                    <a:pt x="23" y="46"/>
                    <a:pt x="21" y="44"/>
                    <a:pt x="19" y="44"/>
                  </a:cubicBezTo>
                  <a:close/>
                </a:path>
              </a:pathLst>
            </a:custGeom>
            <a:solidFill>
              <a:srgbClr val="6EBE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603">
              <a:extLst>
                <a:ext uri="{FF2B5EF4-FFF2-40B4-BE49-F238E27FC236}">
                  <a16:creationId xmlns:a16="http://schemas.microsoft.com/office/drawing/2014/main" id="{7BECE738-BD14-1B6C-EA38-CABF24CE65E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3659" y="1563581"/>
              <a:ext cx="44999" cy="72998"/>
            </a:xfrm>
            <a:custGeom>
              <a:avLst/>
              <a:gdLst>
                <a:gd name="T0" fmla="*/ 19 w 19"/>
                <a:gd name="T1" fmla="*/ 5 h 31"/>
                <a:gd name="T2" fmla="*/ 15 w 19"/>
                <a:gd name="T3" fmla="*/ 9 h 31"/>
                <a:gd name="T4" fmla="*/ 8 w 19"/>
                <a:gd name="T5" fmla="*/ 16 h 31"/>
                <a:gd name="T6" fmla="*/ 15 w 19"/>
                <a:gd name="T7" fmla="*/ 22 h 31"/>
                <a:gd name="T8" fmla="*/ 19 w 19"/>
                <a:gd name="T9" fmla="*/ 27 h 31"/>
                <a:gd name="T10" fmla="*/ 15 w 19"/>
                <a:gd name="T11" fmla="*/ 31 h 31"/>
                <a:gd name="T12" fmla="*/ 0 w 19"/>
                <a:gd name="T13" fmla="*/ 16 h 31"/>
                <a:gd name="T14" fmla="*/ 15 w 19"/>
                <a:gd name="T15" fmla="*/ 0 h 31"/>
                <a:gd name="T16" fmla="*/ 19 w 19"/>
                <a:gd name="T17" fmla="*/ 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1">
                  <a:moveTo>
                    <a:pt x="19" y="5"/>
                  </a:moveTo>
                  <a:cubicBezTo>
                    <a:pt x="19" y="7"/>
                    <a:pt x="18" y="9"/>
                    <a:pt x="15" y="9"/>
                  </a:cubicBezTo>
                  <a:cubicBezTo>
                    <a:pt x="11" y="9"/>
                    <a:pt x="8" y="12"/>
                    <a:pt x="8" y="16"/>
                  </a:cubicBezTo>
                  <a:cubicBezTo>
                    <a:pt x="8" y="19"/>
                    <a:pt x="11" y="22"/>
                    <a:pt x="15" y="22"/>
                  </a:cubicBezTo>
                  <a:cubicBezTo>
                    <a:pt x="18" y="22"/>
                    <a:pt x="19" y="24"/>
                    <a:pt x="19" y="27"/>
                  </a:cubicBezTo>
                  <a:cubicBezTo>
                    <a:pt x="19" y="29"/>
                    <a:pt x="18" y="31"/>
                    <a:pt x="15" y="31"/>
                  </a:cubicBezTo>
                  <a:cubicBezTo>
                    <a:pt x="7" y="31"/>
                    <a:pt x="0" y="24"/>
                    <a:pt x="0" y="16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18" y="0"/>
                    <a:pt x="19" y="2"/>
                    <a:pt x="19" y="5"/>
                  </a:cubicBezTo>
                  <a:close/>
                </a:path>
              </a:pathLst>
            </a:custGeom>
            <a:solidFill>
              <a:srgbClr val="6EBE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604">
              <a:extLst>
                <a:ext uri="{FF2B5EF4-FFF2-40B4-BE49-F238E27FC236}">
                  <a16:creationId xmlns:a16="http://schemas.microsoft.com/office/drawing/2014/main" id="{D508241E-0ABB-176C-7B63-3E40F2D288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6658" y="1497583"/>
              <a:ext cx="49998" cy="49998"/>
            </a:xfrm>
            <a:custGeom>
              <a:avLst/>
              <a:gdLst>
                <a:gd name="T0" fmla="*/ 0 w 21"/>
                <a:gd name="T1" fmla="*/ 17 h 21"/>
                <a:gd name="T2" fmla="*/ 5 w 21"/>
                <a:gd name="T3" fmla="*/ 12 h 21"/>
                <a:gd name="T4" fmla="*/ 12 w 21"/>
                <a:gd name="T5" fmla="*/ 5 h 21"/>
                <a:gd name="T6" fmla="*/ 16 w 21"/>
                <a:gd name="T7" fmla="*/ 0 h 21"/>
                <a:gd name="T8" fmla="*/ 21 w 21"/>
                <a:gd name="T9" fmla="*/ 5 h 21"/>
                <a:gd name="T10" fmla="*/ 5 w 21"/>
                <a:gd name="T11" fmla="*/ 21 h 21"/>
                <a:gd name="T12" fmla="*/ 0 w 21"/>
                <a:gd name="T13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21">
                  <a:moveTo>
                    <a:pt x="0" y="17"/>
                  </a:moveTo>
                  <a:cubicBezTo>
                    <a:pt x="0" y="14"/>
                    <a:pt x="2" y="12"/>
                    <a:pt x="5" y="12"/>
                  </a:cubicBezTo>
                  <a:cubicBezTo>
                    <a:pt x="9" y="12"/>
                    <a:pt x="12" y="9"/>
                    <a:pt x="12" y="5"/>
                  </a:cubicBezTo>
                  <a:cubicBezTo>
                    <a:pt x="12" y="2"/>
                    <a:pt x="14" y="0"/>
                    <a:pt x="16" y="0"/>
                  </a:cubicBezTo>
                  <a:cubicBezTo>
                    <a:pt x="19" y="0"/>
                    <a:pt x="21" y="2"/>
                    <a:pt x="21" y="5"/>
                  </a:cubicBezTo>
                  <a:cubicBezTo>
                    <a:pt x="21" y="14"/>
                    <a:pt x="13" y="21"/>
                    <a:pt x="5" y="21"/>
                  </a:cubicBezTo>
                  <a:cubicBezTo>
                    <a:pt x="2" y="21"/>
                    <a:pt x="0" y="19"/>
                    <a:pt x="0" y="17"/>
                  </a:cubicBezTo>
                  <a:close/>
                </a:path>
              </a:pathLst>
            </a:custGeom>
            <a:solidFill>
              <a:srgbClr val="6EBE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605">
              <a:extLst>
                <a:ext uri="{FF2B5EF4-FFF2-40B4-BE49-F238E27FC236}">
                  <a16:creationId xmlns:a16="http://schemas.microsoft.com/office/drawing/2014/main" id="{2052ADDB-23EF-AE3B-2BE8-555C8B6C123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1656" y="1710576"/>
              <a:ext cx="49998" cy="48999"/>
            </a:xfrm>
            <a:custGeom>
              <a:avLst/>
              <a:gdLst>
                <a:gd name="T0" fmla="*/ 16 w 21"/>
                <a:gd name="T1" fmla="*/ 21 h 21"/>
                <a:gd name="T2" fmla="*/ 12 w 21"/>
                <a:gd name="T3" fmla="*/ 16 h 21"/>
                <a:gd name="T4" fmla="*/ 5 w 21"/>
                <a:gd name="T5" fmla="*/ 9 h 21"/>
                <a:gd name="T6" fmla="*/ 0 w 21"/>
                <a:gd name="T7" fmla="*/ 4 h 21"/>
                <a:gd name="T8" fmla="*/ 5 w 21"/>
                <a:gd name="T9" fmla="*/ 0 h 21"/>
                <a:gd name="T10" fmla="*/ 21 w 21"/>
                <a:gd name="T11" fmla="*/ 16 h 21"/>
                <a:gd name="T12" fmla="*/ 16 w 21"/>
                <a:gd name="T1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21">
                  <a:moveTo>
                    <a:pt x="16" y="21"/>
                  </a:moveTo>
                  <a:cubicBezTo>
                    <a:pt x="14" y="21"/>
                    <a:pt x="12" y="19"/>
                    <a:pt x="12" y="16"/>
                  </a:cubicBezTo>
                  <a:cubicBezTo>
                    <a:pt x="12" y="12"/>
                    <a:pt x="9" y="9"/>
                    <a:pt x="5" y="9"/>
                  </a:cubicBezTo>
                  <a:cubicBezTo>
                    <a:pt x="2" y="9"/>
                    <a:pt x="0" y="7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14" y="0"/>
                    <a:pt x="21" y="7"/>
                    <a:pt x="21" y="16"/>
                  </a:cubicBezTo>
                  <a:cubicBezTo>
                    <a:pt x="21" y="19"/>
                    <a:pt x="19" y="21"/>
                    <a:pt x="16" y="21"/>
                  </a:cubicBezTo>
                  <a:close/>
                </a:path>
              </a:pathLst>
            </a:custGeom>
            <a:solidFill>
              <a:srgbClr val="6EBE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606">
              <a:extLst>
                <a:ext uri="{FF2B5EF4-FFF2-40B4-BE49-F238E27FC236}">
                  <a16:creationId xmlns:a16="http://schemas.microsoft.com/office/drawing/2014/main" id="{8BD71ED2-A091-B23B-63E1-7D2A02186E1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1659" y="1710576"/>
              <a:ext cx="77998" cy="22999"/>
            </a:xfrm>
            <a:custGeom>
              <a:avLst/>
              <a:gdLst>
                <a:gd name="T0" fmla="*/ 28 w 33"/>
                <a:gd name="T1" fmla="*/ 10 h 10"/>
                <a:gd name="T2" fmla="*/ 5 w 33"/>
                <a:gd name="T3" fmla="*/ 10 h 10"/>
                <a:gd name="T4" fmla="*/ 0 w 33"/>
                <a:gd name="T5" fmla="*/ 5 h 10"/>
                <a:gd name="T6" fmla="*/ 5 w 33"/>
                <a:gd name="T7" fmla="*/ 0 h 10"/>
                <a:gd name="T8" fmla="*/ 28 w 33"/>
                <a:gd name="T9" fmla="*/ 0 h 10"/>
                <a:gd name="T10" fmla="*/ 33 w 33"/>
                <a:gd name="T11" fmla="*/ 5 h 10"/>
                <a:gd name="T12" fmla="*/ 28 w 33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10">
                  <a:moveTo>
                    <a:pt x="28" y="10"/>
                  </a:moveTo>
                  <a:cubicBezTo>
                    <a:pt x="5" y="10"/>
                    <a:pt x="5" y="10"/>
                    <a:pt x="5" y="10"/>
                  </a:cubicBezTo>
                  <a:cubicBezTo>
                    <a:pt x="2" y="10"/>
                    <a:pt x="0" y="7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1" y="0"/>
                    <a:pt x="33" y="2"/>
                    <a:pt x="33" y="5"/>
                  </a:cubicBezTo>
                  <a:cubicBezTo>
                    <a:pt x="33" y="7"/>
                    <a:pt x="31" y="10"/>
                    <a:pt x="28" y="10"/>
                  </a:cubicBezTo>
                  <a:close/>
                </a:path>
              </a:pathLst>
            </a:custGeom>
            <a:solidFill>
              <a:srgbClr val="6EBE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B4A310D5-F43E-642A-E40C-74281F6EB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0887" y="4412235"/>
            <a:ext cx="1088435" cy="44419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23106EB-D566-E515-938F-C1656439CE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3554" y="4083978"/>
            <a:ext cx="924115" cy="92232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DF27F49-4797-AC97-62C9-D694FA668F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714" y="3612135"/>
            <a:ext cx="1955800" cy="16002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5BA1240-2842-29E6-2209-55BE61EB20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48848" y="3381057"/>
            <a:ext cx="1879600" cy="1879600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CDD3C577-CD60-5473-DC02-45F84A840153}"/>
              </a:ext>
            </a:extLst>
          </p:cNvPr>
          <p:cNvGrpSpPr/>
          <p:nvPr/>
        </p:nvGrpSpPr>
        <p:grpSpPr>
          <a:xfrm>
            <a:off x="790832" y="2091827"/>
            <a:ext cx="10104349" cy="792932"/>
            <a:chOff x="5115300" y="1045807"/>
            <a:chExt cx="3230914" cy="393137"/>
          </a:xfrm>
          <a:solidFill>
            <a:schemeClr val="accent6"/>
          </a:solidFill>
        </p:grpSpPr>
        <p:sp>
          <p:nvSpPr>
            <p:cNvPr id="41" name="Freeform 137">
              <a:extLst>
                <a:ext uri="{FF2B5EF4-FFF2-40B4-BE49-F238E27FC236}">
                  <a16:creationId xmlns:a16="http://schemas.microsoft.com/office/drawing/2014/main" id="{17603A55-1253-801C-3FC1-CBF3FC60E0B7}"/>
                </a:ext>
              </a:extLst>
            </p:cNvPr>
            <p:cNvSpPr>
              <a:spLocks/>
            </p:cNvSpPr>
            <p:nvPr/>
          </p:nvSpPr>
          <p:spPr bwMode="auto">
            <a:xfrm>
              <a:off x="5115300" y="1179760"/>
              <a:ext cx="3079171" cy="125232"/>
            </a:xfrm>
            <a:custGeom>
              <a:avLst/>
              <a:gdLst>
                <a:gd name="T0" fmla="*/ 180 w 8827"/>
                <a:gd name="T1" fmla="*/ 359 h 359"/>
                <a:gd name="T2" fmla="*/ 8646 w 8827"/>
                <a:gd name="T3" fmla="*/ 359 h 359"/>
                <a:gd name="T4" fmla="*/ 8827 w 8827"/>
                <a:gd name="T5" fmla="*/ 180 h 359"/>
                <a:gd name="T6" fmla="*/ 8648 w 8827"/>
                <a:gd name="T7" fmla="*/ 0 h 359"/>
                <a:gd name="T8" fmla="*/ 182 w 8827"/>
                <a:gd name="T9" fmla="*/ 0 h 359"/>
                <a:gd name="T10" fmla="*/ 146 w 8827"/>
                <a:gd name="T11" fmla="*/ 3 h 359"/>
                <a:gd name="T12" fmla="*/ 81 w 8827"/>
                <a:gd name="T13" fmla="*/ 30 h 359"/>
                <a:gd name="T14" fmla="*/ 32 w 8827"/>
                <a:gd name="T15" fmla="*/ 79 h 359"/>
                <a:gd name="T16" fmla="*/ 5 w 8827"/>
                <a:gd name="T17" fmla="*/ 144 h 359"/>
                <a:gd name="T18" fmla="*/ 0 w 8827"/>
                <a:gd name="T19" fmla="*/ 180 h 359"/>
                <a:gd name="T20" fmla="*/ 3 w 8827"/>
                <a:gd name="T21" fmla="*/ 203 h 359"/>
                <a:gd name="T22" fmla="*/ 13 w 8827"/>
                <a:gd name="T23" fmla="*/ 245 h 359"/>
                <a:gd name="T24" fmla="*/ 45 w 8827"/>
                <a:gd name="T25" fmla="*/ 298 h 359"/>
                <a:gd name="T26" fmla="*/ 76 w 8827"/>
                <a:gd name="T27" fmla="*/ 325 h 359"/>
                <a:gd name="T28" fmla="*/ 100 w 8827"/>
                <a:gd name="T29" fmla="*/ 340 h 359"/>
                <a:gd name="T30" fmla="*/ 153 w 8827"/>
                <a:gd name="T31" fmla="*/ 359 h 359"/>
                <a:gd name="T32" fmla="*/ 180 w 8827"/>
                <a:gd name="T3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827" h="359">
                  <a:moveTo>
                    <a:pt x="180" y="359"/>
                  </a:moveTo>
                  <a:lnTo>
                    <a:pt x="8646" y="359"/>
                  </a:lnTo>
                  <a:lnTo>
                    <a:pt x="8827" y="180"/>
                  </a:lnTo>
                  <a:lnTo>
                    <a:pt x="8648" y="0"/>
                  </a:lnTo>
                  <a:lnTo>
                    <a:pt x="182" y="0"/>
                  </a:lnTo>
                  <a:lnTo>
                    <a:pt x="146" y="3"/>
                  </a:lnTo>
                  <a:lnTo>
                    <a:pt x="81" y="30"/>
                  </a:lnTo>
                  <a:lnTo>
                    <a:pt x="32" y="79"/>
                  </a:lnTo>
                  <a:lnTo>
                    <a:pt x="5" y="144"/>
                  </a:lnTo>
                  <a:lnTo>
                    <a:pt x="0" y="180"/>
                  </a:lnTo>
                  <a:lnTo>
                    <a:pt x="3" y="203"/>
                  </a:lnTo>
                  <a:lnTo>
                    <a:pt x="13" y="245"/>
                  </a:lnTo>
                  <a:lnTo>
                    <a:pt x="45" y="298"/>
                  </a:lnTo>
                  <a:lnTo>
                    <a:pt x="76" y="325"/>
                  </a:lnTo>
                  <a:lnTo>
                    <a:pt x="100" y="340"/>
                  </a:lnTo>
                  <a:lnTo>
                    <a:pt x="153" y="359"/>
                  </a:lnTo>
                  <a:lnTo>
                    <a:pt x="180" y="359"/>
                  </a:ln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/>
                <a:t>INPUT									OUTPUT</a:t>
              </a: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8AAD1A94-A084-D1B9-6226-A70387C00CA1}"/>
                </a:ext>
              </a:extLst>
            </p:cNvPr>
            <p:cNvGrpSpPr/>
            <p:nvPr/>
          </p:nvGrpSpPr>
          <p:grpSpPr>
            <a:xfrm>
              <a:off x="8087726" y="1045807"/>
              <a:ext cx="258488" cy="393137"/>
              <a:chOff x="8087726" y="1045807"/>
              <a:chExt cx="258488" cy="393137"/>
            </a:xfrm>
            <a:grpFill/>
          </p:grpSpPr>
          <p:sp>
            <p:nvSpPr>
              <p:cNvPr id="43" name="Freeform 138">
                <a:extLst>
                  <a:ext uri="{FF2B5EF4-FFF2-40B4-BE49-F238E27FC236}">
                    <a16:creationId xmlns:a16="http://schemas.microsoft.com/office/drawing/2014/main" id="{0D54F71B-432B-B036-A087-87684B5486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87726" y="1288945"/>
                <a:ext cx="238604" cy="149999"/>
              </a:xfrm>
              <a:custGeom>
                <a:avLst/>
                <a:gdLst>
                  <a:gd name="T0" fmla="*/ 177 w 684"/>
                  <a:gd name="T1" fmla="*/ 430 h 430"/>
                  <a:gd name="T2" fmla="*/ 213 w 684"/>
                  <a:gd name="T3" fmla="*/ 428 h 430"/>
                  <a:gd name="T4" fmla="*/ 279 w 684"/>
                  <a:gd name="T5" fmla="*/ 401 h 430"/>
                  <a:gd name="T6" fmla="*/ 306 w 684"/>
                  <a:gd name="T7" fmla="*/ 377 h 430"/>
                  <a:gd name="T8" fmla="*/ 684 w 684"/>
                  <a:gd name="T9" fmla="*/ 0 h 430"/>
                  <a:gd name="T10" fmla="*/ 652 w 684"/>
                  <a:gd name="T11" fmla="*/ 23 h 430"/>
                  <a:gd name="T12" fmla="*/ 619 w 684"/>
                  <a:gd name="T13" fmla="*/ 38 h 430"/>
                  <a:gd name="T14" fmla="*/ 591 w 684"/>
                  <a:gd name="T15" fmla="*/ 46 h 430"/>
                  <a:gd name="T16" fmla="*/ 562 w 684"/>
                  <a:gd name="T17" fmla="*/ 46 h 430"/>
                  <a:gd name="T18" fmla="*/ 125 w 684"/>
                  <a:gd name="T19" fmla="*/ 46 h 430"/>
                  <a:gd name="T20" fmla="*/ 125 w 684"/>
                  <a:gd name="T21" fmla="*/ 48 h 430"/>
                  <a:gd name="T22" fmla="*/ 127 w 684"/>
                  <a:gd name="T23" fmla="*/ 48 h 430"/>
                  <a:gd name="T24" fmla="*/ 51 w 684"/>
                  <a:gd name="T25" fmla="*/ 122 h 430"/>
                  <a:gd name="T26" fmla="*/ 27 w 684"/>
                  <a:gd name="T27" fmla="*/ 150 h 430"/>
                  <a:gd name="T28" fmla="*/ 0 w 684"/>
                  <a:gd name="T29" fmla="*/ 215 h 430"/>
                  <a:gd name="T30" fmla="*/ 0 w 684"/>
                  <a:gd name="T31" fmla="*/ 285 h 430"/>
                  <a:gd name="T32" fmla="*/ 27 w 684"/>
                  <a:gd name="T33" fmla="*/ 350 h 430"/>
                  <a:gd name="T34" fmla="*/ 51 w 684"/>
                  <a:gd name="T35" fmla="*/ 377 h 430"/>
                  <a:gd name="T36" fmla="*/ 53 w 684"/>
                  <a:gd name="T37" fmla="*/ 380 h 430"/>
                  <a:gd name="T38" fmla="*/ 55 w 684"/>
                  <a:gd name="T39" fmla="*/ 382 h 430"/>
                  <a:gd name="T40" fmla="*/ 82 w 684"/>
                  <a:gd name="T41" fmla="*/ 403 h 430"/>
                  <a:gd name="T42" fmla="*/ 144 w 684"/>
                  <a:gd name="T43" fmla="*/ 428 h 430"/>
                  <a:gd name="T44" fmla="*/ 177 w 684"/>
                  <a:gd name="T45" fmla="*/ 430 h 4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84" h="430">
                    <a:moveTo>
                      <a:pt x="177" y="430"/>
                    </a:moveTo>
                    <a:lnTo>
                      <a:pt x="213" y="428"/>
                    </a:lnTo>
                    <a:lnTo>
                      <a:pt x="279" y="401"/>
                    </a:lnTo>
                    <a:lnTo>
                      <a:pt x="306" y="377"/>
                    </a:lnTo>
                    <a:lnTo>
                      <a:pt x="684" y="0"/>
                    </a:lnTo>
                    <a:lnTo>
                      <a:pt x="652" y="23"/>
                    </a:lnTo>
                    <a:lnTo>
                      <a:pt x="619" y="38"/>
                    </a:lnTo>
                    <a:lnTo>
                      <a:pt x="591" y="46"/>
                    </a:lnTo>
                    <a:lnTo>
                      <a:pt x="562" y="46"/>
                    </a:lnTo>
                    <a:lnTo>
                      <a:pt x="125" y="46"/>
                    </a:lnTo>
                    <a:lnTo>
                      <a:pt x="125" y="48"/>
                    </a:lnTo>
                    <a:lnTo>
                      <a:pt x="127" y="48"/>
                    </a:lnTo>
                    <a:lnTo>
                      <a:pt x="51" y="122"/>
                    </a:lnTo>
                    <a:lnTo>
                      <a:pt x="27" y="150"/>
                    </a:lnTo>
                    <a:lnTo>
                      <a:pt x="0" y="215"/>
                    </a:lnTo>
                    <a:lnTo>
                      <a:pt x="0" y="285"/>
                    </a:lnTo>
                    <a:lnTo>
                      <a:pt x="27" y="350"/>
                    </a:lnTo>
                    <a:lnTo>
                      <a:pt x="51" y="377"/>
                    </a:lnTo>
                    <a:lnTo>
                      <a:pt x="53" y="380"/>
                    </a:lnTo>
                    <a:lnTo>
                      <a:pt x="55" y="382"/>
                    </a:lnTo>
                    <a:lnTo>
                      <a:pt x="82" y="403"/>
                    </a:lnTo>
                    <a:lnTo>
                      <a:pt x="144" y="428"/>
                    </a:lnTo>
                    <a:lnTo>
                      <a:pt x="177" y="430"/>
                    </a:lnTo>
                    <a:close/>
                  </a:path>
                </a:pathLst>
              </a:custGeom>
              <a:grpFill/>
              <a:ln>
                <a:solidFill>
                  <a:schemeClr val="accent2"/>
                </a:solidFill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139">
                <a:extLst>
                  <a:ext uri="{FF2B5EF4-FFF2-40B4-BE49-F238E27FC236}">
                    <a16:creationId xmlns:a16="http://schemas.microsoft.com/office/drawing/2014/main" id="{6B82ACB1-C5C6-855F-EED1-5F74733013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31330" y="1242550"/>
                <a:ext cx="172325" cy="62442"/>
              </a:xfrm>
              <a:custGeom>
                <a:avLst/>
                <a:gdLst>
                  <a:gd name="T0" fmla="*/ 0 w 494"/>
                  <a:gd name="T1" fmla="*/ 179 h 179"/>
                  <a:gd name="T2" fmla="*/ 437 w 494"/>
                  <a:gd name="T3" fmla="*/ 179 h 179"/>
                  <a:gd name="T4" fmla="*/ 466 w 494"/>
                  <a:gd name="T5" fmla="*/ 179 h 179"/>
                  <a:gd name="T6" fmla="*/ 494 w 494"/>
                  <a:gd name="T7" fmla="*/ 171 h 179"/>
                  <a:gd name="T8" fmla="*/ 464 w 494"/>
                  <a:gd name="T9" fmla="*/ 179 h 179"/>
                  <a:gd name="T10" fmla="*/ 437 w 494"/>
                  <a:gd name="T11" fmla="*/ 179 h 179"/>
                  <a:gd name="T12" fmla="*/ 401 w 494"/>
                  <a:gd name="T13" fmla="*/ 177 h 179"/>
                  <a:gd name="T14" fmla="*/ 335 w 494"/>
                  <a:gd name="T15" fmla="*/ 152 h 179"/>
                  <a:gd name="T16" fmla="*/ 308 w 494"/>
                  <a:gd name="T17" fmla="*/ 126 h 179"/>
                  <a:gd name="T18" fmla="*/ 181 w 494"/>
                  <a:gd name="T19" fmla="*/ 0 h 179"/>
                  <a:gd name="T20" fmla="*/ 0 w 494"/>
                  <a:gd name="T21" fmla="*/ 179 h 179"/>
                  <a:gd name="T22" fmla="*/ 0 w 494"/>
                  <a:gd name="T23" fmla="*/ 179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94" h="179">
                    <a:moveTo>
                      <a:pt x="0" y="179"/>
                    </a:moveTo>
                    <a:lnTo>
                      <a:pt x="437" y="179"/>
                    </a:lnTo>
                    <a:lnTo>
                      <a:pt x="466" y="179"/>
                    </a:lnTo>
                    <a:lnTo>
                      <a:pt x="494" y="171"/>
                    </a:lnTo>
                    <a:lnTo>
                      <a:pt x="464" y="179"/>
                    </a:lnTo>
                    <a:lnTo>
                      <a:pt x="437" y="179"/>
                    </a:lnTo>
                    <a:lnTo>
                      <a:pt x="401" y="177"/>
                    </a:lnTo>
                    <a:lnTo>
                      <a:pt x="335" y="152"/>
                    </a:lnTo>
                    <a:lnTo>
                      <a:pt x="308" y="126"/>
                    </a:lnTo>
                    <a:lnTo>
                      <a:pt x="181" y="0"/>
                    </a:lnTo>
                    <a:lnTo>
                      <a:pt x="0" y="179"/>
                    </a:lnTo>
                    <a:lnTo>
                      <a:pt x="0" y="179"/>
                    </a:lnTo>
                    <a:close/>
                  </a:path>
                </a:pathLst>
              </a:custGeom>
              <a:grpFill/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140">
                <a:extLst>
                  <a:ext uri="{FF2B5EF4-FFF2-40B4-BE49-F238E27FC236}">
                    <a16:creationId xmlns:a16="http://schemas.microsoft.com/office/drawing/2014/main" id="{5D7633BA-EB33-274C-561F-0174FE3545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87726" y="1045807"/>
                <a:ext cx="238604" cy="150348"/>
              </a:xfrm>
              <a:custGeom>
                <a:avLst/>
                <a:gdLst>
                  <a:gd name="T0" fmla="*/ 684 w 684"/>
                  <a:gd name="T1" fmla="*/ 431 h 431"/>
                  <a:gd name="T2" fmla="*/ 306 w 684"/>
                  <a:gd name="T3" fmla="*/ 53 h 431"/>
                  <a:gd name="T4" fmla="*/ 296 w 684"/>
                  <a:gd name="T5" fmla="*/ 45 h 431"/>
                  <a:gd name="T6" fmla="*/ 285 w 684"/>
                  <a:gd name="T7" fmla="*/ 36 h 431"/>
                  <a:gd name="T8" fmla="*/ 260 w 684"/>
                  <a:gd name="T9" fmla="*/ 19 h 431"/>
                  <a:gd name="T10" fmla="*/ 207 w 684"/>
                  <a:gd name="T11" fmla="*/ 3 h 431"/>
                  <a:gd name="T12" fmla="*/ 179 w 684"/>
                  <a:gd name="T13" fmla="*/ 0 h 431"/>
                  <a:gd name="T14" fmla="*/ 144 w 684"/>
                  <a:gd name="T15" fmla="*/ 3 h 431"/>
                  <a:gd name="T16" fmla="*/ 78 w 684"/>
                  <a:gd name="T17" fmla="*/ 30 h 431"/>
                  <a:gd name="T18" fmla="*/ 51 w 684"/>
                  <a:gd name="T19" fmla="*/ 53 h 431"/>
                  <a:gd name="T20" fmla="*/ 27 w 684"/>
                  <a:gd name="T21" fmla="*/ 83 h 431"/>
                  <a:gd name="T22" fmla="*/ 0 w 684"/>
                  <a:gd name="T23" fmla="*/ 146 h 431"/>
                  <a:gd name="T24" fmla="*/ 0 w 684"/>
                  <a:gd name="T25" fmla="*/ 216 h 431"/>
                  <a:gd name="T26" fmla="*/ 27 w 684"/>
                  <a:gd name="T27" fmla="*/ 281 h 431"/>
                  <a:gd name="T28" fmla="*/ 51 w 684"/>
                  <a:gd name="T29" fmla="*/ 309 h 431"/>
                  <a:gd name="T30" fmla="*/ 125 w 684"/>
                  <a:gd name="T31" fmla="*/ 382 h 431"/>
                  <a:gd name="T32" fmla="*/ 562 w 684"/>
                  <a:gd name="T33" fmla="*/ 382 h 431"/>
                  <a:gd name="T34" fmla="*/ 562 w 684"/>
                  <a:gd name="T35" fmla="*/ 382 h 431"/>
                  <a:gd name="T36" fmla="*/ 562 w 684"/>
                  <a:gd name="T37" fmla="*/ 382 h 431"/>
                  <a:gd name="T38" fmla="*/ 593 w 684"/>
                  <a:gd name="T39" fmla="*/ 384 h 431"/>
                  <a:gd name="T40" fmla="*/ 657 w 684"/>
                  <a:gd name="T41" fmla="*/ 410 h 431"/>
                  <a:gd name="T42" fmla="*/ 684 w 684"/>
                  <a:gd name="T43" fmla="*/ 431 h 4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84" h="431">
                    <a:moveTo>
                      <a:pt x="684" y="431"/>
                    </a:moveTo>
                    <a:lnTo>
                      <a:pt x="306" y="53"/>
                    </a:lnTo>
                    <a:lnTo>
                      <a:pt x="296" y="45"/>
                    </a:lnTo>
                    <a:lnTo>
                      <a:pt x="285" y="36"/>
                    </a:lnTo>
                    <a:lnTo>
                      <a:pt x="260" y="19"/>
                    </a:lnTo>
                    <a:lnTo>
                      <a:pt x="207" y="3"/>
                    </a:lnTo>
                    <a:lnTo>
                      <a:pt x="179" y="0"/>
                    </a:lnTo>
                    <a:lnTo>
                      <a:pt x="144" y="3"/>
                    </a:lnTo>
                    <a:lnTo>
                      <a:pt x="78" y="30"/>
                    </a:lnTo>
                    <a:lnTo>
                      <a:pt x="51" y="53"/>
                    </a:lnTo>
                    <a:lnTo>
                      <a:pt x="27" y="83"/>
                    </a:lnTo>
                    <a:lnTo>
                      <a:pt x="0" y="146"/>
                    </a:lnTo>
                    <a:lnTo>
                      <a:pt x="0" y="216"/>
                    </a:lnTo>
                    <a:lnTo>
                      <a:pt x="27" y="281"/>
                    </a:lnTo>
                    <a:lnTo>
                      <a:pt x="51" y="309"/>
                    </a:lnTo>
                    <a:lnTo>
                      <a:pt x="125" y="382"/>
                    </a:lnTo>
                    <a:lnTo>
                      <a:pt x="562" y="382"/>
                    </a:lnTo>
                    <a:lnTo>
                      <a:pt x="562" y="382"/>
                    </a:lnTo>
                    <a:lnTo>
                      <a:pt x="562" y="382"/>
                    </a:lnTo>
                    <a:lnTo>
                      <a:pt x="593" y="384"/>
                    </a:lnTo>
                    <a:lnTo>
                      <a:pt x="657" y="410"/>
                    </a:lnTo>
                    <a:lnTo>
                      <a:pt x="684" y="431"/>
                    </a:lnTo>
                    <a:close/>
                  </a:path>
                </a:pathLst>
              </a:custGeom>
              <a:grpFill/>
              <a:ln>
                <a:solidFill>
                  <a:schemeClr val="accent2"/>
                </a:solidFill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141">
                <a:extLst>
                  <a:ext uri="{FF2B5EF4-FFF2-40B4-BE49-F238E27FC236}">
                    <a16:creationId xmlns:a16="http://schemas.microsoft.com/office/drawing/2014/main" id="{29024123-B3F3-7302-FB81-0F6ACC83AF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31331" y="1179063"/>
                <a:ext cx="152441" cy="63488"/>
              </a:xfrm>
              <a:custGeom>
                <a:avLst/>
                <a:gdLst>
                  <a:gd name="T0" fmla="*/ 181 w 437"/>
                  <a:gd name="T1" fmla="*/ 182 h 182"/>
                  <a:gd name="T2" fmla="*/ 308 w 437"/>
                  <a:gd name="T3" fmla="*/ 53 h 182"/>
                  <a:gd name="T4" fmla="*/ 335 w 437"/>
                  <a:gd name="T5" fmla="*/ 30 h 182"/>
                  <a:gd name="T6" fmla="*/ 401 w 437"/>
                  <a:gd name="T7" fmla="*/ 2 h 182"/>
                  <a:gd name="T8" fmla="*/ 437 w 437"/>
                  <a:gd name="T9" fmla="*/ 0 h 182"/>
                  <a:gd name="T10" fmla="*/ 437 w 437"/>
                  <a:gd name="T11" fmla="*/ 0 h 182"/>
                  <a:gd name="T12" fmla="*/ 0 w 437"/>
                  <a:gd name="T13" fmla="*/ 0 h 182"/>
                  <a:gd name="T14" fmla="*/ 2 w 437"/>
                  <a:gd name="T15" fmla="*/ 2 h 182"/>
                  <a:gd name="T16" fmla="*/ 2 w 437"/>
                  <a:gd name="T17" fmla="*/ 2 h 182"/>
                  <a:gd name="T18" fmla="*/ 181 w 437"/>
                  <a:gd name="T19" fmla="*/ 182 h 182"/>
                  <a:gd name="T20" fmla="*/ 181 w 437"/>
                  <a:gd name="T21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37" h="182">
                    <a:moveTo>
                      <a:pt x="181" y="182"/>
                    </a:moveTo>
                    <a:lnTo>
                      <a:pt x="308" y="53"/>
                    </a:lnTo>
                    <a:lnTo>
                      <a:pt x="335" y="30"/>
                    </a:lnTo>
                    <a:lnTo>
                      <a:pt x="401" y="2"/>
                    </a:lnTo>
                    <a:lnTo>
                      <a:pt x="437" y="0"/>
                    </a:lnTo>
                    <a:lnTo>
                      <a:pt x="437" y="0"/>
                    </a:lnTo>
                    <a:lnTo>
                      <a:pt x="0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181" y="182"/>
                    </a:lnTo>
                    <a:lnTo>
                      <a:pt x="181" y="182"/>
                    </a:lnTo>
                    <a:close/>
                  </a:path>
                </a:pathLst>
              </a:custGeom>
              <a:grpFill/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143">
                <a:extLst>
                  <a:ext uri="{FF2B5EF4-FFF2-40B4-BE49-F238E27FC236}">
                    <a16:creationId xmlns:a16="http://schemas.microsoft.com/office/drawing/2014/main" id="{A2566A90-A60C-3C8D-9BF6-C0F4C58245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94470" y="1179062"/>
                <a:ext cx="151744" cy="125930"/>
              </a:xfrm>
              <a:custGeom>
                <a:avLst/>
                <a:gdLst>
                  <a:gd name="T0" fmla="*/ 127 w 435"/>
                  <a:gd name="T1" fmla="*/ 308 h 361"/>
                  <a:gd name="T2" fmla="*/ 154 w 435"/>
                  <a:gd name="T3" fmla="*/ 334 h 361"/>
                  <a:gd name="T4" fmla="*/ 220 w 435"/>
                  <a:gd name="T5" fmla="*/ 359 h 361"/>
                  <a:gd name="T6" fmla="*/ 256 w 435"/>
                  <a:gd name="T7" fmla="*/ 361 h 361"/>
                  <a:gd name="T8" fmla="*/ 283 w 435"/>
                  <a:gd name="T9" fmla="*/ 361 h 361"/>
                  <a:gd name="T10" fmla="*/ 313 w 435"/>
                  <a:gd name="T11" fmla="*/ 353 h 361"/>
                  <a:gd name="T12" fmla="*/ 319 w 435"/>
                  <a:gd name="T13" fmla="*/ 351 h 361"/>
                  <a:gd name="T14" fmla="*/ 325 w 435"/>
                  <a:gd name="T15" fmla="*/ 349 h 361"/>
                  <a:gd name="T16" fmla="*/ 330 w 435"/>
                  <a:gd name="T17" fmla="*/ 346 h 361"/>
                  <a:gd name="T18" fmla="*/ 334 w 435"/>
                  <a:gd name="T19" fmla="*/ 344 h 361"/>
                  <a:gd name="T20" fmla="*/ 336 w 435"/>
                  <a:gd name="T21" fmla="*/ 344 h 361"/>
                  <a:gd name="T22" fmla="*/ 336 w 435"/>
                  <a:gd name="T23" fmla="*/ 342 h 361"/>
                  <a:gd name="T24" fmla="*/ 357 w 435"/>
                  <a:gd name="T25" fmla="*/ 330 h 361"/>
                  <a:gd name="T26" fmla="*/ 378 w 435"/>
                  <a:gd name="T27" fmla="*/ 315 h 361"/>
                  <a:gd name="T28" fmla="*/ 382 w 435"/>
                  <a:gd name="T29" fmla="*/ 308 h 361"/>
                  <a:gd name="T30" fmla="*/ 399 w 435"/>
                  <a:gd name="T31" fmla="*/ 292 h 361"/>
                  <a:gd name="T32" fmla="*/ 422 w 435"/>
                  <a:gd name="T33" fmla="*/ 249 h 361"/>
                  <a:gd name="T34" fmla="*/ 429 w 435"/>
                  <a:gd name="T35" fmla="*/ 228 h 361"/>
                  <a:gd name="T36" fmla="*/ 431 w 435"/>
                  <a:gd name="T37" fmla="*/ 222 h 361"/>
                  <a:gd name="T38" fmla="*/ 433 w 435"/>
                  <a:gd name="T39" fmla="*/ 216 h 361"/>
                  <a:gd name="T40" fmla="*/ 435 w 435"/>
                  <a:gd name="T41" fmla="*/ 199 h 361"/>
                  <a:gd name="T42" fmla="*/ 435 w 435"/>
                  <a:gd name="T43" fmla="*/ 182 h 361"/>
                  <a:gd name="T44" fmla="*/ 435 w 435"/>
                  <a:gd name="T45" fmla="*/ 178 h 361"/>
                  <a:gd name="T46" fmla="*/ 435 w 435"/>
                  <a:gd name="T47" fmla="*/ 171 h 361"/>
                  <a:gd name="T48" fmla="*/ 435 w 435"/>
                  <a:gd name="T49" fmla="*/ 171 h 361"/>
                  <a:gd name="T50" fmla="*/ 435 w 435"/>
                  <a:gd name="T51" fmla="*/ 171 h 361"/>
                  <a:gd name="T52" fmla="*/ 435 w 435"/>
                  <a:gd name="T53" fmla="*/ 171 h 361"/>
                  <a:gd name="T54" fmla="*/ 435 w 435"/>
                  <a:gd name="T55" fmla="*/ 171 h 361"/>
                  <a:gd name="T56" fmla="*/ 435 w 435"/>
                  <a:gd name="T57" fmla="*/ 171 h 361"/>
                  <a:gd name="T58" fmla="*/ 435 w 435"/>
                  <a:gd name="T59" fmla="*/ 169 h 361"/>
                  <a:gd name="T60" fmla="*/ 435 w 435"/>
                  <a:gd name="T61" fmla="*/ 169 h 361"/>
                  <a:gd name="T62" fmla="*/ 435 w 435"/>
                  <a:gd name="T63" fmla="*/ 161 h 361"/>
                  <a:gd name="T64" fmla="*/ 433 w 435"/>
                  <a:gd name="T65" fmla="*/ 152 h 361"/>
                  <a:gd name="T66" fmla="*/ 433 w 435"/>
                  <a:gd name="T67" fmla="*/ 152 h 361"/>
                  <a:gd name="T68" fmla="*/ 433 w 435"/>
                  <a:gd name="T69" fmla="*/ 150 h 361"/>
                  <a:gd name="T70" fmla="*/ 431 w 435"/>
                  <a:gd name="T71" fmla="*/ 144 h 361"/>
                  <a:gd name="T72" fmla="*/ 429 w 435"/>
                  <a:gd name="T73" fmla="*/ 135 h 361"/>
                  <a:gd name="T74" fmla="*/ 429 w 435"/>
                  <a:gd name="T75" fmla="*/ 135 h 361"/>
                  <a:gd name="T76" fmla="*/ 429 w 435"/>
                  <a:gd name="T77" fmla="*/ 135 h 361"/>
                  <a:gd name="T78" fmla="*/ 422 w 435"/>
                  <a:gd name="T79" fmla="*/ 112 h 361"/>
                  <a:gd name="T80" fmla="*/ 399 w 435"/>
                  <a:gd name="T81" fmla="*/ 72 h 361"/>
                  <a:gd name="T82" fmla="*/ 382 w 435"/>
                  <a:gd name="T83" fmla="*/ 53 h 361"/>
                  <a:gd name="T84" fmla="*/ 378 w 435"/>
                  <a:gd name="T85" fmla="*/ 49 h 361"/>
                  <a:gd name="T86" fmla="*/ 355 w 435"/>
                  <a:gd name="T87" fmla="*/ 30 h 361"/>
                  <a:gd name="T88" fmla="*/ 302 w 435"/>
                  <a:gd name="T89" fmla="*/ 7 h 361"/>
                  <a:gd name="T90" fmla="*/ 275 w 435"/>
                  <a:gd name="T91" fmla="*/ 2 h 361"/>
                  <a:gd name="T92" fmla="*/ 273 w 435"/>
                  <a:gd name="T93" fmla="*/ 2 h 361"/>
                  <a:gd name="T94" fmla="*/ 273 w 435"/>
                  <a:gd name="T95" fmla="*/ 2 h 361"/>
                  <a:gd name="T96" fmla="*/ 264 w 435"/>
                  <a:gd name="T97" fmla="*/ 0 h 361"/>
                  <a:gd name="T98" fmla="*/ 256 w 435"/>
                  <a:gd name="T99" fmla="*/ 0 h 361"/>
                  <a:gd name="T100" fmla="*/ 256 w 435"/>
                  <a:gd name="T101" fmla="*/ 0 h 361"/>
                  <a:gd name="T102" fmla="*/ 220 w 435"/>
                  <a:gd name="T103" fmla="*/ 2 h 361"/>
                  <a:gd name="T104" fmla="*/ 154 w 435"/>
                  <a:gd name="T105" fmla="*/ 30 h 361"/>
                  <a:gd name="T106" fmla="*/ 127 w 435"/>
                  <a:gd name="T107" fmla="*/ 53 h 361"/>
                  <a:gd name="T108" fmla="*/ 0 w 435"/>
                  <a:gd name="T109" fmla="*/ 182 h 361"/>
                  <a:gd name="T110" fmla="*/ 127 w 435"/>
                  <a:gd name="T111" fmla="*/ 308 h 3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435" h="361">
                    <a:moveTo>
                      <a:pt x="127" y="308"/>
                    </a:moveTo>
                    <a:lnTo>
                      <a:pt x="154" y="334"/>
                    </a:lnTo>
                    <a:lnTo>
                      <a:pt x="220" y="359"/>
                    </a:lnTo>
                    <a:lnTo>
                      <a:pt x="256" y="361"/>
                    </a:lnTo>
                    <a:lnTo>
                      <a:pt x="283" y="361"/>
                    </a:lnTo>
                    <a:lnTo>
                      <a:pt x="313" y="353"/>
                    </a:lnTo>
                    <a:lnTo>
                      <a:pt x="319" y="351"/>
                    </a:lnTo>
                    <a:lnTo>
                      <a:pt x="325" y="349"/>
                    </a:lnTo>
                    <a:lnTo>
                      <a:pt x="330" y="346"/>
                    </a:lnTo>
                    <a:lnTo>
                      <a:pt x="334" y="344"/>
                    </a:lnTo>
                    <a:lnTo>
                      <a:pt x="336" y="344"/>
                    </a:lnTo>
                    <a:lnTo>
                      <a:pt x="336" y="342"/>
                    </a:lnTo>
                    <a:lnTo>
                      <a:pt x="357" y="330"/>
                    </a:lnTo>
                    <a:lnTo>
                      <a:pt x="378" y="315"/>
                    </a:lnTo>
                    <a:lnTo>
                      <a:pt x="382" y="308"/>
                    </a:lnTo>
                    <a:lnTo>
                      <a:pt x="399" y="292"/>
                    </a:lnTo>
                    <a:lnTo>
                      <a:pt x="422" y="249"/>
                    </a:lnTo>
                    <a:lnTo>
                      <a:pt x="429" y="228"/>
                    </a:lnTo>
                    <a:lnTo>
                      <a:pt x="431" y="222"/>
                    </a:lnTo>
                    <a:lnTo>
                      <a:pt x="433" y="216"/>
                    </a:lnTo>
                    <a:lnTo>
                      <a:pt x="435" y="199"/>
                    </a:lnTo>
                    <a:lnTo>
                      <a:pt x="435" y="182"/>
                    </a:lnTo>
                    <a:lnTo>
                      <a:pt x="435" y="178"/>
                    </a:lnTo>
                    <a:lnTo>
                      <a:pt x="435" y="171"/>
                    </a:lnTo>
                    <a:lnTo>
                      <a:pt x="435" y="171"/>
                    </a:lnTo>
                    <a:lnTo>
                      <a:pt x="435" y="171"/>
                    </a:lnTo>
                    <a:lnTo>
                      <a:pt x="435" y="171"/>
                    </a:lnTo>
                    <a:lnTo>
                      <a:pt x="435" y="171"/>
                    </a:lnTo>
                    <a:lnTo>
                      <a:pt x="435" y="171"/>
                    </a:lnTo>
                    <a:lnTo>
                      <a:pt x="435" y="169"/>
                    </a:lnTo>
                    <a:lnTo>
                      <a:pt x="435" y="169"/>
                    </a:lnTo>
                    <a:lnTo>
                      <a:pt x="435" y="161"/>
                    </a:lnTo>
                    <a:lnTo>
                      <a:pt x="433" y="152"/>
                    </a:lnTo>
                    <a:lnTo>
                      <a:pt x="433" y="152"/>
                    </a:lnTo>
                    <a:lnTo>
                      <a:pt x="433" y="150"/>
                    </a:lnTo>
                    <a:lnTo>
                      <a:pt x="431" y="144"/>
                    </a:lnTo>
                    <a:lnTo>
                      <a:pt x="429" y="135"/>
                    </a:lnTo>
                    <a:lnTo>
                      <a:pt x="429" y="135"/>
                    </a:lnTo>
                    <a:lnTo>
                      <a:pt x="429" y="135"/>
                    </a:lnTo>
                    <a:lnTo>
                      <a:pt x="422" y="112"/>
                    </a:lnTo>
                    <a:lnTo>
                      <a:pt x="399" y="72"/>
                    </a:lnTo>
                    <a:lnTo>
                      <a:pt x="382" y="53"/>
                    </a:lnTo>
                    <a:lnTo>
                      <a:pt x="378" y="49"/>
                    </a:lnTo>
                    <a:lnTo>
                      <a:pt x="355" y="30"/>
                    </a:lnTo>
                    <a:lnTo>
                      <a:pt x="302" y="7"/>
                    </a:lnTo>
                    <a:lnTo>
                      <a:pt x="275" y="2"/>
                    </a:lnTo>
                    <a:lnTo>
                      <a:pt x="273" y="2"/>
                    </a:lnTo>
                    <a:lnTo>
                      <a:pt x="273" y="2"/>
                    </a:lnTo>
                    <a:lnTo>
                      <a:pt x="264" y="0"/>
                    </a:lnTo>
                    <a:lnTo>
                      <a:pt x="256" y="0"/>
                    </a:lnTo>
                    <a:lnTo>
                      <a:pt x="256" y="0"/>
                    </a:lnTo>
                    <a:lnTo>
                      <a:pt x="220" y="2"/>
                    </a:lnTo>
                    <a:lnTo>
                      <a:pt x="154" y="30"/>
                    </a:lnTo>
                    <a:lnTo>
                      <a:pt x="127" y="53"/>
                    </a:lnTo>
                    <a:lnTo>
                      <a:pt x="0" y="182"/>
                    </a:lnTo>
                    <a:lnTo>
                      <a:pt x="127" y="308"/>
                    </a:lnTo>
                    <a:close/>
                  </a:path>
                </a:pathLst>
              </a:cu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F6162156-BA4F-B504-EA14-1554EAB439B1}"/>
              </a:ext>
            </a:extLst>
          </p:cNvPr>
          <p:cNvSpPr txBox="1"/>
          <p:nvPr/>
        </p:nvSpPr>
        <p:spPr>
          <a:xfrm>
            <a:off x="2669060" y="1093845"/>
            <a:ext cx="6474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Partner/Customer Ideation to Code to Product at Warp Speed</a:t>
            </a:r>
          </a:p>
        </p:txBody>
      </p:sp>
    </p:spTree>
    <p:extLst>
      <p:ext uri="{BB962C8B-B14F-4D97-AF65-F5344CB8AC3E}">
        <p14:creationId xmlns:p14="http://schemas.microsoft.com/office/powerpoint/2010/main" val="1714775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1214</TotalTime>
  <Words>435</Words>
  <Application>Microsoft Macintosh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CiscoSansTT</vt:lpstr>
      <vt:lpstr>Office Theme</vt:lpstr>
      <vt:lpstr>PowerPoint Presentation</vt:lpstr>
      <vt:lpstr>AppD API code Building using Automation</vt:lpstr>
      <vt:lpstr>Challenge:  - Lab Users have many different Operating Systems, Libraries, Anti-Virus, Browser Restrictions, making it hard for them to:  - Due to different products having different versions of kube, libraries, modules, python etc, users must have many virtual environments running locally and STILL experience unexpected results with building code locally  - Switch Context Rapidly between virtual dev environments on their local machines  - Its difficult for Instructor, slows down lab and even excludes lab users when its hard to get setup for the lab by installing a lot of tools  - Code may not build locally for everyone the same leading to a bad lab experience  - Local Code Building is not recommended as it leads to unexpected failures in upper environments  - Traditionally, Cisco Labs have had users import an ENV VARs file with API keys, Secrets, SSH-Keys, Variable values exposed in clear text – not setting the BEST security example and making the assumption the lab users will know not to carry over this behavior into their own corporate environments – not setting the best example in-regards-to Industry Security Standards </vt:lpstr>
      <vt:lpstr>What Can We do that is free with just a tiny bit of  elbow-grease?</vt:lpstr>
      <vt:lpstr>Solution:  * Use curated OCI images – called via fly to deploy curated OCI build images to build code for a 100% consistent build experience for all lab users.   * Lab users can utilize the OCI build images for 100% consistent and reliable code building results in their own environments  * Only requirement is installation of one exe and git to run lab  * Allows users to focus on building code to APIs and nothing else  * Users do not require to set up for lab in advance and or run into issues with having to switch context to do different product dev  * Can execute simultaneous code build jobs against different branches if desired  * Can use code in lab at home with 100% same results  * Highly performant and inexpensive at about $5 a month </vt:lpstr>
      <vt:lpstr>Rapidly Build Product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Sherri Conrod (sconrod)</dc:creator>
  <cp:lastModifiedBy>Sherri Conrod (sconrod)</cp:lastModifiedBy>
  <cp:revision>5</cp:revision>
  <dcterms:created xsi:type="dcterms:W3CDTF">2022-04-27T19:14:04Z</dcterms:created>
  <dcterms:modified xsi:type="dcterms:W3CDTF">2022-04-28T15:28:49Z</dcterms:modified>
</cp:coreProperties>
</file>