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3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692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692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692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692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692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692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2"/>
          <p:cNvSpPr>
            <a:spLocks noGrp="1"/>
          </p:cNvSpPr>
          <p:nvPr>
            <p:ph type="body"/>
          </p:nvPr>
        </p:nvSpPr>
        <p:spPr>
          <a:xfrm>
            <a:off x="457200" y="1604520"/>
            <a:ext cx="82292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604520"/>
            <a:ext cx="82292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latin typeface="Calibri"/>
              </a:rPr>
              <a:t>TKINTER</a:t>
            </a:r>
            <a:endParaRPr lang="en-IN" sz="4400" b="0" strike="noStrike" spc="-1">
              <a:latin typeface="Arial"/>
            </a:endParaRPr>
          </a:p>
        </p:txBody>
      </p:sp>
      <p:sp>
        <p:nvSpPr>
          <p:cNvPr id="77"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Times New Roman"/>
              </a:rPr>
              <a:t>Event-Driven Processing</a:t>
            </a:r>
            <a:endParaRPr lang="en-IN" sz="4400" b="0" strike="noStrike" spc="-1">
              <a:latin typeface="Arial"/>
            </a:endParaRPr>
          </a:p>
        </p:txBody>
      </p:sp>
      <p:sp>
        <p:nvSpPr>
          <p:cNvPr id="95" name="CustomShape 2"/>
          <p:cNvSpPr/>
          <p:nvPr/>
        </p:nvSpPr>
        <p:spPr>
          <a:xfrm>
            <a:off x="179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641"/>
              </a:spcBef>
              <a:buClr>
                <a:srgbClr val="000000"/>
              </a:buClr>
              <a:buFont typeface="Arial"/>
              <a:buChar char="•"/>
            </a:pPr>
            <a:r>
              <a:rPr lang="en-IN" sz="2000" b="1" strike="noStrike" spc="-1" dirty="0">
                <a:solidFill>
                  <a:srgbClr val="000000"/>
                </a:solidFill>
                <a:latin typeface="Times New Roman"/>
              </a:rPr>
              <a:t>Events</a:t>
            </a:r>
            <a:r>
              <a:rPr lang="en-IN" sz="2000" b="0" strike="noStrike" spc="-1" dirty="0">
                <a:solidFill>
                  <a:srgbClr val="000000"/>
                </a:solidFill>
                <a:latin typeface="Times New Roman"/>
              </a:rPr>
              <a:t> can include the actual button press (and release), mouse movement, hitting the Return or Enter key, etc. </a:t>
            </a:r>
            <a:endParaRPr lang="en-IN" sz="2000" b="0" strike="noStrike" spc="-1" dirty="0">
              <a:latin typeface="Arial"/>
            </a:endParaRPr>
          </a:p>
          <a:p>
            <a:pPr marL="343080" indent="-342360" algn="just">
              <a:lnSpc>
                <a:spcPct val="100000"/>
              </a:lnSpc>
              <a:spcBef>
                <a:spcPts val="641"/>
              </a:spcBef>
              <a:buClr>
                <a:srgbClr val="000000"/>
              </a:buClr>
              <a:buFont typeface="Arial"/>
              <a:buChar char="•"/>
            </a:pPr>
            <a:r>
              <a:rPr lang="en-IN" sz="2000" b="0" strike="noStrike" spc="-1" dirty="0">
                <a:solidFill>
                  <a:srgbClr val="000000"/>
                </a:solidFill>
                <a:latin typeface="Times New Roman"/>
              </a:rPr>
              <a:t>The entire system of events that occurs from the beginning until the end of a GUI application is what drives it. This is known as </a:t>
            </a:r>
            <a:r>
              <a:rPr lang="en-IN" sz="2000" b="1" strike="noStrike" spc="-1" dirty="0">
                <a:solidFill>
                  <a:srgbClr val="000000"/>
                </a:solidFill>
                <a:latin typeface="Times New Roman"/>
              </a:rPr>
              <a:t>event-driven processing.</a:t>
            </a:r>
            <a:endParaRPr lang="en-IN" sz="2000" b="0" strike="noStrike" spc="-1" dirty="0">
              <a:latin typeface="Arial"/>
            </a:endParaRPr>
          </a:p>
          <a:p>
            <a:pPr marL="343080" indent="-342360" algn="just">
              <a:lnSpc>
                <a:spcPct val="100000"/>
              </a:lnSpc>
              <a:spcBef>
                <a:spcPts val="641"/>
              </a:spcBef>
              <a:buClr>
                <a:srgbClr val="000000"/>
              </a:buClr>
              <a:buFont typeface="Arial"/>
              <a:buChar char="•"/>
            </a:pPr>
            <a:r>
              <a:rPr lang="en-IN" sz="2000" b="0" strike="noStrike" spc="-1" dirty="0">
                <a:solidFill>
                  <a:srgbClr val="000000"/>
                </a:solidFill>
                <a:latin typeface="Times New Roman"/>
              </a:rPr>
              <a:t>The event-driven processing: when GUI application is started, it must perform some setup procedures to prepare for the core execution, just as how a network server must allocate a socket and bind it to a local address. </a:t>
            </a:r>
            <a:endParaRPr lang="en-IN" sz="2000" b="0" strike="noStrike" spc="-1" dirty="0">
              <a:latin typeface="Arial"/>
            </a:endParaRPr>
          </a:p>
          <a:p>
            <a:pPr marL="343080" indent="-342360" algn="just">
              <a:lnSpc>
                <a:spcPct val="100000"/>
              </a:lnSpc>
              <a:spcBef>
                <a:spcPts val="641"/>
              </a:spcBef>
              <a:buClr>
                <a:srgbClr val="000000"/>
              </a:buClr>
              <a:buFont typeface="Arial"/>
              <a:buChar char="•"/>
            </a:pPr>
            <a:r>
              <a:rPr lang="en-IN" sz="2000" b="0" strike="noStrike" spc="-1" dirty="0">
                <a:solidFill>
                  <a:srgbClr val="000000"/>
                </a:solidFill>
                <a:latin typeface="Times New Roman"/>
              </a:rPr>
              <a:t>The GUI application must establish all the GUI components, then draw (a.k.a. render or paint) them to the screen. This is the responsibility of the </a:t>
            </a:r>
            <a:r>
              <a:rPr lang="en-IN" sz="2000" b="1" strike="noStrike" spc="-1" dirty="0">
                <a:solidFill>
                  <a:srgbClr val="000000"/>
                </a:solidFill>
                <a:latin typeface="Times New Roman"/>
              </a:rPr>
              <a:t>geometry manager</a:t>
            </a:r>
            <a:r>
              <a:rPr lang="en-IN" sz="2000" b="0" strike="noStrike" spc="-1" dirty="0">
                <a:solidFill>
                  <a:srgbClr val="000000"/>
                </a:solidFill>
                <a:latin typeface="Times New Roman"/>
              </a:rPr>
              <a:t>. </a:t>
            </a:r>
            <a:endParaRPr lang="en-IN" sz="2000" b="0" strike="noStrike" spc="-1" dirty="0">
              <a:latin typeface="Arial"/>
            </a:endParaRPr>
          </a:p>
          <a:p>
            <a:pPr marL="343080" indent="-342360" algn="just">
              <a:lnSpc>
                <a:spcPct val="100000"/>
              </a:lnSpc>
              <a:spcBef>
                <a:spcPts val="641"/>
              </a:spcBef>
              <a:buClr>
                <a:srgbClr val="000000"/>
              </a:buClr>
              <a:buFont typeface="Arial"/>
              <a:buChar char="•"/>
            </a:pPr>
            <a:r>
              <a:rPr lang="en-IN" sz="2000" b="0" strike="noStrike" spc="-1" dirty="0">
                <a:solidFill>
                  <a:srgbClr val="000000"/>
                </a:solidFill>
                <a:latin typeface="Times New Roman"/>
              </a:rPr>
              <a:t>When the </a:t>
            </a:r>
            <a:r>
              <a:rPr lang="en-IN" sz="2000" b="1" strike="noStrike" spc="-1" dirty="0">
                <a:solidFill>
                  <a:srgbClr val="000000"/>
                </a:solidFill>
                <a:latin typeface="Times New Roman"/>
              </a:rPr>
              <a:t>geometry manager</a:t>
            </a:r>
            <a:r>
              <a:rPr lang="en-IN" sz="2000" b="0" strike="noStrike" spc="-1" dirty="0">
                <a:solidFill>
                  <a:srgbClr val="000000"/>
                </a:solidFill>
                <a:latin typeface="Times New Roman"/>
              </a:rPr>
              <a:t> has completed arranging all of the widgets, including the top-level window, GUI applications enter their server-like infinite loop. </a:t>
            </a:r>
            <a:endParaRPr lang="en-IN" sz="2000" b="0" strike="noStrike" spc="-1" dirty="0">
              <a:latin typeface="Arial"/>
            </a:endParaRPr>
          </a:p>
          <a:p>
            <a:pPr marL="343080" indent="-342360" algn="just">
              <a:lnSpc>
                <a:spcPct val="100000"/>
              </a:lnSpc>
              <a:spcBef>
                <a:spcPts val="641"/>
              </a:spcBef>
              <a:buClr>
                <a:srgbClr val="000000"/>
              </a:buClr>
              <a:buFont typeface="Arial"/>
              <a:buChar char="•"/>
            </a:pPr>
            <a:r>
              <a:rPr lang="en-IN" sz="2000" b="0" strike="noStrike" spc="-1" dirty="0">
                <a:solidFill>
                  <a:srgbClr val="000000"/>
                </a:solidFill>
                <a:latin typeface="Times New Roman"/>
              </a:rPr>
              <a:t>This loop runs forever waiting for GUI events, processing them, and then going to wait for more events to process.</a:t>
            </a: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Times New Roman"/>
              </a:rPr>
              <a:t>Geometry Managers</a:t>
            </a:r>
            <a:endParaRPr lang="en-IN" sz="4400" b="0" strike="noStrike" spc="-1">
              <a:latin typeface="Arial"/>
            </a:endParaRPr>
          </a:p>
        </p:txBody>
      </p:sp>
      <p:sp>
        <p:nvSpPr>
          <p:cNvPr id="97" name="CustomShape 2"/>
          <p:cNvSpPr/>
          <p:nvPr/>
        </p:nvSpPr>
        <p:spPr>
          <a:xfrm>
            <a:off x="179640" y="836640"/>
            <a:ext cx="8784360" cy="583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spcBef>
                <a:spcPts val="479"/>
              </a:spcBef>
              <a:buClr>
                <a:srgbClr val="000000"/>
              </a:buClr>
              <a:buFont typeface="Arial"/>
              <a:buChar char="•"/>
            </a:pPr>
            <a:r>
              <a:rPr lang="en-IN" sz="2400" b="0" strike="noStrike" spc="-1">
                <a:solidFill>
                  <a:srgbClr val="000000"/>
                </a:solidFill>
                <a:latin typeface="Times New Roman"/>
              </a:rPr>
              <a:t>Tk has three geometry managers that help with positioning your widgetset. </a:t>
            </a:r>
            <a:endParaRPr lang="en-IN" sz="2400" b="0" strike="noStrike" spc="-1">
              <a:latin typeface="Arial"/>
            </a:endParaRPr>
          </a:p>
          <a:p>
            <a:pPr marL="343080" indent="-342360" algn="just">
              <a:lnSpc>
                <a:spcPct val="100000"/>
              </a:lnSpc>
              <a:spcBef>
                <a:spcPts val="479"/>
              </a:spcBef>
              <a:buClr>
                <a:srgbClr val="000000"/>
              </a:buClr>
              <a:buFont typeface="Arial"/>
              <a:buChar char="•"/>
            </a:pPr>
            <a:r>
              <a:rPr lang="en-IN" sz="2400" b="0" strike="noStrike" spc="-1">
                <a:solidFill>
                  <a:srgbClr val="000000"/>
                </a:solidFill>
                <a:latin typeface="Times New Roman"/>
              </a:rPr>
              <a:t>The original one was called the </a:t>
            </a:r>
            <a:r>
              <a:rPr lang="en-IN" sz="2400" b="1" strike="noStrike" spc="-1">
                <a:solidFill>
                  <a:srgbClr val="000000"/>
                </a:solidFill>
                <a:latin typeface="Times New Roman"/>
              </a:rPr>
              <a:t>Placer</a:t>
            </a:r>
            <a:r>
              <a:rPr lang="en-IN" sz="2400" b="0" strike="noStrike" spc="-1">
                <a:solidFill>
                  <a:srgbClr val="000000"/>
                </a:solidFill>
                <a:latin typeface="Times New Roman"/>
              </a:rPr>
              <a:t>. It was very straightforward: you provide the size of the widgets and locations to place them. The problem is that you have to do this with all the widgets, burdening the developer with coding that should otherwise take place automatically.</a:t>
            </a:r>
            <a:endParaRPr lang="en-IN" sz="2400" b="0" strike="noStrike" spc="-1">
              <a:latin typeface="Arial"/>
            </a:endParaRPr>
          </a:p>
          <a:p>
            <a:pPr marL="343080" indent="-342360" algn="just">
              <a:lnSpc>
                <a:spcPct val="100000"/>
              </a:lnSpc>
              <a:spcBef>
                <a:spcPts val="479"/>
              </a:spcBef>
              <a:buClr>
                <a:srgbClr val="000000"/>
              </a:buClr>
              <a:buFont typeface="Arial"/>
              <a:buChar char="•"/>
            </a:pPr>
            <a:r>
              <a:rPr lang="en-IN" sz="2400" b="1" strike="noStrike" spc="-1">
                <a:solidFill>
                  <a:srgbClr val="000000"/>
                </a:solidFill>
                <a:latin typeface="Times New Roman"/>
              </a:rPr>
              <a:t>The second geometry manager Packer</a:t>
            </a:r>
            <a:r>
              <a:rPr lang="en-IN" sz="2400" b="0" strike="noStrike" spc="-1">
                <a:solidFill>
                  <a:srgbClr val="000000"/>
                </a:solidFill>
                <a:latin typeface="Times New Roman"/>
              </a:rPr>
              <a:t>, named appropriately because it packs widgets into the correct places and for every succeeding widget, it looks for any remaining “</a:t>
            </a:r>
            <a:r>
              <a:rPr lang="en-IN" sz="2400" b="1" strike="noStrike" spc="-1">
                <a:solidFill>
                  <a:srgbClr val="000000"/>
                </a:solidFill>
                <a:latin typeface="Times New Roman"/>
              </a:rPr>
              <a:t>real estate</a:t>
            </a:r>
            <a:r>
              <a:rPr lang="en-IN" sz="2400" b="0" strike="noStrike" spc="-1">
                <a:solidFill>
                  <a:srgbClr val="000000"/>
                </a:solidFill>
                <a:latin typeface="Times New Roman"/>
              </a:rPr>
              <a:t>” into which to pack the next one. </a:t>
            </a:r>
            <a:endParaRPr lang="en-IN" sz="2400" b="0" strike="noStrike" spc="-1">
              <a:latin typeface="Arial"/>
            </a:endParaRPr>
          </a:p>
          <a:p>
            <a:pPr marL="343080" indent="-342360" algn="just">
              <a:lnSpc>
                <a:spcPct val="100000"/>
              </a:lnSpc>
              <a:spcBef>
                <a:spcPts val="479"/>
              </a:spcBef>
              <a:buClr>
                <a:srgbClr val="000000"/>
              </a:buClr>
              <a:buFont typeface="Arial"/>
              <a:buChar char="•"/>
            </a:pPr>
            <a:r>
              <a:rPr lang="en-IN" sz="2400" b="1" strike="noStrike" spc="-1">
                <a:solidFill>
                  <a:srgbClr val="000000"/>
                </a:solidFill>
                <a:latin typeface="Times New Roman"/>
              </a:rPr>
              <a:t>A third geometry manager is the Grid</a:t>
            </a:r>
            <a:r>
              <a:rPr lang="en-IN" sz="2400" b="0" strike="noStrike" spc="-1">
                <a:solidFill>
                  <a:srgbClr val="000000"/>
                </a:solidFill>
                <a:latin typeface="Times New Roman"/>
              </a:rPr>
              <a:t>. The Grid to specify GUI widget placement, based on grid coordinates. The Grid will render each object in the GUI in their grid position.</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Times New Roman"/>
              </a:rPr>
              <a:t>Geometry Managers</a:t>
            </a:r>
            <a:endParaRPr lang="en-IN" sz="4400" b="0" strike="noStrike" spc="-1">
              <a:latin typeface="Arial"/>
            </a:endParaRPr>
          </a:p>
        </p:txBody>
      </p:sp>
      <p:sp>
        <p:nvSpPr>
          <p:cNvPr id="99" name="CustomShape 2"/>
          <p:cNvSpPr/>
          <p:nvPr/>
        </p:nvSpPr>
        <p:spPr>
          <a:xfrm>
            <a:off x="179640" y="836640"/>
            <a:ext cx="8784360" cy="583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spcBef>
                <a:spcPts val="641"/>
              </a:spcBef>
              <a:buClr>
                <a:srgbClr val="000000"/>
              </a:buClr>
              <a:buFont typeface="Arial"/>
              <a:buChar char="•"/>
            </a:pPr>
            <a:r>
              <a:rPr lang="en-IN" sz="3200" b="0" strike="noStrike" spc="-1">
                <a:solidFill>
                  <a:srgbClr val="000000"/>
                </a:solidFill>
                <a:latin typeface="Times New Roman"/>
              </a:rPr>
              <a:t>Once the Packer has determined the sizes and alignments of all your widgets, it will then place them on the screen for you. </a:t>
            </a:r>
            <a:endParaRPr lang="en-IN" sz="3200" b="0" strike="noStrike" spc="-1">
              <a:latin typeface="Arial"/>
            </a:endParaRPr>
          </a:p>
          <a:p>
            <a:pPr marL="343080" indent="-342360" algn="just">
              <a:lnSpc>
                <a:spcPct val="100000"/>
              </a:lnSpc>
              <a:spcBef>
                <a:spcPts val="641"/>
              </a:spcBef>
              <a:buClr>
                <a:srgbClr val="000000"/>
              </a:buClr>
              <a:buFont typeface="Arial"/>
              <a:buChar char="•"/>
            </a:pPr>
            <a:r>
              <a:rPr lang="en-IN" sz="3200" b="0" strike="noStrike" spc="-1">
                <a:solidFill>
                  <a:srgbClr val="000000"/>
                </a:solidFill>
                <a:latin typeface="Times New Roman"/>
              </a:rPr>
              <a:t>When all the widgets are in place, instruct the application to enter the aforementioned infinite main loop.</a:t>
            </a:r>
            <a:endParaRPr lang="en-IN" sz="3200" b="0" strike="noStrike" spc="-1">
              <a:latin typeface="Arial"/>
            </a:endParaRPr>
          </a:p>
          <a:p>
            <a:pPr marL="343080" indent="-342360" algn="just">
              <a:lnSpc>
                <a:spcPct val="100000"/>
              </a:lnSpc>
              <a:spcBef>
                <a:spcPts val="641"/>
              </a:spcBef>
              <a:buClr>
                <a:srgbClr val="000000"/>
              </a:buClr>
              <a:buFont typeface="Arial"/>
              <a:buChar char="•"/>
            </a:pPr>
            <a:r>
              <a:rPr lang="en-IN" sz="3200" b="0" strike="noStrike" spc="-1">
                <a:solidFill>
                  <a:srgbClr val="000000"/>
                </a:solidFill>
                <a:latin typeface="Times New Roman"/>
              </a:rPr>
              <a:t> In Tkinter, the code that does this is:</a:t>
            </a:r>
            <a:endParaRPr lang="en-IN" sz="3200" b="0" strike="noStrike" spc="-1">
              <a:latin typeface="Arial"/>
            </a:endParaRPr>
          </a:p>
          <a:p>
            <a:pPr marL="743040" lvl="1" indent="-285120" algn="just">
              <a:lnSpc>
                <a:spcPct val="100000"/>
              </a:lnSpc>
              <a:spcBef>
                <a:spcPts val="561"/>
              </a:spcBef>
              <a:buClr>
                <a:srgbClr val="000000"/>
              </a:buClr>
              <a:buFont typeface="Arial"/>
              <a:buChar char="–"/>
            </a:pPr>
            <a:r>
              <a:rPr lang="en-IN" sz="2800" b="1" strike="noStrike" spc="-1">
                <a:solidFill>
                  <a:srgbClr val="000000"/>
                </a:solidFill>
                <a:latin typeface="Times New Roman"/>
              </a:rPr>
              <a:t>Tkinter.mainloop()</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Calibri"/>
              </a:rPr>
              <a:t>Top-Level Window: tkinter.Tk()</a:t>
            </a:r>
            <a:endParaRPr lang="en-IN" sz="4400" b="0" strike="noStrike" spc="-1">
              <a:latin typeface="Arial"/>
            </a:endParaRPr>
          </a:p>
        </p:txBody>
      </p:sp>
      <p:sp>
        <p:nvSpPr>
          <p:cNvPr id="101" name="CustomShape 2"/>
          <p:cNvSpPr/>
          <p:nvPr/>
        </p:nvSpPr>
        <p:spPr>
          <a:xfrm>
            <a:off x="179640" y="836640"/>
            <a:ext cx="8784360" cy="583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This object is created by the Tk class in Tkinter and is instantiated</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as follows:</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&gt;&gt;&gt; </a:t>
            </a:r>
            <a:r>
              <a:rPr lang="en-IN" sz="3200" b="1" strike="noStrike" spc="-1">
                <a:solidFill>
                  <a:srgbClr val="000000"/>
                </a:solidFill>
                <a:latin typeface="Calibri"/>
              </a:rPr>
              <a:t>import </a:t>
            </a:r>
            <a:r>
              <a:rPr lang="en-IN" sz="3200" b="0" strike="noStrike" spc="-1">
                <a:solidFill>
                  <a:srgbClr val="000000"/>
                </a:solidFill>
                <a:latin typeface="Calibri"/>
              </a:rPr>
              <a:t>tkinter</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&gt;&gt;&gt; top = tkinter.Tk()</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Calibri"/>
              </a:rPr>
              <a:t>Tk Widgets</a:t>
            </a:r>
            <a:endParaRPr lang="en-IN" sz="4400" b="0" strike="noStrike" spc="-1">
              <a:latin typeface="Arial"/>
            </a:endParaRPr>
          </a:p>
        </p:txBody>
      </p:sp>
      <p:sp>
        <p:nvSpPr>
          <p:cNvPr id="103" name="CustomShape 2"/>
          <p:cNvSpPr/>
          <p:nvPr/>
        </p:nvSpPr>
        <p:spPr>
          <a:xfrm>
            <a:off x="179640" y="836640"/>
            <a:ext cx="8784360" cy="583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Widget Description: </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1" strike="noStrike" spc="-1" dirty="0">
                <a:solidFill>
                  <a:srgbClr val="000000"/>
                </a:solidFill>
                <a:latin typeface="Calibri"/>
              </a:rPr>
              <a:t>Button</a:t>
            </a:r>
            <a:r>
              <a:rPr lang="en-IN" sz="3200" b="0" strike="noStrike" spc="-1" dirty="0">
                <a:solidFill>
                  <a:srgbClr val="000000"/>
                </a:solidFill>
                <a:latin typeface="Calibri"/>
              </a:rPr>
              <a:t> - Similar to a Label but provides additional functionality for mouse-overs, presses, and releases, as well as keyboard activity/events </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1" strike="noStrike" spc="-1" dirty="0">
                <a:solidFill>
                  <a:srgbClr val="000000"/>
                </a:solidFill>
                <a:latin typeface="Calibri"/>
              </a:rPr>
              <a:t>Canvas</a:t>
            </a:r>
            <a:r>
              <a:rPr lang="en-IN" sz="3200" b="0" strike="noStrike" spc="-1" dirty="0">
                <a:solidFill>
                  <a:srgbClr val="000000"/>
                </a:solidFill>
                <a:latin typeface="Calibri"/>
              </a:rPr>
              <a:t>  - Provides ability to draw shapes (lines, ovals, polygons, rectangles); can contain images or bitmaps</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1" strike="noStrike" spc="-1" dirty="0" err="1">
                <a:solidFill>
                  <a:srgbClr val="000000"/>
                </a:solidFill>
                <a:latin typeface="Calibri"/>
              </a:rPr>
              <a:t>Checkbutton</a:t>
            </a:r>
            <a:r>
              <a:rPr lang="en-IN" sz="3200" b="0" strike="noStrike" spc="-1" dirty="0">
                <a:solidFill>
                  <a:srgbClr val="000000"/>
                </a:solidFill>
                <a:latin typeface="Calibri"/>
              </a:rPr>
              <a:t> - Set of boxes, of which any number can be “checked” (similar to HTML checkbox input) </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1" strike="noStrike" spc="-1" dirty="0">
                <a:solidFill>
                  <a:srgbClr val="000000"/>
                </a:solidFill>
                <a:latin typeface="Calibri"/>
              </a:rPr>
              <a:t>Frame</a:t>
            </a:r>
            <a:r>
              <a:rPr lang="en-IN" sz="3200" b="0" strike="noStrike" spc="-1" dirty="0">
                <a:solidFill>
                  <a:srgbClr val="000000"/>
                </a:solidFill>
                <a:latin typeface="Calibri"/>
              </a:rPr>
              <a:t> -  Pure container for other widgets</a:t>
            </a:r>
            <a:endParaRPr lang="en-IN"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Calibri"/>
              </a:rPr>
              <a:t>Tk Widgets</a:t>
            </a:r>
            <a:endParaRPr lang="en-IN" sz="4400" b="0" strike="noStrike" spc="-1">
              <a:latin typeface="Arial"/>
            </a:endParaRPr>
          </a:p>
        </p:txBody>
      </p:sp>
      <p:sp>
        <p:nvSpPr>
          <p:cNvPr id="105" name="CustomShape 2"/>
          <p:cNvSpPr/>
          <p:nvPr/>
        </p:nvSpPr>
        <p:spPr>
          <a:xfrm>
            <a:off x="179640" y="836640"/>
            <a:ext cx="8784360" cy="583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Label</a:t>
            </a:r>
            <a:r>
              <a:rPr lang="en-IN" sz="3200" b="0" strike="noStrike" spc="-1">
                <a:solidFill>
                  <a:srgbClr val="000000"/>
                </a:solidFill>
                <a:latin typeface="Calibri"/>
              </a:rPr>
              <a:t> - Used to contain text or images</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LabelFrame</a:t>
            </a:r>
            <a:r>
              <a:rPr lang="en-IN" sz="3200" b="0" strike="noStrike" spc="-1">
                <a:solidFill>
                  <a:srgbClr val="000000"/>
                </a:solidFill>
                <a:latin typeface="Calibri"/>
              </a:rPr>
              <a:t>  - Combo of a label and a frame but with extra label attributes</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Listbox</a:t>
            </a:r>
            <a:r>
              <a:rPr lang="en-IN" sz="3200" b="0" strike="noStrike" spc="-1">
                <a:solidFill>
                  <a:srgbClr val="000000"/>
                </a:solidFill>
                <a:latin typeface="Calibri"/>
              </a:rPr>
              <a:t> - Presents the user with a list of choices from which to choose</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Menu</a:t>
            </a:r>
            <a:r>
              <a:rPr lang="en-IN" sz="3200" b="0" strike="noStrike" spc="-1">
                <a:solidFill>
                  <a:srgbClr val="000000"/>
                </a:solidFill>
                <a:latin typeface="Calibri"/>
              </a:rPr>
              <a:t> -  Actual list of choices “hanging” from a Menubutton -  from which the user can choose</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Menubutton</a:t>
            </a:r>
            <a:r>
              <a:rPr lang="en-IN" sz="3200" b="0" strike="noStrike" spc="-1">
                <a:solidFill>
                  <a:srgbClr val="000000"/>
                </a:solidFill>
                <a:latin typeface="Calibri"/>
              </a:rPr>
              <a:t> -  Provides infrastructure to contain menus (pulldown, cascading, etc.)</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Message</a:t>
            </a:r>
            <a:r>
              <a:rPr lang="en-IN" sz="3200" b="0" strike="noStrike" spc="-1">
                <a:solidFill>
                  <a:srgbClr val="000000"/>
                </a:solidFill>
                <a:latin typeface="Calibri"/>
              </a:rPr>
              <a:t> -  Similar to a Label, but displays multiline text</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Calibri"/>
              </a:rPr>
              <a:t>Tk Widgets</a:t>
            </a:r>
            <a:endParaRPr lang="en-IN" sz="4400" b="0" strike="noStrike" spc="-1">
              <a:latin typeface="Arial"/>
            </a:endParaRPr>
          </a:p>
        </p:txBody>
      </p:sp>
      <p:sp>
        <p:nvSpPr>
          <p:cNvPr id="107" name="CustomShape 2"/>
          <p:cNvSpPr/>
          <p:nvPr/>
        </p:nvSpPr>
        <p:spPr>
          <a:xfrm>
            <a:off x="179640" y="836640"/>
            <a:ext cx="8784360" cy="583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PanedWindow</a:t>
            </a:r>
            <a:r>
              <a:rPr lang="en-IN" sz="3200" b="0" strike="noStrike" spc="-1">
                <a:solidFill>
                  <a:srgbClr val="000000"/>
                </a:solidFill>
                <a:latin typeface="Calibri"/>
              </a:rPr>
              <a:t> - A container widget with which you can control other widgets placed within it</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Radiobutton - </a:t>
            </a:r>
            <a:r>
              <a:rPr lang="en-IN" sz="3200" b="0" strike="noStrike" spc="-1">
                <a:solidFill>
                  <a:srgbClr val="000000"/>
                </a:solidFill>
                <a:latin typeface="Calibri"/>
              </a:rPr>
              <a:t> Set of buttons, of which only one can be “pressed” (similar to HTML radio input)</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Scale</a:t>
            </a:r>
            <a:r>
              <a:rPr lang="en-IN" sz="3200" b="0" strike="noStrike" spc="-1">
                <a:solidFill>
                  <a:srgbClr val="000000"/>
                </a:solidFill>
                <a:latin typeface="Calibri"/>
              </a:rPr>
              <a:t> - Linear “slider” widget providing an exact value at current setting; with defined starting and ending values</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Scrollbar</a:t>
            </a:r>
            <a:r>
              <a:rPr lang="en-IN" sz="3200" b="0" strike="noStrike" spc="-1">
                <a:solidFill>
                  <a:srgbClr val="000000"/>
                </a:solidFill>
                <a:latin typeface="Calibri"/>
              </a:rPr>
              <a:t> - Provides scrolling functionality to supporting widgets, for example, Text, Canvas, Listbox, and Entry</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Calibri"/>
              </a:rPr>
              <a:t>Tk Widgets</a:t>
            </a:r>
            <a:endParaRPr lang="en-IN" sz="4400" b="0" strike="noStrike" spc="-1">
              <a:latin typeface="Arial"/>
            </a:endParaRPr>
          </a:p>
        </p:txBody>
      </p:sp>
      <p:sp>
        <p:nvSpPr>
          <p:cNvPr id="109" name="CustomShape 2"/>
          <p:cNvSpPr/>
          <p:nvPr/>
        </p:nvSpPr>
        <p:spPr>
          <a:xfrm>
            <a:off x="179640" y="836640"/>
            <a:ext cx="8784360" cy="583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Arial"/>
              <a:buChar char="•"/>
            </a:pPr>
            <a:r>
              <a:rPr lang="en-IN" sz="3200" b="1" strike="noStrike" spc="-1">
                <a:solidFill>
                  <a:srgbClr val="000000"/>
                </a:solidFill>
                <a:latin typeface="Calibri"/>
              </a:rPr>
              <a:t>Spinbox</a:t>
            </a:r>
            <a:r>
              <a:rPr lang="en-IN" sz="3200" b="0" strike="noStrike" spc="-1">
                <a:solidFill>
                  <a:srgbClr val="000000"/>
                </a:solidFill>
                <a:latin typeface="Calibri"/>
              </a:rPr>
              <a:t> Combination of an entry with a button letting you adjust its value</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Times New Roman"/>
              </a:rPr>
              <a:t>Text- </a:t>
            </a:r>
            <a:r>
              <a:rPr lang="en-IN" sz="3200" b="0" strike="noStrike" spc="-1">
                <a:solidFill>
                  <a:srgbClr val="000000"/>
                </a:solidFill>
                <a:latin typeface="Times New Roman"/>
              </a:rPr>
              <a:t>Multiline text field with which to collect (or display) text from user (similar to HTML textarea)</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1" strike="noStrike" spc="-1">
                <a:solidFill>
                  <a:srgbClr val="000000"/>
                </a:solidFill>
                <a:latin typeface="Times New Roman"/>
              </a:rPr>
              <a:t>Toplevel - </a:t>
            </a:r>
            <a:r>
              <a:rPr lang="en-IN" sz="3200" b="0" strike="noStrike" spc="-1">
                <a:solidFill>
                  <a:srgbClr val="000000"/>
                </a:solidFill>
                <a:latin typeface="Times New Roman"/>
              </a:rPr>
              <a:t>Similar to a Frame, but provides a separate window container</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274680"/>
            <a:ext cx="8228880" cy="77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0" strike="noStrike" spc="-1">
                <a:solidFill>
                  <a:srgbClr val="000000"/>
                </a:solidFill>
                <a:latin typeface="Calibri"/>
              </a:rPr>
              <a:t>Introduction</a:t>
            </a:r>
            <a:endParaRPr lang="en-IN" sz="4400" b="0" strike="noStrike" spc="-1">
              <a:latin typeface="Arial"/>
            </a:endParaRPr>
          </a:p>
        </p:txBody>
      </p:sp>
      <p:sp>
        <p:nvSpPr>
          <p:cNvPr id="79" name="CustomShape 2"/>
          <p:cNvSpPr/>
          <p:nvPr/>
        </p:nvSpPr>
        <p:spPr>
          <a:xfrm>
            <a:off x="179640" y="980640"/>
            <a:ext cx="8784360" cy="576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just">
              <a:lnSpc>
                <a:spcPct val="100000"/>
              </a:lnSpc>
              <a:spcBef>
                <a:spcPts val="641"/>
              </a:spcBef>
              <a:buClr>
                <a:srgbClr val="000000"/>
              </a:buClr>
              <a:buFont typeface="Arial"/>
              <a:buChar char="•"/>
            </a:pPr>
            <a:r>
              <a:rPr lang="en-IN" sz="3200" b="0" strike="noStrike" spc="-1">
                <a:solidFill>
                  <a:srgbClr val="000000"/>
                </a:solidFill>
                <a:latin typeface="Times New Roman"/>
              </a:rPr>
              <a:t>The primary GUI toolkit we will be using is Tk, Python’s default GUI. We’ll access Tk from its Python interface called Tkinter ( </a:t>
            </a:r>
            <a:r>
              <a:rPr lang="en-IN" sz="3200" b="1" strike="noStrike" spc="-1">
                <a:solidFill>
                  <a:srgbClr val="000000"/>
                </a:solidFill>
                <a:latin typeface="Times New Roman"/>
              </a:rPr>
              <a:t>“Tk interface”</a:t>
            </a:r>
            <a:r>
              <a:rPr lang="en-IN" sz="3200" b="0" strike="noStrike" spc="-1">
                <a:solidFill>
                  <a:srgbClr val="000000"/>
                </a:solidFill>
                <a:latin typeface="Times New Roman"/>
              </a:rPr>
              <a:t>).</a:t>
            </a:r>
            <a:endParaRPr lang="en-IN" sz="3200" b="0" strike="noStrike" spc="-1">
              <a:latin typeface="Arial"/>
            </a:endParaRPr>
          </a:p>
          <a:p>
            <a:pPr marL="343080" indent="-342360" algn="just">
              <a:lnSpc>
                <a:spcPct val="100000"/>
              </a:lnSpc>
              <a:spcBef>
                <a:spcPts val="641"/>
              </a:spcBef>
              <a:buClr>
                <a:srgbClr val="000000"/>
              </a:buClr>
              <a:buFont typeface="Arial"/>
              <a:buChar char="•"/>
            </a:pPr>
            <a:r>
              <a:rPr lang="en-IN" sz="3200" b="0" strike="noStrike" spc="-1">
                <a:solidFill>
                  <a:srgbClr val="000000"/>
                </a:solidFill>
                <a:latin typeface="Times New Roman"/>
              </a:rPr>
              <a:t>Tk is not the latest and greatest, nor does it have the most robust set of GUI building blocks, but it is fairly simple to use, and with it, you can build GUIs that run on most platforms.</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Calibri"/>
              </a:rPr>
              <a:t>What Are Tcl, Tk, and Tkinter?</a:t>
            </a:r>
            <a:endParaRPr lang="en-IN" sz="4400" b="0" strike="noStrike" spc="-1">
              <a:latin typeface="Arial"/>
            </a:endParaRPr>
          </a:p>
        </p:txBody>
      </p:sp>
      <p:sp>
        <p:nvSpPr>
          <p:cNvPr id="81" name="CustomShape 2"/>
          <p:cNvSpPr/>
          <p:nvPr/>
        </p:nvSpPr>
        <p:spPr>
          <a:xfrm>
            <a:off x="179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just">
              <a:lnSpc>
                <a:spcPct val="100000"/>
              </a:lnSpc>
              <a:spcBef>
                <a:spcPts val="641"/>
              </a:spcBef>
              <a:buClr>
                <a:srgbClr val="000000"/>
              </a:buClr>
              <a:buFont typeface="Arial"/>
              <a:buChar char="•"/>
            </a:pPr>
            <a:r>
              <a:rPr lang="en-IN" sz="2800" b="0" strike="noStrike" spc="-1" dirty="0" err="1">
                <a:solidFill>
                  <a:srgbClr val="000000"/>
                </a:solidFill>
                <a:latin typeface="Times New Roman"/>
              </a:rPr>
              <a:t>Tkinter</a:t>
            </a:r>
            <a:r>
              <a:rPr lang="en-IN" sz="2800" b="0" strike="noStrike" spc="-1" dirty="0">
                <a:solidFill>
                  <a:srgbClr val="000000"/>
                </a:solidFill>
                <a:latin typeface="Times New Roman"/>
              </a:rPr>
              <a:t> is Python’s default GUI library. </a:t>
            </a:r>
            <a:endParaRPr lang="en-IN" sz="2800" b="0" strike="noStrike" spc="-1" dirty="0">
              <a:latin typeface="Arial"/>
            </a:endParaRPr>
          </a:p>
          <a:p>
            <a:pPr marL="343080" indent="-342360" algn="just">
              <a:lnSpc>
                <a:spcPct val="100000"/>
              </a:lnSpc>
              <a:spcBef>
                <a:spcPts val="641"/>
              </a:spcBef>
              <a:buClr>
                <a:srgbClr val="000000"/>
              </a:buClr>
              <a:buFont typeface="Arial"/>
              <a:buChar char="•"/>
            </a:pPr>
            <a:r>
              <a:rPr lang="en-IN" sz="2800" b="0" strike="noStrike" spc="-1" dirty="0">
                <a:solidFill>
                  <a:srgbClr val="000000"/>
                </a:solidFill>
                <a:latin typeface="Times New Roman"/>
              </a:rPr>
              <a:t>It is based on the Tk toolkit, originally designed for the </a:t>
            </a:r>
            <a:r>
              <a:rPr lang="en-IN" sz="2800" b="1" strike="noStrike" spc="-1" dirty="0">
                <a:solidFill>
                  <a:srgbClr val="000000"/>
                </a:solidFill>
                <a:latin typeface="Times New Roman"/>
              </a:rPr>
              <a:t>Tool Command Language (</a:t>
            </a:r>
            <a:r>
              <a:rPr lang="en-IN" sz="2800" b="1" strike="noStrike" spc="-1" dirty="0" err="1">
                <a:solidFill>
                  <a:srgbClr val="000000"/>
                </a:solidFill>
                <a:latin typeface="Times New Roman"/>
              </a:rPr>
              <a:t>Tcl</a:t>
            </a:r>
            <a:r>
              <a:rPr lang="en-IN" sz="2800" b="1" strike="noStrike" spc="-1" dirty="0">
                <a:solidFill>
                  <a:srgbClr val="000000"/>
                </a:solidFill>
                <a:latin typeface="Times New Roman"/>
              </a:rPr>
              <a:t>). </a:t>
            </a:r>
            <a:endParaRPr lang="en-IN" sz="2800" b="0" strike="noStrike" spc="-1" dirty="0">
              <a:latin typeface="Arial"/>
            </a:endParaRPr>
          </a:p>
          <a:p>
            <a:pPr marL="343080" indent="-342360" algn="just">
              <a:lnSpc>
                <a:spcPct val="100000"/>
              </a:lnSpc>
              <a:spcBef>
                <a:spcPts val="641"/>
              </a:spcBef>
              <a:buClr>
                <a:srgbClr val="000000"/>
              </a:buClr>
              <a:buFont typeface="Arial"/>
              <a:buChar char="•"/>
            </a:pPr>
            <a:r>
              <a:rPr lang="en-IN" sz="2800" b="0" strike="noStrike" spc="-1" dirty="0">
                <a:solidFill>
                  <a:srgbClr val="000000"/>
                </a:solidFill>
                <a:latin typeface="Times New Roman"/>
              </a:rPr>
              <a:t>Due to Tk’s popularity, it has been ported to a variety of other scripting languages, </a:t>
            </a:r>
            <a:r>
              <a:rPr lang="en-IN" sz="2800" b="1" strike="noStrike" spc="-1" dirty="0">
                <a:solidFill>
                  <a:srgbClr val="000000"/>
                </a:solidFill>
                <a:latin typeface="Times New Roman"/>
              </a:rPr>
              <a:t>including Perl (Perl/Tk), Ruby (Ruby/Tk), and Python (</a:t>
            </a:r>
            <a:r>
              <a:rPr lang="en-IN" sz="2800" b="1" strike="noStrike" spc="-1" dirty="0" err="1">
                <a:solidFill>
                  <a:srgbClr val="000000"/>
                </a:solidFill>
                <a:latin typeface="Times New Roman"/>
              </a:rPr>
              <a:t>Tkinter</a:t>
            </a:r>
            <a:r>
              <a:rPr lang="en-IN" sz="2800" b="1" strike="noStrike" spc="-1" dirty="0">
                <a:solidFill>
                  <a:srgbClr val="000000"/>
                </a:solidFill>
                <a:latin typeface="Times New Roman"/>
              </a:rPr>
              <a:t>). </a:t>
            </a:r>
            <a:endParaRPr lang="en-IN" sz="2800" b="0" strike="noStrike" spc="-1" dirty="0">
              <a:latin typeface="Arial"/>
            </a:endParaRPr>
          </a:p>
          <a:p>
            <a:pPr marL="343080" indent="-342360" algn="just">
              <a:lnSpc>
                <a:spcPct val="100000"/>
              </a:lnSpc>
              <a:spcBef>
                <a:spcPts val="641"/>
              </a:spcBef>
              <a:buClr>
                <a:srgbClr val="000000"/>
              </a:buClr>
              <a:buFont typeface="Arial"/>
              <a:buChar char="•"/>
            </a:pPr>
            <a:r>
              <a:rPr lang="en-IN" sz="2800" b="0" strike="noStrike" spc="-1" dirty="0">
                <a:solidFill>
                  <a:srgbClr val="000000"/>
                </a:solidFill>
                <a:latin typeface="Times New Roman"/>
              </a:rPr>
              <a:t>The combination of Tk’s GUI development portability and flexibility along with the simplicity of a scripting language integrated with the power of Systems language gives you the tools to rapidly design and implement a wide variety of commercial-quality GUI applications.</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Calibri"/>
              </a:rPr>
              <a:t>Getting Tkinter Installed and Working</a:t>
            </a:r>
            <a:endParaRPr lang="en-IN" sz="4400" b="0" strike="noStrike" spc="-1">
              <a:latin typeface="Arial"/>
            </a:endParaRPr>
          </a:p>
        </p:txBody>
      </p:sp>
      <p:sp>
        <p:nvSpPr>
          <p:cNvPr id="83" name="CustomShape 2"/>
          <p:cNvSpPr/>
          <p:nvPr/>
        </p:nvSpPr>
        <p:spPr>
          <a:xfrm>
            <a:off x="179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641"/>
              </a:spcBef>
              <a:buClr>
                <a:srgbClr val="000000"/>
              </a:buClr>
              <a:buFont typeface="Arial"/>
              <a:buChar char="•"/>
            </a:pPr>
            <a:r>
              <a:rPr lang="en-IN" sz="3200" b="0" strike="noStrike" spc="-1">
                <a:solidFill>
                  <a:srgbClr val="000000"/>
                </a:solidFill>
                <a:latin typeface="Times New Roman"/>
              </a:rPr>
              <a:t>&gt;&gt;&gt; </a:t>
            </a:r>
            <a:r>
              <a:rPr lang="en-IN" sz="3200" b="1" strike="noStrike" spc="-1">
                <a:solidFill>
                  <a:srgbClr val="000000"/>
                </a:solidFill>
                <a:latin typeface="Times New Roman"/>
              </a:rPr>
              <a:t>import </a:t>
            </a:r>
            <a:r>
              <a:rPr lang="en-IN" sz="3200" b="0" strike="noStrike" spc="-1">
                <a:solidFill>
                  <a:srgbClr val="000000"/>
                </a:solidFill>
                <a:latin typeface="Times New Roman"/>
              </a:rPr>
              <a:t>tkinter (python 3)</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Times New Roman"/>
              </a:rPr>
              <a:t>Above lines are used to check for the installation is done r not</a:t>
            </a:r>
            <a:endParaRPr lang="en-IN" sz="3200" b="0" strike="noStrike" spc="-1">
              <a:latin typeface="Arial"/>
            </a:endParaRPr>
          </a:p>
          <a:p>
            <a:pPr>
              <a:lnSpc>
                <a:spcPct val="100000"/>
              </a:lnSpc>
              <a:spcBef>
                <a:spcPts val="641"/>
              </a:spcBef>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3600" b="1" strike="noStrike" spc="-1">
                <a:solidFill>
                  <a:srgbClr val="000000"/>
                </a:solidFill>
                <a:latin typeface="Times New Roman"/>
              </a:rPr>
              <a:t>Client/Server Architecture—Take Two</a:t>
            </a:r>
            <a:endParaRPr lang="en-IN" sz="3600" b="0" strike="noStrike" spc="-1">
              <a:latin typeface="Arial"/>
            </a:endParaRPr>
          </a:p>
        </p:txBody>
      </p:sp>
      <p:sp>
        <p:nvSpPr>
          <p:cNvPr id="85" name="CustomShape 2"/>
          <p:cNvSpPr/>
          <p:nvPr/>
        </p:nvSpPr>
        <p:spPr>
          <a:xfrm>
            <a:off x="179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just">
              <a:lnSpc>
                <a:spcPct val="100000"/>
              </a:lnSpc>
              <a:spcBef>
                <a:spcPts val="641"/>
              </a:spcBef>
              <a:buClr>
                <a:srgbClr val="000000"/>
              </a:buClr>
              <a:buFont typeface="Arial"/>
              <a:buChar char="•"/>
            </a:pPr>
            <a:r>
              <a:rPr lang="en-IN" sz="3200" b="0" strike="noStrike" spc="-1">
                <a:solidFill>
                  <a:srgbClr val="000000"/>
                </a:solidFill>
                <a:latin typeface="Times New Roman"/>
              </a:rPr>
              <a:t>The architecture becomes even more interesting when networking comes into play. </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Times New Roman"/>
              </a:rPr>
              <a:t>Tkinter and Python Programming</a:t>
            </a:r>
            <a:endParaRPr lang="en-IN" sz="4400" b="0" strike="noStrike" spc="-1">
              <a:latin typeface="Arial"/>
            </a:endParaRPr>
          </a:p>
        </p:txBody>
      </p:sp>
      <p:sp>
        <p:nvSpPr>
          <p:cNvPr id="87" name="CustomShape 2"/>
          <p:cNvSpPr/>
          <p:nvPr/>
        </p:nvSpPr>
        <p:spPr>
          <a:xfrm>
            <a:off x="179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just">
              <a:lnSpc>
                <a:spcPct val="100000"/>
              </a:lnSpc>
              <a:spcBef>
                <a:spcPts val="641"/>
              </a:spcBef>
              <a:buClr>
                <a:srgbClr val="000000"/>
              </a:buClr>
              <a:buFont typeface="Arial"/>
              <a:buChar char="•"/>
            </a:pPr>
            <a:r>
              <a:rPr lang="en-IN" sz="3200" b="1" strike="noStrike" spc="-1">
                <a:solidFill>
                  <a:srgbClr val="000000"/>
                </a:solidFill>
                <a:latin typeface="Times New Roman"/>
              </a:rPr>
              <a:t>The Tkinter Module: Adding Tk to your Applications</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Times New Roman"/>
              </a:rPr>
              <a:t>There are basically five main steps that are required to get your GUI up and running:</a:t>
            </a:r>
            <a:endParaRPr lang="en-IN" sz="3200" b="0" strike="noStrike" spc="-1">
              <a:latin typeface="Arial"/>
            </a:endParaRPr>
          </a:p>
          <a:p>
            <a:pPr marL="743040" lvl="1" indent="-285120" algn="just">
              <a:lnSpc>
                <a:spcPct val="100000"/>
              </a:lnSpc>
              <a:spcBef>
                <a:spcPts val="519"/>
              </a:spcBef>
              <a:buClr>
                <a:srgbClr val="000000"/>
              </a:buClr>
              <a:buFont typeface="Arial"/>
              <a:buChar char="–"/>
            </a:pPr>
            <a:r>
              <a:rPr lang="en-IN" sz="2600" b="0" strike="noStrike" spc="-1">
                <a:solidFill>
                  <a:srgbClr val="000000"/>
                </a:solidFill>
                <a:latin typeface="Times New Roman"/>
              </a:rPr>
              <a:t>1. Import the Tkinter module (or </a:t>
            </a:r>
            <a:r>
              <a:rPr lang="en-IN" sz="2600" b="1" strike="noStrike" spc="-1">
                <a:solidFill>
                  <a:srgbClr val="000000"/>
                </a:solidFill>
                <a:latin typeface="Times New Roman"/>
              </a:rPr>
              <a:t>from </a:t>
            </a:r>
            <a:r>
              <a:rPr lang="en-IN" sz="2600" b="0" strike="noStrike" spc="-1">
                <a:solidFill>
                  <a:srgbClr val="000000"/>
                </a:solidFill>
                <a:latin typeface="Times New Roman"/>
              </a:rPr>
              <a:t>tkinter </a:t>
            </a:r>
            <a:r>
              <a:rPr lang="en-IN" sz="2600" b="1" strike="noStrike" spc="-1">
                <a:solidFill>
                  <a:srgbClr val="000000"/>
                </a:solidFill>
                <a:latin typeface="Times New Roman"/>
              </a:rPr>
              <a:t>import </a:t>
            </a:r>
            <a:r>
              <a:rPr lang="en-IN" sz="2600" b="0" strike="noStrike" spc="-1">
                <a:solidFill>
                  <a:srgbClr val="000000"/>
                </a:solidFill>
                <a:latin typeface="Times New Roman"/>
              </a:rPr>
              <a:t>*).</a:t>
            </a:r>
            <a:endParaRPr lang="en-IN" sz="2600" b="0" strike="noStrike" spc="-1">
              <a:latin typeface="Arial"/>
            </a:endParaRPr>
          </a:p>
          <a:p>
            <a:pPr marL="743040" lvl="1" indent="-285120" algn="just">
              <a:lnSpc>
                <a:spcPct val="100000"/>
              </a:lnSpc>
              <a:spcBef>
                <a:spcPts val="519"/>
              </a:spcBef>
              <a:buClr>
                <a:srgbClr val="000000"/>
              </a:buClr>
              <a:buFont typeface="Arial"/>
              <a:buChar char="–"/>
            </a:pPr>
            <a:r>
              <a:rPr lang="en-IN" sz="2600" b="0" strike="noStrike" spc="-1">
                <a:solidFill>
                  <a:srgbClr val="000000"/>
                </a:solidFill>
                <a:latin typeface="Times New Roman"/>
              </a:rPr>
              <a:t>2. Create a top-level windowing object that contains your entire GUI application.</a:t>
            </a:r>
            <a:endParaRPr lang="en-IN" sz="2600" b="0" strike="noStrike" spc="-1">
              <a:latin typeface="Arial"/>
            </a:endParaRPr>
          </a:p>
          <a:p>
            <a:pPr marL="743040" lvl="1" indent="-285120" algn="just">
              <a:lnSpc>
                <a:spcPct val="100000"/>
              </a:lnSpc>
              <a:spcBef>
                <a:spcPts val="519"/>
              </a:spcBef>
              <a:buClr>
                <a:srgbClr val="000000"/>
              </a:buClr>
              <a:buFont typeface="Arial"/>
              <a:buChar char="–"/>
            </a:pPr>
            <a:r>
              <a:rPr lang="en-IN" sz="2600" b="0" strike="noStrike" spc="-1">
                <a:solidFill>
                  <a:srgbClr val="000000"/>
                </a:solidFill>
                <a:latin typeface="Times New Roman"/>
              </a:rPr>
              <a:t>3. Build all your GUI components (and functionality) on top (or within) of your top-level windowing object.</a:t>
            </a:r>
            <a:endParaRPr lang="en-IN" sz="2600" b="0" strike="noStrike" spc="-1">
              <a:latin typeface="Arial"/>
            </a:endParaRPr>
          </a:p>
          <a:p>
            <a:pPr marL="743040" lvl="1" indent="-285120" algn="just">
              <a:lnSpc>
                <a:spcPct val="100000"/>
              </a:lnSpc>
              <a:spcBef>
                <a:spcPts val="519"/>
              </a:spcBef>
              <a:buClr>
                <a:srgbClr val="000000"/>
              </a:buClr>
              <a:buFont typeface="Arial"/>
              <a:buChar char="–"/>
            </a:pPr>
            <a:r>
              <a:rPr lang="en-IN" sz="2600" b="0" strike="noStrike" spc="-1">
                <a:solidFill>
                  <a:srgbClr val="000000"/>
                </a:solidFill>
                <a:latin typeface="Times New Roman"/>
              </a:rPr>
              <a:t>4. Connect these GUI components to the underlying application code.</a:t>
            </a:r>
            <a:endParaRPr lang="en-IN" sz="2600" b="0" strike="noStrike" spc="-1">
              <a:latin typeface="Arial"/>
            </a:endParaRPr>
          </a:p>
          <a:p>
            <a:pPr marL="743040" lvl="1" indent="-285120" algn="just">
              <a:lnSpc>
                <a:spcPct val="100000"/>
              </a:lnSpc>
              <a:spcBef>
                <a:spcPts val="519"/>
              </a:spcBef>
              <a:buClr>
                <a:srgbClr val="000000"/>
              </a:buClr>
              <a:buFont typeface="Arial"/>
              <a:buChar char="–"/>
            </a:pPr>
            <a:r>
              <a:rPr lang="en-IN" sz="2600" b="0" strike="noStrike" spc="-1">
                <a:solidFill>
                  <a:srgbClr val="000000"/>
                </a:solidFill>
                <a:latin typeface="Times New Roman"/>
              </a:rPr>
              <a:t>5. Enter the main event loop.</a:t>
            </a:r>
            <a:endParaRPr lang="en-IN"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Times New Roman"/>
              </a:rPr>
              <a:t>Introduction to GUI Programming</a:t>
            </a:r>
            <a:endParaRPr lang="en-IN" sz="4400" b="0" strike="noStrike" spc="-1">
              <a:latin typeface="Arial"/>
            </a:endParaRPr>
          </a:p>
        </p:txBody>
      </p:sp>
      <p:sp>
        <p:nvSpPr>
          <p:cNvPr id="89" name="CustomShape 2"/>
          <p:cNvSpPr/>
          <p:nvPr/>
        </p:nvSpPr>
        <p:spPr>
          <a:xfrm>
            <a:off x="179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just">
              <a:lnSpc>
                <a:spcPct val="100000"/>
              </a:lnSpc>
              <a:spcBef>
                <a:spcPts val="641"/>
              </a:spcBef>
              <a:buClr>
                <a:srgbClr val="000000"/>
              </a:buClr>
              <a:buFont typeface="Arial"/>
              <a:buChar char="•"/>
            </a:pPr>
            <a:r>
              <a:rPr lang="en-IN" sz="3200" b="0" strike="noStrike" spc="-1" dirty="0">
                <a:solidFill>
                  <a:srgbClr val="000000"/>
                </a:solidFill>
                <a:latin typeface="Times New Roman"/>
              </a:rPr>
              <a:t>Setting up a GUI application is similar to how an artist produces a painting.</a:t>
            </a:r>
            <a:endParaRPr lang="en-IN" sz="3200" b="0" strike="noStrike" spc="-1" dirty="0">
              <a:latin typeface="Arial"/>
            </a:endParaRPr>
          </a:p>
          <a:p>
            <a:pPr marL="343080" indent="-342360" algn="just">
              <a:lnSpc>
                <a:spcPct val="100000"/>
              </a:lnSpc>
              <a:spcBef>
                <a:spcPts val="641"/>
              </a:spcBef>
              <a:buClr>
                <a:srgbClr val="000000"/>
              </a:buClr>
              <a:buFont typeface="Arial"/>
              <a:buChar char="•"/>
            </a:pPr>
            <a:r>
              <a:rPr lang="en-IN" sz="3200" b="0" strike="noStrike" spc="-1" dirty="0">
                <a:solidFill>
                  <a:srgbClr val="000000"/>
                </a:solidFill>
                <a:latin typeface="Times New Roman"/>
              </a:rPr>
              <a:t>Start with a clean slate, a “top-level” windowing object on which you build the rest of your components.</a:t>
            </a:r>
            <a:endParaRPr lang="en-IN" sz="3200" b="0" strike="noStrike" spc="-1" dirty="0">
              <a:latin typeface="Arial"/>
            </a:endParaRPr>
          </a:p>
          <a:p>
            <a:pPr marL="343080" indent="-342360" algn="just">
              <a:lnSpc>
                <a:spcPct val="100000"/>
              </a:lnSpc>
              <a:spcBef>
                <a:spcPts val="641"/>
              </a:spcBef>
              <a:buClr>
                <a:srgbClr val="000000"/>
              </a:buClr>
              <a:buFont typeface="Arial"/>
              <a:buChar char="•"/>
            </a:pPr>
            <a:r>
              <a:rPr lang="en-IN" sz="3200" b="0" strike="noStrike" spc="-1" dirty="0">
                <a:solidFill>
                  <a:srgbClr val="000000"/>
                </a:solidFill>
                <a:latin typeface="Times New Roman"/>
              </a:rPr>
              <a:t>Think of it as a foundation to a house or the easel for an artist. In other words, you have to pour the concrete or set up your easel before putting together the actual structure or canvas on top of it. In </a:t>
            </a:r>
            <a:r>
              <a:rPr lang="en-IN" sz="3200" b="0" strike="noStrike" spc="-1" dirty="0" err="1">
                <a:solidFill>
                  <a:srgbClr val="000000"/>
                </a:solidFill>
                <a:latin typeface="Times New Roman"/>
              </a:rPr>
              <a:t>Tkinter</a:t>
            </a:r>
            <a:r>
              <a:rPr lang="en-IN" sz="3200" b="0" strike="noStrike" spc="-1" dirty="0">
                <a:solidFill>
                  <a:srgbClr val="000000"/>
                </a:solidFill>
                <a:latin typeface="Times New Roman"/>
              </a:rPr>
              <a:t>, this foundation is known as the top-level window object.</a:t>
            </a:r>
            <a:endParaRPr lang="en-IN"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Times New Roman"/>
              </a:rPr>
              <a:t>Windows and Widgets</a:t>
            </a:r>
            <a:endParaRPr lang="en-IN" sz="4400" b="0" strike="noStrike" spc="-1">
              <a:latin typeface="Arial"/>
            </a:endParaRPr>
          </a:p>
        </p:txBody>
      </p:sp>
      <p:sp>
        <p:nvSpPr>
          <p:cNvPr id="91" name="CustomShape 2"/>
          <p:cNvSpPr/>
          <p:nvPr/>
        </p:nvSpPr>
        <p:spPr>
          <a:xfrm>
            <a:off x="179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641"/>
              </a:spcBef>
              <a:buClr>
                <a:srgbClr val="000000"/>
              </a:buClr>
              <a:buFont typeface="Arial"/>
              <a:buChar char="•"/>
            </a:pPr>
            <a:r>
              <a:rPr lang="en-IN" sz="2400" b="0" strike="noStrike" spc="-1" dirty="0">
                <a:solidFill>
                  <a:srgbClr val="000000"/>
                </a:solidFill>
                <a:latin typeface="Times New Roman"/>
              </a:rPr>
              <a:t>In GUI programming, a top-level root windowing object contains all of the little windowing objects that will be part of your complete GUI application.</a:t>
            </a:r>
            <a:endParaRPr lang="en-IN" sz="2400" b="0" strike="noStrike" spc="-1" dirty="0">
              <a:latin typeface="Arial"/>
            </a:endParaRPr>
          </a:p>
          <a:p>
            <a:pPr marL="343080" indent="-342360">
              <a:lnSpc>
                <a:spcPct val="100000"/>
              </a:lnSpc>
              <a:spcBef>
                <a:spcPts val="641"/>
              </a:spcBef>
              <a:buClr>
                <a:srgbClr val="000000"/>
              </a:buClr>
              <a:buFont typeface="Arial"/>
              <a:buChar char="•"/>
            </a:pPr>
            <a:r>
              <a:rPr lang="en-IN" sz="2400" b="0" strike="noStrike" spc="-1" dirty="0">
                <a:solidFill>
                  <a:srgbClr val="000000"/>
                </a:solidFill>
                <a:latin typeface="Times New Roman"/>
              </a:rPr>
              <a:t>These can be text labels, buttons, list boxes, etc. These individual little GUI components are known as </a:t>
            </a:r>
            <a:r>
              <a:rPr lang="en-IN" sz="2400" b="1" i="1" strike="noStrike" spc="-1" dirty="0">
                <a:solidFill>
                  <a:srgbClr val="000000"/>
                </a:solidFill>
                <a:latin typeface="Times New Roman"/>
              </a:rPr>
              <a:t>widgets</a:t>
            </a:r>
            <a:r>
              <a:rPr lang="en-IN" sz="2400" b="0" strike="noStrike" spc="-1" dirty="0">
                <a:solidFill>
                  <a:srgbClr val="000000"/>
                </a:solidFill>
                <a:latin typeface="Times New Roman"/>
              </a:rPr>
              <a:t>. So when we say create a top-level window, we just mean that you need a place where you put all your </a:t>
            </a:r>
            <a:r>
              <a:rPr lang="en-IN" sz="2400" b="1" strike="noStrike" spc="-1" dirty="0">
                <a:solidFill>
                  <a:srgbClr val="000000"/>
                </a:solidFill>
                <a:latin typeface="Times New Roman"/>
              </a:rPr>
              <a:t>widgets</a:t>
            </a:r>
            <a:r>
              <a:rPr lang="en-IN" sz="2400" b="0" strike="noStrike" spc="-1" dirty="0">
                <a:solidFill>
                  <a:srgbClr val="000000"/>
                </a:solidFill>
                <a:latin typeface="Times New Roman"/>
              </a:rPr>
              <a:t>.</a:t>
            </a:r>
            <a:endParaRPr lang="en-IN" sz="2400" b="0" strike="noStrike" spc="-1" dirty="0">
              <a:latin typeface="Arial"/>
            </a:endParaRPr>
          </a:p>
          <a:p>
            <a:pPr marL="343080" indent="-342360">
              <a:lnSpc>
                <a:spcPct val="100000"/>
              </a:lnSpc>
              <a:spcBef>
                <a:spcPts val="641"/>
              </a:spcBef>
              <a:buClr>
                <a:srgbClr val="000000"/>
              </a:buClr>
              <a:buFont typeface="Arial"/>
              <a:buChar char="•"/>
            </a:pPr>
            <a:r>
              <a:rPr lang="en-IN" sz="2400" b="0" strike="noStrike" spc="-1" dirty="0">
                <a:solidFill>
                  <a:srgbClr val="000000"/>
                </a:solidFill>
                <a:latin typeface="Times New Roman"/>
              </a:rPr>
              <a:t>In Python, this would typically look like this line:</a:t>
            </a:r>
            <a:endParaRPr lang="en-IN" sz="2400" b="0" strike="noStrike" spc="-1" dirty="0">
              <a:latin typeface="Arial"/>
            </a:endParaRPr>
          </a:p>
          <a:p>
            <a:pPr>
              <a:lnSpc>
                <a:spcPct val="100000"/>
              </a:lnSpc>
              <a:spcBef>
                <a:spcPts val="519"/>
              </a:spcBef>
            </a:pPr>
            <a:r>
              <a:rPr lang="en-IN" sz="2400" b="0" strike="noStrike" spc="-1" dirty="0">
                <a:solidFill>
                  <a:srgbClr val="000000"/>
                </a:solidFill>
                <a:latin typeface="Times New Roman"/>
              </a:rPr>
              <a:t>	top = </a:t>
            </a:r>
            <a:r>
              <a:rPr lang="en-IN" sz="2400" b="0" strike="noStrike" spc="-1" dirty="0" err="1">
                <a:solidFill>
                  <a:srgbClr val="000000"/>
                </a:solidFill>
                <a:latin typeface="Times New Roman"/>
              </a:rPr>
              <a:t>tkinter.Tk</a:t>
            </a:r>
            <a:r>
              <a:rPr lang="en-IN" sz="2400" b="0" strike="noStrike" spc="-1" dirty="0">
                <a:solidFill>
                  <a:srgbClr val="000000"/>
                </a:solidFill>
                <a:latin typeface="Times New Roman"/>
              </a:rPr>
              <a:t>() # or just Tk() with "</a:t>
            </a:r>
            <a:r>
              <a:rPr lang="en-IN" sz="2400" b="1" strike="noStrike" spc="-1" dirty="0">
                <a:solidFill>
                  <a:srgbClr val="000000"/>
                </a:solidFill>
                <a:latin typeface="Times New Roman"/>
              </a:rPr>
              <a:t>from </a:t>
            </a:r>
            <a:r>
              <a:rPr lang="en-IN" sz="2400" b="0" strike="noStrike" spc="-1" dirty="0" err="1">
                <a:solidFill>
                  <a:srgbClr val="000000"/>
                </a:solidFill>
                <a:latin typeface="Times New Roman"/>
              </a:rPr>
              <a:t>tkinter</a:t>
            </a:r>
            <a:r>
              <a:rPr lang="en-IN" sz="2400" b="0" strike="noStrike" spc="-1" dirty="0">
                <a:solidFill>
                  <a:srgbClr val="000000"/>
                </a:solidFill>
                <a:latin typeface="Times New Roman"/>
              </a:rPr>
              <a:t> </a:t>
            </a:r>
            <a:r>
              <a:rPr lang="en-IN" sz="2400" b="1" strike="noStrike" spc="-1" dirty="0">
                <a:solidFill>
                  <a:srgbClr val="000000"/>
                </a:solidFill>
                <a:latin typeface="Times New Roman"/>
              </a:rPr>
              <a:t>import </a:t>
            </a:r>
            <a:r>
              <a:rPr lang="en-IN" sz="2400" b="0" strike="noStrike" spc="-1" dirty="0">
                <a:solidFill>
                  <a:srgbClr val="000000"/>
                </a:solidFill>
                <a:latin typeface="Times New Roman"/>
              </a:rPr>
              <a:t>*"</a:t>
            </a:r>
            <a:endParaRPr lang="en-IN" sz="2400" b="0" strike="noStrike" spc="-1" dirty="0">
              <a:latin typeface="Arial"/>
            </a:endParaRPr>
          </a:p>
          <a:p>
            <a:pPr marL="343080" indent="-342360">
              <a:lnSpc>
                <a:spcPct val="100000"/>
              </a:lnSpc>
              <a:spcBef>
                <a:spcPts val="641"/>
              </a:spcBef>
              <a:buClr>
                <a:srgbClr val="000000"/>
              </a:buClr>
              <a:buFont typeface="Arial"/>
              <a:buChar char="•"/>
            </a:pPr>
            <a:r>
              <a:rPr lang="en-IN" sz="2400" b="0" strike="noStrike" spc="-1" dirty="0">
                <a:solidFill>
                  <a:srgbClr val="000000"/>
                </a:solidFill>
                <a:latin typeface="Times New Roman"/>
              </a:rPr>
              <a:t>The object returned by </a:t>
            </a:r>
            <a:r>
              <a:rPr lang="en-IN" sz="2400" b="0" strike="noStrike" spc="-1" dirty="0" err="1">
                <a:solidFill>
                  <a:srgbClr val="000000"/>
                </a:solidFill>
                <a:latin typeface="Times New Roman"/>
              </a:rPr>
              <a:t>tkinter.Tk</a:t>
            </a:r>
            <a:r>
              <a:rPr lang="en-IN" sz="2400" b="0" strike="noStrike" spc="-1" dirty="0">
                <a:solidFill>
                  <a:srgbClr val="000000"/>
                </a:solidFill>
                <a:latin typeface="Times New Roman"/>
              </a:rPr>
              <a:t>() is usually referred to as the </a:t>
            </a:r>
            <a:r>
              <a:rPr lang="en-IN" sz="2400" b="1" i="1" strike="noStrike" spc="-1" dirty="0">
                <a:solidFill>
                  <a:srgbClr val="000000"/>
                </a:solidFill>
                <a:latin typeface="Times New Roman"/>
              </a:rPr>
              <a:t>root window</a:t>
            </a:r>
            <a:r>
              <a:rPr lang="en-IN" sz="2400" b="1" strike="noStrike" spc="-1" dirty="0">
                <a:solidFill>
                  <a:srgbClr val="000000"/>
                </a:solidFill>
                <a:latin typeface="Times New Roman"/>
              </a:rPr>
              <a:t>;</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116640"/>
            <a:ext cx="8228880" cy="71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1" strike="noStrike" spc="-1">
                <a:solidFill>
                  <a:srgbClr val="000000"/>
                </a:solidFill>
                <a:latin typeface="Times New Roman"/>
              </a:rPr>
              <a:t>Windows and Widgets</a:t>
            </a:r>
            <a:endParaRPr lang="en-IN" sz="4400" b="0" strike="noStrike" spc="-1">
              <a:latin typeface="Arial"/>
            </a:endParaRPr>
          </a:p>
        </p:txBody>
      </p:sp>
      <p:sp>
        <p:nvSpPr>
          <p:cNvPr id="93" name="CustomShape 2"/>
          <p:cNvSpPr/>
          <p:nvPr/>
        </p:nvSpPr>
        <p:spPr>
          <a:xfrm>
            <a:off x="179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just">
              <a:lnSpc>
                <a:spcPct val="100000"/>
              </a:lnSpc>
              <a:spcBef>
                <a:spcPts val="641"/>
              </a:spcBef>
              <a:buClr>
                <a:srgbClr val="000000"/>
              </a:buClr>
              <a:buFont typeface="Arial"/>
              <a:buChar char="•"/>
            </a:pPr>
            <a:r>
              <a:rPr lang="en-IN" sz="2800" b="0" strike="noStrike" spc="-1" dirty="0">
                <a:solidFill>
                  <a:srgbClr val="000000"/>
                </a:solidFill>
                <a:latin typeface="Times New Roman"/>
              </a:rPr>
              <a:t>Widgets can be stand-alone or be containers. If a widget contains other widgets, it is considered the </a:t>
            </a:r>
            <a:r>
              <a:rPr lang="en-IN" sz="2800" b="1" strike="noStrike" spc="-1" dirty="0">
                <a:solidFill>
                  <a:srgbClr val="000000"/>
                </a:solidFill>
                <a:latin typeface="Times New Roman"/>
              </a:rPr>
              <a:t>parent of those widgets</a:t>
            </a:r>
            <a:r>
              <a:rPr lang="en-IN" sz="2800" b="0" strike="noStrike" spc="-1" dirty="0">
                <a:solidFill>
                  <a:srgbClr val="000000"/>
                </a:solidFill>
                <a:latin typeface="Times New Roman"/>
              </a:rPr>
              <a:t>. Accordingly, if a widget is contained in another widget, it’s considered a </a:t>
            </a:r>
            <a:r>
              <a:rPr lang="en-IN" sz="2800" b="1" strike="noStrike" spc="-1" dirty="0">
                <a:solidFill>
                  <a:srgbClr val="000000"/>
                </a:solidFill>
                <a:latin typeface="Times New Roman"/>
              </a:rPr>
              <a:t>child of the parent</a:t>
            </a:r>
            <a:r>
              <a:rPr lang="en-IN" sz="2800" b="0" strike="noStrike" spc="-1" dirty="0">
                <a:solidFill>
                  <a:srgbClr val="000000"/>
                </a:solidFill>
                <a:latin typeface="Times New Roman"/>
              </a:rPr>
              <a:t>, the parent being the next immediate enclosing container widget.</a:t>
            </a:r>
            <a:endParaRPr lang="en-IN" sz="2800" b="0" strike="noStrike" spc="-1" dirty="0">
              <a:latin typeface="Arial"/>
            </a:endParaRPr>
          </a:p>
          <a:p>
            <a:pPr marL="343080" indent="-342360" algn="just">
              <a:lnSpc>
                <a:spcPct val="100000"/>
              </a:lnSpc>
              <a:spcBef>
                <a:spcPts val="641"/>
              </a:spcBef>
              <a:buClr>
                <a:srgbClr val="000000"/>
              </a:buClr>
              <a:buFont typeface="Arial"/>
              <a:buChar char="•"/>
            </a:pPr>
            <a:r>
              <a:rPr lang="en-IN" sz="2800" b="0" strike="noStrike" spc="-1" dirty="0">
                <a:solidFill>
                  <a:srgbClr val="000000"/>
                </a:solidFill>
                <a:latin typeface="Times New Roman"/>
              </a:rPr>
              <a:t>widgets have some associated behaviours, such as when a button is pressed, or text is filled into a text field. These types of user behaviours are called </a:t>
            </a:r>
            <a:r>
              <a:rPr lang="en-IN" sz="2800" b="1" strike="noStrike" spc="-1" dirty="0">
                <a:solidFill>
                  <a:srgbClr val="000000"/>
                </a:solidFill>
                <a:latin typeface="Times New Roman"/>
              </a:rPr>
              <a:t>events</a:t>
            </a:r>
            <a:r>
              <a:rPr lang="en-IN" sz="2800" b="0" strike="noStrike" spc="-1" dirty="0">
                <a:solidFill>
                  <a:srgbClr val="000000"/>
                </a:solidFill>
                <a:latin typeface="Times New Roman"/>
              </a:rPr>
              <a:t>, and the GUI’s response to such events are known as </a:t>
            </a:r>
            <a:r>
              <a:rPr lang="en-IN" sz="2800" b="1" strike="noStrike" spc="-1" dirty="0" err="1">
                <a:solidFill>
                  <a:srgbClr val="000000"/>
                </a:solidFill>
                <a:latin typeface="Times New Roman"/>
              </a:rPr>
              <a:t>callbacks</a:t>
            </a:r>
            <a:r>
              <a:rPr lang="en-IN" sz="2800" b="0" strike="noStrike" spc="-1" dirty="0">
                <a:solidFill>
                  <a:srgbClr val="000000"/>
                </a:solidFill>
                <a:latin typeface="Times New Roman"/>
              </a:rPr>
              <a:t>.</a:t>
            </a:r>
            <a:endParaRPr lang="en-IN"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TotalTime>
  <Words>1352</Words>
  <Application>Microsoft Office PowerPoint</Application>
  <PresentationFormat>On-screen Show (4:3)</PresentationFormat>
  <Paragraphs>79</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dc:title>
  <dc:subject/>
  <dc:creator>A</dc:creator>
  <dc:description/>
  <cp:lastModifiedBy>Aditya Raj</cp:lastModifiedBy>
  <cp:revision>22</cp:revision>
  <dcterms:created xsi:type="dcterms:W3CDTF">2018-10-24T14:48:37Z</dcterms:created>
  <dcterms:modified xsi:type="dcterms:W3CDTF">2019-11-19T16:53:20Z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