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Autofit/>
          </a:bodyPr>
          <a:p>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3FB1C483-D5FD-4BC9-BFDC-82E0527D1634}" type="slidenum">
              <a:rPr b="0" lang="en-IN" sz="1000" spc="-1" strike="noStrike">
                <a:solidFill>
                  <a:srgbClr val="595959"/>
                </a:solidFill>
                <a:latin typeface="Arial"/>
                <a:ea typeface="Arial"/>
              </a:rPr>
              <a:t>1</a:t>
            </a:fld>
            <a:endParaRPr b="0" lang="en-IN"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C7A04761-71A5-4E6A-A1A6-84832986B1F5}" type="slidenum">
              <a:rPr b="0" lang="en-IN" sz="1000" spc="-1" strike="noStrike">
                <a:solidFill>
                  <a:srgbClr val="595959"/>
                </a:solidFill>
                <a:latin typeface="Arial"/>
                <a:ea typeface="Arial"/>
              </a:rPr>
              <a:t>1</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noAutofit/>
          </a:bodyPr>
          <a:p>
            <a:pPr algn="ctr">
              <a:lnSpc>
                <a:spcPct val="100000"/>
              </a:lnSpc>
            </a:pPr>
            <a:r>
              <a:rPr b="1" lang="en-IN" sz="5200" spc="-1" strike="noStrike">
                <a:solidFill>
                  <a:srgbClr val="000000"/>
                </a:solidFill>
                <a:latin typeface="Arial"/>
                <a:ea typeface="Arial"/>
              </a:rPr>
              <a:t>Django</a:t>
            </a:r>
            <a:endParaRPr b="0" lang="en-IN" sz="5200" spc="-1" strike="noStrike">
              <a:solidFill>
                <a:srgbClr val="000000"/>
              </a:solid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noAutofit/>
          </a:bodyPr>
          <a:p>
            <a:pPr algn="ctr">
              <a:lnSpc>
                <a:spcPct val="100000"/>
              </a:lnSpc>
            </a:pPr>
            <a:r>
              <a:rPr b="0" lang="en-IN" sz="2800" spc="-1" strike="noStrike">
                <a:solidFill>
                  <a:srgbClr val="595959"/>
                </a:solidFill>
                <a:latin typeface="Arial"/>
                <a:ea typeface="Arial"/>
              </a:rPr>
              <a:t>Batteries Included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IN" sz="1800" spc="-1" strike="noStrike">
                <a:solidFill>
                  <a:srgbClr val="000000"/>
                </a:solidFill>
                <a:latin typeface="Arial"/>
                <a:ea typeface="Arial"/>
              </a:rPr>
              <a:t>Environment Setup</a:t>
            </a:r>
            <a:br/>
            <a:br/>
            <a:endParaRPr b="0" lang="en-IN" sz="1800" spc="-1" strike="noStrike">
              <a:solidFill>
                <a:srgbClr val="000000"/>
              </a:solidFill>
              <a:latin typeface="Arial"/>
            </a:endParaRPr>
          </a:p>
        </p:txBody>
      </p:sp>
      <p:sp>
        <p:nvSpPr>
          <p:cNvPr id="99"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AutoNum type="arabicPeriod"/>
            </a:pPr>
            <a:r>
              <a:rPr b="0" lang="en-IN" sz="1800" spc="-1" strike="noStrike">
                <a:solidFill>
                  <a:srgbClr val="595959"/>
                </a:solidFill>
                <a:latin typeface="Arial"/>
                <a:ea typeface="Arial"/>
              </a:rPr>
              <a:t>Directly into Host machine </a:t>
            </a:r>
            <a:endParaRPr b="0" lang="en-IN" sz="1800" spc="-1" strike="noStrike">
              <a:solidFill>
                <a:srgbClr val="000000"/>
              </a:solidFill>
              <a:latin typeface="Arial"/>
            </a:endParaRPr>
          </a:p>
          <a:p>
            <a:pPr marL="914400" indent="-342720">
              <a:lnSpc>
                <a:spcPct val="115000"/>
              </a:lnSpc>
              <a:buClr>
                <a:srgbClr val="595959"/>
              </a:buClr>
              <a:buFont typeface="Arial"/>
              <a:buChar char="●"/>
            </a:pPr>
            <a:r>
              <a:rPr b="0" lang="en-IN" sz="1800" spc="-1" strike="noStrike">
                <a:solidFill>
                  <a:srgbClr val="595959"/>
                </a:solidFill>
                <a:latin typeface="Arial"/>
                <a:ea typeface="Arial"/>
              </a:rPr>
              <a:t># pip install django </a:t>
            </a:r>
            <a:endParaRPr b="0" lang="en-IN" sz="1800" spc="-1" strike="noStrike">
              <a:solidFill>
                <a:srgbClr val="000000"/>
              </a:solidFill>
              <a:latin typeface="Arial"/>
            </a:endParaRPr>
          </a:p>
          <a:p>
            <a:pPr marL="457200" indent="-342720">
              <a:lnSpc>
                <a:spcPct val="115000"/>
              </a:lnSpc>
              <a:buClr>
                <a:srgbClr val="595959"/>
              </a:buClr>
              <a:buFont typeface="Arial"/>
              <a:buAutoNum type="arabicPeriod"/>
            </a:pPr>
            <a:r>
              <a:rPr b="0" lang="en-IN" sz="1800" spc="-1" strike="noStrike">
                <a:solidFill>
                  <a:srgbClr val="595959"/>
                </a:solidFill>
                <a:latin typeface="Arial"/>
                <a:ea typeface="Arial"/>
              </a:rPr>
              <a:t>Virtual environment </a:t>
            </a:r>
            <a:endParaRPr b="0" lang="en-IN" sz="1800" spc="-1" strike="noStrike">
              <a:solidFill>
                <a:srgbClr val="000000"/>
              </a:solidFill>
              <a:latin typeface="Arial"/>
            </a:endParaRPr>
          </a:p>
          <a:p>
            <a:pPr marL="914400" indent="-342720">
              <a:lnSpc>
                <a:spcPct val="115000"/>
              </a:lnSpc>
              <a:buClr>
                <a:srgbClr val="595959"/>
              </a:buClr>
              <a:buFont typeface="Arial"/>
              <a:buChar char="●"/>
            </a:pPr>
            <a:r>
              <a:rPr b="0" lang="en-IN" sz="1800" spc="-1" strike="noStrike">
                <a:solidFill>
                  <a:srgbClr val="595959"/>
                </a:solidFill>
                <a:latin typeface="Arial"/>
                <a:ea typeface="Arial"/>
              </a:rPr>
              <a:t># pip install virtualenv</a:t>
            </a:r>
            <a:endParaRPr b="0" lang="en-IN" sz="1800" spc="-1" strike="noStrike">
              <a:solidFill>
                <a:srgbClr val="000000"/>
              </a:solidFill>
              <a:latin typeface="Arial"/>
            </a:endParaRPr>
          </a:p>
          <a:p>
            <a:pPr marL="914400" indent="-342720">
              <a:lnSpc>
                <a:spcPct val="115000"/>
              </a:lnSpc>
              <a:buClr>
                <a:srgbClr val="595959"/>
              </a:buClr>
              <a:buFont typeface="Arial"/>
              <a:buChar char="●"/>
            </a:pPr>
            <a:r>
              <a:rPr b="0" lang="en-IN" sz="1800" spc="-1" strike="noStrike">
                <a:solidFill>
                  <a:srgbClr val="595959"/>
                </a:solidFill>
                <a:latin typeface="Arial"/>
                <a:ea typeface="Arial"/>
              </a:rPr>
              <a:t>virtualenv venv</a:t>
            </a:r>
            <a:endParaRPr b="0" lang="en-IN" sz="1800" spc="-1" strike="noStrike">
              <a:solidFill>
                <a:srgbClr val="000000"/>
              </a:solidFill>
              <a:latin typeface="Arial"/>
            </a:endParaRPr>
          </a:p>
          <a:p>
            <a:pPr marL="914400" indent="-342720">
              <a:lnSpc>
                <a:spcPct val="115000"/>
              </a:lnSpc>
              <a:buClr>
                <a:srgbClr val="595959"/>
              </a:buClr>
              <a:buFont typeface="Arial"/>
              <a:buChar char="●"/>
            </a:pPr>
            <a:r>
              <a:rPr b="0" lang="en-IN" sz="1800" spc="-1" strike="noStrike">
                <a:solidFill>
                  <a:srgbClr val="595959"/>
                </a:solidFill>
                <a:latin typeface="Arial"/>
                <a:ea typeface="Arial"/>
              </a:rPr>
              <a:t>source ./venv/bin/activate  </a:t>
            </a:r>
            <a:endParaRPr b="0" lang="en-IN" sz="1800" spc="-1" strike="noStrike">
              <a:solidFill>
                <a:srgbClr val="000000"/>
              </a:solidFill>
              <a:latin typeface="Arial"/>
            </a:endParaRPr>
          </a:p>
          <a:p>
            <a:pPr marL="914400" indent="-342720">
              <a:lnSpc>
                <a:spcPct val="115000"/>
              </a:lnSpc>
              <a:buClr>
                <a:srgbClr val="595959"/>
              </a:buClr>
              <a:buFont typeface="Arial"/>
              <a:buChar char="●"/>
            </a:pPr>
            <a:r>
              <a:rPr b="0" lang="en-IN" sz="1800" spc="-1" strike="noStrike">
                <a:solidFill>
                  <a:srgbClr val="595959"/>
                </a:solidFill>
                <a:latin typeface="Arial"/>
                <a:ea typeface="Arial"/>
              </a:rPr>
              <a:t>pip install django</a:t>
            </a:r>
            <a:endParaRPr b="0" lang="en-IN" sz="1800" spc="-1" strike="noStrike">
              <a:solidFill>
                <a:srgbClr val="000000"/>
              </a:solidFill>
              <a:latin typeface="Arial"/>
            </a:endParaRPr>
          </a:p>
          <a:p>
            <a:pPr>
              <a:lnSpc>
                <a:spcPct val="115000"/>
              </a:lnSpc>
              <a:spcBef>
                <a:spcPts val="1599"/>
              </a:spcBef>
            </a:pPr>
            <a:r>
              <a:rPr b="0" lang="en-IN" sz="1800" spc="-1" strike="noStrike">
                <a:solidFill>
                  <a:srgbClr val="595959"/>
                </a:solidFill>
                <a:latin typeface="Arial"/>
                <a:ea typeface="Arial"/>
              </a:rPr>
              <a:t>** database : sqlite so no need to install anything</a:t>
            </a:r>
            <a:endParaRPr b="0" lang="en-IN" sz="1800" spc="-1" strike="noStrike">
              <a:solidFill>
                <a:srgbClr val="000000"/>
              </a:solidFill>
              <a:latin typeface="Arial"/>
            </a:endParaRPr>
          </a:p>
          <a:p>
            <a:pPr marL="457200">
              <a:lnSpc>
                <a:spcPct val="115000"/>
              </a:lnSpc>
              <a:spcBef>
                <a:spcPts val="1599"/>
              </a:spcBef>
              <a:spcAft>
                <a:spcPts val="1599"/>
              </a:spcAf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IN" sz="2800" spc="-1" strike="noStrike">
                <a:solidFill>
                  <a:srgbClr val="000000"/>
                </a:solidFill>
                <a:latin typeface="Arial"/>
                <a:ea typeface="Arial"/>
              </a:rPr>
              <a:t>Pre Requirements</a:t>
            </a:r>
            <a:endParaRPr b="0" lang="en-IN" sz="2800" spc="-1" strike="noStrike">
              <a:solidFill>
                <a:srgbClr val="000000"/>
              </a:solidFill>
              <a:latin typeface="Arial"/>
            </a:endParaRPr>
          </a:p>
        </p:txBody>
      </p:sp>
      <p:sp>
        <p:nvSpPr>
          <p:cNvPr id="101"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IN" sz="2000" spc="-1" strike="noStrike">
                <a:solidFill>
                  <a:srgbClr val="595959"/>
                </a:solidFill>
                <a:latin typeface="Arial"/>
                <a:ea typeface="Arial"/>
              </a:rPr>
              <a:t>Python 3.6 + </a:t>
            </a:r>
            <a:endParaRPr b="0" lang="en-IN" sz="2000" spc="-1" strike="noStrike">
              <a:solidFill>
                <a:srgbClr val="000000"/>
              </a:solidFill>
              <a:latin typeface="Arial"/>
            </a:endParaRPr>
          </a:p>
          <a:p>
            <a:pPr marL="457200" indent="-342720">
              <a:lnSpc>
                <a:spcPct val="115000"/>
              </a:lnSpc>
              <a:buClr>
                <a:srgbClr val="595959"/>
              </a:buClr>
              <a:buFont typeface="Arial"/>
              <a:buChar char="●"/>
            </a:pPr>
            <a:r>
              <a:rPr b="0" lang="en-IN" sz="2000" spc="-1" strike="noStrike">
                <a:solidFill>
                  <a:srgbClr val="595959"/>
                </a:solidFill>
                <a:latin typeface="Arial"/>
                <a:ea typeface="Arial"/>
              </a:rPr>
              <a:t>OOP’s</a:t>
            </a:r>
            <a:endParaRPr b="0" lang="en-IN" sz="2000" spc="-1" strike="noStrike">
              <a:solidFill>
                <a:srgbClr val="000000"/>
              </a:solidFill>
              <a:latin typeface="Arial"/>
            </a:endParaRPr>
          </a:p>
          <a:p>
            <a:pPr lvl="1" marL="914400" indent="-317160">
              <a:lnSpc>
                <a:spcPct val="115000"/>
              </a:lnSpc>
              <a:buClr>
                <a:srgbClr val="595959"/>
              </a:buClr>
              <a:buFont typeface="Arial"/>
              <a:buChar char="○"/>
            </a:pPr>
            <a:r>
              <a:rPr b="0" lang="en-IN" sz="2000" spc="-1" strike="noStrike">
                <a:solidFill>
                  <a:srgbClr val="595959"/>
                </a:solidFill>
                <a:latin typeface="Arial"/>
                <a:ea typeface="Arial"/>
              </a:rPr>
              <a:t>Objects and Class</a:t>
            </a:r>
            <a:endParaRPr b="0" lang="en-IN" sz="2000" spc="-1" strike="noStrike">
              <a:solidFill>
                <a:srgbClr val="000000"/>
              </a:solidFill>
              <a:latin typeface="Arial"/>
            </a:endParaRPr>
          </a:p>
          <a:p>
            <a:pPr lvl="1" marL="914400" indent="-317160">
              <a:lnSpc>
                <a:spcPct val="115000"/>
              </a:lnSpc>
              <a:buClr>
                <a:srgbClr val="595959"/>
              </a:buClr>
              <a:buFont typeface="Arial"/>
              <a:buChar char="○"/>
            </a:pPr>
            <a:r>
              <a:rPr b="0" lang="en-IN" sz="2000" spc="-1" strike="noStrike">
                <a:solidFill>
                  <a:srgbClr val="595959"/>
                </a:solidFill>
                <a:latin typeface="Arial"/>
                <a:ea typeface="Arial"/>
              </a:rPr>
              <a:t>Modules</a:t>
            </a:r>
            <a:endParaRPr b="0" lang="en-IN" sz="2000" spc="-1" strike="noStrike">
              <a:solidFill>
                <a:srgbClr val="000000"/>
              </a:solidFill>
              <a:latin typeface="Arial"/>
            </a:endParaRPr>
          </a:p>
          <a:p>
            <a:pPr marL="457200" indent="-342720">
              <a:lnSpc>
                <a:spcPct val="115000"/>
              </a:lnSpc>
              <a:buClr>
                <a:srgbClr val="595959"/>
              </a:buClr>
              <a:buFont typeface="Arial"/>
              <a:buChar char="●"/>
            </a:pPr>
            <a:r>
              <a:rPr b="0" lang="en-IN" sz="2000" spc="-1" strike="noStrike">
                <a:solidFill>
                  <a:srgbClr val="595959"/>
                </a:solidFill>
                <a:latin typeface="Arial"/>
                <a:ea typeface="Arial"/>
              </a:rPr>
              <a:t>HTML,CSS and Javascript basics</a:t>
            </a:r>
            <a:endParaRPr b="0" lang="en-IN" sz="2000" spc="-1" strike="noStrike">
              <a:solidFill>
                <a:srgbClr val="000000"/>
              </a:solidFill>
              <a:latin typeface="Arial"/>
            </a:endParaRPr>
          </a:p>
          <a:p>
            <a:pPr lvl="1" marL="914400" indent="-317160">
              <a:lnSpc>
                <a:spcPct val="115000"/>
              </a:lnSpc>
              <a:buClr>
                <a:srgbClr val="595959"/>
              </a:buClr>
              <a:buFont typeface="Arial"/>
              <a:buChar char="○"/>
            </a:pPr>
            <a:r>
              <a:rPr b="0" lang="en-IN" sz="2000" spc="-1" strike="noStrike">
                <a:solidFill>
                  <a:srgbClr val="595959"/>
                </a:solidFill>
                <a:latin typeface="Arial"/>
                <a:ea typeface="Arial"/>
              </a:rPr>
              <a:t>Document Object Model(DOM)</a:t>
            </a:r>
            <a:endParaRPr b="0" lang="en-IN" sz="2000" spc="-1" strike="noStrike">
              <a:solidFill>
                <a:srgbClr val="000000"/>
              </a:solidFill>
              <a:latin typeface="Arial"/>
            </a:endParaRPr>
          </a:p>
          <a:p>
            <a:pPr lvl="1" marL="914400" indent="-317160">
              <a:lnSpc>
                <a:spcPct val="115000"/>
              </a:lnSpc>
              <a:buClr>
                <a:srgbClr val="595959"/>
              </a:buClr>
              <a:buFont typeface="Arial"/>
              <a:buChar char="○"/>
            </a:pPr>
            <a:r>
              <a:rPr b="0" lang="en-IN" sz="2000" spc="-1" strike="noStrike">
                <a:solidFill>
                  <a:srgbClr val="595959"/>
                </a:solidFill>
                <a:latin typeface="Arial"/>
                <a:ea typeface="Arial"/>
              </a:rPr>
              <a:t>Styling </a:t>
            </a:r>
            <a:endParaRPr b="0" lang="en-IN" sz="2000" spc="-1" strike="noStrike">
              <a:solidFill>
                <a:srgbClr val="000000"/>
              </a:solidFill>
              <a:latin typeface="Arial"/>
            </a:endParaRPr>
          </a:p>
          <a:p>
            <a:pPr lvl="1" marL="914400" indent="-317160">
              <a:lnSpc>
                <a:spcPct val="115000"/>
              </a:lnSpc>
              <a:buClr>
                <a:srgbClr val="595959"/>
              </a:buClr>
              <a:buFont typeface="Arial"/>
              <a:buChar char="○"/>
            </a:pPr>
            <a:r>
              <a:rPr b="0" lang="en-IN" sz="2000" spc="-1" strike="noStrike">
                <a:solidFill>
                  <a:srgbClr val="595959"/>
                </a:solidFill>
                <a:latin typeface="Arial"/>
                <a:ea typeface="Arial"/>
              </a:rPr>
              <a:t>Dynamic DOM Manipulator  </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IN" sz="2800" spc="-1" strike="noStrike">
                <a:solidFill>
                  <a:srgbClr val="000000"/>
                </a:solidFill>
                <a:latin typeface="Arial"/>
                <a:ea typeface="Arial"/>
              </a:rPr>
              <a:t>Developing a web application using Django</a:t>
            </a:r>
            <a:br/>
            <a:br/>
            <a:endParaRPr b="0" lang="en-IN" sz="2800" spc="-1" strike="noStrike">
              <a:solidFill>
                <a:srgbClr val="000000"/>
              </a:solidFill>
              <a:latin typeface="Arial"/>
            </a:endParaRPr>
          </a:p>
        </p:txBody>
      </p:sp>
      <p:sp>
        <p:nvSpPr>
          <p:cNvPr id="103" name="TextShape 2"/>
          <p:cNvSpPr txBox="1"/>
          <p:nvPr/>
        </p:nvSpPr>
        <p:spPr>
          <a:xfrm>
            <a:off x="311760" y="1152360"/>
            <a:ext cx="8520120" cy="3416040"/>
          </a:xfrm>
          <a:prstGeom prst="rect">
            <a:avLst/>
          </a:prstGeom>
          <a:noFill/>
          <a:ln w="9360">
            <a:solidFill>
              <a:srgbClr val="000000"/>
            </a:solidFill>
            <a:round/>
          </a:ln>
        </p:spPr>
        <p:txBody>
          <a:bodyPr tIns="91440" bIns="91440">
            <a:noAutofit/>
          </a:bodyPr>
          <a:p>
            <a:pPr>
              <a:lnSpc>
                <a:spcPct val="115000"/>
              </a:lnSpc>
            </a:pPr>
            <a:r>
              <a:rPr b="0" lang="en-IN" sz="1800" spc="-1" strike="noStrike">
                <a:solidFill>
                  <a:srgbClr val="595959"/>
                </a:solidFill>
                <a:latin typeface="Arial"/>
                <a:ea typeface="Arial"/>
              </a:rPr>
              <a:t>Creating a project</a:t>
            </a:r>
            <a:endParaRPr b="0" lang="en-IN" sz="1800" spc="-1" strike="noStrike">
              <a:solidFill>
                <a:srgbClr val="000000"/>
              </a:solidFill>
              <a:latin typeface="Arial"/>
            </a:endParaRPr>
          </a:p>
          <a:p>
            <a:pPr marL="457200" indent="-342720">
              <a:lnSpc>
                <a:spcPct val="115000"/>
              </a:lnSpc>
              <a:spcBef>
                <a:spcPts val="1599"/>
              </a:spcBef>
              <a:buClr>
                <a:srgbClr val="595959"/>
              </a:buClr>
              <a:buFont typeface="Arial"/>
              <a:buChar char="●"/>
            </a:pPr>
            <a:r>
              <a:rPr b="0" lang="en-IN" sz="1800" spc="-1" strike="noStrike">
                <a:solidFill>
                  <a:srgbClr val="595959"/>
                </a:solidFill>
                <a:latin typeface="Arial"/>
                <a:ea typeface="Arial"/>
              </a:rPr>
              <a:t># django-admin startproject demo</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 cd demo</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 python manage.py migrate</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update demo/settings.py file  </a:t>
            </a:r>
            <a:endParaRPr b="0" lang="en-IN" sz="1800" spc="-1" strike="noStrike">
              <a:solidFill>
                <a:srgbClr val="000000"/>
              </a:solidFill>
              <a:latin typeface="Arial"/>
            </a:endParaRPr>
          </a:p>
          <a:p>
            <a:pPr marL="457200">
              <a:lnSpc>
                <a:spcPct val="100000"/>
              </a:lnSpc>
              <a:spcBef>
                <a:spcPts val="1599"/>
              </a:spcBef>
            </a:pPr>
            <a:r>
              <a:rPr b="0" lang="en-IN" sz="1100" spc="-1" strike="noStrike">
                <a:solidFill>
                  <a:srgbClr val="595959"/>
                </a:solidFill>
                <a:latin typeface="Arial"/>
                <a:ea typeface="Arial"/>
              </a:rPr>
              <a:t>ALLOWED_HOSTS = []     To    ALLOWED_HOSTS = [ ‘*’ ]</a:t>
            </a:r>
            <a:endParaRPr b="0" lang="en-IN" sz="1100" spc="-1" strike="noStrike">
              <a:solidFill>
                <a:srgbClr val="000000"/>
              </a:solidFill>
              <a:latin typeface="Arial"/>
            </a:endParaRPr>
          </a:p>
          <a:p>
            <a:pPr marL="457200" indent="-342720">
              <a:lnSpc>
                <a:spcPct val="115000"/>
              </a:lnSpc>
              <a:spcBef>
                <a:spcPts val="1599"/>
              </a:spcBef>
              <a:buClr>
                <a:srgbClr val="595959"/>
              </a:buClr>
              <a:buFont typeface="Arial"/>
              <a:buChar char="●"/>
            </a:pPr>
            <a:r>
              <a:rPr b="0" lang="en-IN" sz="1800" spc="-1" strike="noStrike">
                <a:solidFill>
                  <a:srgbClr val="595959"/>
                </a:solidFill>
                <a:latin typeface="Arial"/>
                <a:ea typeface="Arial"/>
              </a:rPr>
              <a:t># python manage.py runserver 0.0.0.0:8000</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open browser with  URL:  0.0.0.0:8000</a:t>
            </a:r>
            <a:endParaRPr b="0" lang="en-IN" sz="1800" spc="-1" strike="noStrike">
              <a:solidFill>
                <a:srgbClr val="000000"/>
              </a:solidFill>
              <a:latin typeface="Arial"/>
            </a:endParaRPr>
          </a:p>
          <a:p>
            <a:pPr marL="457200">
              <a:lnSpc>
                <a:spcPct val="115000"/>
              </a:lnSpc>
              <a:spcBef>
                <a:spcPts val="1599"/>
              </a:spcBef>
              <a:spcAft>
                <a:spcPts val="1599"/>
              </a:spcAft>
            </a:pPr>
            <a:r>
              <a:rPr b="0" lang="en-IN" sz="1800" spc="-1" strike="noStrike">
                <a:solidFill>
                  <a:srgbClr val="595959"/>
                </a:solidFill>
                <a:latin typeface="Arial"/>
                <a:ea typeface="Arial"/>
              </a:rPr>
              <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11760" y="444960"/>
            <a:ext cx="8520120" cy="572400"/>
          </a:xfrm>
          <a:prstGeom prst="rect">
            <a:avLst/>
          </a:prstGeom>
          <a:noFill/>
          <a:ln>
            <a:noFill/>
          </a:ln>
        </p:spPr>
        <p:txBody>
          <a:bodyPr tIns="91440" bIns="91440">
            <a:noAutofit/>
          </a:bodyPr>
          <a:p>
            <a:pPr>
              <a:lnSpc>
                <a:spcPct val="115000"/>
              </a:lnSpc>
            </a:pPr>
            <a:r>
              <a:rPr b="0" lang="en-IN" sz="2800" spc="-1" strike="noStrike">
                <a:solidFill>
                  <a:srgbClr val="000000"/>
                </a:solidFill>
                <a:latin typeface="Arial"/>
                <a:ea typeface="Arial"/>
              </a:rPr>
              <a:t>Workflow of django</a:t>
            </a:r>
            <a:br/>
            <a:br/>
            <a:endParaRPr b="0" lang="en-IN" sz="2800" spc="-1" strike="noStrike">
              <a:solidFill>
                <a:srgbClr val="000000"/>
              </a:solidFill>
              <a:latin typeface="Arial"/>
            </a:endParaRPr>
          </a:p>
        </p:txBody>
      </p:sp>
      <p:sp>
        <p:nvSpPr>
          <p:cNvPr id="105" name="TextShape 2"/>
          <p:cNvSpPr txBox="1"/>
          <p:nvPr/>
        </p:nvSpPr>
        <p:spPr>
          <a:xfrm>
            <a:off x="3327480" y="1566000"/>
            <a:ext cx="5504400" cy="300276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IN" sz="1800" spc="-1" strike="noStrike">
                <a:solidFill>
                  <a:srgbClr val="595959"/>
                </a:solidFill>
                <a:latin typeface="Arial"/>
                <a:ea typeface="Arial"/>
              </a:rPr>
              <a:t>Settings files</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URL</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WSGI</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Manager</a:t>
            </a:r>
            <a:endParaRPr b="0" lang="en-IN" sz="1800" spc="-1" strike="noStrike">
              <a:solidFill>
                <a:srgbClr val="000000"/>
              </a:solidFill>
              <a:latin typeface="Arial"/>
            </a:endParaRPr>
          </a:p>
          <a:p>
            <a:pPr marL="457200">
              <a:lnSpc>
                <a:spcPct val="115000"/>
              </a:lnSpc>
              <a:spcBef>
                <a:spcPts val="1599"/>
              </a:spcBef>
              <a:spcAft>
                <a:spcPts val="1599"/>
              </a:spcAft>
            </a:pPr>
            <a:endParaRPr b="0" lang="en-IN" sz="1800" spc="-1" strike="noStrike">
              <a:solidFill>
                <a:srgbClr val="000000"/>
              </a:solidFill>
              <a:latin typeface="Arial"/>
            </a:endParaRPr>
          </a:p>
        </p:txBody>
      </p:sp>
      <p:pic>
        <p:nvPicPr>
          <p:cNvPr id="106" name="Google Shape;112;p22" descr=""/>
          <p:cNvPicPr/>
          <p:nvPr/>
        </p:nvPicPr>
        <p:blipFill>
          <a:blip r:embed="rId1"/>
          <a:stretch/>
        </p:blipFill>
        <p:spPr>
          <a:xfrm>
            <a:off x="311760" y="1566000"/>
            <a:ext cx="2765520" cy="3002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2334960" y="1732320"/>
            <a:ext cx="6441120" cy="167868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IN" sz="1800" spc="-1" strike="noStrike">
                <a:solidFill>
                  <a:srgbClr val="595959"/>
                </a:solidFill>
                <a:latin typeface="Arial"/>
                <a:ea typeface="Arial"/>
              </a:rPr>
              <a:t># python manage.py startapp dashboard</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Views</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Models</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Admin</a:t>
            </a:r>
            <a:endParaRPr b="0" lang="en-IN" sz="1800" spc="-1" strike="noStrike">
              <a:solidFill>
                <a:srgbClr val="000000"/>
              </a:solidFill>
              <a:latin typeface="Arial"/>
            </a:endParaRPr>
          </a:p>
          <a:p>
            <a:pPr marL="457200">
              <a:lnSpc>
                <a:spcPct val="115000"/>
              </a:lnSpc>
              <a:spcBef>
                <a:spcPts val="1599"/>
              </a:spcBef>
              <a:spcAft>
                <a:spcPts val="1599"/>
              </a:spcAft>
            </a:pPr>
            <a:endParaRPr b="0" lang="en-IN" sz="1800" spc="-1" strike="noStrike">
              <a:solidFill>
                <a:srgbClr val="000000"/>
              </a:solidFill>
              <a:latin typeface="Arial"/>
            </a:endParaRPr>
          </a:p>
        </p:txBody>
      </p:sp>
      <p:pic>
        <p:nvPicPr>
          <p:cNvPr id="108" name="Google Shape;118;p23" descr=""/>
          <p:cNvPicPr/>
          <p:nvPr/>
        </p:nvPicPr>
        <p:blipFill>
          <a:blip r:embed="rId1"/>
          <a:stretch/>
        </p:blipFill>
        <p:spPr>
          <a:xfrm>
            <a:off x="558000" y="515880"/>
            <a:ext cx="1553040" cy="42256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653840" y="2094840"/>
            <a:ext cx="8520120" cy="572400"/>
          </a:xfrm>
          <a:prstGeom prst="rect">
            <a:avLst/>
          </a:prstGeom>
          <a:noFill/>
          <a:ln>
            <a:noFill/>
          </a:ln>
        </p:spPr>
        <p:txBody>
          <a:bodyPr tIns="91440" bIns="91440">
            <a:noAutofit/>
          </a:bodyPr>
          <a:p>
            <a:pPr>
              <a:lnSpc>
                <a:spcPct val="100000"/>
              </a:lnSpc>
            </a:pPr>
            <a:r>
              <a:rPr b="0" lang="en-IN" sz="2800" spc="-1" strike="noStrike">
                <a:solidFill>
                  <a:srgbClr val="000000"/>
                </a:solidFill>
                <a:latin typeface="Arial"/>
                <a:ea typeface="Arial"/>
              </a:rPr>
              <a:t>Let’s start coding...</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11760" y="657000"/>
            <a:ext cx="8520120" cy="391140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IN" sz="1800" spc="-1" strike="noStrike">
                <a:solidFill>
                  <a:srgbClr val="595959"/>
                </a:solidFill>
                <a:latin typeface="Arial"/>
                <a:ea typeface="Arial"/>
              </a:rPr>
              <a:t>Templates</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ORM</a:t>
            </a:r>
            <a:endParaRPr b="0" lang="en-IN" sz="1800" spc="-1" strike="noStrike">
              <a:solidFill>
                <a:srgbClr val="000000"/>
              </a:solidFill>
              <a:latin typeface="Arial"/>
            </a:endParaRPr>
          </a:p>
          <a:p>
            <a:pPr lvl="1" marL="914400" indent="-317160">
              <a:lnSpc>
                <a:spcPct val="115000"/>
              </a:lnSpc>
              <a:buClr>
                <a:srgbClr val="595959"/>
              </a:buClr>
              <a:buFont typeface="Arial"/>
              <a:buChar char="○"/>
            </a:pPr>
            <a:r>
              <a:rPr b="0" lang="en-IN" sz="1400" spc="-1" strike="noStrike">
                <a:solidFill>
                  <a:srgbClr val="595959"/>
                </a:solidFill>
                <a:latin typeface="Arial"/>
                <a:ea typeface="Arial"/>
              </a:rPr>
              <a:t>Makemigrations</a:t>
            </a:r>
            <a:endParaRPr b="0" lang="en-IN" sz="1400" spc="-1" strike="noStrike">
              <a:solidFill>
                <a:srgbClr val="000000"/>
              </a:solidFill>
              <a:latin typeface="Arial"/>
            </a:endParaRPr>
          </a:p>
          <a:p>
            <a:pPr lvl="1" marL="914400" indent="-317160">
              <a:lnSpc>
                <a:spcPct val="115000"/>
              </a:lnSpc>
              <a:buClr>
                <a:srgbClr val="595959"/>
              </a:buClr>
              <a:buFont typeface="Arial"/>
              <a:buChar char="○"/>
            </a:pPr>
            <a:r>
              <a:rPr b="0" lang="en-IN" sz="1400" spc="-1" strike="noStrike">
                <a:solidFill>
                  <a:srgbClr val="595959"/>
                </a:solidFill>
                <a:latin typeface="Arial"/>
                <a:ea typeface="Arial"/>
              </a:rPr>
              <a:t>Migrate</a:t>
            </a:r>
            <a:endParaRPr b="0" lang="en-IN" sz="1400" spc="-1" strike="noStrike">
              <a:solidFill>
                <a:srgbClr val="000000"/>
              </a:solidFill>
              <a:latin typeface="Arial"/>
            </a:endParaRPr>
          </a:p>
          <a:p>
            <a:pPr marL="457200">
              <a:lnSpc>
                <a:spcPct val="115000"/>
              </a:lnSpc>
              <a:spcBef>
                <a:spcPts val="1599"/>
              </a:spcBef>
            </a:pPr>
            <a:endParaRPr b="0" lang="en-IN" sz="1400" spc="-1" strike="noStrike">
              <a:solidFill>
                <a:srgbClr val="000000"/>
              </a:solidFill>
              <a:latin typeface="Arial"/>
            </a:endParaRPr>
          </a:p>
          <a:p>
            <a:pPr>
              <a:lnSpc>
                <a:spcPct val="115000"/>
              </a:lnSpc>
              <a:spcBef>
                <a:spcPts val="1599"/>
              </a:spcBef>
              <a:spcAft>
                <a:spcPts val="1599"/>
              </a:spcAft>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2548800" y="1999080"/>
            <a:ext cx="8520120" cy="572400"/>
          </a:xfrm>
          <a:prstGeom prst="rect">
            <a:avLst/>
          </a:prstGeom>
          <a:noFill/>
          <a:ln>
            <a:noFill/>
          </a:ln>
        </p:spPr>
        <p:txBody>
          <a:bodyPr tIns="91440" bIns="91440">
            <a:noAutofit/>
          </a:bodyPr>
          <a:p>
            <a:pPr>
              <a:lnSpc>
                <a:spcPct val="100000"/>
              </a:lnSpc>
            </a:pPr>
            <a:r>
              <a:rPr b="0" lang="en-IN" sz="2800" spc="-1" strike="noStrike">
                <a:solidFill>
                  <a:srgbClr val="000000"/>
                </a:solidFill>
                <a:latin typeface="Arial"/>
                <a:ea typeface="Arial"/>
              </a:rPr>
              <a:t>Thank you… </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IN" sz="2800" spc="-1" strike="noStrike">
                <a:solidFill>
                  <a:srgbClr val="000000"/>
                </a:solidFill>
                <a:latin typeface="Arial"/>
                <a:ea typeface="Arial"/>
              </a:rPr>
              <a:t>Content</a:t>
            </a:r>
            <a:endParaRPr b="0" lang="en-IN" sz="2800" spc="-1" strike="noStrike">
              <a:solidFill>
                <a:srgbClr val="000000"/>
              </a:solidFill>
              <a:latin typeface="Arial"/>
            </a:endParaRPr>
          </a:p>
        </p:txBody>
      </p:sp>
      <p:sp>
        <p:nvSpPr>
          <p:cNvPr id="81" name="TextShape 2"/>
          <p:cNvSpPr txBox="1"/>
          <p:nvPr/>
        </p:nvSpPr>
        <p:spPr>
          <a:xfrm>
            <a:off x="311760" y="1152360"/>
            <a:ext cx="8520120" cy="3416040"/>
          </a:xfrm>
          <a:prstGeom prst="rect">
            <a:avLst/>
          </a:prstGeom>
          <a:noFill/>
          <a:ln>
            <a:noFill/>
          </a:ln>
        </p:spPr>
        <p:txBody>
          <a:bodyPr tIns="91440" bIns="91440">
            <a:noAutofit/>
          </a:bodyPr>
          <a:p>
            <a:pPr marL="457200" indent="-304560">
              <a:lnSpc>
                <a:spcPct val="115000"/>
              </a:lnSpc>
              <a:buClr>
                <a:srgbClr val="595959"/>
              </a:buClr>
              <a:buFont typeface="Arial"/>
              <a:buChar char="●"/>
            </a:pPr>
            <a:r>
              <a:rPr b="0" lang="en-IN" sz="1200" spc="-1" strike="noStrike">
                <a:solidFill>
                  <a:srgbClr val="595959"/>
                </a:solidFill>
                <a:latin typeface="Arial"/>
                <a:ea typeface="Arial"/>
              </a:rPr>
              <a:t>Introduction on Django</a:t>
            </a:r>
            <a:endParaRPr b="0" lang="en-IN" sz="1200" spc="-1" strike="noStrike">
              <a:solidFill>
                <a:srgbClr val="000000"/>
              </a:solidFill>
              <a:latin typeface="Arial"/>
            </a:endParaRPr>
          </a:p>
          <a:p>
            <a:pPr lvl="1" marL="914400" indent="-304560">
              <a:lnSpc>
                <a:spcPct val="115000"/>
              </a:lnSpc>
              <a:buClr>
                <a:srgbClr val="595959"/>
              </a:buClr>
              <a:buFont typeface="Arial"/>
              <a:buChar char="○"/>
            </a:pPr>
            <a:r>
              <a:rPr b="0" lang="en-IN" sz="1200" spc="-1" strike="noStrike">
                <a:solidFill>
                  <a:srgbClr val="595959"/>
                </a:solidFill>
                <a:latin typeface="Arial"/>
                <a:ea typeface="Arial"/>
              </a:rPr>
              <a:t>History</a:t>
            </a:r>
            <a:endParaRPr b="0" lang="en-IN" sz="1200" spc="-1" strike="noStrike">
              <a:solidFill>
                <a:srgbClr val="000000"/>
              </a:solidFill>
              <a:latin typeface="Arial"/>
            </a:endParaRPr>
          </a:p>
          <a:p>
            <a:pPr lvl="1" marL="914400" indent="-304560">
              <a:lnSpc>
                <a:spcPct val="115000"/>
              </a:lnSpc>
              <a:buClr>
                <a:srgbClr val="595959"/>
              </a:buClr>
              <a:buFont typeface="Arial"/>
              <a:buChar char="○"/>
            </a:pPr>
            <a:r>
              <a:rPr b="0" lang="en-IN" sz="1200" spc="-1" strike="noStrike">
                <a:solidFill>
                  <a:srgbClr val="595959"/>
                </a:solidFill>
                <a:latin typeface="Arial"/>
                <a:ea typeface="Arial"/>
              </a:rPr>
              <a:t>What exactly the framework means?</a:t>
            </a:r>
            <a:endParaRPr b="0" lang="en-IN" sz="1200" spc="-1" strike="noStrike">
              <a:solidFill>
                <a:srgbClr val="000000"/>
              </a:solidFill>
              <a:latin typeface="Arial"/>
            </a:endParaRPr>
          </a:p>
          <a:p>
            <a:pPr lvl="1" marL="914400" indent="-304560">
              <a:lnSpc>
                <a:spcPct val="115000"/>
              </a:lnSpc>
              <a:buClr>
                <a:srgbClr val="595959"/>
              </a:buClr>
              <a:buFont typeface="Arial"/>
              <a:buChar char="○"/>
            </a:pPr>
            <a:r>
              <a:rPr b="0" lang="en-IN" sz="1200" spc="-1" strike="noStrike">
                <a:solidFill>
                  <a:srgbClr val="595959"/>
                </a:solidFill>
                <a:latin typeface="Arial"/>
                <a:ea typeface="Arial"/>
              </a:rPr>
              <a:t>Why Django?</a:t>
            </a:r>
            <a:endParaRPr b="0" lang="en-IN" sz="1200" spc="-1" strike="noStrike">
              <a:solidFill>
                <a:srgbClr val="000000"/>
              </a:solidFill>
              <a:latin typeface="Arial"/>
            </a:endParaRPr>
          </a:p>
          <a:p>
            <a:pPr lvl="1" marL="914400" indent="-304560">
              <a:lnSpc>
                <a:spcPct val="115000"/>
              </a:lnSpc>
              <a:buClr>
                <a:srgbClr val="595959"/>
              </a:buClr>
              <a:buFont typeface="Arial"/>
              <a:buChar char="○"/>
            </a:pPr>
            <a:r>
              <a:rPr b="0" lang="en-IN" sz="1200" spc="-1" strike="noStrike">
                <a:solidFill>
                  <a:srgbClr val="595959"/>
                </a:solidFill>
                <a:latin typeface="Arial"/>
                <a:ea typeface="Arial"/>
              </a:rPr>
              <a:t>Django Architecture</a:t>
            </a:r>
            <a:endParaRPr b="0" lang="en-IN" sz="1200" spc="-1" strike="noStrike">
              <a:solidFill>
                <a:srgbClr val="000000"/>
              </a:solidFill>
              <a:latin typeface="Arial"/>
            </a:endParaRPr>
          </a:p>
          <a:p>
            <a:pPr lvl="1" marL="914400" indent="-304560">
              <a:lnSpc>
                <a:spcPct val="115000"/>
              </a:lnSpc>
              <a:buClr>
                <a:srgbClr val="595959"/>
              </a:buClr>
              <a:buFont typeface="Arial"/>
              <a:buChar char="○"/>
            </a:pPr>
            <a:r>
              <a:rPr b="0" lang="en-IN" sz="1200" spc="-1" strike="noStrike">
                <a:solidFill>
                  <a:srgbClr val="595959"/>
                </a:solidFill>
                <a:latin typeface="Arial"/>
                <a:ea typeface="Arial"/>
              </a:rPr>
              <a:t>Environment Setup</a:t>
            </a:r>
            <a:endParaRPr b="0" lang="en-IN" sz="1200" spc="-1" strike="noStrike">
              <a:solidFill>
                <a:srgbClr val="000000"/>
              </a:solidFill>
              <a:latin typeface="Arial"/>
            </a:endParaRPr>
          </a:p>
          <a:p>
            <a:pPr marL="457200" indent="-304560">
              <a:lnSpc>
                <a:spcPct val="115000"/>
              </a:lnSpc>
              <a:buClr>
                <a:srgbClr val="595959"/>
              </a:buClr>
              <a:buFont typeface="Arial"/>
              <a:buChar char="●"/>
            </a:pPr>
            <a:r>
              <a:rPr b="0" lang="en-IN" sz="1200" spc="-1" strike="noStrike">
                <a:solidFill>
                  <a:srgbClr val="595959"/>
                </a:solidFill>
                <a:latin typeface="Arial"/>
                <a:ea typeface="Arial"/>
              </a:rPr>
              <a:t>Pre Requirements</a:t>
            </a:r>
            <a:endParaRPr b="0" lang="en-IN" sz="1200" spc="-1" strike="noStrike">
              <a:solidFill>
                <a:srgbClr val="000000"/>
              </a:solidFill>
              <a:latin typeface="Arial"/>
            </a:endParaRPr>
          </a:p>
          <a:p>
            <a:pPr lvl="1" marL="914400" indent="-304560">
              <a:lnSpc>
                <a:spcPct val="115000"/>
              </a:lnSpc>
              <a:buClr>
                <a:srgbClr val="595959"/>
              </a:buClr>
              <a:buFont typeface="Arial"/>
              <a:buChar char="○"/>
            </a:pPr>
            <a:r>
              <a:rPr b="0" lang="en-IN" sz="1200" spc="-1" strike="noStrike">
                <a:solidFill>
                  <a:srgbClr val="595959"/>
                </a:solidFill>
                <a:latin typeface="Arial"/>
                <a:ea typeface="Arial"/>
              </a:rPr>
              <a:t>Python 3.6 + </a:t>
            </a:r>
            <a:endParaRPr b="0" lang="en-IN" sz="1200" spc="-1" strike="noStrike">
              <a:solidFill>
                <a:srgbClr val="000000"/>
              </a:solidFill>
              <a:latin typeface="Arial"/>
            </a:endParaRPr>
          </a:p>
          <a:p>
            <a:pPr lvl="1" marL="914400" indent="-304560">
              <a:lnSpc>
                <a:spcPct val="115000"/>
              </a:lnSpc>
              <a:buClr>
                <a:srgbClr val="595959"/>
              </a:buClr>
              <a:buFont typeface="Arial"/>
              <a:buChar char="○"/>
            </a:pPr>
            <a:r>
              <a:rPr b="0" lang="en-IN" sz="1200" spc="-1" strike="noStrike">
                <a:solidFill>
                  <a:srgbClr val="595959"/>
                </a:solidFill>
                <a:latin typeface="Arial"/>
                <a:ea typeface="Arial"/>
              </a:rPr>
              <a:t>OOP’s</a:t>
            </a:r>
            <a:endParaRPr b="0" lang="en-IN" sz="1200" spc="-1" strike="noStrike">
              <a:solidFill>
                <a:srgbClr val="000000"/>
              </a:solidFill>
              <a:latin typeface="Arial"/>
            </a:endParaRPr>
          </a:p>
          <a:p>
            <a:pPr lvl="1" marL="914400" indent="-304560">
              <a:lnSpc>
                <a:spcPct val="115000"/>
              </a:lnSpc>
              <a:buClr>
                <a:srgbClr val="595959"/>
              </a:buClr>
              <a:buFont typeface="Arial"/>
              <a:buChar char="○"/>
            </a:pPr>
            <a:r>
              <a:rPr b="0" lang="en-IN" sz="1200" spc="-1" strike="noStrike">
                <a:solidFill>
                  <a:srgbClr val="595959"/>
                </a:solidFill>
                <a:latin typeface="Arial"/>
                <a:ea typeface="Arial"/>
              </a:rPr>
              <a:t>HTML,CSS and Javascript basics</a:t>
            </a:r>
            <a:endParaRPr b="0" lang="en-IN" sz="1200" spc="-1" strike="noStrike">
              <a:solidFill>
                <a:srgbClr val="000000"/>
              </a:solidFill>
              <a:latin typeface="Arial"/>
            </a:endParaRPr>
          </a:p>
          <a:p>
            <a:pPr marL="457200" indent="-304560">
              <a:lnSpc>
                <a:spcPct val="115000"/>
              </a:lnSpc>
              <a:buClr>
                <a:srgbClr val="595959"/>
              </a:buClr>
              <a:buFont typeface="Arial"/>
              <a:buChar char="●"/>
            </a:pPr>
            <a:r>
              <a:rPr b="0" lang="en-IN" sz="1200" spc="-1" strike="noStrike">
                <a:solidFill>
                  <a:srgbClr val="595959"/>
                </a:solidFill>
                <a:latin typeface="Arial"/>
                <a:ea typeface="Arial"/>
              </a:rPr>
              <a:t>Developing a web application using Django</a:t>
            </a:r>
            <a:endParaRPr b="0" lang="en-IN" sz="1200" spc="-1" strike="noStrike">
              <a:solidFill>
                <a:srgbClr val="000000"/>
              </a:solidFill>
              <a:latin typeface="Arial"/>
            </a:endParaRPr>
          </a:p>
          <a:p>
            <a:pPr lvl="1" marL="914400" indent="-304560">
              <a:lnSpc>
                <a:spcPct val="115000"/>
              </a:lnSpc>
              <a:buClr>
                <a:srgbClr val="595959"/>
              </a:buClr>
              <a:buFont typeface="Arial"/>
              <a:buChar char="○"/>
            </a:pPr>
            <a:r>
              <a:rPr b="0" lang="en-IN" sz="1200" spc="-1" strike="noStrike">
                <a:solidFill>
                  <a:srgbClr val="595959"/>
                </a:solidFill>
                <a:latin typeface="Arial"/>
                <a:ea typeface="Arial"/>
              </a:rPr>
              <a:t>Creating a project</a:t>
            </a:r>
            <a:endParaRPr b="0" lang="en-IN" sz="1200" spc="-1" strike="noStrike">
              <a:solidFill>
                <a:srgbClr val="000000"/>
              </a:solidFill>
              <a:latin typeface="Arial"/>
            </a:endParaRPr>
          </a:p>
          <a:p>
            <a:pPr lvl="1" marL="914400" indent="-304560">
              <a:lnSpc>
                <a:spcPct val="115000"/>
              </a:lnSpc>
              <a:buClr>
                <a:srgbClr val="595959"/>
              </a:buClr>
              <a:buFont typeface="Arial"/>
              <a:buChar char="○"/>
            </a:pPr>
            <a:r>
              <a:rPr b="0" lang="en-IN" sz="1200" spc="-1" strike="noStrike">
                <a:solidFill>
                  <a:srgbClr val="595959"/>
                </a:solidFill>
                <a:latin typeface="Arial"/>
                <a:ea typeface="Arial"/>
              </a:rPr>
              <a:t>Understanding project structure</a:t>
            </a:r>
            <a:endParaRPr b="0" lang="en-IN" sz="1200" spc="-1" strike="noStrike">
              <a:solidFill>
                <a:srgbClr val="000000"/>
              </a:solidFill>
              <a:latin typeface="Arial"/>
            </a:endParaRPr>
          </a:p>
          <a:p>
            <a:pPr lvl="1" marL="914400" indent="-304560">
              <a:lnSpc>
                <a:spcPct val="115000"/>
              </a:lnSpc>
              <a:buClr>
                <a:srgbClr val="595959"/>
              </a:buClr>
              <a:buFont typeface="Arial"/>
              <a:buChar char="○"/>
            </a:pPr>
            <a:r>
              <a:rPr b="0" lang="en-IN" sz="1200" spc="-1" strike="noStrike">
                <a:solidFill>
                  <a:srgbClr val="595959"/>
                </a:solidFill>
                <a:latin typeface="Arial"/>
                <a:ea typeface="Arial"/>
              </a:rPr>
              <a:t>Setting up a project</a:t>
            </a:r>
            <a:endParaRPr b="0" lang="en-IN" sz="1200" spc="-1" strike="noStrike">
              <a:solidFill>
                <a:srgbClr val="000000"/>
              </a:solidFill>
              <a:latin typeface="Arial"/>
            </a:endParaRPr>
          </a:p>
          <a:p>
            <a:pPr lvl="1" marL="914400" indent="-304560">
              <a:lnSpc>
                <a:spcPct val="115000"/>
              </a:lnSpc>
              <a:buClr>
                <a:srgbClr val="595959"/>
              </a:buClr>
              <a:buFont typeface="Arial"/>
              <a:buChar char="○"/>
            </a:pPr>
            <a:r>
              <a:rPr b="0" lang="en-IN" sz="1200" spc="-1" strike="noStrike">
                <a:solidFill>
                  <a:srgbClr val="595959"/>
                </a:solidFill>
                <a:latin typeface="Arial"/>
                <a:ea typeface="Arial"/>
              </a:rPr>
              <a:t>Creating an app</a:t>
            </a:r>
            <a:endParaRPr b="0" lang="en-IN" sz="1200" spc="-1" strike="noStrike">
              <a:solidFill>
                <a:srgbClr val="000000"/>
              </a:solidFill>
              <a:latin typeface="Arial"/>
            </a:endParaRPr>
          </a:p>
          <a:p>
            <a:pPr marL="457200" indent="-304560">
              <a:lnSpc>
                <a:spcPct val="115000"/>
              </a:lnSpc>
              <a:buClr>
                <a:srgbClr val="595959"/>
              </a:buClr>
              <a:buFont typeface="Arial"/>
              <a:buChar char="●"/>
            </a:pPr>
            <a:r>
              <a:rPr b="0" lang="en-IN" sz="1200" spc="-1" strike="noStrike">
                <a:solidFill>
                  <a:srgbClr val="595959"/>
                </a:solidFill>
                <a:latin typeface="Arial"/>
                <a:ea typeface="Arial"/>
              </a:rPr>
              <a:t>Workflow of django</a:t>
            </a:r>
            <a:endParaRPr b="0" lang="en-IN" sz="1200" spc="-1" strike="noStrike">
              <a:solidFill>
                <a:srgbClr val="000000"/>
              </a:solidFill>
              <a:latin typeface="Arial"/>
            </a:endParaRPr>
          </a:p>
          <a:p>
            <a:pPr>
              <a:lnSpc>
                <a:spcPct val="115000"/>
              </a:lnSpc>
              <a:spcBef>
                <a:spcPts val="1599"/>
              </a:spcBef>
            </a:pPr>
            <a:endParaRPr b="0" lang="en-IN" sz="1200" spc="-1" strike="noStrike">
              <a:solidFill>
                <a:srgbClr val="000000"/>
              </a:solidFill>
              <a:latin typeface="Arial"/>
            </a:endParaRPr>
          </a:p>
          <a:p>
            <a:pPr marL="457200">
              <a:lnSpc>
                <a:spcPct val="115000"/>
              </a:lnSpc>
              <a:spcBef>
                <a:spcPts val="1599"/>
              </a:spcBef>
            </a:pPr>
            <a:endParaRPr b="0" lang="en-IN" sz="1200" spc="-1" strike="noStrike">
              <a:solidFill>
                <a:srgbClr val="000000"/>
              </a:solidFill>
              <a:latin typeface="Arial"/>
            </a:endParaRPr>
          </a:p>
          <a:p>
            <a:pPr marL="914400">
              <a:lnSpc>
                <a:spcPct val="115000"/>
              </a:lnSpc>
              <a:spcBef>
                <a:spcPts val="1599"/>
              </a:spcBef>
            </a:pPr>
            <a:endParaRPr b="0" lang="en-IN" sz="1200" spc="-1" strike="noStrike">
              <a:solidFill>
                <a:srgbClr val="000000"/>
              </a:solidFill>
              <a:latin typeface="Arial"/>
            </a:endParaRPr>
          </a:p>
          <a:p>
            <a:pPr>
              <a:lnSpc>
                <a:spcPct val="115000"/>
              </a:lnSpc>
              <a:spcBef>
                <a:spcPts val="1599"/>
              </a:spcBef>
              <a:spcAft>
                <a:spcPts val="1599"/>
              </a:spcAft>
            </a:pPr>
            <a:r>
              <a:rPr b="0" lang="en-IN" sz="1000" spc="-1" strike="noStrike">
                <a:solidFill>
                  <a:srgbClr val="595959"/>
                </a:solidFill>
                <a:latin typeface="Arial"/>
                <a:ea typeface="Arial"/>
              </a:rPr>
              <a:t> </a:t>
            </a: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26520" y="146160"/>
            <a:ext cx="8490960" cy="810000"/>
          </a:xfrm>
          <a:prstGeom prst="rect">
            <a:avLst/>
          </a:prstGeom>
          <a:noFill/>
          <a:ln>
            <a:noFill/>
          </a:ln>
        </p:spPr>
        <p:txBody>
          <a:bodyPr lIns="0" rIns="0" tIns="0" bIns="0" anchor="ctr">
            <a:spAutoFit/>
          </a:bodyPr>
          <a:p>
            <a:r>
              <a:rPr b="1" lang="en-IN" sz="2800" spc="-1" strike="noStrike">
                <a:solidFill>
                  <a:srgbClr val="000000"/>
                </a:solidFill>
                <a:latin typeface="Arial"/>
              </a:rPr>
              <a:t>Introduction</a:t>
            </a:r>
            <a:r>
              <a:rPr b="1" lang="en-IN" sz="2000" spc="-1" strike="noStrike">
                <a:solidFill>
                  <a:srgbClr val="000000"/>
                </a:solidFill>
                <a:latin typeface="Arial"/>
              </a:rPr>
              <a:t>:</a:t>
            </a:r>
            <a:r>
              <a:rPr b="1" lang="en-IN" sz="1400" spc="-1" strike="noStrike">
                <a:solidFill>
                  <a:srgbClr val="000000"/>
                </a:solidFill>
                <a:latin typeface="Arial"/>
              </a:rPr>
              <a:t>	</a:t>
            </a:r>
            <a:endParaRPr b="1" lang="en-IN" sz="1400" spc="-1" strike="noStrike">
              <a:solidFill>
                <a:srgbClr val="000000"/>
              </a:solidFill>
              <a:latin typeface="Arial"/>
            </a:endParaRPr>
          </a:p>
        </p:txBody>
      </p:sp>
      <p:sp>
        <p:nvSpPr>
          <p:cNvPr id="83" name="TextShape 2"/>
          <p:cNvSpPr txBox="1"/>
          <p:nvPr/>
        </p:nvSpPr>
        <p:spPr>
          <a:xfrm>
            <a:off x="326520" y="1077480"/>
            <a:ext cx="8425440" cy="3453480"/>
          </a:xfrm>
          <a:prstGeom prst="rect">
            <a:avLst/>
          </a:prstGeom>
          <a:noFill/>
          <a:ln>
            <a:noFill/>
          </a:ln>
        </p:spPr>
        <p:txBody>
          <a:bodyPr lIns="0" rIns="0" tIns="0" bIns="0">
            <a:normAutofit fontScale="61000"/>
          </a:bodyPr>
          <a:p>
            <a:pPr algn="just">
              <a:lnSpc>
                <a:spcPct val="100000"/>
              </a:lnSpc>
            </a:pPr>
            <a:r>
              <a:rPr b="1" lang="en-IN" sz="2600" spc="-1" strike="noStrike">
                <a:solidFill>
                  <a:srgbClr val="1c1c1c"/>
                </a:solidFill>
                <a:latin typeface="Times New Roman"/>
                <a:ea typeface="Times New Roman"/>
              </a:rPr>
              <a:t>Django is a free and open source framework which is written in python. </a:t>
            </a:r>
            <a:endParaRPr b="0" lang="en-IN" sz="2600" spc="-1" strike="noStrike">
              <a:solidFill>
                <a:srgbClr val="000000"/>
              </a:solidFill>
              <a:latin typeface="Arial"/>
            </a:endParaRPr>
          </a:p>
          <a:p>
            <a:pPr algn="just">
              <a:lnSpc>
                <a:spcPct val="100000"/>
              </a:lnSpc>
            </a:pPr>
            <a:endParaRPr b="0" lang="en-IN" sz="2600" spc="-1" strike="noStrike">
              <a:solidFill>
                <a:srgbClr val="000000"/>
              </a:solidFill>
              <a:latin typeface="Arial"/>
            </a:endParaRPr>
          </a:p>
          <a:p>
            <a:pPr algn="just">
              <a:lnSpc>
                <a:spcPct val="100000"/>
              </a:lnSpc>
            </a:pPr>
            <a:r>
              <a:rPr b="1" lang="en-IN" sz="2600" spc="-1" strike="noStrike">
                <a:solidFill>
                  <a:srgbClr val="1c1c1c"/>
                </a:solidFill>
                <a:latin typeface="Times New Roman"/>
                <a:ea typeface="Times New Roman"/>
              </a:rPr>
              <a:t>It is a high-level Python web framework that enables in rapid development of web applications in a secure and maintainable. </a:t>
            </a:r>
            <a:endParaRPr b="0" lang="en-IN" sz="2600" spc="-1" strike="noStrike">
              <a:solidFill>
                <a:srgbClr val="000000"/>
              </a:solidFill>
              <a:latin typeface="Arial"/>
            </a:endParaRPr>
          </a:p>
          <a:p>
            <a:pPr algn="just">
              <a:lnSpc>
                <a:spcPct val="100000"/>
              </a:lnSpc>
            </a:pPr>
            <a:endParaRPr b="0" lang="en-IN" sz="2600" spc="-1" strike="noStrike">
              <a:solidFill>
                <a:srgbClr val="000000"/>
              </a:solidFill>
              <a:latin typeface="Arial"/>
            </a:endParaRPr>
          </a:p>
          <a:p>
            <a:pPr algn="just">
              <a:lnSpc>
                <a:spcPct val="100000"/>
              </a:lnSpc>
            </a:pPr>
            <a:r>
              <a:rPr b="1" lang="en-IN" sz="2600" spc="-1" strike="noStrike">
                <a:solidFill>
                  <a:srgbClr val="1c1c1c"/>
                </a:solidFill>
                <a:latin typeface="Times New Roman"/>
                <a:ea typeface="Times New Roman"/>
              </a:rPr>
              <a:t>It takes care of much of the hassle of web development, it mainly focuses on writing quality web application. </a:t>
            </a:r>
            <a:endParaRPr b="0" lang="en-IN" sz="2600" spc="-1" strike="noStrike">
              <a:solidFill>
                <a:srgbClr val="000000"/>
              </a:solidFill>
              <a:latin typeface="Arial"/>
            </a:endParaRPr>
          </a:p>
          <a:p>
            <a:pPr algn="just">
              <a:lnSpc>
                <a:spcPct val="100000"/>
              </a:lnSpc>
            </a:pPr>
            <a:endParaRPr b="0" lang="en-IN" sz="2600" spc="-1" strike="noStrike">
              <a:solidFill>
                <a:srgbClr val="000000"/>
              </a:solidFill>
              <a:latin typeface="Arial"/>
            </a:endParaRPr>
          </a:p>
          <a:p>
            <a:pPr algn="just">
              <a:lnSpc>
                <a:spcPct val="100000"/>
              </a:lnSpc>
            </a:pPr>
            <a:r>
              <a:rPr b="1" lang="en-IN" sz="2600" spc="-1" strike="noStrike">
                <a:solidFill>
                  <a:srgbClr val="1c1c1c"/>
                </a:solidFill>
                <a:latin typeface="Times New Roman"/>
                <a:ea typeface="Times New Roman"/>
              </a:rPr>
              <a:t>It has a thriving and active community, great documentation, and many options for free and paid-for support.</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000000"/>
                </a:solidFill>
                <a:latin typeface="Arial"/>
                <a:ea typeface="Arial"/>
              </a:rPr>
              <a:t>Introduction on Django</a:t>
            </a:r>
            <a:endParaRPr b="1" lang="en-IN" sz="2800" spc="-1" strike="noStrike">
              <a:solidFill>
                <a:srgbClr val="000000"/>
              </a:solidFill>
              <a:latin typeface="Arial"/>
            </a:endParaRPr>
          </a:p>
        </p:txBody>
      </p:sp>
      <p:sp>
        <p:nvSpPr>
          <p:cNvPr id="85"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0" lang="en-IN" sz="1800" spc="-1" strike="noStrike">
                <a:solidFill>
                  <a:srgbClr val="000000"/>
                </a:solidFill>
                <a:latin typeface="Arial"/>
                <a:ea typeface="Arial"/>
              </a:rPr>
              <a:t>History:</a:t>
            </a:r>
            <a:endParaRPr b="0" lang="en-IN" sz="1800" spc="-1" strike="noStrike">
              <a:solidFill>
                <a:srgbClr val="000000"/>
              </a:solidFill>
              <a:latin typeface="Arial"/>
            </a:endParaRPr>
          </a:p>
          <a:p>
            <a:pPr marL="457200" indent="-342720">
              <a:lnSpc>
                <a:spcPct val="115000"/>
              </a:lnSpc>
              <a:spcBef>
                <a:spcPts val="1599"/>
              </a:spcBef>
              <a:buClr>
                <a:srgbClr val="595959"/>
              </a:buClr>
              <a:buFont typeface="Arial"/>
              <a:buChar char="●"/>
            </a:pPr>
            <a:r>
              <a:rPr b="0" lang="en-IN" sz="1800" spc="-1" strike="noStrike">
                <a:solidFill>
                  <a:srgbClr val="595959"/>
                </a:solidFill>
                <a:latin typeface="Arial"/>
                <a:ea typeface="Arial"/>
              </a:rPr>
              <a:t>Django was released on 21, July 2005</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Django was design and developed by Lawrence journal</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Django Software Foundation(DSF)</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And the latest official version is 2.2.5 (LTS)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1800" spc="-1" strike="noStrike">
                <a:solidFill>
                  <a:srgbClr val="000000"/>
                </a:solidFill>
                <a:latin typeface="Arial"/>
                <a:ea typeface="Arial"/>
              </a:rPr>
              <a:t>Why Django?</a:t>
            </a:r>
            <a:br/>
            <a:br/>
            <a:endParaRPr b="1" lang="en-IN" sz="1800" spc="-1" strike="noStrike">
              <a:solidFill>
                <a:srgbClr val="000000"/>
              </a:solidFill>
              <a:latin typeface="Arial"/>
            </a:endParaRPr>
          </a:p>
        </p:txBody>
      </p:sp>
      <p:sp>
        <p:nvSpPr>
          <p:cNvPr id="87"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IN" sz="1800" spc="-1" strike="noStrike">
                <a:solidFill>
                  <a:srgbClr val="595959"/>
                </a:solidFill>
                <a:latin typeface="Arial"/>
                <a:ea typeface="Arial"/>
              </a:rPr>
              <a:t>High-level Python Web framework</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Encouraging rapid development and pragmatic, clean design</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Rich ecosystem</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Maturity</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Admin panel by default</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Good for search engine optimization (SEO) </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Pluggable</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Libraries</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ORM</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a:noFill/>
          </a:ln>
        </p:spPr>
        <p:txBody>
          <a:bodyPr tIns="91440" bIns="91440">
            <a:noAutofit/>
          </a:bodyPr>
          <a:p>
            <a:pPr>
              <a:lnSpc>
                <a:spcPct val="115000"/>
              </a:lnSpc>
              <a:spcAft>
                <a:spcPts val="1599"/>
              </a:spcAft>
            </a:pPr>
            <a:r>
              <a:rPr b="1" lang="en-IN" sz="1800" spc="-1" strike="noStrike">
                <a:solidFill>
                  <a:srgbClr val="000000"/>
                </a:solidFill>
                <a:latin typeface="Average"/>
                <a:ea typeface="Average"/>
              </a:rPr>
              <a:t>What exactly the framework means?</a:t>
            </a:r>
            <a:endParaRPr b="1" lang="en-IN" sz="1800" spc="-1" strike="noStrike">
              <a:solidFill>
                <a:srgbClr val="000000"/>
              </a:solidFill>
              <a:latin typeface="Arial"/>
            </a:endParaRPr>
          </a:p>
        </p:txBody>
      </p:sp>
      <p:sp>
        <p:nvSpPr>
          <p:cNvPr id="89" name="TextShape 2"/>
          <p:cNvSpPr txBox="1"/>
          <p:nvPr/>
        </p:nvSpPr>
        <p:spPr>
          <a:xfrm>
            <a:off x="311760" y="1152360"/>
            <a:ext cx="8520120" cy="3416040"/>
          </a:xfrm>
          <a:prstGeom prst="rect">
            <a:avLst/>
          </a:prstGeom>
          <a:noFill/>
          <a:ln>
            <a:noFill/>
          </a:ln>
        </p:spPr>
        <p:txBody>
          <a:bodyPr tIns="91440" bIns="91440">
            <a:noAutofit/>
          </a:bodyPr>
          <a:p>
            <a:endParaRPr b="0" lang="en-IN" sz="1400" spc="-1" strike="noStrike">
              <a:solidFill>
                <a:srgbClr val="000000"/>
              </a:solidFill>
              <a:latin typeface="Arial"/>
            </a:endParaRPr>
          </a:p>
        </p:txBody>
      </p:sp>
      <p:pic>
        <p:nvPicPr>
          <p:cNvPr id="90" name="Google Shape;74;p16" descr=""/>
          <p:cNvPicPr/>
          <p:nvPr/>
        </p:nvPicPr>
        <p:blipFill>
          <a:blip r:embed="rId1"/>
          <a:stretch/>
        </p:blipFill>
        <p:spPr>
          <a:xfrm>
            <a:off x="380880" y="1222560"/>
            <a:ext cx="8213760" cy="34905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299880"/>
            <a:ext cx="8520120" cy="711720"/>
          </a:xfrm>
          <a:prstGeom prst="rect">
            <a:avLst/>
          </a:prstGeom>
          <a:noFill/>
          <a:ln>
            <a:noFill/>
          </a:ln>
        </p:spPr>
        <p:txBody>
          <a:bodyPr lIns="0" rIns="0" tIns="0" bIns="0" anchor="ctr">
            <a:spAutoFit/>
          </a:bodyPr>
          <a:p>
            <a:pPr>
              <a:lnSpc>
                <a:spcPct val="115000"/>
              </a:lnSpc>
              <a:spcAft>
                <a:spcPts val="1599"/>
              </a:spcAft>
            </a:pPr>
            <a:r>
              <a:rPr b="0" lang="en-IN" sz="2800" spc="-1" strike="noStrike">
                <a:solidFill>
                  <a:srgbClr val="000000"/>
                </a:solidFill>
                <a:latin typeface="Arial"/>
              </a:rPr>
              <a:t>Model-View-Controller</a:t>
            </a:r>
            <a:r>
              <a:rPr b="0" lang="en-IN" sz="4400" spc="-1" strike="noStrike">
                <a:solidFill>
                  <a:srgbClr val="000000"/>
                </a:solidFill>
                <a:latin typeface="Times New Roman"/>
                <a:ea typeface="Times New Roman"/>
              </a:rPr>
              <a:t> </a:t>
            </a:r>
            <a:r>
              <a:rPr b="0" lang="en-IN" sz="2800" spc="-1" strike="noStrike">
                <a:solidFill>
                  <a:srgbClr val="000000"/>
                </a:solidFill>
                <a:latin typeface="Arial"/>
              </a:rPr>
              <a:t>Architecture</a:t>
            </a:r>
            <a:r>
              <a:rPr b="0" lang="en-IN" sz="4400" spc="-1" strike="noStrike">
                <a:solidFill>
                  <a:srgbClr val="000000"/>
                </a:solidFill>
                <a:latin typeface="Times New Roman"/>
                <a:ea typeface="Times New Roman"/>
              </a:rPr>
              <a:t>:</a:t>
            </a:r>
            <a:endParaRPr b="0" lang="en-IN" sz="4400" spc="-1" strike="noStrike">
              <a:solidFill>
                <a:srgbClr val="000000"/>
              </a:solidFill>
              <a:latin typeface="Arial"/>
            </a:endParaRPr>
          </a:p>
        </p:txBody>
      </p:sp>
      <p:sp>
        <p:nvSpPr>
          <p:cNvPr id="92" name="TextShape 2"/>
          <p:cNvSpPr txBox="1"/>
          <p:nvPr/>
        </p:nvSpPr>
        <p:spPr>
          <a:xfrm>
            <a:off x="326520" y="1028520"/>
            <a:ext cx="8556120" cy="3723480"/>
          </a:xfrm>
          <a:prstGeom prst="rect">
            <a:avLst/>
          </a:prstGeom>
          <a:noFill/>
          <a:ln>
            <a:noFill/>
          </a:ln>
        </p:spPr>
        <p:txBody>
          <a:bodyPr lIns="0" rIns="0" tIns="0" bIns="0">
            <a:normAutofit fontScale="73000"/>
          </a:bodyPr>
          <a:p>
            <a:pPr>
              <a:lnSpc>
                <a:spcPct val="100000"/>
              </a:lnSpc>
            </a:pPr>
            <a:endParaRPr b="0" lang="en-IN" sz="1400" spc="-1" strike="noStrike">
              <a:solidFill>
                <a:srgbClr val="000000"/>
              </a:solidFill>
              <a:latin typeface="Arial"/>
            </a:endParaRPr>
          </a:p>
          <a:p>
            <a:pPr algn="just">
              <a:lnSpc>
                <a:spcPct val="100000"/>
              </a:lnSpc>
            </a:pPr>
            <a:r>
              <a:rPr b="0" lang="en-IN" sz="2200" spc="-1" strike="noStrike">
                <a:solidFill>
                  <a:srgbClr val="000000"/>
                </a:solidFill>
                <a:latin typeface="Times New Roman"/>
                <a:ea typeface="Times New Roman"/>
              </a:rPr>
              <a:t>MVC pattern is largely accepted for standard development enviroment for software. Model, View and Controller pattern has </a:t>
            </a:r>
            <a:endParaRPr b="0" lang="en-IN" sz="2200" spc="-1" strike="noStrike">
              <a:solidFill>
                <a:srgbClr val="000000"/>
              </a:solidFill>
              <a:latin typeface="Arial"/>
            </a:endParaRPr>
          </a:p>
          <a:p>
            <a:pPr algn="just">
              <a:lnSpc>
                <a:spcPct val="100000"/>
              </a:lnSpc>
            </a:pPr>
            <a:endParaRPr b="0" lang="en-IN" sz="2200" spc="-1" strike="noStrike">
              <a:solidFill>
                <a:srgbClr val="000000"/>
              </a:solidFill>
              <a:latin typeface="Arial"/>
            </a:endParaRPr>
          </a:p>
          <a:p>
            <a:pPr algn="just">
              <a:lnSpc>
                <a:spcPct val="120000"/>
              </a:lnSpc>
              <a:spcAft>
                <a:spcPts val="709"/>
              </a:spcAft>
            </a:pPr>
            <a:r>
              <a:rPr b="1" lang="en-IN" sz="2200" spc="-1" strike="noStrike">
                <a:solidFill>
                  <a:srgbClr val="000000"/>
                </a:solidFill>
                <a:latin typeface="Times New Roman"/>
                <a:ea typeface="Times New Roman"/>
              </a:rPr>
              <a:t>Model</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The model represents the state (data) and business logic of the application. Model is not the actual data, but an interface which will represents the accessing and processing the data. Model gives the complete representation of the organization of data.</a:t>
            </a:r>
            <a:endParaRPr b="0" lang="en-IN" sz="2200" spc="-1" strike="noStrike">
              <a:solidFill>
                <a:srgbClr val="000000"/>
              </a:solidFill>
              <a:latin typeface="Arial"/>
            </a:endParaRPr>
          </a:p>
          <a:p>
            <a:pPr algn="just">
              <a:lnSpc>
                <a:spcPct val="120000"/>
              </a:lnSpc>
              <a:spcAft>
                <a:spcPts val="709"/>
              </a:spcAft>
            </a:pPr>
            <a:r>
              <a:rPr b="1" lang="en-IN" sz="2200" spc="-1" strike="noStrike">
                <a:solidFill>
                  <a:srgbClr val="000000"/>
                </a:solidFill>
                <a:latin typeface="Times New Roman"/>
                <a:ea typeface="Times New Roman"/>
              </a:rPr>
              <a:t>View</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The view module is responsible to display data. Presentation logic where the display of data and viewing with proper format.</a:t>
            </a:r>
            <a:endParaRPr b="0" lang="en-IN" sz="2200" spc="-1" strike="noStrike">
              <a:solidFill>
                <a:srgbClr val="000000"/>
              </a:solidFill>
              <a:latin typeface="Arial"/>
            </a:endParaRPr>
          </a:p>
          <a:p>
            <a:pPr algn="just">
              <a:lnSpc>
                <a:spcPct val="120000"/>
              </a:lnSpc>
              <a:spcAft>
                <a:spcPts val="709"/>
              </a:spcAft>
            </a:pPr>
            <a:r>
              <a:rPr b="1" lang="en-IN" sz="2200" spc="-1" strike="noStrike">
                <a:solidFill>
                  <a:srgbClr val="000000"/>
                </a:solidFill>
                <a:latin typeface="Times New Roman"/>
                <a:ea typeface="Times New Roman"/>
              </a:rPr>
              <a:t>Controller</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The controller module acts as an interface between view and model. It intercepts all the requests i.e. receives input and commands to Model / View to change accordingly.</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11760" y="451080"/>
            <a:ext cx="8520120" cy="560520"/>
          </a:xfrm>
          <a:prstGeom prst="rect">
            <a:avLst/>
          </a:prstGeom>
          <a:noFill/>
          <a:ln>
            <a:noFill/>
          </a:ln>
        </p:spPr>
        <p:txBody>
          <a:bodyPr lIns="0" rIns="0" tIns="0" bIns="0" anchor="ctr">
            <a:spAutoFit/>
          </a:bodyPr>
          <a:p>
            <a:pPr>
              <a:lnSpc>
                <a:spcPct val="115000"/>
              </a:lnSpc>
              <a:spcAft>
                <a:spcPts val="1599"/>
              </a:spcAft>
            </a:pPr>
            <a:r>
              <a:rPr b="1" lang="en-IN" sz="2200" spc="-1" strike="noStrike">
                <a:solidFill>
                  <a:srgbClr val="000000"/>
                </a:solidFill>
                <a:latin typeface="Arial"/>
              </a:rPr>
              <a:t>Model-View-Template Architecture:</a:t>
            </a:r>
            <a:endParaRPr b="1" lang="en-IN" sz="2200" spc="-1" strike="noStrike">
              <a:solidFill>
                <a:srgbClr val="000000"/>
              </a:solidFill>
              <a:latin typeface="Arial"/>
              <a:ea typeface="Arial"/>
            </a:endParaRPr>
          </a:p>
        </p:txBody>
      </p:sp>
      <p:sp>
        <p:nvSpPr>
          <p:cNvPr id="94" name="TextShape 2"/>
          <p:cNvSpPr txBox="1"/>
          <p:nvPr/>
        </p:nvSpPr>
        <p:spPr>
          <a:xfrm>
            <a:off x="326520" y="1126440"/>
            <a:ext cx="8621280" cy="3404520"/>
          </a:xfrm>
          <a:prstGeom prst="rect">
            <a:avLst/>
          </a:prstGeom>
          <a:noFill/>
          <a:ln>
            <a:noFill/>
          </a:ln>
        </p:spPr>
        <p:txBody>
          <a:bodyPr lIns="0" rIns="0" tIns="0" bIns="0">
            <a:normAutofit fontScale="44000"/>
          </a:bodyPr>
          <a:p>
            <a:pPr marL="432000" indent="-324000">
              <a:lnSpc>
                <a:spcPct val="100000"/>
              </a:lnSpc>
              <a:buClr>
                <a:srgbClr val="000000"/>
              </a:buClr>
              <a:buSzPct val="45000"/>
              <a:buFont typeface="Wingdings" charset="2"/>
              <a:buChar char=""/>
            </a:pPr>
            <a:r>
              <a:rPr b="0" lang="en-IN" sz="2400" spc="-1" strike="noStrike">
                <a:solidFill>
                  <a:srgbClr val="000000"/>
                </a:solidFill>
                <a:latin typeface="Times New Roman"/>
                <a:ea typeface="Times New Roman"/>
              </a:rPr>
              <a:t>Django follow the MVT Architecture, and usualy it is called as MTV framework. Model-View-Template pattern for the proper development.</a:t>
            </a:r>
            <a:endParaRPr b="0" lang="en-IN" sz="2400" spc="-1" strike="noStrike">
              <a:solidFill>
                <a:srgbClr val="000000"/>
              </a:solidFill>
              <a:latin typeface="Arial"/>
            </a:endParaRPr>
          </a:p>
          <a:p>
            <a:pPr marL="432000" indent="-324000" algn="just">
              <a:lnSpc>
                <a:spcPct val="100000"/>
              </a:lnSpc>
              <a:buClr>
                <a:srgbClr val="000000"/>
              </a:buClr>
              <a:buSzPct val="45000"/>
              <a:buFont typeface="Wingdings" charset="2"/>
              <a:buChar char=""/>
            </a:pPr>
            <a:r>
              <a:rPr b="1" lang="en-IN" sz="2200" spc="-1" strike="noStrike">
                <a:solidFill>
                  <a:srgbClr val="000000"/>
                </a:solidFill>
                <a:latin typeface="Times New Roman"/>
                <a:ea typeface="Times New Roman"/>
              </a:rPr>
              <a:t> </a:t>
            </a:r>
            <a:endParaRPr b="0" lang="en-IN" sz="2200" spc="-1" strike="noStrike">
              <a:solidFill>
                <a:srgbClr val="000000"/>
              </a:solidFill>
              <a:latin typeface="Arial"/>
            </a:endParaRPr>
          </a:p>
          <a:p>
            <a:pPr marL="432000" indent="-324000" algn="just">
              <a:lnSpc>
                <a:spcPct val="100000"/>
              </a:lnSpc>
              <a:buClr>
                <a:srgbClr val="000000"/>
              </a:buClr>
              <a:buSzPct val="45000"/>
              <a:buFont typeface="Wingdings" charset="2"/>
              <a:buChar char=""/>
            </a:pPr>
            <a:r>
              <a:rPr b="1" lang="en-IN" sz="2400" spc="-1" strike="noStrike">
                <a:solidFill>
                  <a:srgbClr val="000000"/>
                </a:solidFill>
                <a:latin typeface="Times New Roman"/>
                <a:ea typeface="Times New Roman"/>
              </a:rPr>
              <a:t>‘</a:t>
            </a:r>
            <a:r>
              <a:rPr b="1" lang="en-IN" sz="2400" spc="-1" strike="noStrike">
                <a:solidFill>
                  <a:srgbClr val="000000"/>
                </a:solidFill>
                <a:latin typeface="Times New Roman"/>
                <a:ea typeface="Times New Roman"/>
              </a:rPr>
              <a:t>M’ for Model:</a:t>
            </a: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Model represents the organization and representation of data. Django follow model where the database connectivity and processing of data at one place. Models can be created and sync the database tables with any database on fly.</a:t>
            </a:r>
            <a:endParaRPr b="0" lang="en-IN" sz="2400" spc="-1" strike="noStrike">
              <a:solidFill>
                <a:srgbClr val="000000"/>
              </a:solidFill>
              <a:latin typeface="Arial"/>
            </a:endParaRPr>
          </a:p>
          <a:p>
            <a:pPr marL="432000" indent="-324000" algn="just">
              <a:lnSpc>
                <a:spcPct val="100000"/>
              </a:lnSpc>
              <a:buClr>
                <a:srgbClr val="000000"/>
              </a:buClr>
              <a:buSzPct val="45000"/>
              <a:buFont typeface="Wingdings" charset="2"/>
              <a:buChar char=""/>
            </a:pPr>
            <a:r>
              <a:rPr b="0" lang="en-IN" sz="1200" spc="-1" strike="noStrike">
                <a:solidFill>
                  <a:srgbClr val="000000"/>
                </a:solidFill>
                <a:latin typeface="Times New Roman"/>
                <a:ea typeface="Times New Roman"/>
              </a:rPr>
              <a:t> </a:t>
            </a:r>
            <a:endParaRPr b="0" lang="en-IN" sz="1200" spc="-1" strike="noStrike">
              <a:solidFill>
                <a:srgbClr val="000000"/>
              </a:solidFill>
              <a:latin typeface="Arial"/>
            </a:endParaRPr>
          </a:p>
          <a:p>
            <a:pPr marL="432000" indent="-324000" algn="just">
              <a:lnSpc>
                <a:spcPct val="100000"/>
              </a:lnSpc>
              <a:buClr>
                <a:srgbClr val="000000"/>
              </a:buClr>
              <a:buSzPct val="45000"/>
              <a:buFont typeface="Wingdings" charset="2"/>
              <a:buChar char=""/>
            </a:pPr>
            <a:r>
              <a:rPr b="1" lang="en-IN" sz="2200" spc="-1" strike="noStrike">
                <a:solidFill>
                  <a:srgbClr val="000000"/>
                </a:solidFill>
                <a:latin typeface="Times New Roman"/>
                <a:ea typeface="Times New Roman"/>
              </a:rPr>
              <a:t> </a:t>
            </a:r>
            <a:endParaRPr b="0" lang="en-IN" sz="2200" spc="-1" strike="noStrike">
              <a:solidFill>
                <a:srgbClr val="000000"/>
              </a:solidFill>
              <a:latin typeface="Arial"/>
            </a:endParaRPr>
          </a:p>
          <a:p>
            <a:pPr marL="432000" indent="-324000" algn="just">
              <a:lnSpc>
                <a:spcPct val="100000"/>
              </a:lnSpc>
              <a:buClr>
                <a:srgbClr val="000000"/>
              </a:buClr>
              <a:buSzPct val="45000"/>
              <a:buFont typeface="Wingdings" charset="2"/>
              <a:buChar char=""/>
            </a:pPr>
            <a:r>
              <a:rPr b="1" lang="en-IN" sz="2400" spc="-1" strike="noStrike">
                <a:solidFill>
                  <a:srgbClr val="000000"/>
                </a:solidFill>
                <a:latin typeface="Times New Roman"/>
                <a:ea typeface="Times New Roman"/>
              </a:rPr>
              <a:t>‘</a:t>
            </a:r>
            <a:r>
              <a:rPr b="1" lang="en-IN" sz="2400" spc="-1" strike="noStrike">
                <a:solidFill>
                  <a:srgbClr val="000000"/>
                </a:solidFill>
                <a:latin typeface="Times New Roman"/>
                <a:ea typeface="Times New Roman"/>
              </a:rPr>
              <a:t>T’ for Template: </a:t>
            </a:r>
            <a:r>
              <a:rPr b="0" lang="en-IN" sz="2400" spc="-1" strike="noStrike">
                <a:solidFill>
                  <a:srgbClr val="000000"/>
                </a:solidFill>
                <a:latin typeface="Times New Roman"/>
                <a:ea typeface="Times New Roman"/>
              </a:rPr>
              <a:t>Template is a presentation layer. In this layer the presentation of data in webpage will be represented. </a:t>
            </a:r>
            <a:endParaRPr b="0" lang="en-IN" sz="240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IN" sz="1800" spc="-1" strike="noStrike">
                <a:solidFill>
                  <a:srgbClr val="000000"/>
                </a:solidFill>
                <a:latin typeface="Times New Roman"/>
                <a:ea typeface="Times New Roman"/>
              </a:rPr>
              <a:t> </a:t>
            </a:r>
            <a:endParaRPr b="0" lang="en-IN"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IN" sz="2400" spc="-1" strike="noStrike">
                <a:solidFill>
                  <a:srgbClr val="000000"/>
                </a:solidFill>
                <a:latin typeface="Times New Roman"/>
                <a:ea typeface="Times New Roman"/>
              </a:rPr>
              <a:t>‘</a:t>
            </a:r>
            <a:r>
              <a:rPr b="1" lang="en-IN" sz="2400" spc="-1" strike="noStrike">
                <a:solidFill>
                  <a:srgbClr val="000000"/>
                </a:solidFill>
                <a:latin typeface="Times New Roman"/>
                <a:ea typeface="Times New Roman"/>
              </a:rPr>
              <a:t>V’ for View:</a:t>
            </a: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Views in Django acts as business logic which interacts with the Model and Templates. Views will handle request and forward to Templates. Views will act as a intermediate between the models and templates.</a:t>
            </a:r>
            <a:r>
              <a:rPr b="0" lang="en-IN" sz="2400" spc="-1" strike="noStrike">
                <a:solidFill>
                  <a:srgbClr val="000000"/>
                </a:solidFill>
                <a:latin typeface="Times New Roman"/>
                <a:ea typeface="Times New Roman"/>
              </a:rPr>
              <a:t>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IN" sz="1800" spc="-1" strike="noStrike">
                <a:solidFill>
                  <a:srgbClr val="000000"/>
                </a:solidFill>
                <a:latin typeface="Arial"/>
                <a:ea typeface="Arial"/>
              </a:rPr>
              <a:t>Django Architecture</a:t>
            </a:r>
            <a:endParaRPr b="0" lang="en-IN" sz="1800" spc="-1" strike="noStrike">
              <a:solidFill>
                <a:srgbClr val="000000"/>
              </a:solidFill>
              <a:latin typeface="Arial"/>
            </a:endParaRPr>
          </a:p>
        </p:txBody>
      </p:sp>
      <p:sp>
        <p:nvSpPr>
          <p:cNvPr id="96" name="TextShape 2"/>
          <p:cNvSpPr txBox="1"/>
          <p:nvPr/>
        </p:nvSpPr>
        <p:spPr>
          <a:xfrm>
            <a:off x="311760" y="1152360"/>
            <a:ext cx="8520120" cy="3416040"/>
          </a:xfrm>
          <a:prstGeom prst="rect">
            <a:avLst/>
          </a:prstGeom>
          <a:noFill/>
          <a:ln>
            <a:noFill/>
          </a:ln>
        </p:spPr>
        <p:txBody>
          <a:bodyPr tIns="91440" bIns="91440">
            <a:noAutofit/>
          </a:bodyPr>
          <a:p>
            <a:endParaRPr b="0" lang="en-IN" sz="1400" spc="-1" strike="noStrike">
              <a:solidFill>
                <a:srgbClr val="000000"/>
              </a:solidFill>
              <a:latin typeface="Arial"/>
            </a:endParaRPr>
          </a:p>
        </p:txBody>
      </p:sp>
      <p:pic>
        <p:nvPicPr>
          <p:cNvPr id="97" name="Google Shape;87;p18" descr=""/>
          <p:cNvPicPr/>
          <p:nvPr/>
        </p:nvPicPr>
        <p:blipFill>
          <a:blip r:embed="rId1"/>
          <a:stretch/>
        </p:blipFill>
        <p:spPr>
          <a:xfrm>
            <a:off x="311760" y="807480"/>
            <a:ext cx="8520120" cy="43354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LibreOffice/6.2.8.2$Linux_X86_64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2019-11-23T09:38:20Z</dcterms:modified>
  <cp:revision>1</cp:revision>
  <dc:subject/>
  <dc:title/>
</cp:coreProperties>
</file>