
<file path=[Content_Types].xml><?xml version="1.0" encoding="utf-8"?>
<Types xmlns="http://schemas.openxmlformats.org/package/2006/content-types">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_rels/.rels" ContentType="application/vnd.openxmlformats-package.relationships+xml"/>
  <Override PartName="/ppt/_rels/presentation.xml.rels" ContentType="application/vnd.openxmlformats-package.relationships+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9.xml" ContentType="application/vnd.openxmlformats-officedocument.presentationml.slideLayout+xml"/>
  <Override PartName="/ppt/slideLayouts/slideLayout22.xml" ContentType="application/vnd.openxmlformats-officedocument.presentationml.slideLayout+xml"/>
  <Override PartName="/ppt/slideLayouts/slideLayout8.xml" ContentType="application/vnd.openxmlformats-officedocument.presentationml.slideLayout+xml"/>
  <Override PartName="/ppt/slideLayouts/slideLayout21.xml" ContentType="application/vnd.openxmlformats-officedocument.presentationml.slideLayout+xml"/>
  <Override PartName="/ppt/slideLayouts/slideLayout7.xml" ContentType="application/vnd.openxmlformats-officedocument.presentationml.slideLayout+xml"/>
  <Override PartName="/ppt/slideLayouts/slideLayout20.xml" ContentType="application/vnd.openxmlformats-officedocument.presentationml.slideLayout+xml"/>
  <Override PartName="/ppt/slideLayouts/slideLayout6.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11.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2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11.xml.rels" ContentType="application/vnd.openxmlformats-package.relationships+xml"/>
  <Override PartName="/ppt/slideLayouts/_rels/slideLayout14.xml.rels" ContentType="application/vnd.openxmlformats-package.relationships+xml"/>
  <Override PartName="/ppt/slideLayouts/_rels/slideLayout12.xml.rels" ContentType="application/vnd.openxmlformats-package.relationships+xml"/>
  <Override PartName="/ppt/slideLayouts/_rels/slideLayout15.xml.rels" ContentType="application/vnd.openxmlformats-package.relationships+xml"/>
  <Override PartName="/ppt/slideLayouts/_rels/slideLayout13.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3.xml" ContentType="application/vnd.openxmlformats-officedocument.presentationml.slideLayout+xml"/>
  <Override PartName="/ppt/slideMasters/slideMaster1.xml" ContentType="application/vnd.openxmlformats-officedocument.presentationml.slideMaster+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s/_rels/slide1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2.xml.rels" ContentType="application/vnd.openxmlformats-package.relationships+xml"/>
  <Override PartName="/ppt/slides/_rels/slide6.xml.rels" ContentType="application/vnd.openxmlformats-package.relationships+xml"/>
  <Override PartName="/ppt/slides/_rels/slide13.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4.xml.rels" ContentType="application/vnd.openxmlformats-package.relationships+xml"/>
  <Override PartName="/ppt/slides/_rels/slide10.xml.rels" ContentType="application/vnd.openxmlformats-package.relationships+xml"/>
  <Override PartName="/ppt/slides/_rels/slide5.xml.rels" ContentType="application/vnd.openxmlformats-package.relationships+xml"/>
  <Override PartName="/ppt/slides/_rels/slide11.xml.rels" ContentType="application/vnd.openxmlformats-package.relationships+xml"/>
  <Override PartName="/ppt/slides/_rels/slide1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1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41" name="PlaceHolder 2"/>
          <p:cNvSpPr>
            <a:spLocks noGrp="1"/>
          </p:cNvSpPr>
          <p:nvPr>
            <p:ph type="subTitle"/>
          </p:nvPr>
        </p:nvSpPr>
        <p:spPr>
          <a:xfrm>
            <a:off x="457200" y="1604520"/>
            <a:ext cx="8229240" cy="397692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43" name="PlaceHolder 2"/>
          <p:cNvSpPr>
            <a:spLocks noGrp="1"/>
          </p:cNvSpPr>
          <p:nvPr>
            <p:ph type="body"/>
          </p:nvPr>
        </p:nvSpPr>
        <p:spPr>
          <a:xfrm>
            <a:off x="457200" y="1604520"/>
            <a:ext cx="8229240" cy="39769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45" name="PlaceHolder 2"/>
          <p:cNvSpPr>
            <a:spLocks noGrp="1"/>
          </p:cNvSpPr>
          <p:nvPr>
            <p:ph type="body"/>
          </p:nvPr>
        </p:nvSpPr>
        <p:spPr>
          <a:xfrm>
            <a:off x="457200" y="1604520"/>
            <a:ext cx="4015800" cy="3976920"/>
          </a:xfrm>
          <a:prstGeom prst="rect">
            <a:avLst/>
          </a:prstGeom>
        </p:spPr>
        <p:txBody>
          <a:bodyPr lIns="0" rIns="0" tIns="0" bIns="0">
            <a:normAutofit/>
          </a:bodyPr>
          <a:p>
            <a:endParaRPr b="0" lang="en-IN" sz="3200" spc="-1" strike="noStrike">
              <a:latin typeface="Arial"/>
            </a:endParaRPr>
          </a:p>
        </p:txBody>
      </p:sp>
      <p:sp>
        <p:nvSpPr>
          <p:cNvPr id="46" name="PlaceHolder 3"/>
          <p:cNvSpPr>
            <a:spLocks noGrp="1"/>
          </p:cNvSpPr>
          <p:nvPr>
            <p:ph type="body"/>
          </p:nvPr>
        </p:nvSpPr>
        <p:spPr>
          <a:xfrm>
            <a:off x="4674240" y="1604520"/>
            <a:ext cx="4015800" cy="39769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50"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51" name="PlaceHolder 3"/>
          <p:cNvSpPr>
            <a:spLocks noGrp="1"/>
          </p:cNvSpPr>
          <p:nvPr>
            <p:ph type="body"/>
          </p:nvPr>
        </p:nvSpPr>
        <p:spPr>
          <a:xfrm>
            <a:off x="4674240" y="1604520"/>
            <a:ext cx="4015800" cy="3976920"/>
          </a:xfrm>
          <a:prstGeom prst="rect">
            <a:avLst/>
          </a:prstGeom>
        </p:spPr>
        <p:txBody>
          <a:bodyPr lIns="0" rIns="0" tIns="0" bIns="0">
            <a:normAutofit/>
          </a:bodyPr>
          <a:p>
            <a:endParaRPr b="0" lang="en-IN" sz="3200" spc="-1" strike="noStrike">
              <a:latin typeface="Arial"/>
            </a:endParaRPr>
          </a:p>
        </p:txBody>
      </p:sp>
      <p:sp>
        <p:nvSpPr>
          <p:cNvPr id="52"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3" name="PlaceHolder 2"/>
          <p:cNvSpPr>
            <a:spLocks noGrp="1"/>
          </p:cNvSpPr>
          <p:nvPr>
            <p:ph type="subTitle"/>
          </p:nvPr>
        </p:nvSpPr>
        <p:spPr>
          <a:xfrm>
            <a:off x="457200" y="1604520"/>
            <a:ext cx="8229240" cy="397692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54" name="PlaceHolder 2"/>
          <p:cNvSpPr>
            <a:spLocks noGrp="1"/>
          </p:cNvSpPr>
          <p:nvPr>
            <p:ph type="body"/>
          </p:nvPr>
        </p:nvSpPr>
        <p:spPr>
          <a:xfrm>
            <a:off x="457200" y="1604520"/>
            <a:ext cx="4015800" cy="3976920"/>
          </a:xfrm>
          <a:prstGeom prst="rect">
            <a:avLst/>
          </a:prstGeom>
        </p:spPr>
        <p:txBody>
          <a:bodyPr lIns="0" rIns="0" tIns="0" bIns="0">
            <a:normAutofit/>
          </a:bodyPr>
          <a:p>
            <a:endParaRPr b="0" lang="en-IN" sz="3200" spc="-1" strike="noStrike">
              <a:latin typeface="Arial"/>
            </a:endParaRPr>
          </a:p>
        </p:txBody>
      </p:sp>
      <p:sp>
        <p:nvSpPr>
          <p:cNvPr id="5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5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58"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5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60"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62"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63"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67"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68" name="PlaceHolder 5"/>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70"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7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7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73" name="PlaceHolder 5"/>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
        <p:nvSpPr>
          <p:cNvPr id="7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75" name="PlaceHolder 7"/>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5" name="PlaceHolder 2"/>
          <p:cNvSpPr>
            <a:spLocks noGrp="1"/>
          </p:cNvSpPr>
          <p:nvPr>
            <p:ph type="body"/>
          </p:nvPr>
        </p:nvSpPr>
        <p:spPr>
          <a:xfrm>
            <a:off x="457200" y="1604520"/>
            <a:ext cx="8229240" cy="397692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7" name="PlaceHolder 2"/>
          <p:cNvSpPr>
            <a:spLocks noGrp="1"/>
          </p:cNvSpPr>
          <p:nvPr>
            <p:ph type="body"/>
          </p:nvPr>
        </p:nvSpPr>
        <p:spPr>
          <a:xfrm>
            <a:off x="457200" y="1604520"/>
            <a:ext cx="4015800" cy="3976920"/>
          </a:xfrm>
          <a:prstGeom prst="rect">
            <a:avLst/>
          </a:prstGeom>
        </p:spPr>
        <p:txBody>
          <a:bodyPr lIns="0" rIns="0" tIns="0" bIns="0">
            <a:normAutofit/>
          </a:bodyPr>
          <a:p>
            <a:endParaRPr b="0" lang="en-IN" sz="3200" spc="-1" strike="noStrike">
              <a:latin typeface="Arial"/>
            </a:endParaRPr>
          </a:p>
        </p:txBody>
      </p:sp>
      <p:sp>
        <p:nvSpPr>
          <p:cNvPr id="8" name="PlaceHolder 3"/>
          <p:cNvSpPr>
            <a:spLocks noGrp="1"/>
          </p:cNvSpPr>
          <p:nvPr>
            <p:ph type="body"/>
          </p:nvPr>
        </p:nvSpPr>
        <p:spPr>
          <a:xfrm>
            <a:off x="4674240" y="1604520"/>
            <a:ext cx="4015800" cy="397692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13" name="PlaceHolder 3"/>
          <p:cNvSpPr>
            <a:spLocks noGrp="1"/>
          </p:cNvSpPr>
          <p:nvPr>
            <p:ph type="body"/>
          </p:nvPr>
        </p:nvSpPr>
        <p:spPr>
          <a:xfrm>
            <a:off x="4674240" y="1604520"/>
            <a:ext cx="4015800" cy="3976920"/>
          </a:xfrm>
          <a:prstGeom prst="rect">
            <a:avLst/>
          </a:prstGeom>
        </p:spPr>
        <p:txBody>
          <a:bodyPr lIns="0" rIns="0" tIns="0" bIns="0">
            <a:normAutofit/>
          </a:bodyPr>
          <a:p>
            <a:endParaRPr b="0" lang="en-IN" sz="3200" spc="-1" strike="noStrike">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6" name="PlaceHolder 2"/>
          <p:cNvSpPr>
            <a:spLocks noGrp="1"/>
          </p:cNvSpPr>
          <p:nvPr>
            <p:ph type="body"/>
          </p:nvPr>
        </p:nvSpPr>
        <p:spPr>
          <a:xfrm>
            <a:off x="457200" y="1604520"/>
            <a:ext cx="4015800" cy="3976920"/>
          </a:xfrm>
          <a:prstGeom prst="rect">
            <a:avLst/>
          </a:prstGeom>
        </p:spPr>
        <p:txBody>
          <a:bodyPr lIns="0" rIns="0" tIns="0" bIns="0">
            <a:normAutofit/>
          </a:bodyPr>
          <a:p>
            <a:endParaRPr b="0" lang="en-IN" sz="3200" spc="-1" strike="noStrike">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4680"/>
            <a:ext cx="8228880" cy="1142280"/>
          </a:xfrm>
          <a:prstGeom prst="rect">
            <a:avLst/>
          </a:prstGeom>
        </p:spPr>
        <p:txBody>
          <a:bodyPr lIns="0" rIns="0" tIns="0" bIns="0" anchor="ctr"/>
          <a:p>
            <a:r>
              <a:rPr b="0" lang="en-IN" sz="1800" spc="-1" strike="noStrike">
                <a:latin typeface="Arial"/>
              </a:rPr>
              <a:t>Click to edit the title text format</a:t>
            </a:r>
            <a:endParaRPr b="0" lang="en-IN" sz="1800" spc="-1" strike="noStrike">
              <a:latin typeface="Arial"/>
            </a:endParaRPr>
          </a:p>
        </p:txBody>
      </p:sp>
      <p:sp>
        <p:nvSpPr>
          <p:cNvPr id="1" name="PlaceHolder 2"/>
          <p:cNvSpPr>
            <a:spLocks noGrp="1"/>
          </p:cNvSpPr>
          <p:nvPr>
            <p:ph type="body"/>
          </p:nvPr>
        </p:nvSpPr>
        <p:spPr>
          <a:xfrm>
            <a:off x="457200" y="1604520"/>
            <a:ext cx="822924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39" name="PlaceHolder 2"/>
          <p:cNvSpPr>
            <a:spLocks noGrp="1"/>
          </p:cNvSpPr>
          <p:nvPr>
            <p:ph type="body"/>
          </p:nvPr>
        </p:nvSpPr>
        <p:spPr>
          <a:xfrm>
            <a:off x="457200" y="1604520"/>
            <a:ext cx="822924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685800" y="2130480"/>
            <a:ext cx="7771680" cy="14691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400" spc="-1" strike="noStrike">
                <a:solidFill>
                  <a:srgbClr val="000000"/>
                </a:solidFill>
                <a:latin typeface="Calibri"/>
              </a:rPr>
              <a:t>TKINTER</a:t>
            </a:r>
            <a:endParaRPr b="0" lang="en-IN" sz="4400" spc="-1" strike="noStrike">
              <a:latin typeface="Arial"/>
            </a:endParaRPr>
          </a:p>
        </p:txBody>
      </p:sp>
      <p:sp>
        <p:nvSpPr>
          <p:cNvPr id="77" name="CustomShape 2"/>
          <p:cNvSpPr/>
          <p:nvPr/>
        </p:nvSpPr>
        <p:spPr>
          <a:xfrm>
            <a:off x="1371600" y="3886200"/>
            <a:ext cx="6400080" cy="1751760"/>
          </a:xfrm>
          <a:prstGeom prst="rect">
            <a:avLst/>
          </a:prstGeom>
          <a:noFill/>
          <a:ln>
            <a:noFill/>
          </a:ln>
        </p:spPr>
        <p:style>
          <a:lnRef idx="0"/>
          <a:fillRef idx="0"/>
          <a:effectRef idx="0"/>
          <a:fontRef idx="minor"/>
        </p:style>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457200" y="116640"/>
            <a:ext cx="8228880" cy="71928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1" lang="en-IN" sz="4400" spc="-1" strike="noStrike">
                <a:solidFill>
                  <a:srgbClr val="000000"/>
                </a:solidFill>
                <a:latin typeface="Times New Roman"/>
              </a:rPr>
              <a:t>Event-Driven Processing</a:t>
            </a:r>
            <a:endParaRPr b="0" lang="en-IN" sz="4400" spc="-1" strike="noStrike">
              <a:latin typeface="Arial"/>
            </a:endParaRPr>
          </a:p>
        </p:txBody>
      </p:sp>
      <p:sp>
        <p:nvSpPr>
          <p:cNvPr id="95" name="CustomShape 2"/>
          <p:cNvSpPr/>
          <p:nvPr/>
        </p:nvSpPr>
        <p:spPr>
          <a:xfrm>
            <a:off x="179640" y="980640"/>
            <a:ext cx="8784360" cy="5688000"/>
          </a:xfrm>
          <a:prstGeom prst="rect">
            <a:avLst/>
          </a:prstGeom>
          <a:noFill/>
          <a:ln>
            <a:noFill/>
          </a:ln>
        </p:spPr>
        <p:style>
          <a:lnRef idx="0"/>
          <a:fillRef idx="0"/>
          <a:effectRef idx="0"/>
          <a:fontRef idx="minor"/>
        </p:style>
        <p:txBody>
          <a:bodyPr lIns="90000" rIns="90000" tIns="45000" bIns="45000">
            <a:normAutofit/>
          </a:bodyPr>
          <a:p>
            <a:pPr marL="343080" indent="-342360" algn="just">
              <a:lnSpc>
                <a:spcPct val="100000"/>
              </a:lnSpc>
              <a:spcBef>
                <a:spcPts val="641"/>
              </a:spcBef>
              <a:buClr>
                <a:srgbClr val="000000"/>
              </a:buClr>
              <a:buFont typeface="Arial"/>
              <a:buChar char="•"/>
            </a:pPr>
            <a:r>
              <a:rPr b="1" lang="en-IN" sz="3200" spc="-1" strike="noStrike">
                <a:solidFill>
                  <a:srgbClr val="000000"/>
                </a:solidFill>
                <a:latin typeface="Times New Roman"/>
              </a:rPr>
              <a:t>Events</a:t>
            </a:r>
            <a:r>
              <a:rPr b="0" lang="en-IN" sz="3200" spc="-1" strike="noStrike">
                <a:solidFill>
                  <a:srgbClr val="000000"/>
                </a:solidFill>
                <a:latin typeface="Times New Roman"/>
              </a:rPr>
              <a:t> can include the actual button press (and release), mouse movement, hitting the Return or Enter key, etc. </a:t>
            </a:r>
            <a:endParaRPr b="0" lang="en-IN" sz="3200" spc="-1" strike="noStrike">
              <a:latin typeface="Arial"/>
            </a:endParaRPr>
          </a:p>
          <a:p>
            <a:pPr marL="343080" indent="-342360" algn="just">
              <a:lnSpc>
                <a:spcPct val="100000"/>
              </a:lnSpc>
              <a:spcBef>
                <a:spcPts val="641"/>
              </a:spcBef>
              <a:buClr>
                <a:srgbClr val="000000"/>
              </a:buClr>
              <a:buFont typeface="Arial"/>
              <a:buChar char="•"/>
            </a:pPr>
            <a:r>
              <a:rPr b="0" lang="en-IN" sz="3200" spc="-1" strike="noStrike">
                <a:solidFill>
                  <a:srgbClr val="000000"/>
                </a:solidFill>
                <a:latin typeface="Times New Roman"/>
              </a:rPr>
              <a:t>The entire system of events that occurs from the beginning until the end of a GUI application is what drives it. This is known as </a:t>
            </a:r>
            <a:r>
              <a:rPr b="1" lang="en-IN" sz="3200" spc="-1" strike="noStrike">
                <a:solidFill>
                  <a:srgbClr val="000000"/>
                </a:solidFill>
                <a:latin typeface="Times New Roman"/>
              </a:rPr>
              <a:t>event-driven processing.</a:t>
            </a:r>
            <a:endParaRPr b="0" lang="en-IN" sz="3200" spc="-1" strike="noStrike">
              <a:latin typeface="Arial"/>
            </a:endParaRPr>
          </a:p>
          <a:p>
            <a:pPr marL="343080" indent="-342360" algn="just">
              <a:lnSpc>
                <a:spcPct val="100000"/>
              </a:lnSpc>
              <a:spcBef>
                <a:spcPts val="641"/>
              </a:spcBef>
              <a:buClr>
                <a:srgbClr val="000000"/>
              </a:buClr>
              <a:buFont typeface="Arial"/>
              <a:buChar char="•"/>
            </a:pPr>
            <a:r>
              <a:rPr b="0" lang="en-IN" sz="3200" spc="-1" strike="noStrike">
                <a:solidFill>
                  <a:srgbClr val="000000"/>
                </a:solidFill>
                <a:latin typeface="Times New Roman"/>
              </a:rPr>
              <a:t>The event-driven processing: when GUI application is started, it must perform some setup procedures to prepare for the core execution, just as how a network server must allocate a socket and bind it to a local address. </a:t>
            </a:r>
            <a:endParaRPr b="0" lang="en-IN" sz="3200" spc="-1" strike="noStrike">
              <a:latin typeface="Arial"/>
            </a:endParaRPr>
          </a:p>
          <a:p>
            <a:pPr marL="343080" indent="-342360" algn="just">
              <a:lnSpc>
                <a:spcPct val="100000"/>
              </a:lnSpc>
              <a:spcBef>
                <a:spcPts val="641"/>
              </a:spcBef>
              <a:buClr>
                <a:srgbClr val="000000"/>
              </a:buClr>
              <a:buFont typeface="Arial"/>
              <a:buChar char="•"/>
            </a:pPr>
            <a:r>
              <a:rPr b="0" lang="en-IN" sz="3200" spc="-1" strike="noStrike">
                <a:solidFill>
                  <a:srgbClr val="000000"/>
                </a:solidFill>
                <a:latin typeface="Times New Roman"/>
              </a:rPr>
              <a:t>The GUI application must establish all the GUI components, then draw (a.k.a. render or paint) them to the screen. This is the responsibility of the </a:t>
            </a:r>
            <a:r>
              <a:rPr b="1" lang="en-IN" sz="3200" spc="-1" strike="noStrike">
                <a:solidFill>
                  <a:srgbClr val="000000"/>
                </a:solidFill>
                <a:latin typeface="Times New Roman"/>
              </a:rPr>
              <a:t>geometry manager</a:t>
            </a:r>
            <a:r>
              <a:rPr b="0" lang="en-IN" sz="3200" spc="-1" strike="noStrike">
                <a:solidFill>
                  <a:srgbClr val="000000"/>
                </a:solidFill>
                <a:latin typeface="Times New Roman"/>
              </a:rPr>
              <a:t>. </a:t>
            </a:r>
            <a:endParaRPr b="0" lang="en-IN" sz="3200" spc="-1" strike="noStrike">
              <a:latin typeface="Arial"/>
            </a:endParaRPr>
          </a:p>
          <a:p>
            <a:pPr marL="343080" indent="-342360" algn="just">
              <a:lnSpc>
                <a:spcPct val="100000"/>
              </a:lnSpc>
              <a:spcBef>
                <a:spcPts val="641"/>
              </a:spcBef>
              <a:buClr>
                <a:srgbClr val="000000"/>
              </a:buClr>
              <a:buFont typeface="Arial"/>
              <a:buChar char="•"/>
            </a:pPr>
            <a:r>
              <a:rPr b="0" lang="en-IN" sz="3200" spc="-1" strike="noStrike">
                <a:solidFill>
                  <a:srgbClr val="000000"/>
                </a:solidFill>
                <a:latin typeface="Times New Roman"/>
              </a:rPr>
              <a:t>When the </a:t>
            </a:r>
            <a:r>
              <a:rPr b="1" lang="en-IN" sz="3200" spc="-1" strike="noStrike">
                <a:solidFill>
                  <a:srgbClr val="000000"/>
                </a:solidFill>
                <a:latin typeface="Times New Roman"/>
              </a:rPr>
              <a:t>geometry manager</a:t>
            </a:r>
            <a:r>
              <a:rPr b="0" lang="en-IN" sz="3200" spc="-1" strike="noStrike">
                <a:solidFill>
                  <a:srgbClr val="000000"/>
                </a:solidFill>
                <a:latin typeface="Times New Roman"/>
              </a:rPr>
              <a:t> has completed arranging all of the widgets, including the top-level window, GUI applications enter their server-like infinite loop. </a:t>
            </a:r>
            <a:endParaRPr b="0" lang="en-IN" sz="3200" spc="-1" strike="noStrike">
              <a:latin typeface="Arial"/>
            </a:endParaRPr>
          </a:p>
          <a:p>
            <a:pPr marL="343080" indent="-342360" algn="just">
              <a:lnSpc>
                <a:spcPct val="100000"/>
              </a:lnSpc>
              <a:spcBef>
                <a:spcPts val="641"/>
              </a:spcBef>
              <a:buClr>
                <a:srgbClr val="000000"/>
              </a:buClr>
              <a:buFont typeface="Arial"/>
              <a:buChar char="•"/>
            </a:pPr>
            <a:r>
              <a:rPr b="0" lang="en-IN" sz="3200" spc="-1" strike="noStrike">
                <a:solidFill>
                  <a:srgbClr val="000000"/>
                </a:solidFill>
                <a:latin typeface="Times New Roman"/>
              </a:rPr>
              <a:t>This loop runs forever waiting for GUI events, processing them, and then going to wait for more events to process.</a:t>
            </a:r>
            <a:endParaRPr b="0" lang="en-IN" sz="32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457200" y="116640"/>
            <a:ext cx="8228880" cy="71928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1" lang="en-IN" sz="4400" spc="-1" strike="noStrike">
                <a:solidFill>
                  <a:srgbClr val="000000"/>
                </a:solidFill>
                <a:latin typeface="Times New Roman"/>
              </a:rPr>
              <a:t>Geometry Managers</a:t>
            </a:r>
            <a:endParaRPr b="0" lang="en-IN" sz="4400" spc="-1" strike="noStrike">
              <a:latin typeface="Arial"/>
            </a:endParaRPr>
          </a:p>
        </p:txBody>
      </p:sp>
      <p:sp>
        <p:nvSpPr>
          <p:cNvPr id="97" name="CustomShape 2"/>
          <p:cNvSpPr/>
          <p:nvPr/>
        </p:nvSpPr>
        <p:spPr>
          <a:xfrm>
            <a:off x="179640" y="836640"/>
            <a:ext cx="8784360" cy="5832000"/>
          </a:xfrm>
          <a:prstGeom prst="rect">
            <a:avLst/>
          </a:prstGeom>
          <a:noFill/>
          <a:ln>
            <a:noFill/>
          </a:ln>
        </p:spPr>
        <p:style>
          <a:lnRef idx="0"/>
          <a:fillRef idx="0"/>
          <a:effectRef idx="0"/>
          <a:fontRef idx="minor"/>
        </p:style>
        <p:txBody>
          <a:bodyPr lIns="90000" rIns="90000" tIns="45000" bIns="45000"/>
          <a:p>
            <a:pPr marL="343080" indent="-342360" algn="just">
              <a:lnSpc>
                <a:spcPct val="100000"/>
              </a:lnSpc>
              <a:spcBef>
                <a:spcPts val="479"/>
              </a:spcBef>
              <a:buClr>
                <a:srgbClr val="000000"/>
              </a:buClr>
              <a:buFont typeface="Arial"/>
              <a:buChar char="•"/>
            </a:pPr>
            <a:r>
              <a:rPr b="0" lang="en-IN" sz="2400" spc="-1" strike="noStrike">
                <a:solidFill>
                  <a:srgbClr val="000000"/>
                </a:solidFill>
                <a:latin typeface="Times New Roman"/>
              </a:rPr>
              <a:t>Tk has three geometry managers that help with positioning your widgetset. </a:t>
            </a:r>
            <a:endParaRPr b="0" lang="en-IN" sz="2400" spc="-1" strike="noStrike">
              <a:latin typeface="Arial"/>
            </a:endParaRPr>
          </a:p>
          <a:p>
            <a:pPr marL="343080" indent="-342360" algn="just">
              <a:lnSpc>
                <a:spcPct val="100000"/>
              </a:lnSpc>
              <a:spcBef>
                <a:spcPts val="479"/>
              </a:spcBef>
              <a:buClr>
                <a:srgbClr val="000000"/>
              </a:buClr>
              <a:buFont typeface="Arial"/>
              <a:buChar char="•"/>
            </a:pPr>
            <a:r>
              <a:rPr b="0" lang="en-IN" sz="2400" spc="-1" strike="noStrike">
                <a:solidFill>
                  <a:srgbClr val="000000"/>
                </a:solidFill>
                <a:latin typeface="Times New Roman"/>
              </a:rPr>
              <a:t>The original one was called the </a:t>
            </a:r>
            <a:r>
              <a:rPr b="1" lang="en-IN" sz="2400" spc="-1" strike="noStrike">
                <a:solidFill>
                  <a:srgbClr val="000000"/>
                </a:solidFill>
                <a:latin typeface="Times New Roman"/>
              </a:rPr>
              <a:t>Placer</a:t>
            </a:r>
            <a:r>
              <a:rPr b="0" lang="en-IN" sz="2400" spc="-1" strike="noStrike">
                <a:solidFill>
                  <a:srgbClr val="000000"/>
                </a:solidFill>
                <a:latin typeface="Times New Roman"/>
              </a:rPr>
              <a:t>. It was very straightforward: you provide the size of the widgets and locations to place them. The problem is that you have to do this with all the widgets, burdening the developer with coding that should otherwise take place automatically.</a:t>
            </a:r>
            <a:endParaRPr b="0" lang="en-IN" sz="2400" spc="-1" strike="noStrike">
              <a:latin typeface="Arial"/>
            </a:endParaRPr>
          </a:p>
          <a:p>
            <a:pPr marL="343080" indent="-342360" algn="just">
              <a:lnSpc>
                <a:spcPct val="100000"/>
              </a:lnSpc>
              <a:spcBef>
                <a:spcPts val="479"/>
              </a:spcBef>
              <a:buClr>
                <a:srgbClr val="000000"/>
              </a:buClr>
              <a:buFont typeface="Arial"/>
              <a:buChar char="•"/>
            </a:pPr>
            <a:r>
              <a:rPr b="1" lang="en-IN" sz="2400" spc="-1" strike="noStrike">
                <a:solidFill>
                  <a:srgbClr val="000000"/>
                </a:solidFill>
                <a:latin typeface="Times New Roman"/>
              </a:rPr>
              <a:t>The second geometry manager Packer</a:t>
            </a:r>
            <a:r>
              <a:rPr b="0" lang="en-IN" sz="2400" spc="-1" strike="noStrike">
                <a:solidFill>
                  <a:srgbClr val="000000"/>
                </a:solidFill>
                <a:latin typeface="Times New Roman"/>
              </a:rPr>
              <a:t>, named appropriately because it packs widgets into the correct places and for every succeeding widget, it looks for any remaining “</a:t>
            </a:r>
            <a:r>
              <a:rPr b="1" lang="en-IN" sz="2400" spc="-1" strike="noStrike">
                <a:solidFill>
                  <a:srgbClr val="000000"/>
                </a:solidFill>
                <a:latin typeface="Times New Roman"/>
              </a:rPr>
              <a:t>real estate</a:t>
            </a:r>
            <a:r>
              <a:rPr b="0" lang="en-IN" sz="2400" spc="-1" strike="noStrike">
                <a:solidFill>
                  <a:srgbClr val="000000"/>
                </a:solidFill>
                <a:latin typeface="Times New Roman"/>
              </a:rPr>
              <a:t>” into which to pack the next one. </a:t>
            </a:r>
            <a:endParaRPr b="0" lang="en-IN" sz="2400" spc="-1" strike="noStrike">
              <a:latin typeface="Arial"/>
            </a:endParaRPr>
          </a:p>
          <a:p>
            <a:pPr marL="343080" indent="-342360" algn="just">
              <a:lnSpc>
                <a:spcPct val="100000"/>
              </a:lnSpc>
              <a:spcBef>
                <a:spcPts val="479"/>
              </a:spcBef>
              <a:buClr>
                <a:srgbClr val="000000"/>
              </a:buClr>
              <a:buFont typeface="Arial"/>
              <a:buChar char="•"/>
            </a:pPr>
            <a:r>
              <a:rPr b="1" lang="en-IN" sz="2400" spc="-1" strike="noStrike">
                <a:solidFill>
                  <a:srgbClr val="000000"/>
                </a:solidFill>
                <a:latin typeface="Times New Roman"/>
              </a:rPr>
              <a:t>A third geometry manager is the Grid</a:t>
            </a:r>
            <a:r>
              <a:rPr b="0" lang="en-IN" sz="2400" spc="-1" strike="noStrike">
                <a:solidFill>
                  <a:srgbClr val="000000"/>
                </a:solidFill>
                <a:latin typeface="Times New Roman"/>
              </a:rPr>
              <a:t>. The Grid to specify GUI widget placement, based on grid coordinates. The Grid will render each object in the GUI in their grid position.</a:t>
            </a:r>
            <a:endParaRPr b="0" lang="en-IN" sz="24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457200" y="116640"/>
            <a:ext cx="8228880" cy="71928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1" lang="en-IN" sz="4400" spc="-1" strike="noStrike">
                <a:solidFill>
                  <a:srgbClr val="000000"/>
                </a:solidFill>
                <a:latin typeface="Times New Roman"/>
              </a:rPr>
              <a:t>Geometry Managers</a:t>
            </a:r>
            <a:endParaRPr b="0" lang="en-IN" sz="4400" spc="-1" strike="noStrike">
              <a:latin typeface="Arial"/>
            </a:endParaRPr>
          </a:p>
        </p:txBody>
      </p:sp>
      <p:sp>
        <p:nvSpPr>
          <p:cNvPr id="99" name="CustomShape 2"/>
          <p:cNvSpPr/>
          <p:nvPr/>
        </p:nvSpPr>
        <p:spPr>
          <a:xfrm>
            <a:off x="179640" y="836640"/>
            <a:ext cx="8784360" cy="5832000"/>
          </a:xfrm>
          <a:prstGeom prst="rect">
            <a:avLst/>
          </a:prstGeom>
          <a:noFill/>
          <a:ln>
            <a:noFill/>
          </a:ln>
        </p:spPr>
        <p:style>
          <a:lnRef idx="0"/>
          <a:fillRef idx="0"/>
          <a:effectRef idx="0"/>
          <a:fontRef idx="minor"/>
        </p:style>
        <p:txBody>
          <a:bodyPr lIns="90000" rIns="90000" tIns="45000" bIns="45000"/>
          <a:p>
            <a:pPr marL="343080" indent="-342360" algn="just">
              <a:lnSpc>
                <a:spcPct val="100000"/>
              </a:lnSpc>
              <a:spcBef>
                <a:spcPts val="641"/>
              </a:spcBef>
              <a:buClr>
                <a:srgbClr val="000000"/>
              </a:buClr>
              <a:buFont typeface="Arial"/>
              <a:buChar char="•"/>
            </a:pPr>
            <a:r>
              <a:rPr b="0" lang="en-IN" sz="3200" spc="-1" strike="noStrike">
                <a:solidFill>
                  <a:srgbClr val="000000"/>
                </a:solidFill>
                <a:latin typeface="Times New Roman"/>
              </a:rPr>
              <a:t>Once the Packer has determined the sizes and alignments of all your widgets, it will then place them on the screen for you. </a:t>
            </a:r>
            <a:endParaRPr b="0" lang="en-IN" sz="3200" spc="-1" strike="noStrike">
              <a:latin typeface="Arial"/>
            </a:endParaRPr>
          </a:p>
          <a:p>
            <a:pPr marL="343080" indent="-342360" algn="just">
              <a:lnSpc>
                <a:spcPct val="100000"/>
              </a:lnSpc>
              <a:spcBef>
                <a:spcPts val="641"/>
              </a:spcBef>
              <a:buClr>
                <a:srgbClr val="000000"/>
              </a:buClr>
              <a:buFont typeface="Arial"/>
              <a:buChar char="•"/>
            </a:pPr>
            <a:r>
              <a:rPr b="0" lang="en-IN" sz="3200" spc="-1" strike="noStrike">
                <a:solidFill>
                  <a:srgbClr val="000000"/>
                </a:solidFill>
                <a:latin typeface="Times New Roman"/>
              </a:rPr>
              <a:t>When all the widgets are in place, instruct the application to enter the aforementioned infinite main loop.</a:t>
            </a:r>
            <a:endParaRPr b="0" lang="en-IN" sz="3200" spc="-1" strike="noStrike">
              <a:latin typeface="Arial"/>
            </a:endParaRPr>
          </a:p>
          <a:p>
            <a:pPr marL="343080" indent="-342360" algn="just">
              <a:lnSpc>
                <a:spcPct val="100000"/>
              </a:lnSpc>
              <a:spcBef>
                <a:spcPts val="641"/>
              </a:spcBef>
              <a:buClr>
                <a:srgbClr val="000000"/>
              </a:buClr>
              <a:buFont typeface="Arial"/>
              <a:buChar char="•"/>
            </a:pPr>
            <a:r>
              <a:rPr b="0" lang="en-IN" sz="3200" spc="-1" strike="noStrike">
                <a:solidFill>
                  <a:srgbClr val="000000"/>
                </a:solidFill>
                <a:latin typeface="Times New Roman"/>
              </a:rPr>
              <a:t> </a:t>
            </a:r>
            <a:r>
              <a:rPr b="0" lang="en-IN" sz="3200" spc="-1" strike="noStrike">
                <a:solidFill>
                  <a:srgbClr val="000000"/>
                </a:solidFill>
                <a:latin typeface="Times New Roman"/>
              </a:rPr>
              <a:t>In Tkinter, the code that does this is:</a:t>
            </a:r>
            <a:endParaRPr b="0" lang="en-IN" sz="3200" spc="-1" strike="noStrike">
              <a:latin typeface="Arial"/>
            </a:endParaRPr>
          </a:p>
          <a:p>
            <a:pPr lvl="1" marL="743040" indent="-285120" algn="just">
              <a:lnSpc>
                <a:spcPct val="100000"/>
              </a:lnSpc>
              <a:spcBef>
                <a:spcPts val="561"/>
              </a:spcBef>
              <a:buClr>
                <a:srgbClr val="000000"/>
              </a:buClr>
              <a:buFont typeface="Arial"/>
              <a:buChar char="–"/>
            </a:pPr>
            <a:r>
              <a:rPr b="1" lang="en-IN" sz="2800" spc="-1" strike="noStrike">
                <a:solidFill>
                  <a:srgbClr val="000000"/>
                </a:solidFill>
                <a:latin typeface="Times New Roman"/>
              </a:rPr>
              <a:t>Tkinter.mainloop()</a:t>
            </a:r>
            <a:endParaRPr b="0" lang="en-IN" sz="28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457200" y="116640"/>
            <a:ext cx="8228880" cy="71928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1" lang="en-IN" sz="4400" spc="-1" strike="noStrike">
                <a:solidFill>
                  <a:srgbClr val="000000"/>
                </a:solidFill>
                <a:latin typeface="Calibri"/>
              </a:rPr>
              <a:t>Top-Level Window: tkinter.Tk()</a:t>
            </a:r>
            <a:endParaRPr b="0" lang="en-IN" sz="4400" spc="-1" strike="noStrike">
              <a:latin typeface="Arial"/>
            </a:endParaRPr>
          </a:p>
        </p:txBody>
      </p:sp>
      <p:sp>
        <p:nvSpPr>
          <p:cNvPr id="101" name="CustomShape 2"/>
          <p:cNvSpPr/>
          <p:nvPr/>
        </p:nvSpPr>
        <p:spPr>
          <a:xfrm>
            <a:off x="179640" y="836640"/>
            <a:ext cx="8784360" cy="58320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641"/>
              </a:spcBef>
              <a:buClr>
                <a:srgbClr val="000000"/>
              </a:buClr>
              <a:buFont typeface="Arial"/>
              <a:buChar char="•"/>
            </a:pPr>
            <a:r>
              <a:rPr b="0" lang="en-IN" sz="3200" spc="-1" strike="noStrike">
                <a:solidFill>
                  <a:srgbClr val="000000"/>
                </a:solidFill>
                <a:latin typeface="Calibri"/>
              </a:rPr>
              <a:t>This object is created by the Tk class in Tkinter and is instantiated</a:t>
            </a:r>
            <a:endParaRPr b="0" lang="en-IN" sz="3200" spc="-1" strike="noStrike">
              <a:latin typeface="Arial"/>
            </a:endParaRPr>
          </a:p>
          <a:p>
            <a:pPr marL="343080" indent="-342360">
              <a:lnSpc>
                <a:spcPct val="100000"/>
              </a:lnSpc>
              <a:spcBef>
                <a:spcPts val="641"/>
              </a:spcBef>
              <a:buClr>
                <a:srgbClr val="000000"/>
              </a:buClr>
              <a:buFont typeface="Arial"/>
              <a:buChar char="•"/>
            </a:pPr>
            <a:r>
              <a:rPr b="0" lang="en-IN" sz="3200" spc="-1" strike="noStrike">
                <a:solidFill>
                  <a:srgbClr val="000000"/>
                </a:solidFill>
                <a:latin typeface="Calibri"/>
              </a:rPr>
              <a:t>as follows:</a:t>
            </a:r>
            <a:endParaRPr b="0" lang="en-IN" sz="3200" spc="-1" strike="noStrike">
              <a:latin typeface="Arial"/>
            </a:endParaRPr>
          </a:p>
          <a:p>
            <a:pPr marL="343080" indent="-342360">
              <a:lnSpc>
                <a:spcPct val="100000"/>
              </a:lnSpc>
              <a:spcBef>
                <a:spcPts val="641"/>
              </a:spcBef>
              <a:buClr>
                <a:srgbClr val="000000"/>
              </a:buClr>
              <a:buFont typeface="Arial"/>
              <a:buChar char="•"/>
            </a:pPr>
            <a:r>
              <a:rPr b="0" lang="en-IN" sz="3200" spc="-1" strike="noStrike">
                <a:solidFill>
                  <a:srgbClr val="000000"/>
                </a:solidFill>
                <a:latin typeface="Calibri"/>
              </a:rPr>
              <a:t>&gt;&gt;&gt; </a:t>
            </a:r>
            <a:r>
              <a:rPr b="1" lang="en-IN" sz="3200" spc="-1" strike="noStrike">
                <a:solidFill>
                  <a:srgbClr val="000000"/>
                </a:solidFill>
                <a:latin typeface="Calibri"/>
              </a:rPr>
              <a:t>import </a:t>
            </a:r>
            <a:r>
              <a:rPr b="0" lang="en-IN" sz="3200" spc="-1" strike="noStrike">
                <a:solidFill>
                  <a:srgbClr val="000000"/>
                </a:solidFill>
                <a:latin typeface="Calibri"/>
              </a:rPr>
              <a:t>tkinter</a:t>
            </a:r>
            <a:endParaRPr b="0" lang="en-IN" sz="3200" spc="-1" strike="noStrike">
              <a:latin typeface="Arial"/>
            </a:endParaRPr>
          </a:p>
          <a:p>
            <a:pPr marL="343080" indent="-342360">
              <a:lnSpc>
                <a:spcPct val="100000"/>
              </a:lnSpc>
              <a:spcBef>
                <a:spcPts val="641"/>
              </a:spcBef>
              <a:buClr>
                <a:srgbClr val="000000"/>
              </a:buClr>
              <a:buFont typeface="Arial"/>
              <a:buChar char="•"/>
            </a:pPr>
            <a:r>
              <a:rPr b="0" lang="en-IN" sz="3200" spc="-1" strike="noStrike">
                <a:solidFill>
                  <a:srgbClr val="000000"/>
                </a:solidFill>
                <a:latin typeface="Calibri"/>
              </a:rPr>
              <a:t>&gt;&gt;&gt; top = tkinter.Tk()</a:t>
            </a:r>
            <a:endParaRPr b="0" lang="en-IN" sz="32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CustomShape 1"/>
          <p:cNvSpPr/>
          <p:nvPr/>
        </p:nvSpPr>
        <p:spPr>
          <a:xfrm>
            <a:off x="457200" y="116640"/>
            <a:ext cx="8228880" cy="71928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1" lang="en-IN" sz="4400" spc="-1" strike="noStrike">
                <a:solidFill>
                  <a:srgbClr val="000000"/>
                </a:solidFill>
                <a:latin typeface="Calibri"/>
              </a:rPr>
              <a:t>Tk Widgets</a:t>
            </a:r>
            <a:endParaRPr b="0" lang="en-IN" sz="4400" spc="-1" strike="noStrike">
              <a:latin typeface="Arial"/>
            </a:endParaRPr>
          </a:p>
        </p:txBody>
      </p:sp>
      <p:sp>
        <p:nvSpPr>
          <p:cNvPr id="103" name="CustomShape 2"/>
          <p:cNvSpPr/>
          <p:nvPr/>
        </p:nvSpPr>
        <p:spPr>
          <a:xfrm>
            <a:off x="179640" y="836640"/>
            <a:ext cx="8784360" cy="58320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641"/>
              </a:spcBef>
              <a:buClr>
                <a:srgbClr val="000000"/>
              </a:buClr>
              <a:buFont typeface="Arial"/>
              <a:buChar char="•"/>
            </a:pPr>
            <a:r>
              <a:rPr b="0" lang="en-IN" sz="3200" spc="-1" strike="noStrike">
                <a:solidFill>
                  <a:srgbClr val="000000"/>
                </a:solidFill>
                <a:latin typeface="Calibri"/>
              </a:rPr>
              <a:t>Widget Description: </a:t>
            </a:r>
            <a:endParaRPr b="0" lang="en-IN" sz="3200" spc="-1" strike="noStrike">
              <a:latin typeface="Arial"/>
            </a:endParaRPr>
          </a:p>
          <a:p>
            <a:pPr marL="343080" indent="-342360">
              <a:lnSpc>
                <a:spcPct val="100000"/>
              </a:lnSpc>
              <a:spcBef>
                <a:spcPts val="641"/>
              </a:spcBef>
              <a:buClr>
                <a:srgbClr val="000000"/>
              </a:buClr>
              <a:buFont typeface="Arial"/>
              <a:buChar char="•"/>
            </a:pPr>
            <a:r>
              <a:rPr b="1" lang="en-IN" sz="3200" spc="-1" strike="noStrike">
                <a:solidFill>
                  <a:srgbClr val="000000"/>
                </a:solidFill>
                <a:latin typeface="Calibri"/>
              </a:rPr>
              <a:t>Button</a:t>
            </a:r>
            <a:r>
              <a:rPr b="0" lang="en-IN" sz="3200" spc="-1" strike="noStrike">
                <a:solidFill>
                  <a:srgbClr val="000000"/>
                </a:solidFill>
                <a:latin typeface="Calibri"/>
              </a:rPr>
              <a:t> - Similar to a Label but provides additional functionality for mouse-overs, presses, and releases, as well as keyboard activity/events </a:t>
            </a:r>
            <a:endParaRPr b="0" lang="en-IN" sz="3200" spc="-1" strike="noStrike">
              <a:latin typeface="Arial"/>
            </a:endParaRPr>
          </a:p>
          <a:p>
            <a:pPr marL="343080" indent="-342360">
              <a:lnSpc>
                <a:spcPct val="100000"/>
              </a:lnSpc>
              <a:spcBef>
                <a:spcPts val="641"/>
              </a:spcBef>
              <a:buClr>
                <a:srgbClr val="000000"/>
              </a:buClr>
              <a:buFont typeface="Arial"/>
              <a:buChar char="•"/>
            </a:pPr>
            <a:r>
              <a:rPr b="1" lang="en-IN" sz="3200" spc="-1" strike="noStrike">
                <a:solidFill>
                  <a:srgbClr val="000000"/>
                </a:solidFill>
                <a:latin typeface="Calibri"/>
              </a:rPr>
              <a:t>Canvas</a:t>
            </a:r>
            <a:r>
              <a:rPr b="0" lang="en-IN" sz="3200" spc="-1" strike="noStrike">
                <a:solidFill>
                  <a:srgbClr val="000000"/>
                </a:solidFill>
                <a:latin typeface="Calibri"/>
              </a:rPr>
              <a:t>  - Provides ability to draw shapes (lines, ovals, polygons, rectangles); can contain images or bitmaps</a:t>
            </a:r>
            <a:endParaRPr b="0" lang="en-IN" sz="3200" spc="-1" strike="noStrike">
              <a:latin typeface="Arial"/>
            </a:endParaRPr>
          </a:p>
          <a:p>
            <a:pPr marL="343080" indent="-342360">
              <a:lnSpc>
                <a:spcPct val="100000"/>
              </a:lnSpc>
              <a:spcBef>
                <a:spcPts val="641"/>
              </a:spcBef>
              <a:buClr>
                <a:srgbClr val="000000"/>
              </a:buClr>
              <a:buFont typeface="Arial"/>
              <a:buChar char="•"/>
            </a:pPr>
            <a:r>
              <a:rPr b="1" lang="en-IN" sz="3200" spc="-1" strike="noStrike">
                <a:solidFill>
                  <a:srgbClr val="000000"/>
                </a:solidFill>
                <a:latin typeface="Calibri"/>
              </a:rPr>
              <a:t>Checkbutton</a:t>
            </a:r>
            <a:r>
              <a:rPr b="0" lang="en-IN" sz="3200" spc="-1" strike="noStrike">
                <a:solidFill>
                  <a:srgbClr val="000000"/>
                </a:solidFill>
                <a:latin typeface="Calibri"/>
              </a:rPr>
              <a:t> - Set of boxes, of which any number can be “checked” (similar to HTML checkbox input) </a:t>
            </a:r>
            <a:endParaRPr b="0" lang="en-IN" sz="3200" spc="-1" strike="noStrike">
              <a:latin typeface="Arial"/>
            </a:endParaRPr>
          </a:p>
          <a:p>
            <a:pPr marL="343080" indent="-342360">
              <a:lnSpc>
                <a:spcPct val="100000"/>
              </a:lnSpc>
              <a:spcBef>
                <a:spcPts val="641"/>
              </a:spcBef>
              <a:buClr>
                <a:srgbClr val="000000"/>
              </a:buClr>
              <a:buFont typeface="Arial"/>
              <a:buChar char="•"/>
            </a:pPr>
            <a:r>
              <a:rPr b="1" lang="en-IN" sz="3200" spc="-1" strike="noStrike">
                <a:solidFill>
                  <a:srgbClr val="000000"/>
                </a:solidFill>
                <a:latin typeface="Calibri"/>
              </a:rPr>
              <a:t>Frame</a:t>
            </a:r>
            <a:r>
              <a:rPr b="0" lang="en-IN" sz="3200" spc="-1" strike="noStrike">
                <a:solidFill>
                  <a:srgbClr val="000000"/>
                </a:solidFill>
                <a:latin typeface="Calibri"/>
              </a:rPr>
              <a:t> -  Pure container for other widgets</a:t>
            </a:r>
            <a:endParaRPr b="0" lang="en-IN" sz="32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CustomShape 1"/>
          <p:cNvSpPr/>
          <p:nvPr/>
        </p:nvSpPr>
        <p:spPr>
          <a:xfrm>
            <a:off x="457200" y="116640"/>
            <a:ext cx="8228880" cy="71928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1" lang="en-IN" sz="4400" spc="-1" strike="noStrike">
                <a:solidFill>
                  <a:srgbClr val="000000"/>
                </a:solidFill>
                <a:latin typeface="Calibri"/>
              </a:rPr>
              <a:t>Tk Widgets</a:t>
            </a:r>
            <a:endParaRPr b="0" lang="en-IN" sz="4400" spc="-1" strike="noStrike">
              <a:latin typeface="Arial"/>
            </a:endParaRPr>
          </a:p>
        </p:txBody>
      </p:sp>
      <p:sp>
        <p:nvSpPr>
          <p:cNvPr id="105" name="CustomShape 2"/>
          <p:cNvSpPr/>
          <p:nvPr/>
        </p:nvSpPr>
        <p:spPr>
          <a:xfrm>
            <a:off x="179640" y="836640"/>
            <a:ext cx="8784360" cy="58320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641"/>
              </a:spcBef>
              <a:buClr>
                <a:srgbClr val="000000"/>
              </a:buClr>
              <a:buFont typeface="Arial"/>
              <a:buChar char="•"/>
            </a:pPr>
            <a:r>
              <a:rPr b="1" lang="en-IN" sz="3200" spc="-1" strike="noStrike">
                <a:solidFill>
                  <a:srgbClr val="000000"/>
                </a:solidFill>
                <a:latin typeface="Calibri"/>
              </a:rPr>
              <a:t>Label</a:t>
            </a:r>
            <a:r>
              <a:rPr b="0" lang="en-IN" sz="3200" spc="-1" strike="noStrike">
                <a:solidFill>
                  <a:srgbClr val="000000"/>
                </a:solidFill>
                <a:latin typeface="Calibri"/>
              </a:rPr>
              <a:t> - Used to contain text or images</a:t>
            </a:r>
            <a:endParaRPr b="0" lang="en-IN" sz="3200" spc="-1" strike="noStrike">
              <a:latin typeface="Arial"/>
            </a:endParaRPr>
          </a:p>
          <a:p>
            <a:pPr marL="343080" indent="-342360">
              <a:lnSpc>
                <a:spcPct val="100000"/>
              </a:lnSpc>
              <a:spcBef>
                <a:spcPts val="641"/>
              </a:spcBef>
              <a:buClr>
                <a:srgbClr val="000000"/>
              </a:buClr>
              <a:buFont typeface="Arial"/>
              <a:buChar char="•"/>
            </a:pPr>
            <a:r>
              <a:rPr b="1" lang="en-IN" sz="3200" spc="-1" strike="noStrike">
                <a:solidFill>
                  <a:srgbClr val="000000"/>
                </a:solidFill>
                <a:latin typeface="Calibri"/>
              </a:rPr>
              <a:t>LabelFrame</a:t>
            </a:r>
            <a:r>
              <a:rPr b="0" lang="en-IN" sz="3200" spc="-1" strike="noStrike">
                <a:solidFill>
                  <a:srgbClr val="000000"/>
                </a:solidFill>
                <a:latin typeface="Calibri"/>
              </a:rPr>
              <a:t>  - Combo of a label and a frame but with extra label attributes</a:t>
            </a:r>
            <a:endParaRPr b="0" lang="en-IN" sz="3200" spc="-1" strike="noStrike">
              <a:latin typeface="Arial"/>
            </a:endParaRPr>
          </a:p>
          <a:p>
            <a:pPr marL="343080" indent="-342360">
              <a:lnSpc>
                <a:spcPct val="100000"/>
              </a:lnSpc>
              <a:spcBef>
                <a:spcPts val="641"/>
              </a:spcBef>
              <a:buClr>
                <a:srgbClr val="000000"/>
              </a:buClr>
              <a:buFont typeface="Arial"/>
              <a:buChar char="•"/>
            </a:pPr>
            <a:r>
              <a:rPr b="1" lang="en-IN" sz="3200" spc="-1" strike="noStrike">
                <a:solidFill>
                  <a:srgbClr val="000000"/>
                </a:solidFill>
                <a:latin typeface="Calibri"/>
              </a:rPr>
              <a:t>Listbox</a:t>
            </a:r>
            <a:r>
              <a:rPr b="0" lang="en-IN" sz="3200" spc="-1" strike="noStrike">
                <a:solidFill>
                  <a:srgbClr val="000000"/>
                </a:solidFill>
                <a:latin typeface="Calibri"/>
              </a:rPr>
              <a:t> - Presents the user with a list of choices from which to choose</a:t>
            </a:r>
            <a:endParaRPr b="0" lang="en-IN" sz="3200" spc="-1" strike="noStrike">
              <a:latin typeface="Arial"/>
            </a:endParaRPr>
          </a:p>
          <a:p>
            <a:pPr marL="343080" indent="-342360">
              <a:lnSpc>
                <a:spcPct val="100000"/>
              </a:lnSpc>
              <a:spcBef>
                <a:spcPts val="641"/>
              </a:spcBef>
              <a:buClr>
                <a:srgbClr val="000000"/>
              </a:buClr>
              <a:buFont typeface="Arial"/>
              <a:buChar char="•"/>
            </a:pPr>
            <a:r>
              <a:rPr b="1" lang="en-IN" sz="3200" spc="-1" strike="noStrike">
                <a:solidFill>
                  <a:srgbClr val="000000"/>
                </a:solidFill>
                <a:latin typeface="Calibri"/>
              </a:rPr>
              <a:t>Menu</a:t>
            </a:r>
            <a:r>
              <a:rPr b="0" lang="en-IN" sz="3200" spc="-1" strike="noStrike">
                <a:solidFill>
                  <a:srgbClr val="000000"/>
                </a:solidFill>
                <a:latin typeface="Calibri"/>
              </a:rPr>
              <a:t> -  Actual list of choices “hanging” from a Menubutton -  from which the user can choose</a:t>
            </a:r>
            <a:endParaRPr b="0" lang="en-IN" sz="3200" spc="-1" strike="noStrike">
              <a:latin typeface="Arial"/>
            </a:endParaRPr>
          </a:p>
          <a:p>
            <a:pPr marL="343080" indent="-342360">
              <a:lnSpc>
                <a:spcPct val="100000"/>
              </a:lnSpc>
              <a:spcBef>
                <a:spcPts val="641"/>
              </a:spcBef>
              <a:buClr>
                <a:srgbClr val="000000"/>
              </a:buClr>
              <a:buFont typeface="Arial"/>
              <a:buChar char="•"/>
            </a:pPr>
            <a:r>
              <a:rPr b="1" lang="en-IN" sz="3200" spc="-1" strike="noStrike">
                <a:solidFill>
                  <a:srgbClr val="000000"/>
                </a:solidFill>
                <a:latin typeface="Calibri"/>
              </a:rPr>
              <a:t>Menubutton</a:t>
            </a:r>
            <a:r>
              <a:rPr b="0" lang="en-IN" sz="3200" spc="-1" strike="noStrike">
                <a:solidFill>
                  <a:srgbClr val="000000"/>
                </a:solidFill>
                <a:latin typeface="Calibri"/>
              </a:rPr>
              <a:t> -  Provides infrastructure to contain menus (pulldown, cascading, etc.)</a:t>
            </a:r>
            <a:endParaRPr b="0" lang="en-IN" sz="3200" spc="-1" strike="noStrike">
              <a:latin typeface="Arial"/>
            </a:endParaRPr>
          </a:p>
          <a:p>
            <a:pPr marL="343080" indent="-342360">
              <a:lnSpc>
                <a:spcPct val="100000"/>
              </a:lnSpc>
              <a:spcBef>
                <a:spcPts val="641"/>
              </a:spcBef>
              <a:buClr>
                <a:srgbClr val="000000"/>
              </a:buClr>
              <a:buFont typeface="Arial"/>
              <a:buChar char="•"/>
            </a:pPr>
            <a:r>
              <a:rPr b="1" lang="en-IN" sz="3200" spc="-1" strike="noStrike">
                <a:solidFill>
                  <a:srgbClr val="000000"/>
                </a:solidFill>
                <a:latin typeface="Calibri"/>
              </a:rPr>
              <a:t>Message</a:t>
            </a:r>
            <a:r>
              <a:rPr b="0" lang="en-IN" sz="3200" spc="-1" strike="noStrike">
                <a:solidFill>
                  <a:srgbClr val="000000"/>
                </a:solidFill>
                <a:latin typeface="Calibri"/>
              </a:rPr>
              <a:t> -  Similar to a Label, but displays multiline text</a:t>
            </a:r>
            <a:endParaRPr b="0" lang="en-IN" sz="3200" spc="-1" strike="noStrike">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a:off x="457200" y="116640"/>
            <a:ext cx="8228880" cy="71928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1" lang="en-IN" sz="4400" spc="-1" strike="noStrike">
                <a:solidFill>
                  <a:srgbClr val="000000"/>
                </a:solidFill>
                <a:latin typeface="Calibri"/>
              </a:rPr>
              <a:t>Tk Widgets</a:t>
            </a:r>
            <a:endParaRPr b="0" lang="en-IN" sz="4400" spc="-1" strike="noStrike">
              <a:latin typeface="Arial"/>
            </a:endParaRPr>
          </a:p>
        </p:txBody>
      </p:sp>
      <p:sp>
        <p:nvSpPr>
          <p:cNvPr id="107" name="CustomShape 2"/>
          <p:cNvSpPr/>
          <p:nvPr/>
        </p:nvSpPr>
        <p:spPr>
          <a:xfrm>
            <a:off x="179640" y="836640"/>
            <a:ext cx="8784360" cy="58320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641"/>
              </a:spcBef>
              <a:buClr>
                <a:srgbClr val="000000"/>
              </a:buClr>
              <a:buFont typeface="Arial"/>
              <a:buChar char="•"/>
            </a:pPr>
            <a:r>
              <a:rPr b="1" lang="en-IN" sz="3200" spc="-1" strike="noStrike">
                <a:solidFill>
                  <a:srgbClr val="000000"/>
                </a:solidFill>
                <a:latin typeface="Calibri"/>
              </a:rPr>
              <a:t>PanedWindow</a:t>
            </a:r>
            <a:r>
              <a:rPr b="0" lang="en-IN" sz="3200" spc="-1" strike="noStrike">
                <a:solidFill>
                  <a:srgbClr val="000000"/>
                </a:solidFill>
                <a:latin typeface="Calibri"/>
              </a:rPr>
              <a:t> - A container widget with which you can control other widgets placed within it</a:t>
            </a:r>
            <a:endParaRPr b="0" lang="en-IN" sz="3200" spc="-1" strike="noStrike">
              <a:latin typeface="Arial"/>
            </a:endParaRPr>
          </a:p>
          <a:p>
            <a:pPr marL="343080" indent="-342360">
              <a:lnSpc>
                <a:spcPct val="100000"/>
              </a:lnSpc>
              <a:spcBef>
                <a:spcPts val="641"/>
              </a:spcBef>
              <a:buClr>
                <a:srgbClr val="000000"/>
              </a:buClr>
              <a:buFont typeface="Arial"/>
              <a:buChar char="•"/>
            </a:pPr>
            <a:r>
              <a:rPr b="1" lang="en-IN" sz="3200" spc="-1" strike="noStrike">
                <a:solidFill>
                  <a:srgbClr val="000000"/>
                </a:solidFill>
                <a:latin typeface="Calibri"/>
              </a:rPr>
              <a:t>Radiobutton - </a:t>
            </a:r>
            <a:r>
              <a:rPr b="0" lang="en-IN" sz="3200" spc="-1" strike="noStrike">
                <a:solidFill>
                  <a:srgbClr val="000000"/>
                </a:solidFill>
                <a:latin typeface="Calibri"/>
              </a:rPr>
              <a:t> Set of buttons, of which only one can be “pressed” (similar to HTML radio input)</a:t>
            </a:r>
            <a:endParaRPr b="0" lang="en-IN" sz="3200" spc="-1" strike="noStrike">
              <a:latin typeface="Arial"/>
            </a:endParaRPr>
          </a:p>
          <a:p>
            <a:pPr marL="343080" indent="-342360">
              <a:lnSpc>
                <a:spcPct val="100000"/>
              </a:lnSpc>
              <a:spcBef>
                <a:spcPts val="641"/>
              </a:spcBef>
              <a:buClr>
                <a:srgbClr val="000000"/>
              </a:buClr>
              <a:buFont typeface="Arial"/>
              <a:buChar char="•"/>
            </a:pPr>
            <a:r>
              <a:rPr b="1" lang="en-IN" sz="3200" spc="-1" strike="noStrike">
                <a:solidFill>
                  <a:srgbClr val="000000"/>
                </a:solidFill>
                <a:latin typeface="Calibri"/>
              </a:rPr>
              <a:t>Scale</a:t>
            </a:r>
            <a:r>
              <a:rPr b="0" lang="en-IN" sz="3200" spc="-1" strike="noStrike">
                <a:solidFill>
                  <a:srgbClr val="000000"/>
                </a:solidFill>
                <a:latin typeface="Calibri"/>
              </a:rPr>
              <a:t> - Linear “slider” widget providing an exact value at current setting; with defined starting and ending values</a:t>
            </a:r>
            <a:endParaRPr b="0" lang="en-IN" sz="3200" spc="-1" strike="noStrike">
              <a:latin typeface="Arial"/>
            </a:endParaRPr>
          </a:p>
          <a:p>
            <a:pPr marL="343080" indent="-342360">
              <a:lnSpc>
                <a:spcPct val="100000"/>
              </a:lnSpc>
              <a:spcBef>
                <a:spcPts val="641"/>
              </a:spcBef>
              <a:buClr>
                <a:srgbClr val="000000"/>
              </a:buClr>
              <a:buFont typeface="Arial"/>
              <a:buChar char="•"/>
            </a:pPr>
            <a:r>
              <a:rPr b="1" lang="en-IN" sz="3200" spc="-1" strike="noStrike">
                <a:solidFill>
                  <a:srgbClr val="000000"/>
                </a:solidFill>
                <a:latin typeface="Calibri"/>
              </a:rPr>
              <a:t>Scrollbar</a:t>
            </a:r>
            <a:r>
              <a:rPr b="0" lang="en-IN" sz="3200" spc="-1" strike="noStrike">
                <a:solidFill>
                  <a:srgbClr val="000000"/>
                </a:solidFill>
                <a:latin typeface="Calibri"/>
              </a:rPr>
              <a:t> - Provides scrolling functionality to supporting widgets, for example, Text, Canvas, Listbox, and Entry</a:t>
            </a:r>
            <a:endParaRPr b="0" lang="en-IN" sz="3200" spc="-1" strike="noStrike">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457200" y="116640"/>
            <a:ext cx="8228880" cy="71928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1" lang="en-IN" sz="4400" spc="-1" strike="noStrike">
                <a:solidFill>
                  <a:srgbClr val="000000"/>
                </a:solidFill>
                <a:latin typeface="Calibri"/>
              </a:rPr>
              <a:t>Tk Widgets</a:t>
            </a:r>
            <a:endParaRPr b="0" lang="en-IN" sz="4400" spc="-1" strike="noStrike">
              <a:latin typeface="Arial"/>
            </a:endParaRPr>
          </a:p>
        </p:txBody>
      </p:sp>
      <p:sp>
        <p:nvSpPr>
          <p:cNvPr id="109" name="CustomShape 2"/>
          <p:cNvSpPr/>
          <p:nvPr/>
        </p:nvSpPr>
        <p:spPr>
          <a:xfrm>
            <a:off x="179640" y="836640"/>
            <a:ext cx="8784360" cy="58320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641"/>
              </a:spcBef>
              <a:buClr>
                <a:srgbClr val="000000"/>
              </a:buClr>
              <a:buFont typeface="Arial"/>
              <a:buChar char="•"/>
            </a:pPr>
            <a:r>
              <a:rPr b="1" lang="en-IN" sz="3200" spc="-1" strike="noStrike">
                <a:solidFill>
                  <a:srgbClr val="000000"/>
                </a:solidFill>
                <a:latin typeface="Calibri"/>
              </a:rPr>
              <a:t>Spinbox</a:t>
            </a:r>
            <a:r>
              <a:rPr b="0" lang="en-IN" sz="3200" spc="-1" strike="noStrike">
                <a:solidFill>
                  <a:srgbClr val="000000"/>
                </a:solidFill>
                <a:latin typeface="Calibri"/>
              </a:rPr>
              <a:t> Combination of an entry with a button letting you adjust its value</a:t>
            </a:r>
            <a:endParaRPr b="0" lang="en-IN" sz="3200" spc="-1" strike="noStrike">
              <a:latin typeface="Arial"/>
            </a:endParaRPr>
          </a:p>
          <a:p>
            <a:pPr marL="343080" indent="-342360">
              <a:lnSpc>
                <a:spcPct val="100000"/>
              </a:lnSpc>
              <a:spcBef>
                <a:spcPts val="641"/>
              </a:spcBef>
              <a:buClr>
                <a:srgbClr val="000000"/>
              </a:buClr>
              <a:buFont typeface="Arial"/>
              <a:buChar char="•"/>
            </a:pPr>
            <a:r>
              <a:rPr b="1" lang="en-IN" sz="3200" spc="-1" strike="noStrike">
                <a:solidFill>
                  <a:srgbClr val="000000"/>
                </a:solidFill>
                <a:latin typeface="Times New Roman"/>
              </a:rPr>
              <a:t>Text- </a:t>
            </a:r>
            <a:r>
              <a:rPr b="0" lang="en-IN" sz="3200" spc="-1" strike="noStrike">
                <a:solidFill>
                  <a:srgbClr val="000000"/>
                </a:solidFill>
                <a:latin typeface="Times New Roman"/>
              </a:rPr>
              <a:t>Multiline text field with which to collect (or display) text from user (similar to HTML textarea)</a:t>
            </a:r>
            <a:endParaRPr b="0" lang="en-IN" sz="3200" spc="-1" strike="noStrike">
              <a:latin typeface="Arial"/>
            </a:endParaRPr>
          </a:p>
          <a:p>
            <a:pPr marL="343080" indent="-342360">
              <a:lnSpc>
                <a:spcPct val="100000"/>
              </a:lnSpc>
              <a:spcBef>
                <a:spcPts val="641"/>
              </a:spcBef>
              <a:buClr>
                <a:srgbClr val="000000"/>
              </a:buClr>
              <a:buFont typeface="Arial"/>
              <a:buChar char="•"/>
            </a:pPr>
            <a:r>
              <a:rPr b="1" lang="en-IN" sz="3200" spc="-1" strike="noStrike">
                <a:solidFill>
                  <a:srgbClr val="000000"/>
                </a:solidFill>
                <a:latin typeface="Times New Roman"/>
              </a:rPr>
              <a:t>Toplevel - </a:t>
            </a:r>
            <a:r>
              <a:rPr b="0" lang="en-IN" sz="3200" spc="-1" strike="noStrike">
                <a:solidFill>
                  <a:srgbClr val="000000"/>
                </a:solidFill>
                <a:latin typeface="Times New Roman"/>
              </a:rPr>
              <a:t>Similar to a Frame, but provides a separate window container</a:t>
            </a:r>
            <a:endParaRPr b="0" lang="en-IN" sz="3200" spc="-1" strike="noStrike">
              <a:latin typeface="Arial"/>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457200" y="274680"/>
            <a:ext cx="8228880" cy="77724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en-IN" sz="4400" spc="-1" strike="noStrike">
                <a:solidFill>
                  <a:srgbClr val="000000"/>
                </a:solidFill>
                <a:latin typeface="Calibri"/>
              </a:rPr>
              <a:t>Introduction</a:t>
            </a:r>
            <a:endParaRPr b="0" lang="en-IN" sz="4400" spc="-1" strike="noStrike">
              <a:latin typeface="Arial"/>
            </a:endParaRPr>
          </a:p>
        </p:txBody>
      </p:sp>
      <p:sp>
        <p:nvSpPr>
          <p:cNvPr id="79" name="CustomShape 2"/>
          <p:cNvSpPr/>
          <p:nvPr/>
        </p:nvSpPr>
        <p:spPr>
          <a:xfrm>
            <a:off x="179640" y="980640"/>
            <a:ext cx="8784360" cy="5760000"/>
          </a:xfrm>
          <a:prstGeom prst="rect">
            <a:avLst/>
          </a:prstGeom>
          <a:noFill/>
          <a:ln>
            <a:noFill/>
          </a:ln>
        </p:spPr>
        <p:style>
          <a:lnRef idx="0"/>
          <a:fillRef idx="0"/>
          <a:effectRef idx="0"/>
          <a:fontRef idx="minor"/>
        </p:style>
        <p:txBody>
          <a:bodyPr lIns="90000" rIns="90000" tIns="45000" bIns="45000">
            <a:normAutofit/>
          </a:bodyPr>
          <a:p>
            <a:pPr marL="343080" indent="-342360" algn="just">
              <a:lnSpc>
                <a:spcPct val="100000"/>
              </a:lnSpc>
              <a:spcBef>
                <a:spcPts val="641"/>
              </a:spcBef>
              <a:buClr>
                <a:srgbClr val="000000"/>
              </a:buClr>
              <a:buFont typeface="Arial"/>
              <a:buChar char="•"/>
            </a:pPr>
            <a:r>
              <a:rPr b="0" lang="en-IN" sz="3200" spc="-1" strike="noStrike">
                <a:solidFill>
                  <a:srgbClr val="000000"/>
                </a:solidFill>
                <a:latin typeface="Times New Roman"/>
              </a:rPr>
              <a:t>The primary GUI toolkit we will be using is Tk, Python’s default GUI. We’ll access Tk from its Python interface called Tkinter ( </a:t>
            </a:r>
            <a:r>
              <a:rPr b="1" lang="en-IN" sz="3200" spc="-1" strike="noStrike">
                <a:solidFill>
                  <a:srgbClr val="000000"/>
                </a:solidFill>
                <a:latin typeface="Times New Roman"/>
              </a:rPr>
              <a:t>“Tk interface”</a:t>
            </a:r>
            <a:r>
              <a:rPr b="0" lang="en-IN" sz="3200" spc="-1" strike="noStrike">
                <a:solidFill>
                  <a:srgbClr val="000000"/>
                </a:solidFill>
                <a:latin typeface="Times New Roman"/>
              </a:rPr>
              <a:t>).</a:t>
            </a:r>
            <a:endParaRPr b="0" lang="en-IN" sz="3200" spc="-1" strike="noStrike">
              <a:latin typeface="Arial"/>
            </a:endParaRPr>
          </a:p>
          <a:p>
            <a:pPr marL="343080" indent="-342360" algn="just">
              <a:lnSpc>
                <a:spcPct val="100000"/>
              </a:lnSpc>
              <a:spcBef>
                <a:spcPts val="641"/>
              </a:spcBef>
              <a:buClr>
                <a:srgbClr val="000000"/>
              </a:buClr>
              <a:buFont typeface="Arial"/>
              <a:buChar char="•"/>
            </a:pPr>
            <a:r>
              <a:rPr b="0" lang="en-IN" sz="3200" spc="-1" strike="noStrike">
                <a:solidFill>
                  <a:srgbClr val="000000"/>
                </a:solidFill>
                <a:latin typeface="Times New Roman"/>
              </a:rPr>
              <a:t>Tk is not the latest and greatest, nor does it have the most robust set of GUI building blocks, but it is fairly simple to use, and with it, you can build GUIs that run on most platforms.</a:t>
            </a:r>
            <a:endParaRPr b="0" lang="en-IN" sz="32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457200" y="116640"/>
            <a:ext cx="8228880" cy="71928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1" lang="en-IN" sz="4400" spc="-1" strike="noStrike">
                <a:solidFill>
                  <a:srgbClr val="000000"/>
                </a:solidFill>
                <a:latin typeface="Calibri"/>
              </a:rPr>
              <a:t>What Are Tcl, Tk, and Tkinter?</a:t>
            </a:r>
            <a:endParaRPr b="0" lang="en-IN" sz="4400" spc="-1" strike="noStrike">
              <a:latin typeface="Arial"/>
            </a:endParaRPr>
          </a:p>
        </p:txBody>
      </p:sp>
      <p:sp>
        <p:nvSpPr>
          <p:cNvPr id="81" name="CustomShape 2"/>
          <p:cNvSpPr/>
          <p:nvPr/>
        </p:nvSpPr>
        <p:spPr>
          <a:xfrm>
            <a:off x="179640" y="980640"/>
            <a:ext cx="8784360" cy="5688000"/>
          </a:xfrm>
          <a:prstGeom prst="rect">
            <a:avLst/>
          </a:prstGeom>
          <a:noFill/>
          <a:ln>
            <a:noFill/>
          </a:ln>
        </p:spPr>
        <p:style>
          <a:lnRef idx="0"/>
          <a:fillRef idx="0"/>
          <a:effectRef idx="0"/>
          <a:fontRef idx="minor"/>
        </p:style>
        <p:txBody>
          <a:bodyPr lIns="90000" rIns="90000" tIns="45000" bIns="45000">
            <a:normAutofit/>
          </a:bodyPr>
          <a:p>
            <a:pPr marL="343080" indent="-342360" algn="just">
              <a:lnSpc>
                <a:spcPct val="100000"/>
              </a:lnSpc>
              <a:spcBef>
                <a:spcPts val="641"/>
              </a:spcBef>
              <a:buClr>
                <a:srgbClr val="000000"/>
              </a:buClr>
              <a:buFont typeface="Arial"/>
              <a:buChar char="•"/>
            </a:pPr>
            <a:r>
              <a:rPr b="0" lang="en-IN" sz="3200" spc="-1" strike="noStrike">
                <a:solidFill>
                  <a:srgbClr val="000000"/>
                </a:solidFill>
                <a:latin typeface="Times New Roman"/>
              </a:rPr>
              <a:t>Tkinter is Python’s default GUI library. </a:t>
            </a:r>
            <a:endParaRPr b="0" lang="en-IN" sz="3200" spc="-1" strike="noStrike">
              <a:latin typeface="Arial"/>
            </a:endParaRPr>
          </a:p>
          <a:p>
            <a:pPr marL="343080" indent="-342360" algn="just">
              <a:lnSpc>
                <a:spcPct val="100000"/>
              </a:lnSpc>
              <a:spcBef>
                <a:spcPts val="641"/>
              </a:spcBef>
              <a:buClr>
                <a:srgbClr val="000000"/>
              </a:buClr>
              <a:buFont typeface="Arial"/>
              <a:buChar char="•"/>
            </a:pPr>
            <a:r>
              <a:rPr b="0" lang="en-IN" sz="3200" spc="-1" strike="noStrike">
                <a:solidFill>
                  <a:srgbClr val="000000"/>
                </a:solidFill>
                <a:latin typeface="Times New Roman"/>
              </a:rPr>
              <a:t>It is based on the Tk toolkit, originally designed for the </a:t>
            </a:r>
            <a:r>
              <a:rPr b="1" lang="en-IN" sz="3200" spc="-1" strike="noStrike">
                <a:solidFill>
                  <a:srgbClr val="000000"/>
                </a:solidFill>
                <a:latin typeface="Times New Roman"/>
              </a:rPr>
              <a:t>Tool Command Language (Tcl). </a:t>
            </a:r>
            <a:endParaRPr b="0" lang="en-IN" sz="3200" spc="-1" strike="noStrike">
              <a:latin typeface="Arial"/>
            </a:endParaRPr>
          </a:p>
          <a:p>
            <a:pPr marL="343080" indent="-342360" algn="just">
              <a:lnSpc>
                <a:spcPct val="100000"/>
              </a:lnSpc>
              <a:spcBef>
                <a:spcPts val="641"/>
              </a:spcBef>
              <a:buClr>
                <a:srgbClr val="000000"/>
              </a:buClr>
              <a:buFont typeface="Arial"/>
              <a:buChar char="•"/>
            </a:pPr>
            <a:r>
              <a:rPr b="0" lang="en-IN" sz="3200" spc="-1" strike="noStrike">
                <a:solidFill>
                  <a:srgbClr val="000000"/>
                </a:solidFill>
                <a:latin typeface="Times New Roman"/>
              </a:rPr>
              <a:t>Due to Tk’s popularity, it has been ported to a variety of other scripting languages, </a:t>
            </a:r>
            <a:r>
              <a:rPr b="1" lang="en-IN" sz="3200" spc="-1" strike="noStrike">
                <a:solidFill>
                  <a:srgbClr val="000000"/>
                </a:solidFill>
                <a:latin typeface="Times New Roman"/>
              </a:rPr>
              <a:t>including Perl (Perl/Tk), Ruby (Ruby/Tk), and Python (Tkinter). </a:t>
            </a:r>
            <a:endParaRPr b="0" lang="en-IN" sz="3200" spc="-1" strike="noStrike">
              <a:latin typeface="Arial"/>
            </a:endParaRPr>
          </a:p>
          <a:p>
            <a:pPr marL="343080" indent="-342360" algn="just">
              <a:lnSpc>
                <a:spcPct val="100000"/>
              </a:lnSpc>
              <a:spcBef>
                <a:spcPts val="641"/>
              </a:spcBef>
              <a:buClr>
                <a:srgbClr val="000000"/>
              </a:buClr>
              <a:buFont typeface="Arial"/>
              <a:buChar char="•"/>
            </a:pPr>
            <a:r>
              <a:rPr b="0" lang="en-IN" sz="3200" spc="-1" strike="noStrike">
                <a:solidFill>
                  <a:srgbClr val="000000"/>
                </a:solidFill>
                <a:latin typeface="Times New Roman"/>
              </a:rPr>
              <a:t>The combination of Tk’s GUI development portability and flexibility along with the simplicity of a scripting language integrated with the power of Systems language gives you the tools to rapidly design and implement a wide variety of commercial-quality GUI applications.</a:t>
            </a:r>
            <a:endParaRPr b="0" lang="en-IN" sz="32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457200" y="116640"/>
            <a:ext cx="8228880" cy="71928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1" lang="en-IN" sz="4400" spc="-1" strike="noStrike">
                <a:solidFill>
                  <a:srgbClr val="000000"/>
                </a:solidFill>
                <a:latin typeface="Calibri"/>
              </a:rPr>
              <a:t>Getting Tkinter Installed and Working</a:t>
            </a:r>
            <a:endParaRPr b="0" lang="en-IN" sz="4400" spc="-1" strike="noStrike">
              <a:latin typeface="Arial"/>
            </a:endParaRPr>
          </a:p>
        </p:txBody>
      </p:sp>
      <p:sp>
        <p:nvSpPr>
          <p:cNvPr id="83" name="CustomShape 2"/>
          <p:cNvSpPr/>
          <p:nvPr/>
        </p:nvSpPr>
        <p:spPr>
          <a:xfrm>
            <a:off x="179640" y="980640"/>
            <a:ext cx="8784360" cy="568800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641"/>
              </a:spcBef>
              <a:buClr>
                <a:srgbClr val="000000"/>
              </a:buClr>
              <a:buFont typeface="Arial"/>
              <a:buChar char="•"/>
            </a:pPr>
            <a:r>
              <a:rPr b="0" lang="en-IN" sz="3200" spc="-1" strike="noStrike">
                <a:solidFill>
                  <a:srgbClr val="000000"/>
                </a:solidFill>
                <a:latin typeface="Times New Roman"/>
              </a:rPr>
              <a:t>&gt;&gt;&gt; </a:t>
            </a:r>
            <a:r>
              <a:rPr b="1" lang="en-IN" sz="3200" spc="-1" strike="noStrike">
                <a:solidFill>
                  <a:srgbClr val="000000"/>
                </a:solidFill>
                <a:latin typeface="Times New Roman"/>
              </a:rPr>
              <a:t>import </a:t>
            </a:r>
            <a:r>
              <a:rPr b="0" lang="en-IN" sz="3200" spc="-1" strike="noStrike">
                <a:solidFill>
                  <a:srgbClr val="000000"/>
                </a:solidFill>
                <a:latin typeface="Times New Roman"/>
              </a:rPr>
              <a:t>tkinter (python 3)</a:t>
            </a:r>
            <a:endParaRPr b="0" lang="en-IN" sz="3200" spc="-1" strike="noStrike">
              <a:latin typeface="Arial"/>
            </a:endParaRPr>
          </a:p>
          <a:p>
            <a:pPr marL="343080" indent="-342360">
              <a:lnSpc>
                <a:spcPct val="100000"/>
              </a:lnSpc>
              <a:spcBef>
                <a:spcPts val="641"/>
              </a:spcBef>
              <a:buClr>
                <a:srgbClr val="000000"/>
              </a:buClr>
              <a:buFont typeface="Arial"/>
              <a:buChar char="•"/>
            </a:pPr>
            <a:r>
              <a:rPr b="0" lang="en-IN" sz="3200" spc="-1" strike="noStrike">
                <a:solidFill>
                  <a:srgbClr val="000000"/>
                </a:solidFill>
                <a:latin typeface="Times New Roman"/>
              </a:rPr>
              <a:t>Above lines are used to check for the installation is done r not</a:t>
            </a:r>
            <a:endParaRPr b="0" lang="en-IN" sz="3200" spc="-1" strike="noStrike">
              <a:latin typeface="Arial"/>
            </a:endParaRPr>
          </a:p>
          <a:p>
            <a:pPr>
              <a:lnSpc>
                <a:spcPct val="100000"/>
              </a:lnSpc>
              <a:spcBef>
                <a:spcPts val="641"/>
              </a:spcBef>
            </a:pPr>
            <a:endParaRPr b="0" lang="en-IN" sz="32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457200" y="116640"/>
            <a:ext cx="8228880" cy="71928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1" lang="en-IN" sz="3600" spc="-1" strike="noStrike">
                <a:solidFill>
                  <a:srgbClr val="000000"/>
                </a:solidFill>
                <a:latin typeface="Times New Roman"/>
              </a:rPr>
              <a:t>Client/Server Architecture—Take Two</a:t>
            </a:r>
            <a:endParaRPr b="0" lang="en-IN" sz="3600" spc="-1" strike="noStrike">
              <a:latin typeface="Arial"/>
            </a:endParaRPr>
          </a:p>
        </p:txBody>
      </p:sp>
      <p:sp>
        <p:nvSpPr>
          <p:cNvPr id="85" name="CustomShape 2"/>
          <p:cNvSpPr/>
          <p:nvPr/>
        </p:nvSpPr>
        <p:spPr>
          <a:xfrm>
            <a:off x="179640" y="980640"/>
            <a:ext cx="8784360" cy="5688000"/>
          </a:xfrm>
          <a:prstGeom prst="rect">
            <a:avLst/>
          </a:prstGeom>
          <a:noFill/>
          <a:ln>
            <a:noFill/>
          </a:ln>
        </p:spPr>
        <p:style>
          <a:lnRef idx="0"/>
          <a:fillRef idx="0"/>
          <a:effectRef idx="0"/>
          <a:fontRef idx="minor"/>
        </p:style>
        <p:txBody>
          <a:bodyPr lIns="90000" rIns="90000" tIns="45000" bIns="45000">
            <a:normAutofit/>
          </a:bodyPr>
          <a:p>
            <a:pPr marL="343080" indent="-342360" algn="just">
              <a:lnSpc>
                <a:spcPct val="100000"/>
              </a:lnSpc>
              <a:spcBef>
                <a:spcPts val="641"/>
              </a:spcBef>
              <a:buClr>
                <a:srgbClr val="000000"/>
              </a:buClr>
              <a:buFont typeface="Arial"/>
              <a:buChar char="•"/>
            </a:pPr>
            <a:r>
              <a:rPr b="0" lang="en-IN" sz="3200" spc="-1" strike="noStrike">
                <a:solidFill>
                  <a:srgbClr val="000000"/>
                </a:solidFill>
                <a:latin typeface="Times New Roman"/>
              </a:rPr>
              <a:t>The architecture becomes even more interesting when networking comes into play. </a:t>
            </a:r>
            <a:endParaRPr b="0" lang="en-IN" sz="32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457200" y="116640"/>
            <a:ext cx="8228880" cy="71928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1" lang="en-IN" sz="4400" spc="-1" strike="noStrike">
                <a:solidFill>
                  <a:srgbClr val="000000"/>
                </a:solidFill>
                <a:latin typeface="Times New Roman"/>
              </a:rPr>
              <a:t>Tkinter and Python Programming</a:t>
            </a:r>
            <a:endParaRPr b="0" lang="en-IN" sz="4400" spc="-1" strike="noStrike">
              <a:latin typeface="Arial"/>
            </a:endParaRPr>
          </a:p>
        </p:txBody>
      </p:sp>
      <p:sp>
        <p:nvSpPr>
          <p:cNvPr id="87" name="CustomShape 2"/>
          <p:cNvSpPr/>
          <p:nvPr/>
        </p:nvSpPr>
        <p:spPr>
          <a:xfrm>
            <a:off x="179640" y="980640"/>
            <a:ext cx="8784360" cy="5688000"/>
          </a:xfrm>
          <a:prstGeom prst="rect">
            <a:avLst/>
          </a:prstGeom>
          <a:noFill/>
          <a:ln>
            <a:noFill/>
          </a:ln>
        </p:spPr>
        <p:style>
          <a:lnRef idx="0"/>
          <a:fillRef idx="0"/>
          <a:effectRef idx="0"/>
          <a:fontRef idx="minor"/>
        </p:style>
        <p:txBody>
          <a:bodyPr lIns="90000" rIns="90000" tIns="45000" bIns="45000">
            <a:normAutofit/>
          </a:bodyPr>
          <a:p>
            <a:pPr marL="343080" indent="-342360" algn="just">
              <a:lnSpc>
                <a:spcPct val="100000"/>
              </a:lnSpc>
              <a:spcBef>
                <a:spcPts val="641"/>
              </a:spcBef>
              <a:buClr>
                <a:srgbClr val="000000"/>
              </a:buClr>
              <a:buFont typeface="Arial"/>
              <a:buChar char="•"/>
            </a:pPr>
            <a:r>
              <a:rPr b="1" lang="en-IN" sz="3200" spc="-1" strike="noStrike">
                <a:solidFill>
                  <a:srgbClr val="000000"/>
                </a:solidFill>
                <a:latin typeface="Times New Roman"/>
              </a:rPr>
              <a:t>The Tkinter Module: Adding Tk to your Applications</a:t>
            </a:r>
            <a:endParaRPr b="0" lang="en-IN" sz="3200" spc="-1" strike="noStrike">
              <a:latin typeface="Arial"/>
            </a:endParaRPr>
          </a:p>
          <a:p>
            <a:pPr marL="343080" indent="-342360">
              <a:lnSpc>
                <a:spcPct val="100000"/>
              </a:lnSpc>
              <a:spcBef>
                <a:spcPts val="641"/>
              </a:spcBef>
              <a:buClr>
                <a:srgbClr val="000000"/>
              </a:buClr>
              <a:buFont typeface="Arial"/>
              <a:buChar char="•"/>
            </a:pPr>
            <a:r>
              <a:rPr b="0" lang="en-IN" sz="3200" spc="-1" strike="noStrike">
                <a:solidFill>
                  <a:srgbClr val="000000"/>
                </a:solidFill>
                <a:latin typeface="Times New Roman"/>
              </a:rPr>
              <a:t>There are basically five main steps that are required to get your GUI up and running:</a:t>
            </a:r>
            <a:endParaRPr b="0" lang="en-IN" sz="3200" spc="-1" strike="noStrike">
              <a:latin typeface="Arial"/>
            </a:endParaRPr>
          </a:p>
          <a:p>
            <a:pPr lvl="1" marL="743040" indent="-285120" algn="just">
              <a:lnSpc>
                <a:spcPct val="100000"/>
              </a:lnSpc>
              <a:spcBef>
                <a:spcPts val="519"/>
              </a:spcBef>
              <a:buClr>
                <a:srgbClr val="000000"/>
              </a:buClr>
              <a:buFont typeface="Arial"/>
              <a:buChar char="–"/>
            </a:pPr>
            <a:r>
              <a:rPr b="0" lang="en-IN" sz="2600" spc="-1" strike="noStrike">
                <a:solidFill>
                  <a:srgbClr val="000000"/>
                </a:solidFill>
                <a:latin typeface="Times New Roman"/>
              </a:rPr>
              <a:t>1. Import the Tkinter module (or </a:t>
            </a:r>
            <a:r>
              <a:rPr b="1" lang="en-IN" sz="2600" spc="-1" strike="noStrike">
                <a:solidFill>
                  <a:srgbClr val="000000"/>
                </a:solidFill>
                <a:latin typeface="Times New Roman"/>
              </a:rPr>
              <a:t>from </a:t>
            </a:r>
            <a:r>
              <a:rPr b="0" lang="en-IN" sz="2600" spc="-1" strike="noStrike">
                <a:solidFill>
                  <a:srgbClr val="000000"/>
                </a:solidFill>
                <a:latin typeface="Times New Roman"/>
              </a:rPr>
              <a:t>tkinter </a:t>
            </a:r>
            <a:r>
              <a:rPr b="1" lang="en-IN" sz="2600" spc="-1" strike="noStrike">
                <a:solidFill>
                  <a:srgbClr val="000000"/>
                </a:solidFill>
                <a:latin typeface="Times New Roman"/>
              </a:rPr>
              <a:t>import </a:t>
            </a:r>
            <a:r>
              <a:rPr b="0" lang="en-IN" sz="2600" spc="-1" strike="noStrike">
                <a:solidFill>
                  <a:srgbClr val="000000"/>
                </a:solidFill>
                <a:latin typeface="Times New Roman"/>
              </a:rPr>
              <a:t>*).</a:t>
            </a:r>
            <a:endParaRPr b="0" lang="en-IN" sz="2600" spc="-1" strike="noStrike">
              <a:latin typeface="Arial"/>
            </a:endParaRPr>
          </a:p>
          <a:p>
            <a:pPr lvl="1" marL="743040" indent="-285120" algn="just">
              <a:lnSpc>
                <a:spcPct val="100000"/>
              </a:lnSpc>
              <a:spcBef>
                <a:spcPts val="519"/>
              </a:spcBef>
              <a:buClr>
                <a:srgbClr val="000000"/>
              </a:buClr>
              <a:buFont typeface="Arial"/>
              <a:buChar char="–"/>
            </a:pPr>
            <a:r>
              <a:rPr b="0" lang="en-IN" sz="2600" spc="-1" strike="noStrike">
                <a:solidFill>
                  <a:srgbClr val="000000"/>
                </a:solidFill>
                <a:latin typeface="Times New Roman"/>
              </a:rPr>
              <a:t>2. Create a top-level windowing object that contains your entire GUI application.</a:t>
            </a:r>
            <a:endParaRPr b="0" lang="en-IN" sz="2600" spc="-1" strike="noStrike">
              <a:latin typeface="Arial"/>
            </a:endParaRPr>
          </a:p>
          <a:p>
            <a:pPr lvl="1" marL="743040" indent="-285120" algn="just">
              <a:lnSpc>
                <a:spcPct val="100000"/>
              </a:lnSpc>
              <a:spcBef>
                <a:spcPts val="519"/>
              </a:spcBef>
              <a:buClr>
                <a:srgbClr val="000000"/>
              </a:buClr>
              <a:buFont typeface="Arial"/>
              <a:buChar char="–"/>
            </a:pPr>
            <a:r>
              <a:rPr b="0" lang="en-IN" sz="2600" spc="-1" strike="noStrike">
                <a:solidFill>
                  <a:srgbClr val="000000"/>
                </a:solidFill>
                <a:latin typeface="Times New Roman"/>
              </a:rPr>
              <a:t>3. Build all your GUI components (and functionality) on top (or within) of your top-level windowing object.</a:t>
            </a:r>
            <a:endParaRPr b="0" lang="en-IN" sz="2600" spc="-1" strike="noStrike">
              <a:latin typeface="Arial"/>
            </a:endParaRPr>
          </a:p>
          <a:p>
            <a:pPr lvl="1" marL="743040" indent="-285120" algn="just">
              <a:lnSpc>
                <a:spcPct val="100000"/>
              </a:lnSpc>
              <a:spcBef>
                <a:spcPts val="519"/>
              </a:spcBef>
              <a:buClr>
                <a:srgbClr val="000000"/>
              </a:buClr>
              <a:buFont typeface="Arial"/>
              <a:buChar char="–"/>
            </a:pPr>
            <a:r>
              <a:rPr b="0" lang="en-IN" sz="2600" spc="-1" strike="noStrike">
                <a:solidFill>
                  <a:srgbClr val="000000"/>
                </a:solidFill>
                <a:latin typeface="Times New Roman"/>
              </a:rPr>
              <a:t>4. Connect these GUI components to the underlying application code.</a:t>
            </a:r>
            <a:endParaRPr b="0" lang="en-IN" sz="2600" spc="-1" strike="noStrike">
              <a:latin typeface="Arial"/>
            </a:endParaRPr>
          </a:p>
          <a:p>
            <a:pPr lvl="1" marL="743040" indent="-285120" algn="just">
              <a:lnSpc>
                <a:spcPct val="100000"/>
              </a:lnSpc>
              <a:spcBef>
                <a:spcPts val="519"/>
              </a:spcBef>
              <a:buClr>
                <a:srgbClr val="000000"/>
              </a:buClr>
              <a:buFont typeface="Arial"/>
              <a:buChar char="–"/>
            </a:pPr>
            <a:r>
              <a:rPr b="0" lang="en-IN" sz="2600" spc="-1" strike="noStrike">
                <a:solidFill>
                  <a:srgbClr val="000000"/>
                </a:solidFill>
                <a:latin typeface="Times New Roman"/>
              </a:rPr>
              <a:t>5. Enter the main event loop.</a:t>
            </a:r>
            <a:endParaRPr b="0" lang="en-IN" sz="26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457200" y="116640"/>
            <a:ext cx="8228880" cy="71928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1" lang="en-IN" sz="4400" spc="-1" strike="noStrike">
                <a:solidFill>
                  <a:srgbClr val="000000"/>
                </a:solidFill>
                <a:latin typeface="Times New Roman"/>
              </a:rPr>
              <a:t>Introduction to GUI Programming</a:t>
            </a:r>
            <a:endParaRPr b="0" lang="en-IN" sz="4400" spc="-1" strike="noStrike">
              <a:latin typeface="Arial"/>
            </a:endParaRPr>
          </a:p>
        </p:txBody>
      </p:sp>
      <p:sp>
        <p:nvSpPr>
          <p:cNvPr id="89" name="CustomShape 2"/>
          <p:cNvSpPr/>
          <p:nvPr/>
        </p:nvSpPr>
        <p:spPr>
          <a:xfrm>
            <a:off x="179640" y="980640"/>
            <a:ext cx="8784360" cy="5688000"/>
          </a:xfrm>
          <a:prstGeom prst="rect">
            <a:avLst/>
          </a:prstGeom>
          <a:noFill/>
          <a:ln>
            <a:noFill/>
          </a:ln>
        </p:spPr>
        <p:style>
          <a:lnRef idx="0"/>
          <a:fillRef idx="0"/>
          <a:effectRef idx="0"/>
          <a:fontRef idx="minor"/>
        </p:style>
        <p:txBody>
          <a:bodyPr lIns="90000" rIns="90000" tIns="45000" bIns="45000">
            <a:normAutofit/>
          </a:bodyPr>
          <a:p>
            <a:pPr marL="343080" indent="-342360" algn="just">
              <a:lnSpc>
                <a:spcPct val="100000"/>
              </a:lnSpc>
              <a:spcBef>
                <a:spcPts val="641"/>
              </a:spcBef>
              <a:buClr>
                <a:srgbClr val="000000"/>
              </a:buClr>
              <a:buFont typeface="Arial"/>
              <a:buChar char="•"/>
            </a:pPr>
            <a:r>
              <a:rPr b="0" lang="en-IN" sz="3200" spc="-1" strike="noStrike">
                <a:solidFill>
                  <a:srgbClr val="000000"/>
                </a:solidFill>
                <a:latin typeface="Times New Roman"/>
              </a:rPr>
              <a:t>Setting up a GUI application is similar to how an artist produces a painting.</a:t>
            </a:r>
            <a:endParaRPr b="0" lang="en-IN" sz="3200" spc="-1" strike="noStrike">
              <a:latin typeface="Arial"/>
            </a:endParaRPr>
          </a:p>
          <a:p>
            <a:pPr marL="343080" indent="-342360" algn="just">
              <a:lnSpc>
                <a:spcPct val="100000"/>
              </a:lnSpc>
              <a:spcBef>
                <a:spcPts val="641"/>
              </a:spcBef>
              <a:buClr>
                <a:srgbClr val="000000"/>
              </a:buClr>
              <a:buFont typeface="Arial"/>
              <a:buChar char="•"/>
            </a:pPr>
            <a:r>
              <a:rPr b="0" lang="en-IN" sz="3200" spc="-1" strike="noStrike">
                <a:solidFill>
                  <a:srgbClr val="000000"/>
                </a:solidFill>
                <a:latin typeface="Times New Roman"/>
              </a:rPr>
              <a:t>Start with a clean slate, a “top-level” windowing object on which you build the rest of your components.</a:t>
            </a:r>
            <a:endParaRPr b="0" lang="en-IN" sz="3200" spc="-1" strike="noStrike">
              <a:latin typeface="Arial"/>
            </a:endParaRPr>
          </a:p>
          <a:p>
            <a:pPr marL="343080" indent="-342360" algn="just">
              <a:lnSpc>
                <a:spcPct val="100000"/>
              </a:lnSpc>
              <a:spcBef>
                <a:spcPts val="641"/>
              </a:spcBef>
              <a:buClr>
                <a:srgbClr val="000000"/>
              </a:buClr>
              <a:buFont typeface="Arial"/>
              <a:buChar char="•"/>
            </a:pPr>
            <a:r>
              <a:rPr b="0" lang="en-IN" sz="3200" spc="-1" strike="noStrike">
                <a:solidFill>
                  <a:srgbClr val="000000"/>
                </a:solidFill>
                <a:latin typeface="Times New Roman"/>
              </a:rPr>
              <a:t>Think of it as a foundation to a house or the easel for an artist. In other words, you have to pour the concrete or set up your easel before putting together the actual structure or canvas on top of it. In Tkinter, this foundation is known as the top-level window object.</a:t>
            </a:r>
            <a:endParaRPr b="0" lang="en-IN" sz="32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457200" y="116640"/>
            <a:ext cx="8228880" cy="71928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1" lang="en-IN" sz="4400" spc="-1" strike="noStrike">
                <a:solidFill>
                  <a:srgbClr val="000000"/>
                </a:solidFill>
                <a:latin typeface="Times New Roman"/>
              </a:rPr>
              <a:t>Windows and Widgets</a:t>
            </a:r>
            <a:endParaRPr b="0" lang="en-IN" sz="4400" spc="-1" strike="noStrike">
              <a:latin typeface="Arial"/>
            </a:endParaRPr>
          </a:p>
        </p:txBody>
      </p:sp>
      <p:sp>
        <p:nvSpPr>
          <p:cNvPr id="91" name="CustomShape 2"/>
          <p:cNvSpPr/>
          <p:nvPr/>
        </p:nvSpPr>
        <p:spPr>
          <a:xfrm>
            <a:off x="179640" y="980640"/>
            <a:ext cx="8784360" cy="568800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641"/>
              </a:spcBef>
              <a:buClr>
                <a:srgbClr val="000000"/>
              </a:buClr>
              <a:buFont typeface="Arial"/>
              <a:buChar char="•"/>
            </a:pPr>
            <a:r>
              <a:rPr b="0" lang="en-IN" sz="3200" spc="-1" strike="noStrike">
                <a:solidFill>
                  <a:srgbClr val="000000"/>
                </a:solidFill>
                <a:latin typeface="Times New Roman"/>
              </a:rPr>
              <a:t>In GUI programming, a top-level root windowing object contains all of the little windowing objects that will be part of your complete GUI application.</a:t>
            </a:r>
            <a:endParaRPr b="0" lang="en-IN" sz="3200" spc="-1" strike="noStrike">
              <a:latin typeface="Arial"/>
            </a:endParaRPr>
          </a:p>
          <a:p>
            <a:pPr marL="343080" indent="-342360">
              <a:lnSpc>
                <a:spcPct val="100000"/>
              </a:lnSpc>
              <a:spcBef>
                <a:spcPts val="641"/>
              </a:spcBef>
              <a:buClr>
                <a:srgbClr val="000000"/>
              </a:buClr>
              <a:buFont typeface="Arial"/>
              <a:buChar char="•"/>
            </a:pPr>
            <a:r>
              <a:rPr b="0" lang="en-IN" sz="3200" spc="-1" strike="noStrike">
                <a:solidFill>
                  <a:srgbClr val="000000"/>
                </a:solidFill>
                <a:latin typeface="Times New Roman"/>
              </a:rPr>
              <a:t>These can be text labels, buttons, list boxes, etc. These individual little GUI components are known as </a:t>
            </a:r>
            <a:r>
              <a:rPr b="1" i="1" lang="en-IN" sz="3200" spc="-1" strike="noStrike">
                <a:solidFill>
                  <a:srgbClr val="000000"/>
                </a:solidFill>
                <a:latin typeface="Times New Roman"/>
              </a:rPr>
              <a:t>widgets</a:t>
            </a:r>
            <a:r>
              <a:rPr b="0" lang="en-IN" sz="3200" spc="-1" strike="noStrike">
                <a:solidFill>
                  <a:srgbClr val="000000"/>
                </a:solidFill>
                <a:latin typeface="Times New Roman"/>
              </a:rPr>
              <a:t>. So when we say create a top-level window, we just mean that you need a place where you put all your </a:t>
            </a:r>
            <a:r>
              <a:rPr b="1" lang="en-IN" sz="3200" spc="-1" strike="noStrike">
                <a:solidFill>
                  <a:srgbClr val="000000"/>
                </a:solidFill>
                <a:latin typeface="Times New Roman"/>
              </a:rPr>
              <a:t>widgets</a:t>
            </a:r>
            <a:r>
              <a:rPr b="0" lang="en-IN" sz="3200" spc="-1" strike="noStrike">
                <a:solidFill>
                  <a:srgbClr val="000000"/>
                </a:solidFill>
                <a:latin typeface="Times New Roman"/>
              </a:rPr>
              <a:t>.</a:t>
            </a:r>
            <a:endParaRPr b="0" lang="en-IN" sz="3200" spc="-1" strike="noStrike">
              <a:latin typeface="Arial"/>
            </a:endParaRPr>
          </a:p>
          <a:p>
            <a:pPr marL="343080" indent="-342360">
              <a:lnSpc>
                <a:spcPct val="100000"/>
              </a:lnSpc>
              <a:spcBef>
                <a:spcPts val="641"/>
              </a:spcBef>
              <a:buClr>
                <a:srgbClr val="000000"/>
              </a:buClr>
              <a:buFont typeface="Arial"/>
              <a:buChar char="•"/>
            </a:pPr>
            <a:r>
              <a:rPr b="0" lang="en-IN" sz="3200" spc="-1" strike="noStrike">
                <a:solidFill>
                  <a:srgbClr val="000000"/>
                </a:solidFill>
                <a:latin typeface="Times New Roman"/>
              </a:rPr>
              <a:t>In Python, this would typically look like this line:</a:t>
            </a:r>
            <a:endParaRPr b="0" lang="en-IN" sz="3200" spc="-1" strike="noStrike">
              <a:latin typeface="Arial"/>
            </a:endParaRPr>
          </a:p>
          <a:p>
            <a:pPr>
              <a:lnSpc>
                <a:spcPct val="100000"/>
              </a:lnSpc>
              <a:spcBef>
                <a:spcPts val="519"/>
              </a:spcBef>
            </a:pPr>
            <a:r>
              <a:rPr b="0" lang="en-IN" sz="2600" spc="-1" strike="noStrike">
                <a:solidFill>
                  <a:srgbClr val="000000"/>
                </a:solidFill>
                <a:latin typeface="Times New Roman"/>
              </a:rPr>
              <a:t>	</a:t>
            </a:r>
            <a:r>
              <a:rPr b="0" lang="en-IN" sz="2600" spc="-1" strike="noStrike">
                <a:solidFill>
                  <a:srgbClr val="000000"/>
                </a:solidFill>
                <a:latin typeface="Times New Roman"/>
              </a:rPr>
              <a:t>top = tkinter.Tk() # or just Tk() with "</a:t>
            </a:r>
            <a:r>
              <a:rPr b="1" lang="en-IN" sz="2600" spc="-1" strike="noStrike">
                <a:solidFill>
                  <a:srgbClr val="000000"/>
                </a:solidFill>
                <a:latin typeface="Times New Roman"/>
              </a:rPr>
              <a:t>from </a:t>
            </a:r>
            <a:r>
              <a:rPr b="0" lang="en-IN" sz="2600" spc="-1" strike="noStrike">
                <a:solidFill>
                  <a:srgbClr val="000000"/>
                </a:solidFill>
                <a:latin typeface="Times New Roman"/>
              </a:rPr>
              <a:t>tkinter </a:t>
            </a:r>
            <a:r>
              <a:rPr b="1" lang="en-IN" sz="2600" spc="-1" strike="noStrike">
                <a:solidFill>
                  <a:srgbClr val="000000"/>
                </a:solidFill>
                <a:latin typeface="Times New Roman"/>
              </a:rPr>
              <a:t>import </a:t>
            </a:r>
            <a:r>
              <a:rPr b="0" lang="en-IN" sz="2600" spc="-1" strike="noStrike">
                <a:solidFill>
                  <a:srgbClr val="000000"/>
                </a:solidFill>
                <a:latin typeface="Times New Roman"/>
              </a:rPr>
              <a:t>*"</a:t>
            </a:r>
            <a:endParaRPr b="0" lang="en-IN" sz="2600" spc="-1" strike="noStrike">
              <a:latin typeface="Arial"/>
            </a:endParaRPr>
          </a:p>
          <a:p>
            <a:pPr marL="343080" indent="-342360">
              <a:lnSpc>
                <a:spcPct val="100000"/>
              </a:lnSpc>
              <a:spcBef>
                <a:spcPts val="641"/>
              </a:spcBef>
              <a:buClr>
                <a:srgbClr val="000000"/>
              </a:buClr>
              <a:buFont typeface="Arial"/>
              <a:buChar char="•"/>
            </a:pPr>
            <a:r>
              <a:rPr b="0" lang="en-IN" sz="3200" spc="-1" strike="noStrike">
                <a:solidFill>
                  <a:srgbClr val="000000"/>
                </a:solidFill>
                <a:latin typeface="Times New Roman"/>
              </a:rPr>
              <a:t>The object returned by tkinter.Tk() is usually referred to as the </a:t>
            </a:r>
            <a:r>
              <a:rPr b="1" i="1" lang="en-IN" sz="3200" spc="-1" strike="noStrike">
                <a:solidFill>
                  <a:srgbClr val="000000"/>
                </a:solidFill>
                <a:latin typeface="Times New Roman"/>
              </a:rPr>
              <a:t>root window</a:t>
            </a:r>
            <a:r>
              <a:rPr b="1" lang="en-IN" sz="3200" spc="-1" strike="noStrike">
                <a:solidFill>
                  <a:srgbClr val="000000"/>
                </a:solidFill>
                <a:latin typeface="Times New Roman"/>
              </a:rPr>
              <a:t>;</a:t>
            </a:r>
            <a:endParaRPr b="0" lang="en-IN" sz="32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457200" y="116640"/>
            <a:ext cx="8228880" cy="71928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1" lang="en-IN" sz="4400" spc="-1" strike="noStrike">
                <a:solidFill>
                  <a:srgbClr val="000000"/>
                </a:solidFill>
                <a:latin typeface="Times New Roman"/>
              </a:rPr>
              <a:t>Windows and Widgets</a:t>
            </a:r>
            <a:endParaRPr b="0" lang="en-IN" sz="4400" spc="-1" strike="noStrike">
              <a:latin typeface="Arial"/>
            </a:endParaRPr>
          </a:p>
        </p:txBody>
      </p:sp>
      <p:sp>
        <p:nvSpPr>
          <p:cNvPr id="93" name="CustomShape 2"/>
          <p:cNvSpPr/>
          <p:nvPr/>
        </p:nvSpPr>
        <p:spPr>
          <a:xfrm>
            <a:off x="179640" y="980640"/>
            <a:ext cx="8784360" cy="5688000"/>
          </a:xfrm>
          <a:prstGeom prst="rect">
            <a:avLst/>
          </a:prstGeom>
          <a:noFill/>
          <a:ln>
            <a:noFill/>
          </a:ln>
        </p:spPr>
        <p:style>
          <a:lnRef idx="0"/>
          <a:fillRef idx="0"/>
          <a:effectRef idx="0"/>
          <a:fontRef idx="minor"/>
        </p:style>
        <p:txBody>
          <a:bodyPr lIns="90000" rIns="90000" tIns="45000" bIns="45000">
            <a:normAutofit/>
          </a:bodyPr>
          <a:p>
            <a:pPr marL="343080" indent="-342360" algn="just">
              <a:lnSpc>
                <a:spcPct val="100000"/>
              </a:lnSpc>
              <a:spcBef>
                <a:spcPts val="641"/>
              </a:spcBef>
              <a:buClr>
                <a:srgbClr val="000000"/>
              </a:buClr>
              <a:buFont typeface="Arial"/>
              <a:buChar char="•"/>
            </a:pPr>
            <a:r>
              <a:rPr b="0" lang="en-IN" sz="3200" spc="-1" strike="noStrike">
                <a:solidFill>
                  <a:srgbClr val="000000"/>
                </a:solidFill>
                <a:latin typeface="Times New Roman"/>
              </a:rPr>
              <a:t>Widgets can be stand-alone or be containers. If a widget contains other widgets, it is considered the </a:t>
            </a:r>
            <a:r>
              <a:rPr b="1" lang="en-IN" sz="3200" spc="-1" strike="noStrike">
                <a:solidFill>
                  <a:srgbClr val="000000"/>
                </a:solidFill>
                <a:latin typeface="Times New Roman"/>
              </a:rPr>
              <a:t>parent of those widgets</a:t>
            </a:r>
            <a:r>
              <a:rPr b="0" lang="en-IN" sz="3200" spc="-1" strike="noStrike">
                <a:solidFill>
                  <a:srgbClr val="000000"/>
                </a:solidFill>
                <a:latin typeface="Times New Roman"/>
              </a:rPr>
              <a:t>. Accordingly, if a widget is contained in another widget, it’s considered a </a:t>
            </a:r>
            <a:r>
              <a:rPr b="1" lang="en-IN" sz="3200" spc="-1" strike="noStrike">
                <a:solidFill>
                  <a:srgbClr val="000000"/>
                </a:solidFill>
                <a:latin typeface="Times New Roman"/>
              </a:rPr>
              <a:t>child of the parent</a:t>
            </a:r>
            <a:r>
              <a:rPr b="0" lang="en-IN" sz="3200" spc="-1" strike="noStrike">
                <a:solidFill>
                  <a:srgbClr val="000000"/>
                </a:solidFill>
                <a:latin typeface="Times New Roman"/>
              </a:rPr>
              <a:t>, the parent being the next immediate enclosing container widget.</a:t>
            </a:r>
            <a:endParaRPr b="0" lang="en-IN" sz="3200" spc="-1" strike="noStrike">
              <a:latin typeface="Arial"/>
            </a:endParaRPr>
          </a:p>
          <a:p>
            <a:pPr marL="343080" indent="-342360" algn="just">
              <a:lnSpc>
                <a:spcPct val="100000"/>
              </a:lnSpc>
              <a:spcBef>
                <a:spcPts val="641"/>
              </a:spcBef>
              <a:buClr>
                <a:srgbClr val="000000"/>
              </a:buClr>
              <a:buFont typeface="Arial"/>
              <a:buChar char="•"/>
            </a:pPr>
            <a:r>
              <a:rPr b="0" lang="en-IN" sz="3200" spc="-1" strike="noStrike">
                <a:solidFill>
                  <a:srgbClr val="000000"/>
                </a:solidFill>
                <a:latin typeface="Times New Roman"/>
              </a:rPr>
              <a:t>widgets have some associated behaviours, such as when a button is pressed, or text is filled into a text field. These types of user behaviours are called </a:t>
            </a:r>
            <a:r>
              <a:rPr b="1" lang="en-IN" sz="3200" spc="-1" strike="noStrike">
                <a:solidFill>
                  <a:srgbClr val="000000"/>
                </a:solidFill>
                <a:latin typeface="Times New Roman"/>
              </a:rPr>
              <a:t>events</a:t>
            </a:r>
            <a:r>
              <a:rPr b="0" lang="en-IN" sz="3200" spc="-1" strike="noStrike">
                <a:solidFill>
                  <a:srgbClr val="000000"/>
                </a:solidFill>
                <a:latin typeface="Times New Roman"/>
              </a:rPr>
              <a:t>, and the GUI’s response to such events are known as </a:t>
            </a:r>
            <a:r>
              <a:rPr b="1" lang="en-IN" sz="3200" spc="-1" strike="noStrike">
                <a:solidFill>
                  <a:srgbClr val="000000"/>
                </a:solidFill>
                <a:latin typeface="Times New Roman"/>
              </a:rPr>
              <a:t>callbacks</a:t>
            </a:r>
            <a:r>
              <a:rPr b="0" lang="en-IN" sz="3200" spc="-1" strike="noStrike">
                <a:solidFill>
                  <a:srgbClr val="000000"/>
                </a:solidFill>
                <a:latin typeface="Times New Roman"/>
              </a:rPr>
              <a:t>.</a:t>
            </a:r>
            <a:endParaRPr b="0" lang="en-IN" sz="32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184</TotalTime>
  <Application>LibreOffice/6.0.7.3$Linux_x86 LibreOffice_project/00m0$Build-3</Application>
  <Words>1297</Words>
  <Paragraphs>79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2018-10-24T14:48:37Z</dcterms:created>
  <dc:creator>A</dc:creator>
  <dc:description/>
  <dc:language>en-IN</dc:language>
  <cp:lastModifiedBy/>
  <dcterms:modified xsi:type="dcterms:W3CDTF">2019-11-05T06:06:50Z</dcterms:modified>
  <cp:revision>21</cp:revision>
  <dc:subject/>
  <dc:title>TKINTER</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17</vt:i4>
  </property>
</Properties>
</file>