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330" r:id="rId10"/>
    <p:sldId id="263" r:id="rId11"/>
    <p:sldId id="331" r:id="rId12"/>
    <p:sldId id="267" r:id="rId13"/>
    <p:sldId id="299" r:id="rId14"/>
    <p:sldId id="302" r:id="rId15"/>
    <p:sldId id="305" r:id="rId16"/>
    <p:sldId id="306" r:id="rId17"/>
    <p:sldId id="303" r:id="rId18"/>
    <p:sldId id="309" r:id="rId19"/>
    <p:sldId id="304" r:id="rId20"/>
    <p:sldId id="275" r:id="rId21"/>
    <p:sldId id="279" r:id="rId22"/>
    <p:sldId id="282" r:id="rId23"/>
    <p:sldId id="310" r:id="rId24"/>
    <p:sldId id="318" r:id="rId25"/>
    <p:sldId id="319" r:id="rId26"/>
    <p:sldId id="289" r:id="rId27"/>
    <p:sldId id="292" r:id="rId28"/>
    <p:sldId id="311" r:id="rId29"/>
    <p:sldId id="312" r:id="rId30"/>
    <p:sldId id="313" r:id="rId31"/>
    <p:sldId id="314" r:id="rId32"/>
    <p:sldId id="315" r:id="rId33"/>
    <p:sldId id="317" r:id="rId34"/>
    <p:sldId id="316" r:id="rId35"/>
    <p:sldId id="320" r:id="rId36"/>
    <p:sldId id="324" r:id="rId37"/>
    <p:sldId id="326" r:id="rId38"/>
    <p:sldId id="325" r:id="rId39"/>
    <p:sldId id="321" r:id="rId40"/>
    <p:sldId id="329" r:id="rId41"/>
    <p:sldId id="328" r:id="rId42"/>
    <p:sldId id="32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 varScale="1">
        <p:scale>
          <a:sx n="66" d="100"/>
          <a:sy n="66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4903F-AABF-49CC-9453-0D99BCE351E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3B246-B7B8-468D-91AB-7238071E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3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74F740B9-B10D-42BC-98C0-FDA1536B3C6A}" type="slidenum">
              <a:rPr lang="en-GB" altLang="en-US" sz="1200" b="0"/>
              <a:pPr eaLnBrk="1" hangingPunct="1">
                <a:defRPr/>
              </a:pPr>
              <a:t>13</a:t>
            </a:fld>
            <a:endParaRPr lang="en-GB" altLang="en-US" sz="1200" b="0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Each node represents a test on an attribute of the instance to be classified and each outgoing arch a possible outcome, leading to a further test.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The leafs correspond to classification actions. A binary classification in this case.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The instance </a:t>
            </a:r>
            <a:r>
              <a:rPr lang="en-US" sz="1900" i="1" dirty="0">
                <a:ea typeface="ＭＳ Ｐゴシック" charset="0"/>
              </a:rPr>
              <a:t>&lt;Outlook=Sunny, Temp=Hot, Humidity=High, Wind=Strong&gt; is classified as No.</a:t>
            </a: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F495F64D-5169-47FF-9905-936A7A4EEF25}" type="slidenum">
              <a:rPr lang="en-GB" altLang="en-US" sz="1200" b="0"/>
              <a:pPr eaLnBrk="1" hangingPunct="1">
                <a:defRPr/>
              </a:pPr>
              <a:t>14</a:t>
            </a:fld>
            <a:endParaRPr lang="en-GB" altLang="en-US" sz="1200" b="0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F827D0D3-A099-43F1-8425-874CBEBCA6E5}" type="slidenum">
              <a:rPr lang="en-GB" altLang="en-US" sz="1200" b="0"/>
              <a:pPr eaLnBrk="1" hangingPunct="1">
                <a:defRPr/>
              </a:pPr>
              <a:t>17</a:t>
            </a:fld>
            <a:endParaRPr lang="en-GB" altLang="en-US" sz="1200" b="0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6993CFB-78AE-4B22-B530-C65034FB1141}" type="slidenum">
              <a:rPr lang="en-GB" altLang="en-US" sz="1200" b="0"/>
              <a:pPr eaLnBrk="1" hangingPunct="1">
                <a:defRPr/>
              </a:pPr>
              <a:t>19</a:t>
            </a:fld>
            <a:endParaRPr lang="en-GB" altLang="en-US" sz="1200" b="0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6F176C9D-79DB-4A33-A90B-24495602E5A3}" type="slidenum">
              <a:rPr lang="en-GB" altLang="en-US" sz="1200" b="0"/>
              <a:pPr eaLnBrk="1" hangingPunct="1">
                <a:defRPr/>
              </a:pPr>
              <a:t>20</a:t>
            </a:fld>
            <a:endParaRPr lang="en-GB" altLang="en-US" sz="1200" b="0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S=[9+, 5-] </a:t>
            </a:r>
            <a:r>
              <a:rPr lang="en-US" dirty="0" err="1" smtClean="0">
                <a:ea typeface="ＭＳ Ｐゴシック" charset="0"/>
                <a:cs typeface="+mn-cs"/>
              </a:rPr>
              <a:t>una</a:t>
            </a:r>
            <a:r>
              <a:rPr lang="en-US" dirty="0" smtClean="0">
                <a:ea typeface="ＭＳ Ｐゴシック" charset="0"/>
                <a:cs typeface="+mn-cs"/>
              </a:rPr>
              <a:t> </a:t>
            </a:r>
            <a:r>
              <a:rPr lang="en-US" dirty="0" err="1" smtClean="0">
                <a:ea typeface="ＭＳ Ｐゴシック" charset="0"/>
                <a:cs typeface="+mn-cs"/>
              </a:rPr>
              <a:t>collezione</a:t>
            </a:r>
            <a:r>
              <a:rPr lang="en-US" dirty="0" smtClean="0">
                <a:ea typeface="ＭＳ Ｐゴシック" charset="0"/>
                <a:cs typeface="+mn-cs"/>
              </a:rPr>
              <a:t> di </a:t>
            </a:r>
            <a:r>
              <a:rPr lang="en-US" dirty="0" err="1" smtClean="0">
                <a:ea typeface="ＭＳ Ｐゴシック" charset="0"/>
                <a:cs typeface="+mn-cs"/>
              </a:rPr>
              <a:t>esempi</a:t>
            </a:r>
            <a:r>
              <a:rPr lang="en-US" dirty="0" smtClean="0">
                <a:ea typeface="ＭＳ Ｐゴシック" charset="0"/>
                <a:cs typeface="+mn-cs"/>
              </a:rPr>
              <a:t> di cui 9 </a:t>
            </a:r>
            <a:r>
              <a:rPr lang="en-US" dirty="0" err="1" smtClean="0">
                <a:ea typeface="ＭＳ Ｐゴシック" charset="0"/>
                <a:cs typeface="+mn-cs"/>
              </a:rPr>
              <a:t>positivi</a:t>
            </a:r>
            <a:r>
              <a:rPr lang="en-US" dirty="0" smtClean="0">
                <a:ea typeface="ＭＳ Ｐゴシック" charset="0"/>
                <a:cs typeface="+mn-cs"/>
              </a:rPr>
              <a:t> e 5 </a:t>
            </a:r>
            <a:r>
              <a:rPr lang="en-US" dirty="0" err="1" smtClean="0">
                <a:ea typeface="ＭＳ Ｐゴシック" charset="0"/>
                <a:cs typeface="+mn-cs"/>
              </a:rPr>
              <a:t>negativi</a:t>
            </a:r>
            <a:endParaRPr lang="en-US" smtClean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66C24423-A55C-4896-9651-FF13B2830A51}" type="slidenum">
              <a:rPr lang="en-GB" altLang="en-US" sz="1200" b="0"/>
              <a:pPr eaLnBrk="1" hangingPunct="1">
                <a:defRPr/>
              </a:pPr>
              <a:t>21</a:t>
            </a:fld>
            <a:endParaRPr lang="en-GB" altLang="en-US" sz="1200" b="0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Times New Roman" pitchFamily="18" charset="0"/>
              </a:rPr>
              <a:t>La riduzione in entropia attesa partizionando sui valori dell’ attributo A</a:t>
            </a:r>
          </a:p>
          <a:p>
            <a:pPr eaLnBrk="1" hangingPunct="1">
              <a:defRPr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E09FBC88-BF01-46E0-A1DA-9D43BFA44F45}" type="slidenum">
              <a:rPr lang="en-GB" altLang="en-US" sz="1200" b="0"/>
              <a:pPr eaLnBrk="1" hangingPunct="1">
                <a:defRPr/>
              </a:pPr>
              <a:t>22</a:t>
            </a:fld>
            <a:endParaRPr lang="en-GB" altLang="en-US" sz="1200" b="0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Target </a:t>
            </a:r>
            <a:r>
              <a:rPr lang="en-US" dirty="0" err="1" smtClean="0">
                <a:ea typeface="ＭＳ Ｐゴシック" charset="0"/>
                <a:cs typeface="+mn-cs"/>
              </a:rPr>
              <a:t>attrbute</a:t>
            </a:r>
            <a:r>
              <a:rPr lang="en-US" dirty="0" smtClean="0">
                <a:ea typeface="ＭＳ Ｐゴシック" charset="0"/>
                <a:cs typeface="+mn-cs"/>
              </a:rPr>
              <a:t> = </a:t>
            </a:r>
            <a:r>
              <a:rPr lang="en-US" dirty="0" err="1" smtClean="0">
                <a:ea typeface="ＭＳ Ｐゴシック" charset="0"/>
                <a:cs typeface="+mn-cs"/>
              </a:rPr>
              <a:t>playtennis</a:t>
            </a:r>
            <a:endParaRPr lang="en-US" dirty="0" smtClean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75C2E94C-7881-4FC0-84D5-09486FE21FA8}" type="slidenum">
              <a:rPr lang="en-GB" altLang="en-US" sz="1200" b="0"/>
              <a:pPr eaLnBrk="1" hangingPunct="1">
                <a:defRPr/>
              </a:pPr>
              <a:t>26</a:t>
            </a:fld>
            <a:endParaRPr lang="en-GB" altLang="en-US" sz="1200" b="0"/>
          </a:p>
        </p:txBody>
      </p:sp>
      <p:sp>
        <p:nvSpPr>
          <p:cNvPr id="365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65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 eaLnBrk="0" hangingPunct="0"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F1C9E57A-A751-47F9-AE94-4B1F7438A9D1}" type="slidenum">
              <a:rPr lang="en-GB" altLang="en-US" sz="1200" b="0"/>
              <a:pPr eaLnBrk="1" hangingPunct="1">
                <a:defRPr/>
              </a:pPr>
              <a:t>27</a:t>
            </a:fld>
            <a:endParaRPr lang="en-GB" altLang="en-US" sz="1200" b="0"/>
          </a:p>
        </p:txBody>
      </p:sp>
      <p:sp>
        <p:nvSpPr>
          <p:cNvPr id="3840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84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Times New Roman" pitchFamily="18" charset="0"/>
              </a:rPr>
              <a:t>L'overfitting pu</a:t>
            </a:r>
            <a:r>
              <a:rPr lang="en-US" altLang="ja-JP" smtClean="0">
                <a:latin typeface="Times New Roman" pitchFamily="18" charset="0"/>
              </a:rPr>
              <a:t>ò succedere quando c' </a:t>
            </a:r>
            <a:r>
              <a:rPr lang="en-US" altLang="ja-JP" smtClean="0">
                <a:latin typeface="Arial" pitchFamily="34" charset="0"/>
              </a:rPr>
              <a:t>è </a:t>
            </a:r>
            <a:r>
              <a:rPr lang="en-US" altLang="ja-JP" smtClean="0">
                <a:latin typeface="Times New Roman" pitchFamily="18" charset="0"/>
              </a:rPr>
              <a:t>rumore nei dati.</a:t>
            </a:r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5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12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1" y="653317"/>
            <a:ext cx="8637588" cy="8309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8613" y="1941513"/>
            <a:ext cx="8208963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22D11-FF85-4B87-AE13-374C8947C4E3}" type="datetime1">
              <a:rPr lang="en-US" altLang="en-US"/>
              <a:pPr>
                <a:defRPr/>
              </a:pPr>
              <a:t>11/5/2019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Maria Simi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654EBF-578A-4D79-9B06-1A651E3A0F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0370678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0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4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C5F5-9ED1-4E50-A040-3381A859CF6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8B08-C41A-48EB-8B0F-53827B1A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e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Supervised Learning</a:t>
            </a:r>
          </a:p>
          <a:p>
            <a:r>
              <a:rPr lang="en-US" sz="4000" b="1" dirty="0" smtClean="0"/>
              <a:t>Classification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008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Strengths of </a:t>
            </a:r>
            <a:r>
              <a:rPr lang="en-US" dirty="0" err="1" smtClean="0"/>
              <a:t>kNN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Extremely simple algorithm – easy to understand</a:t>
            </a:r>
          </a:p>
          <a:p>
            <a:pPr lvl="1"/>
            <a:r>
              <a:rPr lang="en-US" dirty="0" smtClean="0"/>
              <a:t>Very effective in certain situations – </a:t>
            </a:r>
            <a:r>
              <a:rPr lang="en-US" dirty="0" err="1" smtClean="0"/>
              <a:t>eg</a:t>
            </a:r>
            <a:r>
              <a:rPr lang="en-US" dirty="0" smtClean="0"/>
              <a:t>, recommender system design</a:t>
            </a:r>
          </a:p>
          <a:p>
            <a:pPr lvl="1"/>
            <a:r>
              <a:rPr lang="en-US" dirty="0" smtClean="0"/>
              <a:t>Very fast and almost no time required for the training phase</a:t>
            </a:r>
          </a:p>
          <a:p>
            <a:r>
              <a:rPr lang="en-US" dirty="0" smtClean="0"/>
              <a:t>Weakness of the </a:t>
            </a:r>
            <a:r>
              <a:rPr lang="en-US" dirty="0" err="1" smtClean="0"/>
              <a:t>kNN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Doesn’t learn anything in real sense – classification done on basis of training data, heavy reliance on the training data</a:t>
            </a:r>
          </a:p>
          <a:p>
            <a:pPr lvl="1"/>
            <a:r>
              <a:rPr lang="en-US" dirty="0" smtClean="0"/>
              <a:t>The classification process is slow</a:t>
            </a:r>
          </a:p>
          <a:p>
            <a:pPr lvl="1"/>
            <a:r>
              <a:rPr lang="en-US" dirty="0" smtClean="0"/>
              <a:t>Large amount of computational space is required to load the training data for classification</a:t>
            </a:r>
          </a:p>
          <a:p>
            <a:r>
              <a:rPr lang="en-US" dirty="0" smtClean="0"/>
              <a:t>Application </a:t>
            </a:r>
            <a:r>
              <a:rPr lang="en-US" dirty="0"/>
              <a:t>of the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Recommender system – liking pattern based on past purchases or browsing history</a:t>
            </a:r>
          </a:p>
          <a:p>
            <a:pPr lvl="1"/>
            <a:r>
              <a:rPr lang="en-US" dirty="0" smtClean="0"/>
              <a:t>Searching documents / contents similar to given document/content – information retrieval – concept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0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kNN</a:t>
            </a:r>
            <a:r>
              <a:rPr lang="en-US" dirty="0" smtClean="0"/>
              <a:t> algorithm is called a lazy learner</a:t>
            </a:r>
          </a:p>
          <a:p>
            <a:pPr lvl="1"/>
            <a:r>
              <a:rPr lang="en-US" dirty="0" smtClean="0"/>
              <a:t>Eager learners follow the general steps of ML, </a:t>
            </a:r>
            <a:r>
              <a:rPr lang="en-US" dirty="0" err="1" smtClean="0"/>
              <a:t>i.e</a:t>
            </a:r>
            <a:r>
              <a:rPr lang="en-US" dirty="0" smtClean="0"/>
              <a:t>, perform abstraction of the data, then follow the generalization step - </a:t>
            </a:r>
            <a:r>
              <a:rPr lang="en-US" dirty="0" err="1" smtClean="0"/>
              <a:t>kNN</a:t>
            </a:r>
            <a:r>
              <a:rPr lang="en-US" dirty="0" smtClean="0"/>
              <a:t> these steps are skipped</a:t>
            </a:r>
          </a:p>
          <a:p>
            <a:pPr lvl="1"/>
            <a:r>
              <a:rPr lang="en-US" dirty="0" err="1" smtClean="0"/>
              <a:t>kNN</a:t>
            </a:r>
            <a:r>
              <a:rPr lang="en-US" dirty="0" smtClean="0"/>
              <a:t> stores the training data and directly applies the philosophy of nearest neighborhood finding to arrive at the classification</a:t>
            </a:r>
          </a:p>
          <a:p>
            <a:pPr lvl="1"/>
            <a:r>
              <a:rPr lang="en-US" dirty="0" err="1" smtClean="0"/>
              <a:t>kNN</a:t>
            </a:r>
            <a:r>
              <a:rPr lang="en-US" dirty="0" smtClean="0"/>
              <a:t> no learning happening in real sense – hence lazy learner</a:t>
            </a:r>
          </a:p>
          <a:p>
            <a:r>
              <a:rPr lang="en-US" dirty="0" smtClean="0"/>
              <a:t>Strengths of </a:t>
            </a:r>
            <a:r>
              <a:rPr lang="en-US" dirty="0" err="1" smtClean="0"/>
              <a:t>kNN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Weakness of the </a:t>
            </a:r>
            <a:r>
              <a:rPr lang="en-US" dirty="0" err="1" smtClean="0"/>
              <a:t>kNN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Application </a:t>
            </a:r>
            <a:r>
              <a:rPr lang="en-US" dirty="0"/>
              <a:t>of the </a:t>
            </a:r>
            <a:r>
              <a:rPr lang="en-US" dirty="0" err="1"/>
              <a:t>kNN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01632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789988" cy="55626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Decision trees are powerful and popular tools for classification and prediction.</a:t>
            </a:r>
          </a:p>
          <a:p>
            <a:r>
              <a:rPr lang="en-US" altLang="zh-CN" sz="2800" dirty="0"/>
              <a:t>Decision trees represent </a:t>
            </a:r>
            <a:r>
              <a:rPr lang="en-US" altLang="zh-CN" sz="2800" i="1" dirty="0"/>
              <a:t>rules</a:t>
            </a:r>
            <a:r>
              <a:rPr lang="en-US" altLang="zh-CN" sz="2800" dirty="0"/>
              <a:t>, which can be understood by humans and used in knowledge system such as database.  </a:t>
            </a:r>
          </a:p>
          <a:p>
            <a:pPr marL="0" indent="0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tree with three types of nodes: </a:t>
            </a:r>
          </a:p>
          <a:p>
            <a:pPr marL="1257300" lvl="3" indent="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Root Node</a:t>
            </a:r>
          </a:p>
          <a:p>
            <a:pPr marL="1257300" lvl="3" indent="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Branch Nodes</a:t>
            </a:r>
          </a:p>
          <a:p>
            <a:pPr marL="1257300" lvl="3" indent="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Leaf Nodes</a:t>
            </a:r>
          </a:p>
          <a:p>
            <a:pPr marL="0" indent="0">
              <a:lnSpc>
                <a:spcPct val="900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Internal nodes – </a:t>
            </a:r>
            <a:r>
              <a:rPr lang="en-US" sz="2800" b="1" dirty="0" smtClean="0"/>
              <a:t>Root / Branch  </a:t>
            </a:r>
            <a:r>
              <a:rPr lang="en-US" sz="2800" b="1" dirty="0"/>
              <a:t>Specifies a choice or  test of some attribute with 2 or more alternatives</a:t>
            </a:r>
            <a:r>
              <a:rPr lang="en-US" sz="2800" b="1" dirty="0" smtClean="0"/>
              <a:t>; part </a:t>
            </a:r>
            <a:r>
              <a:rPr lang="en-US" sz="2800" b="1" dirty="0"/>
              <a:t>of a path to a leaf node</a:t>
            </a:r>
          </a:p>
          <a:p>
            <a:pPr marL="0" indent="0">
              <a:lnSpc>
                <a:spcPct val="900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Leaf </a:t>
            </a:r>
            <a:r>
              <a:rPr lang="en-US" sz="2800" b="1" dirty="0">
                <a:solidFill>
                  <a:schemeClr val="accent2"/>
                </a:solidFill>
              </a:rPr>
              <a:t>node:</a:t>
            </a:r>
            <a:r>
              <a:rPr lang="en-US" sz="2800" b="1" dirty="0"/>
              <a:t> Indicates classification of an example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76200"/>
            <a:ext cx="8637588" cy="76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50685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04813"/>
            <a:ext cx="8637588" cy="7699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>
                <a:ea typeface="+mj-ea"/>
              </a:rPr>
              <a:t>Decision tree representation (</a:t>
            </a:r>
            <a:r>
              <a:rPr lang="en-US" sz="4400" dirty="0" err="1" smtClean="0">
                <a:ea typeface="+mj-ea"/>
              </a:rPr>
              <a:t>PlayTennis</a:t>
            </a:r>
            <a:r>
              <a:rPr lang="en-US" sz="4400" dirty="0" smtClean="0">
                <a:ea typeface="+mj-ea"/>
              </a:rPr>
              <a:t>)</a:t>
            </a:r>
          </a:p>
        </p:txBody>
      </p:sp>
      <p:pic>
        <p:nvPicPr>
          <p:cNvPr id="329732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990600" y="1524000"/>
            <a:ext cx="7010400" cy="4114800"/>
          </a:xfrm>
        </p:spPr>
      </p:pic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1143000" y="5875338"/>
            <a:ext cx="7046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Times New Roman" charset="0"/>
                <a:ea typeface="ＭＳ Ｐゴシック" charset="0"/>
                <a:sym typeface="Symbol" charset="0"/>
              </a:rPr>
              <a:t></a:t>
            </a:r>
            <a:r>
              <a:rPr lang="en-US" sz="2000" b="0" i="1" dirty="0">
                <a:latin typeface="Times New Roman" charset="0"/>
                <a:ea typeface="ＭＳ Ｐゴシック" charset="0"/>
              </a:rPr>
              <a:t>Outlook=Sunny, Temp=Hot, Humidity=High, Wind=Strong</a:t>
            </a:r>
            <a:r>
              <a:rPr lang="en-US" sz="2000" b="0" dirty="0">
                <a:latin typeface="Times New Roman" charset="0"/>
                <a:ea typeface="ＭＳ Ｐゴシック" charset="0"/>
                <a:sym typeface="Symbol" charset="0"/>
              </a:rPr>
              <a:t>     No</a:t>
            </a:r>
          </a:p>
        </p:txBody>
      </p:sp>
    </p:spTree>
    <p:extLst>
      <p:ext uri="{BB962C8B-B14F-4D97-AF65-F5344CB8AC3E}">
        <p14:creationId xmlns:p14="http://schemas.microsoft.com/office/powerpoint/2010/main" val="2191331728"/>
      </p:ext>
    </p:extLst>
  </p:cSld>
  <p:clrMapOvr>
    <a:masterClrMapping/>
  </p:clrMapOvr>
  <p:transition spd="med">
    <p:randomBar dir="vert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ea typeface="+mj-ea"/>
              </a:rPr>
              <a:t>When to use Decision Trees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990600"/>
            <a:ext cx="8382000" cy="5181599"/>
          </a:xfrm>
        </p:spPr>
        <p:txBody>
          <a:bodyPr>
            <a:normAutofit/>
          </a:bodyPr>
          <a:lstStyle/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Data set in which there is a finite list of attributes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Each attribute has a small number of distinct values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Tw Cen MT"/>
              </a:rPr>
              <a:t>No infinite loops on taking a decision</a:t>
            </a:r>
            <a:endParaRPr lang="en-US" dirty="0" smtClean="0">
              <a:ea typeface="+mn-ea"/>
              <a:cs typeface="Tw Cen MT"/>
            </a:endParaRP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Possibly noisy training data samples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Robust to errors in training data</a:t>
            </a:r>
          </a:p>
          <a:p>
            <a:pPr lvl="2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Missing attribute values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Different </a:t>
            </a:r>
            <a:r>
              <a:rPr lang="en-US" dirty="0" smtClean="0">
                <a:solidFill>
                  <a:schemeClr val="accent1"/>
                </a:solidFill>
                <a:ea typeface="+mn-ea"/>
                <a:cs typeface="Tw Cen MT"/>
              </a:rPr>
              <a:t>classification problems</a:t>
            </a:r>
            <a:r>
              <a:rPr lang="en-US" dirty="0" smtClean="0">
                <a:ea typeface="+mn-ea"/>
                <a:cs typeface="Tw Cen MT"/>
              </a:rPr>
              <a:t>: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Equipment or medical diagnosis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Credit risk analysis 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Tw Cen MT"/>
              </a:rPr>
              <a:t>Several tasks in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37061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/>
              <a:t>Building</a:t>
            </a:r>
            <a:r>
              <a:rPr lang="en-US" dirty="0" smtClean="0"/>
              <a:t>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DTs are built corresponding to the training data following – recursive partitioning</a:t>
            </a:r>
          </a:p>
          <a:p>
            <a:pPr lvl="1"/>
            <a:r>
              <a:rPr lang="en-US" dirty="0" smtClean="0"/>
              <a:t>Splits the data into multiple subsets on the basis of the feature values</a:t>
            </a:r>
          </a:p>
          <a:p>
            <a:pPr lvl="1"/>
            <a:r>
              <a:rPr lang="en-US" dirty="0" smtClean="0"/>
              <a:t>Starts from the root node, which is nothing but the entire data set</a:t>
            </a:r>
          </a:p>
          <a:p>
            <a:pPr lvl="1"/>
            <a:r>
              <a:rPr lang="en-US" dirty="0" smtClean="0"/>
              <a:t>Selects the feature which predicts the target class in the strongest way</a:t>
            </a:r>
          </a:p>
          <a:p>
            <a:pPr lvl="1"/>
            <a:r>
              <a:rPr lang="en-US" dirty="0" smtClean="0"/>
              <a:t>The DT splits the data into multiple partitions, with data in each partition having a distinct value for the feature based on which the partitioning has done</a:t>
            </a:r>
          </a:p>
        </p:txBody>
      </p:sp>
    </p:spTree>
    <p:extLst>
      <p:ext uri="{BB962C8B-B14F-4D97-AF65-F5344CB8AC3E}">
        <p14:creationId xmlns:p14="http://schemas.microsoft.com/office/powerpoint/2010/main" val="426981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857250" lvl="2" indent="-457200">
              <a:buFont typeface="Calibri" panose="020F0502020204030204" pitchFamily="34" charset="0"/>
              <a:buChar char="‐"/>
            </a:pPr>
            <a:r>
              <a:rPr lang="en-US" sz="2800" dirty="0"/>
              <a:t>The algorithm continues splitting the nodes on the basis of the feature which helps in the best </a:t>
            </a:r>
            <a:r>
              <a:rPr lang="en-US" sz="2800" dirty="0" smtClean="0"/>
              <a:t>partition</a:t>
            </a:r>
          </a:p>
          <a:p>
            <a:pPr marL="857250" lvl="2" indent="-457200">
              <a:buFont typeface="Calibri" panose="020F0502020204030204" pitchFamily="34" charset="0"/>
              <a:buChar char="‐"/>
            </a:pPr>
            <a:r>
              <a:rPr lang="en-US" sz="2800" dirty="0" smtClean="0"/>
              <a:t>Continue till stopping criterion is reached – usual criteria to stop splitting –</a:t>
            </a:r>
          </a:p>
          <a:p>
            <a:pPr marL="1314450" lvl="3" indent="-457200">
              <a:buFont typeface="Calibri" panose="020F0502020204030204" pitchFamily="34" charset="0"/>
              <a:buChar char="‐"/>
            </a:pPr>
            <a:r>
              <a:rPr lang="en-US" sz="2400" dirty="0" smtClean="0"/>
              <a:t>All or most of the examples of a particular node have the same class</a:t>
            </a:r>
          </a:p>
          <a:p>
            <a:pPr marL="1314450" lvl="3" indent="-457200">
              <a:buFont typeface="Calibri" panose="020F0502020204030204" pitchFamily="34" charset="0"/>
              <a:buChar char="‐"/>
            </a:pPr>
            <a:r>
              <a:rPr lang="en-US" sz="2400" dirty="0" smtClean="0"/>
              <a:t>All features have been used up in the partitioning</a:t>
            </a:r>
          </a:p>
          <a:p>
            <a:pPr marL="1314450" lvl="3" indent="-457200">
              <a:buFont typeface="Calibri" panose="020F0502020204030204" pitchFamily="34" charset="0"/>
              <a:buChar char="‐"/>
            </a:pPr>
            <a:r>
              <a:rPr lang="en-US" sz="2400" dirty="0" smtClean="0"/>
              <a:t>The tree has grown to a pre-defined threshold limit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0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37588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Implementations of Decision Trees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914400"/>
            <a:ext cx="8524875" cy="5638799"/>
          </a:xfrm>
        </p:spPr>
        <p:txBody>
          <a:bodyPr>
            <a:normAutofit/>
          </a:bodyPr>
          <a:lstStyle/>
          <a:p>
            <a:pPr eaLnBrk="1" hangingPunct="1">
              <a:tabLst>
                <a:tab pos="1528763" algn="l"/>
              </a:tabLst>
              <a:defRPr/>
            </a:pPr>
            <a:r>
              <a:rPr lang="en-US" altLang="en-US" sz="2400" dirty="0" smtClean="0"/>
              <a:t>C5.0</a:t>
            </a:r>
          </a:p>
          <a:p>
            <a:pPr eaLnBrk="1" hangingPunct="1">
              <a:tabLst>
                <a:tab pos="1528763" algn="l"/>
              </a:tabLst>
              <a:defRPr/>
            </a:pPr>
            <a:r>
              <a:rPr lang="en-US" altLang="en-US" sz="2400" dirty="0" smtClean="0"/>
              <a:t>CART ( Classification and Regression Tree)</a:t>
            </a:r>
          </a:p>
          <a:p>
            <a:pPr eaLnBrk="1" hangingPunct="1">
              <a:tabLst>
                <a:tab pos="1528763" algn="l"/>
              </a:tabLst>
              <a:defRPr/>
            </a:pPr>
            <a:r>
              <a:rPr lang="en-US" altLang="en-US" sz="2400" dirty="0" smtClean="0"/>
              <a:t>CHAID (Chi – Square Automatic Interaction Detector)</a:t>
            </a:r>
          </a:p>
          <a:p>
            <a:pPr eaLnBrk="1" hangingPunct="1">
              <a:tabLst>
                <a:tab pos="1528763" algn="l"/>
              </a:tabLst>
              <a:defRPr/>
            </a:pPr>
            <a:r>
              <a:rPr lang="en-US" altLang="en-US" sz="2400" dirty="0" smtClean="0"/>
              <a:t>ID3 (Interactive </a:t>
            </a:r>
            <a:r>
              <a:rPr lang="en-US" altLang="en-US" sz="2400" dirty="0" err="1" smtClean="0"/>
              <a:t>Dichotomiser</a:t>
            </a:r>
            <a:r>
              <a:rPr lang="en-US" altLang="en-US" sz="2400" dirty="0" smtClean="0"/>
              <a:t> 3) is a basic algorithm for learning DT's</a:t>
            </a:r>
          </a:p>
          <a:p>
            <a:pPr lvl="1">
              <a:tabLst>
                <a:tab pos="1528763" algn="l"/>
              </a:tabLst>
              <a:defRPr/>
            </a:pPr>
            <a:r>
              <a:rPr lang="en-US" altLang="en-US" sz="2000" dirty="0" smtClean="0"/>
              <a:t>The construction of the tree is top-down. The algorithm is greedy.</a:t>
            </a:r>
          </a:p>
          <a:p>
            <a:pPr lvl="1">
              <a:tabLst>
                <a:tab pos="1528763" algn="l"/>
              </a:tabLst>
              <a:defRPr/>
            </a:pPr>
            <a:r>
              <a:rPr lang="en-US" altLang="en-US" sz="2000" dirty="0" smtClean="0"/>
              <a:t>The fundamental question is “which attribute should be tested next? Which question gives us more information?”</a:t>
            </a:r>
          </a:p>
          <a:p>
            <a:pPr lvl="1">
              <a:tabLst>
                <a:tab pos="1528763" algn="l"/>
              </a:tabLst>
              <a:defRPr/>
            </a:pPr>
            <a:r>
              <a:rPr lang="en-US" altLang="en-US" sz="2000" dirty="0" smtClean="0"/>
              <a:t>Select the </a:t>
            </a:r>
            <a:r>
              <a:rPr lang="en-US" altLang="en-US" sz="2000" i="1" dirty="0" smtClean="0">
                <a:solidFill>
                  <a:srgbClr val="009999"/>
                </a:solidFill>
              </a:rPr>
              <a:t>best</a:t>
            </a:r>
            <a:r>
              <a:rPr lang="en-US" altLang="en-US" sz="2000" dirty="0" smtClean="0"/>
              <a:t> attribute</a:t>
            </a:r>
          </a:p>
          <a:p>
            <a:pPr lvl="1">
              <a:tabLst>
                <a:tab pos="1528763" algn="l"/>
              </a:tabLst>
              <a:defRPr/>
            </a:pPr>
            <a:r>
              <a:rPr lang="en-US" altLang="en-US" sz="2000" dirty="0" smtClean="0"/>
              <a:t>A descendent node is then created for each possible value of this attribute and examples are partitioned according to this value</a:t>
            </a:r>
          </a:p>
          <a:p>
            <a:pPr lvl="1">
              <a:tabLst>
                <a:tab pos="1528763" algn="l"/>
              </a:tabLst>
              <a:defRPr/>
            </a:pPr>
            <a:r>
              <a:rPr lang="en-US" altLang="en-US" sz="2000" dirty="0" smtClean="0"/>
              <a:t>The process is repeated for each successor node until all the examples are classified correctly or there are no attributes left</a:t>
            </a:r>
          </a:p>
        </p:txBody>
      </p:sp>
    </p:spTree>
    <p:extLst>
      <p:ext uri="{BB962C8B-B14F-4D97-AF65-F5344CB8AC3E}">
        <p14:creationId xmlns:p14="http://schemas.microsoft.com/office/powerpoint/2010/main" val="351640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Illustration</a:t>
            </a:r>
          </a:p>
        </p:txBody>
      </p:sp>
      <p:pic>
        <p:nvPicPr>
          <p:cNvPr id="12291" name="Picture 5" descr="small-d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7600" y="2860675"/>
            <a:ext cx="2759075" cy="2041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3635375" y="3860800"/>
            <a:ext cx="3611563" cy="436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tx2"/>
                </a:solidFill>
              </a:rPr>
              <a:t>(2) Which node to proceed?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3419475" y="4941888"/>
            <a:ext cx="5040313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tx2"/>
                </a:solidFill>
              </a:rPr>
              <a:t>(3) When to stop/ come to conclusion?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2700338" y="2852738"/>
            <a:ext cx="3671887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tx2"/>
                </a:solidFill>
              </a:rPr>
              <a:t>(1) Which to start? (root)</a:t>
            </a:r>
          </a:p>
        </p:txBody>
      </p:sp>
    </p:spTree>
    <p:extLst>
      <p:ext uri="{BB962C8B-B14F-4D97-AF65-F5344CB8AC3E}">
        <p14:creationId xmlns:p14="http://schemas.microsoft.com/office/powerpoint/2010/main" val="19463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Which attribute is the best classifier?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3962400"/>
            <a:ext cx="8208962" cy="209391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A statistical property called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information gain</a:t>
            </a:r>
            <a:r>
              <a:rPr lang="en-US" dirty="0" smtClean="0">
                <a:ea typeface="+mn-ea"/>
                <a:cs typeface="+mn-cs"/>
              </a:rPr>
              <a:t>, measures how well a given attribute separates the training examples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Information gain uses the notion of </a:t>
            </a:r>
            <a:r>
              <a:rPr lang="en-US" i="1" dirty="0" smtClean="0">
                <a:solidFill>
                  <a:srgbClr val="007373"/>
                </a:solidFill>
                <a:ea typeface="+mn-ea"/>
                <a:cs typeface="+mn-cs"/>
              </a:rPr>
              <a:t>entropy</a:t>
            </a:r>
            <a:r>
              <a:rPr lang="en-US" dirty="0" smtClean="0">
                <a:ea typeface="+mn-ea"/>
                <a:cs typeface="+mn-cs"/>
              </a:rPr>
              <a:t>, commonly used in information theory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i="1" dirty="0" smtClean="0">
                <a:ea typeface="+mn-ea"/>
                <a:cs typeface="+mn-cs"/>
              </a:rPr>
              <a:t>Information gain </a:t>
            </a:r>
            <a:r>
              <a:rPr lang="en-US" dirty="0" smtClean="0">
                <a:ea typeface="+mn-ea"/>
                <a:cs typeface="+mn-cs"/>
              </a:rPr>
              <a:t>= </a:t>
            </a:r>
            <a:r>
              <a:rPr lang="en-US" i="1" dirty="0" smtClean="0">
                <a:ea typeface="+mn-ea"/>
                <a:cs typeface="+mn-cs"/>
              </a:rPr>
              <a:t>expected reduction of entropy</a:t>
            </a:r>
          </a:p>
        </p:txBody>
      </p:sp>
      <p:pic>
        <p:nvPicPr>
          <p:cNvPr id="3113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81200"/>
            <a:ext cx="57150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3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Entropy in binary classification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8402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Entropy measures the </a:t>
            </a:r>
            <a:r>
              <a:rPr lang="en-US" altLang="en-US" i="1" dirty="0" smtClean="0"/>
              <a:t>impurity </a:t>
            </a:r>
            <a:r>
              <a:rPr lang="en-US" altLang="en-US" dirty="0" smtClean="0"/>
              <a:t>of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 collection of examples. It depends from the distribution of the random variable </a:t>
            </a:r>
            <a:r>
              <a:rPr lang="en-US" altLang="en-US" i="1" dirty="0" smtClean="0"/>
              <a:t>p.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i="1" dirty="0" smtClean="0">
                <a:latin typeface="Times New Roman" pitchFamily="18" charset="0"/>
              </a:rPr>
              <a:t>S</a:t>
            </a:r>
            <a:r>
              <a:rPr lang="en-US" altLang="en-US" dirty="0" smtClean="0"/>
              <a:t> is a collection of training examples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dirty="0" smtClean="0"/>
              <a:t>			c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sz="3200" b="1" dirty="0" smtClean="0"/>
              <a:t>Entropy(S</a:t>
            </a:r>
            <a:r>
              <a:rPr lang="en-US" altLang="zh-CN" sz="3200" b="1" dirty="0"/>
              <a:t>) = </a:t>
            </a:r>
            <a:r>
              <a:rPr lang="en-US" altLang="en-US" sz="3600" b="1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altLang="en-US" sz="3200" dirty="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3200" b="1" dirty="0" smtClean="0"/>
              <a:t>- p</a:t>
            </a:r>
            <a:r>
              <a:rPr lang="en-US" altLang="zh-CN" sz="3200" b="1" baseline="-25000" dirty="0" smtClean="0"/>
              <a:t>i</a:t>
            </a:r>
            <a:r>
              <a:rPr lang="en-US" altLang="zh-CN" sz="3200" b="1" dirty="0" smtClean="0"/>
              <a:t>log</a:t>
            </a:r>
            <a:r>
              <a:rPr lang="en-US" altLang="zh-CN" sz="3200" b="1" baseline="-25000" dirty="0" smtClean="0"/>
              <a:t>2</a:t>
            </a:r>
            <a:r>
              <a:rPr lang="en-US" altLang="zh-CN" sz="3200" b="1" dirty="0" smtClean="0"/>
              <a:t> p</a:t>
            </a:r>
            <a:r>
              <a:rPr lang="en-US" altLang="zh-CN" sz="3200" b="1" baseline="-25000" dirty="0" smtClean="0"/>
              <a:t>i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3200" b="1" baseline="-25000" dirty="0"/>
              <a:t>	</a:t>
            </a:r>
            <a:r>
              <a:rPr lang="en-US" altLang="zh-CN" sz="3200" b="1" baseline="-25000" dirty="0" smtClean="0"/>
              <a:t>		</a:t>
            </a:r>
            <a:r>
              <a:rPr lang="en-US" altLang="zh-CN" sz="3200" b="1" baseline="-25000" dirty="0" err="1" smtClean="0"/>
              <a:t>i</a:t>
            </a:r>
            <a:r>
              <a:rPr lang="en-US" altLang="zh-CN" sz="3200" b="1" baseline="-25000" dirty="0" smtClean="0"/>
              <a:t>=1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80639056-5520-44B8-9387-BF30DDE50DB9}" type="datetime1">
              <a:rPr lang="en-US" altLang="en-US" sz="1400" b="0" smtClean="0">
                <a:solidFill>
                  <a:schemeClr val="folHlink"/>
                </a:solidFill>
                <a:latin typeface="Tw Cen MT" pitchFamily="34" charset="0"/>
              </a:rPr>
              <a:pPr eaLnBrk="1" hangingPunct="1">
                <a:defRPr/>
              </a:pPr>
              <a:t>11/5/2019</a:t>
            </a:fld>
            <a:endParaRPr lang="en-GB" altLang="en-US" sz="1400" b="0" smtClean="0">
              <a:solidFill>
                <a:schemeClr val="folHlink"/>
              </a:solidFill>
              <a:latin typeface="Tw Cen M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Simi</a:t>
            </a:r>
          </a:p>
        </p:txBody>
      </p:sp>
    </p:spTree>
    <p:extLst>
      <p:ext uri="{BB962C8B-B14F-4D97-AF65-F5344CB8AC3E}">
        <p14:creationId xmlns:p14="http://schemas.microsoft.com/office/powerpoint/2010/main" val="22507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547688"/>
            <a:ext cx="8637587" cy="7699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i="1" dirty="0" smtClean="0">
                <a:ea typeface="+mj-ea"/>
              </a:rPr>
              <a:t>Information gain</a:t>
            </a:r>
            <a:r>
              <a:rPr lang="en-US" sz="4400" dirty="0" smtClean="0">
                <a:ea typeface="+mj-ea"/>
              </a:rPr>
              <a:t> as </a:t>
            </a:r>
            <a:r>
              <a:rPr lang="en-US" sz="4400" i="1" dirty="0" smtClean="0">
                <a:ea typeface="+mj-ea"/>
              </a:rPr>
              <a:t>entropy reduction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38313"/>
            <a:ext cx="8208962" cy="43545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i="1" dirty="0" smtClean="0"/>
              <a:t>Information gain</a:t>
            </a:r>
            <a:r>
              <a:rPr lang="en-US" altLang="en-US" sz="2800" dirty="0" smtClean="0"/>
              <a:t> is the </a:t>
            </a:r>
            <a:r>
              <a:rPr lang="en-US" altLang="en-US" sz="2800" i="1" dirty="0" smtClean="0"/>
              <a:t>expected</a:t>
            </a:r>
            <a:r>
              <a:rPr lang="en-US" altLang="en-US" sz="2800" dirty="0" smtClean="0"/>
              <a:t> reduction in entropy caused by partitioning the examples on an attribute.</a:t>
            </a:r>
          </a:p>
          <a:p>
            <a:pPr eaLnBrk="1" hangingPunct="1">
              <a:defRPr/>
            </a:pPr>
            <a:r>
              <a:rPr lang="en-US" altLang="en-US" sz="2800" dirty="0" smtClean="0"/>
              <a:t>The higher the information gain the more effective the attribute in classifying training data.	</a:t>
            </a:r>
          </a:p>
          <a:p>
            <a:pPr eaLnBrk="1" hangingPunct="1">
              <a:spcAft>
                <a:spcPct val="40000"/>
              </a:spcAft>
              <a:defRPr/>
            </a:pPr>
            <a:r>
              <a:rPr lang="en-US" altLang="en-US" sz="2800" dirty="0" smtClean="0"/>
              <a:t>Expected reduction in entropy knowing </a:t>
            </a:r>
            <a:r>
              <a:rPr lang="en-US" altLang="en-US" sz="2800" i="1" dirty="0" smtClean="0"/>
              <a:t>A   </a:t>
            </a:r>
            <a:r>
              <a:rPr lang="en-US" altLang="en-US" sz="2800" dirty="0" smtClean="0"/>
              <a:t>   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800" i="1" dirty="0" smtClean="0">
                <a:latin typeface="Times New Roman" pitchFamily="18" charset="0"/>
              </a:rPr>
              <a:t>	Gain</a:t>
            </a:r>
            <a:r>
              <a:rPr lang="en-US" altLang="en-US" sz="2800" dirty="0" smtClean="0">
                <a:latin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</a:rPr>
              <a:t>S</a:t>
            </a:r>
            <a:r>
              <a:rPr lang="en-US" altLang="en-US" sz="2800" dirty="0" smtClean="0">
                <a:latin typeface="Times New Roman" pitchFamily="18" charset="0"/>
              </a:rPr>
              <a:t>, </a:t>
            </a:r>
            <a:r>
              <a:rPr lang="en-US" altLang="en-US" sz="2800" i="1" dirty="0" smtClean="0">
                <a:latin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</a:rPr>
              <a:t>) = </a:t>
            </a:r>
            <a:r>
              <a:rPr lang="en-US" altLang="en-US" sz="2800" i="1" dirty="0" smtClean="0">
                <a:latin typeface="Times New Roman" pitchFamily="18" charset="0"/>
              </a:rPr>
              <a:t>Entropy</a:t>
            </a:r>
            <a:r>
              <a:rPr lang="en-US" altLang="en-US" sz="2800" dirty="0" smtClean="0">
                <a:latin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</a:rPr>
              <a:t>S</a:t>
            </a:r>
            <a:r>
              <a:rPr lang="en-US" altLang="en-US" sz="2800" dirty="0" smtClean="0">
                <a:latin typeface="Times New Roman" pitchFamily="18" charset="0"/>
              </a:rPr>
              <a:t>)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Arial" pitchFamily="34" charset="0"/>
                <a:sym typeface="Symbol" pitchFamily="18" charset="2"/>
              </a:rPr>
              <a:t>− </a:t>
            </a:r>
            <a:r>
              <a:rPr lang="en-US" altLang="en-US" sz="3600" dirty="0" smtClean="0">
                <a:latin typeface="Arial" pitchFamily="34" charset="0"/>
                <a:sym typeface="Symbol" pitchFamily="18" charset="2"/>
              </a:rPr>
              <a:t></a:t>
            </a:r>
            <a:r>
              <a:rPr lang="en-US" altLang="en-US" sz="2800" dirty="0" smtClean="0">
                <a:latin typeface="Arial" pitchFamily="34" charset="0"/>
                <a:sym typeface="Symbol" pitchFamily="18" charset="2"/>
              </a:rPr>
              <a:t>        </a:t>
            </a:r>
            <a:r>
              <a:rPr lang="en-US" altLang="en-US" sz="2800" i="1" dirty="0" smtClean="0">
                <a:latin typeface="Times New Roman" pitchFamily="18" charset="0"/>
              </a:rPr>
              <a:t>Entropy</a:t>
            </a:r>
            <a:r>
              <a:rPr lang="en-US" altLang="en-US" sz="2800" dirty="0" smtClean="0">
                <a:latin typeface="Times New Roman" pitchFamily="18" charset="0"/>
              </a:rPr>
              <a:t>(</a:t>
            </a:r>
            <a:r>
              <a:rPr lang="en-US" altLang="en-US" sz="2800" i="1" dirty="0" err="1" smtClean="0">
                <a:latin typeface="Times New Roman" pitchFamily="18" charset="0"/>
              </a:rPr>
              <a:t>Sv</a:t>
            </a:r>
            <a:r>
              <a:rPr lang="en-US" altLang="en-US" sz="2800" dirty="0" smtClean="0">
                <a:latin typeface="Times New Roman" pitchFamily="18" charset="0"/>
              </a:rPr>
              <a:t>)</a:t>
            </a:r>
            <a:r>
              <a:rPr lang="en-US" altLang="en-US" sz="2800" dirty="0" smtClean="0"/>
              <a:t> </a:t>
            </a:r>
            <a:endParaRPr lang="en-US" altLang="en-US" sz="2800" dirty="0" smtClean="0">
              <a:latin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800" dirty="0" smtClean="0">
                <a:latin typeface="Arial" pitchFamily="34" charset="0"/>
                <a:sym typeface="Symbol" pitchFamily="18" charset="2"/>
              </a:rPr>
              <a:t>				          </a:t>
            </a:r>
            <a:r>
              <a:rPr lang="en-US" altLang="en-US" sz="1600" i="1" dirty="0" smtClean="0">
                <a:latin typeface="Times New Roman" pitchFamily="18" charset="0"/>
              </a:rPr>
              <a:t>v </a:t>
            </a:r>
            <a:r>
              <a:rPr lang="en-US" altLang="en-US" sz="1600" i="1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en-US" sz="1600" i="1" dirty="0" smtClean="0">
                <a:latin typeface="Times New Roman" pitchFamily="18" charset="0"/>
              </a:rPr>
              <a:t>Values</a:t>
            </a:r>
            <a:r>
              <a:rPr lang="en-US" altLang="en-US" sz="1600" dirty="0" smtClean="0">
                <a:latin typeface="Times New Roman" pitchFamily="18" charset="0"/>
              </a:rPr>
              <a:t>(</a:t>
            </a:r>
            <a:r>
              <a:rPr lang="en-US" altLang="en-US" sz="1600" i="1" dirty="0" smtClean="0">
                <a:latin typeface="Times New Roman" pitchFamily="18" charset="0"/>
              </a:rPr>
              <a:t>A</a:t>
            </a:r>
            <a:r>
              <a:rPr lang="en-US" altLang="en-US" sz="1600" dirty="0" smtClean="0">
                <a:latin typeface="Times New Roman" pitchFamily="18" charset="0"/>
              </a:rPr>
              <a:t>)</a:t>
            </a:r>
            <a:r>
              <a:rPr lang="en-US" altLang="en-US" sz="2800" dirty="0" smtClean="0">
                <a:latin typeface="Times New Roman" pitchFamily="18" charset="0"/>
              </a:rPr>
              <a:t>  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600" i="1" dirty="0" smtClean="0">
                <a:latin typeface="Times New Roman" pitchFamily="18" charset="0"/>
              </a:rPr>
              <a:t>	</a:t>
            </a:r>
            <a:r>
              <a:rPr lang="en-US" altLang="en-US" sz="2800" i="1" dirty="0" smtClean="0">
                <a:latin typeface="Times New Roman" pitchFamily="18" charset="0"/>
              </a:rPr>
              <a:t>Values</a:t>
            </a:r>
            <a:r>
              <a:rPr lang="en-US" altLang="en-US" sz="2800" dirty="0" smtClean="0">
                <a:latin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</a:rPr>
              <a:t>) </a:t>
            </a:r>
            <a:r>
              <a:rPr lang="en-US" altLang="en-US" sz="2800" dirty="0" smtClean="0"/>
              <a:t>possible values for </a:t>
            </a:r>
            <a:r>
              <a:rPr lang="en-US" altLang="en-US" sz="2800" i="1" dirty="0" smtClean="0">
                <a:latin typeface="Times New Roman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800" i="1" dirty="0" smtClean="0">
                <a:latin typeface="Times New Roman" pitchFamily="18" charset="0"/>
              </a:rPr>
              <a:t>	</a:t>
            </a:r>
            <a:r>
              <a:rPr lang="en-US" altLang="en-US" sz="2800" i="1" dirty="0" err="1" smtClean="0">
                <a:latin typeface="Times New Roman" pitchFamily="18" charset="0"/>
              </a:rPr>
              <a:t>Sv</a:t>
            </a:r>
            <a:r>
              <a:rPr lang="en-US" altLang="en-US" sz="2800" i="1" dirty="0" smtClean="0">
                <a:latin typeface="Times New Roman" pitchFamily="18" charset="0"/>
              </a:rPr>
              <a:t> </a:t>
            </a:r>
            <a:r>
              <a:rPr lang="en-US" altLang="en-US" sz="2800" dirty="0" smtClean="0"/>
              <a:t>subset of</a:t>
            </a:r>
            <a:r>
              <a:rPr lang="en-US" altLang="en-US" sz="2800" i="1" dirty="0" smtClean="0"/>
              <a:t> </a:t>
            </a:r>
            <a:r>
              <a:rPr lang="en-US" altLang="en-US" sz="2800" i="1" dirty="0" smtClean="0">
                <a:latin typeface="Times New Roman" pitchFamily="18" charset="0"/>
              </a:rPr>
              <a:t>S </a:t>
            </a:r>
            <a:r>
              <a:rPr lang="en-US" altLang="en-US" sz="2800" dirty="0" smtClean="0"/>
              <a:t>for which</a:t>
            </a:r>
            <a:r>
              <a:rPr lang="en-US" altLang="en-US" sz="2800" i="1" dirty="0" smtClean="0"/>
              <a:t> </a:t>
            </a:r>
            <a:r>
              <a:rPr lang="en-US" altLang="en-US" sz="2800" i="1" dirty="0" smtClean="0">
                <a:latin typeface="Times New Roman" pitchFamily="18" charset="0"/>
              </a:rPr>
              <a:t>A </a:t>
            </a:r>
            <a:r>
              <a:rPr lang="en-US" altLang="en-US" sz="2800" dirty="0" smtClean="0"/>
              <a:t>has value</a:t>
            </a:r>
            <a:r>
              <a:rPr lang="en-US" altLang="en-US" sz="2800" i="1" dirty="0" smtClean="0"/>
              <a:t> </a:t>
            </a:r>
            <a:r>
              <a:rPr lang="en-US" altLang="en-US" sz="2800" i="1" dirty="0" smtClean="0">
                <a:latin typeface="Times New Roman" pitchFamily="18" charset="0"/>
              </a:rPr>
              <a:t>v</a:t>
            </a:r>
          </a:p>
        </p:txBody>
      </p:sp>
      <p:grpSp>
        <p:nvGrpSpPr>
          <p:cNvPr id="27654" name="Group 8"/>
          <p:cNvGrpSpPr>
            <a:grpSpLocks/>
          </p:cNvGrpSpPr>
          <p:nvPr/>
        </p:nvGrpSpPr>
        <p:grpSpPr bwMode="auto">
          <a:xfrm>
            <a:off x="5181600" y="4495800"/>
            <a:ext cx="598488" cy="995363"/>
            <a:chOff x="3072" y="2400"/>
            <a:chExt cx="377" cy="627"/>
          </a:xfrm>
        </p:grpSpPr>
        <p:sp>
          <p:nvSpPr>
            <p:cNvPr id="314373" name="Text Box 5"/>
            <p:cNvSpPr txBox="1">
              <a:spLocks noChangeArrowheads="1"/>
            </p:cNvSpPr>
            <p:nvPr/>
          </p:nvSpPr>
          <p:spPr bwMode="auto">
            <a:xfrm>
              <a:off x="3072" y="2400"/>
              <a:ext cx="3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>
                  <a:latin typeface="Times New Roman" charset="0"/>
                  <a:ea typeface="ＭＳ Ｐゴシック" charset="0"/>
                </a:rPr>
                <a:t>|</a:t>
              </a:r>
              <a:r>
                <a:rPr lang="en-US" b="0" i="1">
                  <a:latin typeface="Times New Roman" charset="0"/>
                  <a:ea typeface="ＭＳ Ｐゴシック" charset="0"/>
                </a:rPr>
                <a:t>Sv</a:t>
              </a:r>
              <a:r>
                <a:rPr lang="en-US" b="0">
                  <a:latin typeface="Times New Roman" charset="0"/>
                  <a:ea typeface="ＭＳ Ｐゴシック" charset="0"/>
                </a:rPr>
                <a:t>|</a:t>
              </a: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14374" name="Text Box 6"/>
            <p:cNvSpPr txBox="1">
              <a:spLocks noChangeArrowheads="1"/>
            </p:cNvSpPr>
            <p:nvPr/>
          </p:nvSpPr>
          <p:spPr bwMode="auto">
            <a:xfrm>
              <a:off x="3120" y="2736"/>
              <a:ext cx="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>
                  <a:latin typeface="Times New Roman" charset="0"/>
                  <a:ea typeface="ＭＳ Ｐゴシック" charset="0"/>
                </a:rPr>
                <a:t>|</a:t>
              </a:r>
              <a:r>
                <a:rPr lang="en-US" b="0" i="1">
                  <a:latin typeface="Times New Roman" charset="0"/>
                  <a:ea typeface="ＭＳ Ｐゴシック" charset="0"/>
                </a:rPr>
                <a:t>S</a:t>
              </a:r>
              <a:r>
                <a:rPr lang="en-US" b="0">
                  <a:latin typeface="Times New Roman" charset="0"/>
                  <a:ea typeface="ＭＳ Ｐゴシック" charset="0"/>
                </a:rPr>
                <a:t>|</a:t>
              </a: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14375" name="Line 7"/>
            <p:cNvSpPr>
              <a:spLocks noChangeShapeType="1"/>
            </p:cNvSpPr>
            <p:nvPr/>
          </p:nvSpPr>
          <p:spPr bwMode="auto">
            <a:xfrm>
              <a:off x="3072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3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98463"/>
            <a:ext cx="8637588" cy="830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287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Entropy and Information Gain calculation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Iteration 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1640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07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476250"/>
            <a:ext cx="8637587" cy="769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>
                <a:ea typeface="+mj-ea"/>
              </a:rPr>
              <a:t>Inductive bias in decision tree learning 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 smtClean="0">
                <a:ea typeface="+mn-ea"/>
                <a:cs typeface="+mn-cs"/>
              </a:rPr>
              <a:t>What is the inductive bias of DT learning?</a:t>
            </a:r>
            <a:endParaRPr lang="en-US" i="1" smtClean="0">
              <a:ea typeface="+mn-ea"/>
              <a:cs typeface="+mn-cs"/>
            </a:endParaRP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lang="en-US" i="1" smtClean="0">
                <a:ea typeface="+mn-ea"/>
                <a:cs typeface="+mn-cs"/>
              </a:rPr>
              <a:t>Shorter trees are preferred over longer trees</a:t>
            </a:r>
          </a:p>
          <a:p>
            <a:pPr marL="457200" indent="-457200" eaLnBrk="1" hangingPunct="1">
              <a:buFont typeface="Arial" charset="0"/>
              <a:buNone/>
              <a:defRPr/>
            </a:pPr>
            <a:r>
              <a:rPr lang="en-US" i="1" smtClean="0">
                <a:ea typeface="+mn-ea"/>
                <a:cs typeface="+mn-cs"/>
              </a:rPr>
              <a:t>	</a:t>
            </a:r>
            <a:r>
              <a:rPr lang="en-US" smtClean="0">
                <a:ea typeface="+mn-ea"/>
                <a:cs typeface="+mn-cs"/>
              </a:rPr>
              <a:t>Not enough. This is the bias exhibited by a simple breadth first algorithm generating all DT's e selecting the shorter one</a:t>
            </a:r>
            <a:endParaRPr lang="en-US" i="1" smtClean="0">
              <a:ea typeface="+mn-ea"/>
              <a:cs typeface="+mn-cs"/>
            </a:endParaRPr>
          </a:p>
          <a:p>
            <a:pPr marL="457200" indent="-457200" eaLnBrk="1" hangingPunct="1">
              <a:buFont typeface="Arial" charset="0"/>
              <a:buAutoNum type="arabicPeriod" startAt="2"/>
              <a:defRPr/>
            </a:pPr>
            <a:r>
              <a:rPr lang="en-US" i="1" smtClean="0">
                <a:ea typeface="+mn-ea"/>
                <a:cs typeface="+mn-cs"/>
              </a:rPr>
              <a:t>Prefer trees that place high information gain attributes close to the root</a:t>
            </a:r>
            <a:endParaRPr lang="en-US" smtClean="0">
              <a:ea typeface="+mn-ea"/>
              <a:cs typeface="+mn-cs"/>
            </a:endParaRPr>
          </a:p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 i="1" smtClean="0">
                <a:ea typeface="+mn-ea"/>
                <a:cs typeface="+mn-cs"/>
              </a:rPr>
              <a:t>Note</a:t>
            </a:r>
            <a:r>
              <a:rPr lang="en-US" smtClean="0">
                <a:ea typeface="+mn-ea"/>
                <a:cs typeface="+mn-cs"/>
              </a:rPr>
              <a:t>: DT's are not limited in representing all possible functions</a:t>
            </a:r>
            <a:endParaRPr lang="en-US" i="1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Issues in decision trees learning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3600" dirty="0" smtClean="0">
                <a:ea typeface="+mn-ea"/>
                <a:cs typeface="+mn-cs"/>
              </a:rPr>
              <a:t>Over fitting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altLang="en-US" sz="3200" dirty="0"/>
              <a:t>Building trees that “adapt too much” to the training examples may lead to “</a:t>
            </a:r>
            <a:r>
              <a:rPr lang="en-US" altLang="ja-JP" sz="3200" dirty="0"/>
              <a:t>overfitting</a:t>
            </a:r>
            <a:r>
              <a:rPr lang="en-US" altLang="en-US" sz="3200" dirty="0" smtClean="0"/>
              <a:t>”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altLang="ja-JP" sz="3200" dirty="0" smtClean="0"/>
              <a:t>Two approaches to avoid overfitting</a:t>
            </a:r>
          </a:p>
          <a:p>
            <a:pPr lvl="2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altLang="ja-JP" sz="2800" dirty="0" smtClean="0"/>
              <a:t>Pre pruning : stop growing the tree before it reaches perfection</a:t>
            </a:r>
          </a:p>
          <a:p>
            <a:pPr lvl="2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altLang="ja-JP" sz="2800" dirty="0" smtClean="0"/>
              <a:t>Post- pruning : Allow the tree to grow entirely and then post-prune some of the branches from it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146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r>
              <a:rPr lang="en-US" sz="4000" b="1" i="1" dirty="0" smtClean="0"/>
              <a:t>Weakness of DT</a:t>
            </a:r>
          </a:p>
          <a:p>
            <a:pPr lvl="1"/>
            <a:r>
              <a:rPr lang="en-US" sz="3200" dirty="0" smtClean="0"/>
              <a:t>Models are often biased towards features having more number of possible values –</a:t>
            </a:r>
            <a:r>
              <a:rPr lang="en-US" sz="3200" dirty="0" err="1" smtClean="0"/>
              <a:t>i.e</a:t>
            </a:r>
            <a:r>
              <a:rPr lang="en-US" sz="3200" dirty="0" smtClean="0"/>
              <a:t>, levels</a:t>
            </a:r>
          </a:p>
          <a:p>
            <a:pPr lvl="1"/>
            <a:r>
              <a:rPr lang="en-US" sz="3200" dirty="0" smtClean="0"/>
              <a:t>Gets over fitted or under fitted easily</a:t>
            </a:r>
          </a:p>
          <a:p>
            <a:pPr lvl="1"/>
            <a:r>
              <a:rPr lang="en-US" sz="3200" dirty="0" smtClean="0"/>
              <a:t>Are prone to errors in classification problems with many classes and relatively small number of training examples</a:t>
            </a:r>
          </a:p>
          <a:p>
            <a:pPr lvl="1"/>
            <a:r>
              <a:rPr lang="en-US" sz="3200" dirty="0" smtClean="0"/>
              <a:t>Can be computationally expensive to train</a:t>
            </a:r>
          </a:p>
          <a:p>
            <a:pPr lvl="1"/>
            <a:r>
              <a:rPr lang="en-US" sz="3200" dirty="0" smtClean="0"/>
              <a:t>Large trees are complex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61754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r>
              <a:rPr lang="en-US" sz="3600" b="1" i="1" dirty="0" smtClean="0"/>
              <a:t>Strengths of DT</a:t>
            </a:r>
          </a:p>
          <a:p>
            <a:pPr lvl="1"/>
            <a:r>
              <a:rPr lang="en-US" sz="3200" dirty="0" smtClean="0"/>
              <a:t>Simple rules for understanding</a:t>
            </a:r>
          </a:p>
          <a:p>
            <a:pPr lvl="1"/>
            <a:r>
              <a:rPr lang="en-US" sz="3200" dirty="0" smtClean="0"/>
              <a:t>Works well for most problems</a:t>
            </a:r>
          </a:p>
          <a:p>
            <a:pPr lvl="1"/>
            <a:r>
              <a:rPr lang="en-US" sz="3200" dirty="0" smtClean="0"/>
              <a:t>Can handle both numerical and categorical data</a:t>
            </a:r>
          </a:p>
          <a:p>
            <a:pPr lvl="1"/>
            <a:r>
              <a:rPr lang="en-US" sz="3200" dirty="0" smtClean="0"/>
              <a:t>Can work well both with small and large training data sets</a:t>
            </a:r>
          </a:p>
          <a:p>
            <a:pPr lvl="1"/>
            <a:r>
              <a:rPr lang="en-US" sz="3200" dirty="0" smtClean="0"/>
              <a:t>Provide a definite clue of which features are more useful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4112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184"/>
          <a:stretch/>
        </p:blipFill>
        <p:spPr>
          <a:xfrm>
            <a:off x="833436" y="1003060"/>
            <a:ext cx="7319964" cy="4483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602069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PROBLEMS – Image Classification, Disease prediction, win-loss prediction of games, prediction of natural calamity, handwriting classification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714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Ensemble Classifier -  that is a combining classifier that uses and combines many decision tree classifiers</a:t>
            </a:r>
          </a:p>
          <a:p>
            <a:r>
              <a:rPr lang="en-US" dirty="0" err="1" smtClean="0"/>
              <a:t>Ensembling</a:t>
            </a:r>
            <a:r>
              <a:rPr lang="en-US" dirty="0" smtClean="0"/>
              <a:t> is usually done using the concept of bagging with different feature sets</a:t>
            </a:r>
          </a:p>
          <a:p>
            <a:r>
              <a:rPr lang="en-US" dirty="0" smtClean="0"/>
              <a:t>Reason – to train the trees -  contribution from each feature comes in number of models</a:t>
            </a:r>
          </a:p>
          <a:p>
            <a:r>
              <a:rPr lang="en-US" dirty="0" smtClean="0"/>
              <a:t>Ensemble mode – better than that from individual DTs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24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D:\Professional\Department\18MCA343 - ML\code snippets\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101" r="14762" b="5820"/>
          <a:stretch/>
        </p:blipFill>
        <p:spPr bwMode="auto">
          <a:xfrm>
            <a:off x="123371" y="228600"/>
            <a:ext cx="8868229" cy="623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9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 smtClean="0"/>
              <a:t>How does random forest work?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there are N variables or features in the input dataset, select a subset of ‘m’ (m&lt;N) features at random out of N features. Also the observations or data instances should be picked randomly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best split principle on these ‘m’ features to calculate the number of nodes ‘d’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splitting the nodes to child nodes till the tree is grown to the maximum possible extent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different subset of the training data ‘ with replacement’ to train another DT following steps 1-3. repeat this to build and train ‘n’ DTs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 class assignment is done on the basis of majority votes from the ‘n’ trees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50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Strengths of random forest </a:t>
            </a:r>
          </a:p>
          <a:p>
            <a:pPr lvl="1"/>
            <a:r>
              <a:rPr lang="en-US" dirty="0" smtClean="0"/>
              <a:t>Runs efficiently on large and expansive data sets</a:t>
            </a:r>
          </a:p>
          <a:p>
            <a:pPr lvl="1"/>
            <a:r>
              <a:rPr lang="en-US" dirty="0" smtClean="0"/>
              <a:t>Has a robust method for estimating missing data  and maintains precision when a large proportion of the data is absent</a:t>
            </a:r>
          </a:p>
          <a:p>
            <a:pPr lvl="1"/>
            <a:r>
              <a:rPr lang="en-US" dirty="0" smtClean="0"/>
              <a:t>Powerful technique for balancing errors in a class population of unbalanced data sets</a:t>
            </a:r>
          </a:p>
          <a:p>
            <a:pPr lvl="1"/>
            <a:r>
              <a:rPr lang="en-US" dirty="0" smtClean="0"/>
              <a:t>It gives estimates about which features are most important ones in the overall classification</a:t>
            </a:r>
          </a:p>
          <a:p>
            <a:pPr lvl="1"/>
            <a:r>
              <a:rPr lang="en-US" dirty="0" smtClean="0"/>
              <a:t>Generates an internal unbiased estimate of the generalization error</a:t>
            </a:r>
          </a:p>
          <a:p>
            <a:pPr lvl="1"/>
            <a:r>
              <a:rPr lang="en-US" dirty="0" smtClean="0"/>
              <a:t>Generalized forests can be saved for future use on other data</a:t>
            </a:r>
          </a:p>
          <a:p>
            <a:pPr lvl="1"/>
            <a:r>
              <a:rPr lang="en-US" dirty="0" smtClean="0"/>
              <a:t>Can be used to solve both classification and regression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4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Weakness of random forest </a:t>
            </a:r>
            <a:endParaRPr lang="en-US" b="1" dirty="0"/>
          </a:p>
          <a:p>
            <a:r>
              <a:rPr lang="en-US" dirty="0" smtClean="0"/>
              <a:t>Not easy to understand as a decision tree model as it combines a number of DT models</a:t>
            </a:r>
          </a:p>
          <a:p>
            <a:r>
              <a:rPr lang="en-US" dirty="0" smtClean="0"/>
              <a:t>Computationally much more expensive than a simple DT</a:t>
            </a:r>
          </a:p>
          <a:p>
            <a:pPr marL="0" indent="0">
              <a:buNone/>
            </a:pPr>
            <a:r>
              <a:rPr lang="en-US" b="1" i="1" dirty="0" smtClean="0"/>
              <a:t>Application of </a:t>
            </a:r>
            <a:r>
              <a:rPr lang="en-US" b="1" i="1" dirty="0"/>
              <a:t>random forest </a:t>
            </a:r>
            <a:endParaRPr lang="en-US" b="1" dirty="0"/>
          </a:p>
          <a:p>
            <a:r>
              <a:rPr lang="en-US" dirty="0" smtClean="0"/>
              <a:t>Very powerful classifier – combines the versatility of many DT models into a single model</a:t>
            </a:r>
          </a:p>
          <a:p>
            <a:r>
              <a:rPr lang="en-US" dirty="0" smtClean="0"/>
              <a:t>Can solve a wide range of classification problems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41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Support Vector Machine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classifier formally defined by a separating </a:t>
            </a:r>
            <a:r>
              <a:rPr lang="en-US" dirty="0" smtClean="0"/>
              <a:t>hyperplane</a:t>
            </a:r>
          </a:p>
          <a:p>
            <a:r>
              <a:rPr lang="en-US" dirty="0" smtClean="0"/>
              <a:t>the </a:t>
            </a:r>
            <a:r>
              <a:rPr lang="en-US" dirty="0"/>
              <a:t>algorithm outputs an optimal hyperplane which categorizes new </a:t>
            </a:r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 two </a:t>
            </a:r>
            <a:r>
              <a:rPr lang="en-US" dirty="0" smtClean="0"/>
              <a:t>dimensional </a:t>
            </a:r>
            <a:r>
              <a:rPr lang="en-US" dirty="0"/>
              <a:t>space this hyperplane is a line dividing a plane in two parts where in each class lay in either </a:t>
            </a:r>
            <a:r>
              <a:rPr lang="en-US" dirty="0" smtClean="0"/>
              <a:t>side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16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Professional\Department\18MCA343 - ML\ppt\images\1_BpeH5_M58kJ5xXfwzxI8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7086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Professional\Department\18MCA343 - ML\ppt\images\1_Sg6wjASoZHPphF10tcPZ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657600"/>
            <a:ext cx="657225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938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324600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Support Vectors : </a:t>
            </a:r>
            <a:r>
              <a:rPr lang="en-US" dirty="0" smtClean="0"/>
              <a:t>the data points, the critical component in a data set, which are near the identified set of lines (hyperplane). If SV are removed, they will alter the position of the dividing hyperplane</a:t>
            </a:r>
          </a:p>
          <a:p>
            <a:r>
              <a:rPr lang="en-US" b="1" i="1" dirty="0" smtClean="0"/>
              <a:t>SVM </a:t>
            </a:r>
            <a:r>
              <a:rPr lang="en-US" dirty="0" smtClean="0"/>
              <a:t>– feature to ignore outliers and find the hyperplane that has maximum margin – robust to outliers</a:t>
            </a:r>
          </a:p>
          <a:p>
            <a:r>
              <a:rPr lang="en-US" dirty="0"/>
              <a:t>Challenge with SVM model is to find the optimal </a:t>
            </a:r>
            <a:r>
              <a:rPr lang="en-US" dirty="0" smtClean="0"/>
              <a:t>hyperplane</a:t>
            </a:r>
          </a:p>
          <a:p>
            <a:pPr lvl="1"/>
            <a:r>
              <a:rPr lang="en-US" dirty="0" smtClean="0"/>
              <a:t>Hyperplane should segregate the data instances belonging to two classes in the best possible way</a:t>
            </a:r>
          </a:p>
          <a:p>
            <a:pPr lvl="1"/>
            <a:r>
              <a:rPr lang="en-US" dirty="0" smtClean="0"/>
              <a:t>Show maximize the distances between the nearest data points of both the classes, </a:t>
            </a:r>
            <a:r>
              <a:rPr lang="en-US" dirty="0" err="1" smtClean="0"/>
              <a:t>i.e</a:t>
            </a:r>
            <a:r>
              <a:rPr lang="en-US" dirty="0" smtClean="0"/>
              <a:t> maximize the margin</a:t>
            </a:r>
          </a:p>
          <a:p>
            <a:pPr lvl="1"/>
            <a:r>
              <a:rPr lang="en-US" dirty="0" smtClean="0"/>
              <a:t>If need to prioritize between higher margin and lesser misclassification,  the hyperplane should try to reduce misclassification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5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Professional\Department\18MCA343 - ML\ppt\S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5225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84590" y="5428902"/>
            <a:ext cx="401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Maximum Margin Hyperplane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7064" y="685800"/>
            <a:ext cx="432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MMH for linearly separable data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7049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224135"/>
            <a:ext cx="460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MMH for nonlinear separable data</a:t>
            </a:r>
            <a:endParaRPr lang="en-US" sz="2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21" y="1309688"/>
            <a:ext cx="6527717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35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Examples of Classification Task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Predicting tumor cells as benign or malignant</a:t>
            </a:r>
          </a:p>
          <a:p>
            <a:pPr lvl="4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Classifying credit card transactions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as legitimate or fraudulent</a:t>
            </a:r>
          </a:p>
          <a:p>
            <a:pPr lvl="4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Classifying secondary structures of protein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as alpha-helix, beta-sheet, or random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coil</a:t>
            </a:r>
          </a:p>
          <a:p>
            <a:pPr lvl="4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Categorizing news stories as finance,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weather, entertainment, sports, etc.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6781800" y="1676400"/>
            <a:ext cx="2057400" cy="1417638"/>
            <a:chOff x="3360" y="768"/>
            <a:chExt cx="1296" cy="893"/>
          </a:xfrm>
        </p:grpSpPr>
        <p:pic>
          <p:nvPicPr>
            <p:cNvPr id="5126" name="Picture 5" descr="story-3dimensional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768"/>
              <a:ext cx="1238" cy="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7" name="Object 6"/>
            <p:cNvGraphicFramePr>
              <a:graphicFrameLocks noChangeAspect="1"/>
            </p:cNvGraphicFramePr>
            <p:nvPr/>
          </p:nvGraphicFramePr>
          <p:xfrm>
            <a:off x="3370" y="1155"/>
            <a:ext cx="4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" name="VISIO" r:id="rId4" imgW="617220" imgH="615696" progId="Visio.Drawing.6">
                    <p:embed/>
                  </p:oleObj>
                </mc:Choice>
                <mc:Fallback>
                  <p:oleObj name="VISIO" r:id="rId4" imgW="617220" imgH="61569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155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7"/>
            <p:cNvGraphicFramePr>
              <a:graphicFrameLocks noChangeAspect="1"/>
            </p:cNvGraphicFramePr>
            <p:nvPr/>
          </p:nvGraphicFramePr>
          <p:xfrm>
            <a:off x="3360" y="912"/>
            <a:ext cx="43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3" name="VISIO" r:id="rId6" imgW="806196" imgH="662940" progId="Visio.Drawing.6">
                    <p:embed/>
                  </p:oleObj>
                </mc:Choice>
                <mc:Fallback>
                  <p:oleObj name="VISIO" r:id="rId6" imgW="806196" imgH="66294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912"/>
                          <a:ext cx="43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125" name="Picture 8" descr="pr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886200"/>
            <a:ext cx="1535112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1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Strengths </a:t>
            </a:r>
            <a:r>
              <a:rPr lang="en-US" b="1" i="1" dirty="0"/>
              <a:t>of </a:t>
            </a:r>
            <a:r>
              <a:rPr lang="en-US" b="1" i="1" dirty="0" smtClean="0"/>
              <a:t>SVM </a:t>
            </a:r>
            <a:endParaRPr lang="en-US" b="1" dirty="0"/>
          </a:p>
          <a:p>
            <a:r>
              <a:rPr lang="en-US" dirty="0" smtClean="0"/>
              <a:t>SVM can be used for both classification and regression</a:t>
            </a:r>
          </a:p>
          <a:p>
            <a:r>
              <a:rPr lang="en-US" dirty="0" smtClean="0"/>
              <a:t>It is robust, i.e. not much impacted by data with noise or outliers</a:t>
            </a:r>
          </a:p>
          <a:p>
            <a:r>
              <a:rPr lang="en-US" dirty="0" smtClean="0"/>
              <a:t>The prediction results using this model are very promising</a:t>
            </a:r>
          </a:p>
          <a:p>
            <a:pPr marL="0" indent="0">
              <a:buNone/>
            </a:pPr>
            <a:r>
              <a:rPr lang="en-US" b="1" i="1" dirty="0" smtClean="0"/>
              <a:t>Application of SVM </a:t>
            </a:r>
            <a:endParaRPr lang="en-US" b="1" dirty="0"/>
          </a:p>
          <a:p>
            <a:r>
              <a:rPr lang="en-US" dirty="0" smtClean="0"/>
              <a:t>Most effective when it is used for binary classification, </a:t>
            </a:r>
            <a:r>
              <a:rPr lang="en-US" dirty="0" err="1" smtClean="0"/>
              <a:t>i.e</a:t>
            </a:r>
            <a:r>
              <a:rPr lang="en-US" dirty="0" smtClean="0"/>
              <a:t>, for solving a ML problem with 2 classes</a:t>
            </a:r>
          </a:p>
          <a:p>
            <a:r>
              <a:rPr lang="en-US" dirty="0" smtClean="0"/>
              <a:t>Field of bioinformatics – detecting cancer and other genetic disorders</a:t>
            </a:r>
          </a:p>
          <a:p>
            <a:r>
              <a:rPr lang="en-US" dirty="0" smtClean="0"/>
              <a:t>Detecting the image of a face by binary classification of images into face and non face components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882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668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Weakness of </a:t>
            </a:r>
            <a:r>
              <a:rPr lang="en-US" b="1" i="1" dirty="0" smtClean="0"/>
              <a:t>SVM </a:t>
            </a:r>
            <a:endParaRPr lang="en-US" b="1" dirty="0"/>
          </a:p>
          <a:p>
            <a:r>
              <a:rPr lang="en-US" dirty="0" smtClean="0"/>
              <a:t>SVM is applicable only for binary classification,.</a:t>
            </a:r>
            <a:r>
              <a:rPr lang="en-US" dirty="0" err="1" smtClean="0"/>
              <a:t>i.e</a:t>
            </a:r>
            <a:r>
              <a:rPr lang="en-US" dirty="0" smtClean="0"/>
              <a:t>, where there are only two classes in the problem domain</a:t>
            </a:r>
          </a:p>
          <a:p>
            <a:r>
              <a:rPr lang="en-US" dirty="0" smtClean="0"/>
              <a:t>SVM model is very complex – like a black box when it deals with high-dimensional data sets – difficult and close to impossible to understand the model in such cases</a:t>
            </a:r>
          </a:p>
          <a:p>
            <a:r>
              <a:rPr lang="en-US" dirty="0" smtClean="0"/>
              <a:t>Slow for a large datasets </a:t>
            </a:r>
            <a:r>
              <a:rPr lang="en-US" dirty="0" err="1" smtClean="0"/>
              <a:t>i.e</a:t>
            </a:r>
            <a:r>
              <a:rPr lang="en-US" dirty="0" smtClean="0"/>
              <a:t>, a data set with either a large number of features or a large number of instances</a:t>
            </a:r>
          </a:p>
          <a:p>
            <a:r>
              <a:rPr lang="en-US" dirty="0" smtClean="0"/>
              <a:t>It is quite memory intensive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882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2800" y="55626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PART B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35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Learning Steps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5200" y="838200"/>
            <a:ext cx="1828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Problem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667000" y="19050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Identification of required Data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6670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Data Preprocessing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2667000" y="3276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Definition of Training Set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667000" y="3962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Algorithm Selection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2667000" y="4648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Training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667000" y="53340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Evaluation with test set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6781800" y="6172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Classifier</a:t>
            </a:r>
            <a:endParaRPr lang="en-US" sz="2000" b="1" dirty="0"/>
          </a:p>
        </p:txBody>
      </p:sp>
      <p:sp>
        <p:nvSpPr>
          <p:cNvPr id="17" name="Diamond 16"/>
          <p:cNvSpPr/>
          <p:nvPr/>
        </p:nvSpPr>
        <p:spPr>
          <a:xfrm>
            <a:off x="3962400" y="6019800"/>
            <a:ext cx="11430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OK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17" idx="3"/>
            <a:endCxn id="16" idx="1"/>
          </p:cNvCxnSpPr>
          <p:nvPr/>
        </p:nvCxnSpPr>
        <p:spPr>
          <a:xfrm>
            <a:off x="5105400" y="6362700"/>
            <a:ext cx="1676400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1"/>
          </p:cNvCxnSpPr>
          <p:nvPr/>
        </p:nvCxnSpPr>
        <p:spPr>
          <a:xfrm flipH="1">
            <a:off x="914400" y="6362700"/>
            <a:ext cx="30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14400" y="2133600"/>
            <a:ext cx="0" cy="4229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1"/>
          </p:cNvCxnSpPr>
          <p:nvPr/>
        </p:nvCxnSpPr>
        <p:spPr>
          <a:xfrm>
            <a:off x="914400" y="2133600"/>
            <a:ext cx="1752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14400" y="2895600"/>
            <a:ext cx="1752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14400" y="3505200"/>
            <a:ext cx="1752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4400" y="4191000"/>
            <a:ext cx="1752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48768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19200" y="4533900"/>
            <a:ext cx="1066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Parameter Training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14400" y="48768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2"/>
          </p:cNvCxnSpPr>
          <p:nvPr/>
        </p:nvCxnSpPr>
        <p:spPr>
          <a:xfrm flipV="1">
            <a:off x="1752600" y="5105400"/>
            <a:ext cx="0" cy="1257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2"/>
            <a:endCxn id="11" idx="0"/>
          </p:cNvCxnSpPr>
          <p:nvPr/>
        </p:nvCxnSpPr>
        <p:spPr>
          <a:xfrm>
            <a:off x="4419600" y="23622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19600" y="30480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9600" y="37338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19600" y="44196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419600" y="51054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95800" y="57912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4"/>
            <a:endCxn id="5" idx="0"/>
          </p:cNvCxnSpPr>
          <p:nvPr/>
        </p:nvCxnSpPr>
        <p:spPr>
          <a:xfrm>
            <a:off x="4419600" y="16002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k – Nearest Neighbor (</a:t>
            </a:r>
            <a:r>
              <a:rPr lang="en-US" sz="4400" b="1" dirty="0" err="1" smtClean="0"/>
              <a:t>kNN</a:t>
            </a:r>
            <a:r>
              <a:rPr lang="en-US" sz="4400" b="1" dirty="0" smtClean="0"/>
              <a:t>)</a:t>
            </a:r>
          </a:p>
          <a:p>
            <a:r>
              <a:rPr lang="en-US" sz="4400" b="1" dirty="0" smtClean="0"/>
              <a:t>Decision Tree</a:t>
            </a:r>
          </a:p>
          <a:p>
            <a:r>
              <a:rPr lang="en-US" sz="4400" b="1" dirty="0" smtClean="0"/>
              <a:t>Random Forest</a:t>
            </a:r>
          </a:p>
          <a:p>
            <a:r>
              <a:rPr lang="en-US" sz="4400" b="1" dirty="0" smtClean="0"/>
              <a:t>Support Vector Machine (SVM)</a:t>
            </a:r>
          </a:p>
          <a:p>
            <a:r>
              <a:rPr lang="en-US" sz="4400" b="1" dirty="0" smtClean="0"/>
              <a:t>Naïve Bayes Classifier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58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k </a:t>
            </a:r>
            <a:r>
              <a:rPr lang="en-US" dirty="0"/>
              <a:t>– Nearest Neighbor (</a:t>
            </a:r>
            <a:r>
              <a:rPr lang="en-US" dirty="0" err="1"/>
              <a:t>kNN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but extremely powerful classification algorithm</a:t>
            </a:r>
          </a:p>
          <a:p>
            <a:r>
              <a:rPr lang="en-US" dirty="0" smtClean="0"/>
              <a:t>Class label of the unknown element is assigned on the basis of class labels of the similar training data set elements</a:t>
            </a:r>
          </a:p>
          <a:p>
            <a:r>
              <a:rPr lang="en-US" dirty="0" smtClean="0"/>
              <a:t>Distance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err="1" smtClean="0"/>
              <a:t>kNN</a:t>
            </a:r>
            <a:r>
              <a:rPr lang="en-US" i="1" dirty="0"/>
              <a:t> </a:t>
            </a:r>
            <a:r>
              <a:rPr lang="en-US" i="1" dirty="0" smtClean="0"/>
              <a:t>Algorithm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Input : </a:t>
            </a:r>
            <a:r>
              <a:rPr lang="en-US" sz="2200" dirty="0" smtClean="0"/>
              <a:t>Training data set, test data set (or data points), values of ‘k’ ( no of nearest neighbors to be considered)</a:t>
            </a:r>
          </a:p>
          <a:p>
            <a:pPr marL="0" indent="0">
              <a:buNone/>
            </a:pPr>
            <a:r>
              <a:rPr lang="en-US" sz="2200" b="1" dirty="0" smtClean="0"/>
              <a:t>Steps: </a:t>
            </a:r>
          </a:p>
          <a:p>
            <a:pPr marL="0" indent="0">
              <a:buNone/>
            </a:pPr>
            <a:r>
              <a:rPr lang="en-US" sz="2200" b="1" dirty="0" smtClean="0"/>
              <a:t>Do for all </a:t>
            </a:r>
            <a:r>
              <a:rPr lang="en-US" sz="2200" dirty="0" smtClean="0"/>
              <a:t>test data points</a:t>
            </a:r>
          </a:p>
          <a:p>
            <a:pPr marL="400050" lvl="1" indent="0" algn="just">
              <a:buNone/>
            </a:pPr>
            <a:r>
              <a:rPr lang="en-US" sz="2200" dirty="0"/>
              <a:t>calculate the distance (usually Euclidean </a:t>
            </a:r>
            <a:r>
              <a:rPr lang="en-US" sz="2200" dirty="0" smtClean="0"/>
              <a:t>distance</a:t>
            </a:r>
            <a:r>
              <a:rPr lang="en-US" sz="2200" dirty="0"/>
              <a:t>) of the test data point from the different training data points</a:t>
            </a:r>
          </a:p>
          <a:p>
            <a:pPr marL="400050" lvl="1" indent="0" algn="just">
              <a:buNone/>
            </a:pPr>
            <a:r>
              <a:rPr lang="en-US" sz="2200" dirty="0"/>
              <a:t>Find the closest ‘k’ training data points – whose distance are least from the test data point</a:t>
            </a:r>
          </a:p>
          <a:p>
            <a:pPr marL="400050" lvl="1" indent="0" algn="just">
              <a:buNone/>
            </a:pPr>
            <a:r>
              <a:rPr lang="en-US" sz="2200" b="1" dirty="0" smtClean="0"/>
              <a:t>If K = 1	</a:t>
            </a:r>
          </a:p>
          <a:p>
            <a:pPr marL="400050" lvl="1" indent="0" algn="just">
              <a:buNone/>
            </a:pPr>
            <a:r>
              <a:rPr lang="en-US" sz="2200" b="1" dirty="0" smtClean="0"/>
              <a:t>then</a:t>
            </a:r>
            <a:r>
              <a:rPr lang="en-US" sz="2200" dirty="0" smtClean="0"/>
              <a:t> 	</a:t>
            </a:r>
          </a:p>
          <a:p>
            <a:pPr marL="400050" lvl="1" indent="0" algn="just">
              <a:buNone/>
            </a:pPr>
            <a:r>
              <a:rPr lang="en-US" sz="2200" dirty="0" smtClean="0"/>
              <a:t>assign class label of the training data point to the test data point</a:t>
            </a:r>
          </a:p>
          <a:p>
            <a:pPr marL="400050" lvl="1" indent="0" algn="just">
              <a:buNone/>
            </a:pPr>
            <a:r>
              <a:rPr lang="en-US" sz="2200" b="1" dirty="0" smtClean="0"/>
              <a:t>Else</a:t>
            </a:r>
          </a:p>
          <a:p>
            <a:pPr marL="400050" lvl="1" indent="0" algn="just">
              <a:buNone/>
            </a:pPr>
            <a:r>
              <a:rPr lang="en-US" sz="2200" dirty="0" smtClean="0"/>
              <a:t>whichever class label is predominantly present in the training data points, assign that class label to the test data point</a:t>
            </a:r>
          </a:p>
          <a:p>
            <a:pPr marL="0" indent="0" algn="just">
              <a:buNone/>
            </a:pPr>
            <a:r>
              <a:rPr lang="en-US" sz="2200" b="1" dirty="0" smtClean="0"/>
              <a:t>End Do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405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1962</Words>
  <Application>Microsoft Office PowerPoint</Application>
  <PresentationFormat>On-screen Show (4:3)</PresentationFormat>
  <Paragraphs>233</Paragraphs>
  <Slides>42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VISIO</vt:lpstr>
      <vt:lpstr>UNIT III</vt:lpstr>
      <vt:lpstr>Example of Supervised Learning</vt:lpstr>
      <vt:lpstr>CLASSIFICATION MODEL</vt:lpstr>
      <vt:lpstr>Examples of Classification Task</vt:lpstr>
      <vt:lpstr>Classification Learning Steps</vt:lpstr>
      <vt:lpstr>COMMON CLASSIFICATION ALGORITHMS</vt:lpstr>
      <vt:lpstr>1. k – Nearest Neighbor (kNN)</vt:lpstr>
      <vt:lpstr>kNN Algorithm</vt:lpstr>
      <vt:lpstr>Example</vt:lpstr>
      <vt:lpstr>PowerPoint Presentation</vt:lpstr>
      <vt:lpstr>PowerPoint Presentation</vt:lpstr>
      <vt:lpstr>PowerPoint Presentation</vt:lpstr>
      <vt:lpstr>Decision tree representation (PlayTennis)</vt:lpstr>
      <vt:lpstr>When to use Decision Trees</vt:lpstr>
      <vt:lpstr>Building a Decision Tree</vt:lpstr>
      <vt:lpstr>Cont..</vt:lpstr>
      <vt:lpstr>Implementations of Decision Trees</vt:lpstr>
      <vt:lpstr>Illustration</vt:lpstr>
      <vt:lpstr>Which attribute is the best classifier?</vt:lpstr>
      <vt:lpstr>Entropy in binary classification</vt:lpstr>
      <vt:lpstr>Information gain as entropy reduction</vt:lpstr>
      <vt:lpstr>Example</vt:lpstr>
      <vt:lpstr>Entropy and Information Gain calculation</vt:lpstr>
      <vt:lpstr>PowerPoint Presentation</vt:lpstr>
      <vt:lpstr>PowerPoint Presentation</vt:lpstr>
      <vt:lpstr>Inductive bias in decision tree learning </vt:lpstr>
      <vt:lpstr>Issues in decision trees learning</vt:lpstr>
      <vt:lpstr>PowerPoint Presentation</vt:lpstr>
      <vt:lpstr>PowerPoint Presentation</vt:lpstr>
      <vt:lpstr>3. Random Forest Model</vt:lpstr>
      <vt:lpstr>PowerPoint Presentation</vt:lpstr>
      <vt:lpstr>How does random forest work?</vt:lpstr>
      <vt:lpstr>PowerPoint Presentation</vt:lpstr>
      <vt:lpstr>PowerPoint Presentation</vt:lpstr>
      <vt:lpstr>4. Support Vector Machine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</dc:title>
  <dc:creator>AD</dc:creator>
  <cp:lastModifiedBy>AD</cp:lastModifiedBy>
  <cp:revision>184</cp:revision>
  <dcterms:created xsi:type="dcterms:W3CDTF">2019-09-11T14:43:30Z</dcterms:created>
  <dcterms:modified xsi:type="dcterms:W3CDTF">2019-11-05T17:12:18Z</dcterms:modified>
</cp:coreProperties>
</file>