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9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95" r:id="rId20"/>
    <p:sldId id="296" r:id="rId21"/>
    <p:sldId id="298" r:id="rId22"/>
    <p:sldId id="297" r:id="rId23"/>
    <p:sldId id="276" r:id="rId24"/>
    <p:sldId id="277" r:id="rId25"/>
    <p:sldId id="278" r:id="rId26"/>
    <p:sldId id="279" r:id="rId27"/>
    <p:sldId id="301" r:id="rId28"/>
    <p:sldId id="300" r:id="rId29"/>
    <p:sldId id="280" r:id="rId30"/>
    <p:sldId id="299" r:id="rId31"/>
    <p:sldId id="302" r:id="rId32"/>
    <p:sldId id="303" r:id="rId33"/>
    <p:sldId id="304" r:id="rId34"/>
    <p:sldId id="281" r:id="rId35"/>
    <p:sldId id="282" r:id="rId36"/>
    <p:sldId id="283" r:id="rId37"/>
    <p:sldId id="30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62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6" d="100"/>
          <a:sy n="66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69EF7-8E67-400D-BE8B-1683FA605B8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DAEA8-3C4E-47F4-AF4C-C6A040D9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7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1676400"/>
          </a:xfrm>
          <a:ln w="9525">
            <a:headEnd/>
            <a:tailEnd/>
          </a:ln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5DC5E5-4194-4A21-9496-34A0E0F39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FF0B8-96D6-4334-A991-1695784E59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5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02003-7D6F-4CAE-AED9-86C2D9DD96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49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54038-B152-46D8-A741-9084FB26CF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8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2B1D8-4C5B-4806-B8D4-C2EA586D42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77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68716-BD30-4B8F-A7C8-CA8E145CCB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70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0BBFF-12BA-4F47-952F-82C2661AE6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3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1660E-E120-419E-B61F-9A4B7C223FF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0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2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0768A-76CA-4026-AD50-D52D9491129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37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1D16F-5694-45D0-9B02-BBA9963972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39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D0544-3A3B-47DD-9FE1-D9ECD03E82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37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822F0-4711-4F31-95D7-25B401794F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71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1676400"/>
          </a:xfrm>
          <a:ln w="9525">
            <a:headEnd/>
            <a:tailEnd/>
          </a:ln>
        </p:spPr>
        <p:txBody>
          <a:bodyPr lIns="92075" tIns="46038" rIns="92075" bIns="46038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5DC5E5-4194-4A21-9496-34A0E0F39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9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FF0B8-96D6-4334-A991-1695784E59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72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02003-7D6F-4CAE-AED9-86C2D9DD966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32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54038-B152-46D8-A741-9084FB26CF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55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2B1D8-4C5B-4806-B8D4-C2EA586D42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56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68716-BD30-4B8F-A7C8-CA8E145CCB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7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00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0BBFF-12BA-4F47-952F-82C2661AE6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750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1660E-E120-419E-B61F-9A4B7C223FF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2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0768A-76CA-4026-AD50-D52D9491129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84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1D16F-5694-45D0-9B02-BBA9963972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48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8D0544-3A3B-47DD-9FE1-D9ECD03E82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39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822F0-4711-4F31-95D7-25B401794F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8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9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2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C4CA-7076-4D47-A8FD-7D55BFF3086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B0A8-1B7A-4F9C-84FD-815DF3CA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defRPr sz="1400">
                <a:latin typeface="+mn-lt"/>
                <a:ea typeface="+mn-ea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defRPr sz="1400">
                <a:latin typeface="+mn-lt"/>
                <a:ea typeface="+mn-ea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FEE63100-E342-4A95-A265-90061737AD44}" type="slidenum">
              <a:rPr lang="en-US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609600" y="304800"/>
            <a:ext cx="2447925" cy="711200"/>
          </a:xfrm>
          <a:custGeom>
            <a:avLst/>
            <a:gdLst>
              <a:gd name="T0" fmla="*/ 0 w 490331"/>
              <a:gd name="T1" fmla="*/ 0 h 861391"/>
              <a:gd name="T2" fmla="*/ 0 w 490331"/>
              <a:gd name="T3" fmla="*/ 587620 h 861391"/>
              <a:gd name="T4" fmla="*/ 12226161 w 490331"/>
              <a:gd name="T5" fmla="*/ 587620 h 861391"/>
              <a:gd name="T6" fmla="*/ 0 60000 65536"/>
              <a:gd name="T7" fmla="*/ 0 60000 65536"/>
              <a:gd name="T8" fmla="*/ 0 60000 65536"/>
              <a:gd name="T9" fmla="*/ 0 w 490331"/>
              <a:gd name="T10" fmla="*/ 0 h 861391"/>
              <a:gd name="T11" fmla="*/ 490331 w 490331"/>
              <a:gd name="T12" fmla="*/ 861391 h 8613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0331" h="861391">
                <a:moveTo>
                  <a:pt x="0" y="0"/>
                </a:moveTo>
                <a:lnTo>
                  <a:pt x="0" y="861391"/>
                </a:lnTo>
                <a:lnTo>
                  <a:pt x="490331" y="861391"/>
                </a:lnTo>
              </a:path>
            </a:pathLst>
          </a:custGeom>
          <a:noFill/>
          <a:ln w="19050">
            <a:solidFill>
              <a:srgbClr val="AF3408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 flipH="1">
            <a:off x="8210550" y="828675"/>
            <a:ext cx="252413" cy="187325"/>
          </a:xfrm>
          <a:custGeom>
            <a:avLst/>
            <a:gdLst>
              <a:gd name="T0" fmla="*/ 0 w 490331"/>
              <a:gd name="T1" fmla="*/ 0 h 861391"/>
              <a:gd name="T2" fmla="*/ 0 w 490331"/>
              <a:gd name="T3" fmla="*/ 40767 h 861391"/>
              <a:gd name="T4" fmla="*/ 129992 w 490331"/>
              <a:gd name="T5" fmla="*/ 40767 h 861391"/>
              <a:gd name="T6" fmla="*/ 0 60000 65536"/>
              <a:gd name="T7" fmla="*/ 0 60000 65536"/>
              <a:gd name="T8" fmla="*/ 0 60000 65536"/>
              <a:gd name="T9" fmla="*/ 0 w 490331"/>
              <a:gd name="T10" fmla="*/ 0 h 861391"/>
              <a:gd name="T11" fmla="*/ 490331 w 490331"/>
              <a:gd name="T12" fmla="*/ 861391 h 8613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0331" h="861391">
                <a:moveTo>
                  <a:pt x="0" y="0"/>
                </a:moveTo>
                <a:lnTo>
                  <a:pt x="0" y="861391"/>
                </a:lnTo>
                <a:lnTo>
                  <a:pt x="490331" y="861391"/>
                </a:lnTo>
              </a:path>
            </a:pathLst>
          </a:custGeom>
          <a:noFill/>
          <a:ln w="19050">
            <a:solidFill>
              <a:srgbClr val="AF3408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6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Symbol" pitchFamily="18" charset="2"/>
        <a:buChar char="¨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defRPr sz="1400">
                <a:latin typeface="+mn-lt"/>
                <a:ea typeface="+mn-ea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defRPr sz="1400">
                <a:latin typeface="+mn-lt"/>
                <a:ea typeface="+mn-ea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FEE63100-E342-4A95-A265-90061737AD44}" type="slidenum">
              <a:rPr lang="en-US">
                <a:solidFill>
                  <a:srgbClr val="000000"/>
                </a:solidFill>
                <a:ea typeface="ＭＳ Ｐゴシック" pitchFamily="34" charset="-128"/>
              </a:rPr>
              <a:pPr fontAlgn="base"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609600" y="304800"/>
            <a:ext cx="2447925" cy="711200"/>
          </a:xfrm>
          <a:custGeom>
            <a:avLst/>
            <a:gdLst>
              <a:gd name="T0" fmla="*/ 0 w 490331"/>
              <a:gd name="T1" fmla="*/ 0 h 861391"/>
              <a:gd name="T2" fmla="*/ 0 w 490331"/>
              <a:gd name="T3" fmla="*/ 587620 h 861391"/>
              <a:gd name="T4" fmla="*/ 12226161 w 490331"/>
              <a:gd name="T5" fmla="*/ 587620 h 861391"/>
              <a:gd name="T6" fmla="*/ 0 60000 65536"/>
              <a:gd name="T7" fmla="*/ 0 60000 65536"/>
              <a:gd name="T8" fmla="*/ 0 60000 65536"/>
              <a:gd name="T9" fmla="*/ 0 w 490331"/>
              <a:gd name="T10" fmla="*/ 0 h 861391"/>
              <a:gd name="T11" fmla="*/ 490331 w 490331"/>
              <a:gd name="T12" fmla="*/ 861391 h 8613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0331" h="861391">
                <a:moveTo>
                  <a:pt x="0" y="0"/>
                </a:moveTo>
                <a:lnTo>
                  <a:pt x="0" y="861391"/>
                </a:lnTo>
                <a:lnTo>
                  <a:pt x="490331" y="861391"/>
                </a:lnTo>
              </a:path>
            </a:pathLst>
          </a:custGeom>
          <a:noFill/>
          <a:ln w="19050">
            <a:solidFill>
              <a:srgbClr val="AF3408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 flipH="1">
            <a:off x="8210550" y="828675"/>
            <a:ext cx="252413" cy="187325"/>
          </a:xfrm>
          <a:custGeom>
            <a:avLst/>
            <a:gdLst>
              <a:gd name="T0" fmla="*/ 0 w 490331"/>
              <a:gd name="T1" fmla="*/ 0 h 861391"/>
              <a:gd name="T2" fmla="*/ 0 w 490331"/>
              <a:gd name="T3" fmla="*/ 40767 h 861391"/>
              <a:gd name="T4" fmla="*/ 129992 w 490331"/>
              <a:gd name="T5" fmla="*/ 40767 h 861391"/>
              <a:gd name="T6" fmla="*/ 0 60000 65536"/>
              <a:gd name="T7" fmla="*/ 0 60000 65536"/>
              <a:gd name="T8" fmla="*/ 0 60000 65536"/>
              <a:gd name="T9" fmla="*/ 0 w 490331"/>
              <a:gd name="T10" fmla="*/ 0 h 861391"/>
              <a:gd name="T11" fmla="*/ 490331 w 490331"/>
              <a:gd name="T12" fmla="*/ 861391 h 8613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0331" h="861391">
                <a:moveTo>
                  <a:pt x="0" y="0"/>
                </a:moveTo>
                <a:lnTo>
                  <a:pt x="0" y="861391"/>
                </a:lnTo>
                <a:lnTo>
                  <a:pt x="490331" y="861391"/>
                </a:lnTo>
              </a:path>
            </a:pathLst>
          </a:custGeom>
          <a:noFill/>
          <a:ln w="19050">
            <a:solidFill>
              <a:srgbClr val="AF3408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33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Symbol" pitchFamily="18" charset="2"/>
        <a:buChar char="¨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/>
          <a:lstStyle/>
          <a:p>
            <a:r>
              <a:rPr lang="en-US" b="1" dirty="0" smtClean="0"/>
              <a:t>UNIT III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Supervised Learning</a:t>
            </a:r>
          </a:p>
          <a:p>
            <a:r>
              <a:rPr lang="en-US" sz="4000" b="1" dirty="0" smtClean="0"/>
              <a:t>Classification</a:t>
            </a:r>
          </a:p>
          <a:p>
            <a:endParaRPr lang="en-US" sz="4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953000"/>
            <a:ext cx="6400800" cy="118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Bayesian Concept Learning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665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>
            <a:noAutofit/>
          </a:bodyPr>
          <a:lstStyle/>
          <a:p>
            <a:r>
              <a:rPr lang="en-US" sz="3400" dirty="0"/>
              <a:t>Maximum A Posteriori (MAP) Hypothesis, </a:t>
            </a:r>
            <a:r>
              <a:rPr lang="en-US" sz="3400" dirty="0" err="1"/>
              <a:t>h</a:t>
            </a:r>
            <a:r>
              <a:rPr lang="en-US" sz="3400" baseline="-25000" dirty="0" err="1"/>
              <a:t>MAP</a:t>
            </a:r>
            <a:endParaRPr lang="en-US" sz="3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93837"/>
                <a:ext cx="8229600" cy="49831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The learner considers some set of candidate hypotheses H and it </a:t>
                </a:r>
                <a:r>
                  <a:rPr lang="en-US" sz="2800" dirty="0" smtClean="0"/>
                  <a:t>is interested </a:t>
                </a:r>
                <a:r>
                  <a:rPr lang="en-US" sz="2800" dirty="0"/>
                  <a:t>in finding the </a:t>
                </a:r>
                <a:r>
                  <a:rPr lang="en-US" sz="2800" b="1" i="1" dirty="0"/>
                  <a:t>most probable hypothesis </a:t>
                </a:r>
                <a:r>
                  <a:rPr lang="en-US" sz="2800" dirty="0"/>
                  <a:t>h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/>
                  <a:t>H given </a:t>
                </a:r>
                <a:r>
                  <a:rPr lang="en-US" sz="2800" dirty="0" smtClean="0"/>
                  <a:t>the observed </a:t>
                </a:r>
                <a:r>
                  <a:rPr lang="en-US" sz="2800" dirty="0"/>
                  <a:t>data </a:t>
                </a:r>
                <a:r>
                  <a:rPr lang="en-US" sz="2800" dirty="0" smtClean="0"/>
                  <a:t>T</a:t>
                </a:r>
                <a:endParaRPr lang="en-US" sz="2800" dirty="0"/>
              </a:p>
              <a:p>
                <a:r>
                  <a:rPr lang="en-US" sz="2800" dirty="0" smtClean="0"/>
                  <a:t> </a:t>
                </a:r>
                <a:r>
                  <a:rPr lang="en-US" sz="2800" dirty="0"/>
                  <a:t>Any such maximally probable hypothesis is called a </a:t>
                </a:r>
                <a:r>
                  <a:rPr lang="en-US" sz="2800" b="1" i="1" dirty="0"/>
                  <a:t>maximum </a:t>
                </a:r>
                <a:r>
                  <a:rPr lang="en-US" sz="2800" b="1" i="1" dirty="0" smtClean="0"/>
                  <a:t>a posteriori </a:t>
                </a:r>
                <a:r>
                  <a:rPr lang="en-US" sz="2800" b="1" i="1" dirty="0"/>
                  <a:t>(MAP) hypothesis </a:t>
                </a:r>
                <a:r>
                  <a:rPr lang="en-US" sz="2800" b="1" i="1" dirty="0" err="1"/>
                  <a:t>h</a:t>
                </a:r>
                <a:r>
                  <a:rPr lang="en-US" sz="2800" b="1" i="1" baseline="-25000" dirty="0" err="1"/>
                  <a:t>MAP</a:t>
                </a:r>
                <a:r>
                  <a:rPr lang="en-US" sz="2800" dirty="0"/>
                  <a:t>.</a:t>
                </a:r>
              </a:p>
              <a:p>
                <a:r>
                  <a:rPr lang="en-US" sz="2800" dirty="0" smtClean="0"/>
                  <a:t>We </a:t>
                </a:r>
                <a:r>
                  <a:rPr lang="en-US" sz="2800" dirty="0"/>
                  <a:t>can determine the MAP hypotheses by using Bayes theorem </a:t>
                </a:r>
                <a:r>
                  <a:rPr lang="en-US" sz="2800" dirty="0" smtClean="0"/>
                  <a:t>to calculate </a:t>
                </a:r>
                <a:r>
                  <a:rPr lang="en-US" sz="2800" dirty="0"/>
                  <a:t>the posterior probability of each candidate </a:t>
                </a:r>
                <a:r>
                  <a:rPr lang="en-US" sz="2800" dirty="0" smtClean="0"/>
                  <a:t>hypothesis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93837"/>
                <a:ext cx="8229600" cy="4983163"/>
              </a:xfrm>
              <a:blipFill rotWithShape="1">
                <a:blip r:embed="rId3"/>
                <a:stretch>
                  <a:fillRect l="-1259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512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b="1" dirty="0" smtClean="0"/>
                  <a:t>	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h</a:t>
                </a:r>
                <a:r>
                  <a:rPr lang="en-US" sz="2800" b="1" baseline="-25000" dirty="0" err="1" smtClean="0">
                    <a:solidFill>
                      <a:srgbClr val="0000CC"/>
                    </a:solidFill>
                  </a:rPr>
                  <a:t>MAP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 = </a:t>
                </a:r>
                <a:r>
                  <a:rPr lang="en-US" sz="2800" b="1" dirty="0" err="1" smtClean="0">
                    <a:solidFill>
                      <a:srgbClr val="0000CC"/>
                    </a:solidFill>
                  </a:rPr>
                  <a:t>argmax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800" b="1" baseline="-25000" dirty="0">
                    <a:solidFill>
                      <a:srgbClr val="0000CC"/>
                    </a:solidFill>
                  </a:rPr>
                  <a:t>h </a:t>
                </a:r>
                <a14:m>
                  <m:oMath xmlns:m="http://schemas.openxmlformats.org/officeDocument/2006/math">
                    <m:r>
                      <a:rPr lang="en-US" sz="2800" b="1" baseline="-2500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800" b="1" baseline="-25000" dirty="0">
                    <a:solidFill>
                      <a:srgbClr val="0000CC"/>
                    </a:solidFill>
                  </a:rPr>
                  <a:t> H 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P(h | T)</a:t>
                </a:r>
              </a:p>
              <a:p>
                <a:pPr marL="0" indent="0">
                  <a:buNone/>
                </a:pPr>
                <a:endParaRPr lang="en-US" sz="2800" b="1" baseline="-250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baseline="-25000" dirty="0">
                    <a:solidFill>
                      <a:srgbClr val="0000CC"/>
                    </a:solidFill>
                  </a:rPr>
                  <a:t>	</a:t>
                </a:r>
                <a:r>
                  <a:rPr lang="en-US" sz="2800" b="1" baseline="-25000" dirty="0" smtClean="0">
                    <a:solidFill>
                      <a:srgbClr val="0000CC"/>
                    </a:solidFill>
                  </a:rPr>
                  <a:t>	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= </a:t>
                </a:r>
                <a:r>
                  <a:rPr lang="en-US" sz="2800" b="1" dirty="0" err="1" smtClean="0">
                    <a:solidFill>
                      <a:srgbClr val="0000CC"/>
                    </a:solidFill>
                  </a:rPr>
                  <a:t>argmax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800" b="1" baseline="-25000" dirty="0">
                    <a:solidFill>
                      <a:srgbClr val="0000CC"/>
                    </a:solidFill>
                  </a:rPr>
                  <a:t>h </a:t>
                </a:r>
                <a14:m>
                  <m:oMath xmlns:m="http://schemas.openxmlformats.org/officeDocument/2006/math">
                    <m:r>
                      <a:rPr lang="en-US" sz="2800" b="1" baseline="-2500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800" b="1" baseline="-25000" dirty="0">
                    <a:solidFill>
                      <a:srgbClr val="0000CC"/>
                    </a:solidFill>
                  </a:rPr>
                  <a:t> H 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P(T | h) P(h) / P(T)</a:t>
                </a:r>
              </a:p>
              <a:p>
                <a:pPr marL="0" indent="0">
                  <a:buNone/>
                </a:pPr>
                <a:endParaRPr lang="en-US" sz="2800" b="1" dirty="0" smtClean="0"/>
              </a:p>
              <a:p>
                <a:pPr marL="400050" lvl="1" indent="0">
                  <a:buNone/>
                </a:pPr>
                <a:r>
                  <a:rPr lang="en-US" sz="2400" dirty="0"/>
                  <a:t>a</a:t>
                </a:r>
                <a:r>
                  <a:rPr lang="en-US" sz="2400" dirty="0" smtClean="0"/>
                  <a:t>nd as P(T) is a constant independent of h, in this case we can write</a:t>
                </a:r>
              </a:p>
              <a:p>
                <a:pPr marL="0" indent="0">
                  <a:buNone/>
                </a:pPr>
                <a:endParaRPr lang="en-US" sz="2800" b="1" dirty="0" smtClean="0"/>
              </a:p>
              <a:p>
                <a:pPr marL="0" indent="0">
                  <a:buNone/>
                </a:pPr>
                <a:r>
                  <a:rPr lang="en-US" sz="2800" b="1" dirty="0" smtClean="0"/>
                  <a:t>		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800" b="1" dirty="0" err="1" smtClean="0">
                    <a:solidFill>
                      <a:srgbClr val="0000CC"/>
                    </a:solidFill>
                  </a:rPr>
                  <a:t>h</a:t>
                </a:r>
                <a:r>
                  <a:rPr lang="en-US" sz="2800" b="1" baseline="-25000" dirty="0" err="1" smtClean="0">
                    <a:solidFill>
                      <a:srgbClr val="0000CC"/>
                    </a:solidFill>
                  </a:rPr>
                  <a:t>MAP</a:t>
                </a:r>
                <a:r>
                  <a:rPr lang="en-US" sz="2800" b="1" baseline="-25000" dirty="0" smtClean="0">
                    <a:solidFill>
                      <a:srgbClr val="0000CC"/>
                    </a:solidFill>
                  </a:rPr>
                  <a:t>  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= </a:t>
                </a:r>
                <a:r>
                  <a:rPr lang="en-US" sz="2800" b="1" dirty="0" err="1" smtClean="0">
                    <a:solidFill>
                      <a:srgbClr val="0000CC"/>
                    </a:solidFill>
                  </a:rPr>
                  <a:t>argmax</a:t>
                </a:r>
                <a:r>
                  <a:rPr lang="en-US" sz="28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800" b="1" baseline="-25000" dirty="0">
                    <a:solidFill>
                      <a:srgbClr val="0000CC"/>
                    </a:solidFill>
                  </a:rPr>
                  <a:t>h </a:t>
                </a:r>
                <a14:m>
                  <m:oMath xmlns:m="http://schemas.openxmlformats.org/officeDocument/2006/math">
                    <m:r>
                      <a:rPr lang="en-US" sz="2800" b="1" baseline="-2500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800" b="1" baseline="-25000" dirty="0">
                    <a:solidFill>
                      <a:srgbClr val="0000CC"/>
                    </a:solidFill>
                  </a:rPr>
                  <a:t> H </a:t>
                </a:r>
                <a:r>
                  <a:rPr lang="en-US" sz="2800" b="1" dirty="0" smtClean="0">
                    <a:solidFill>
                      <a:srgbClr val="0000CC"/>
                    </a:solidFill>
                  </a:rPr>
                  <a:t>P(T | h) P(h)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3"/>
                <a:stretch>
                  <a:fillRect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>
            <a:noAutofit/>
          </a:bodyPr>
          <a:lstStyle/>
          <a:p>
            <a:r>
              <a:rPr lang="en-US" sz="3500" dirty="0"/>
              <a:t>Maximum Likelihood (ML) Hypothesis, </a:t>
            </a:r>
            <a:r>
              <a:rPr lang="en-US" sz="3500" dirty="0" err="1"/>
              <a:t>h</a:t>
            </a:r>
            <a:r>
              <a:rPr lang="en-US" sz="3500" baseline="-25000" dirty="0" err="1"/>
              <a:t>ML</a:t>
            </a:r>
            <a:endParaRPr lang="en-US" sz="35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If we assume that every hypothesis in H is equally </a:t>
            </a:r>
            <a:r>
              <a:rPr lang="en-US" sz="2800" dirty="0" smtClean="0"/>
              <a:t>probable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i.e</a:t>
            </a:r>
            <a:r>
              <a:rPr lang="en-US" sz="2800" dirty="0"/>
              <a:t>. P(h</a:t>
            </a:r>
            <a:r>
              <a:rPr lang="en-US" sz="2800" baseline="-25000" dirty="0"/>
              <a:t>i</a:t>
            </a:r>
            <a:r>
              <a:rPr lang="en-US" sz="2800" dirty="0"/>
              <a:t>) = P(</a:t>
            </a:r>
            <a:r>
              <a:rPr lang="en-US" sz="2800" dirty="0" err="1"/>
              <a:t>h</a:t>
            </a:r>
            <a:r>
              <a:rPr lang="en-US" sz="2800" baseline="-25000" dirty="0" err="1"/>
              <a:t>j</a:t>
            </a:r>
            <a:r>
              <a:rPr lang="en-US" sz="2800" dirty="0"/>
              <a:t>) for all h</a:t>
            </a:r>
            <a:r>
              <a:rPr lang="en-US" sz="2800" baseline="-25000" dirty="0"/>
              <a:t>i </a:t>
            </a:r>
            <a:r>
              <a:rPr lang="en-US" sz="2800" dirty="0"/>
              <a:t>and </a:t>
            </a:r>
            <a:r>
              <a:rPr lang="en-US" sz="2800" dirty="0" err="1"/>
              <a:t>h</a:t>
            </a:r>
            <a:r>
              <a:rPr lang="en-US" sz="2800" baseline="-25000" dirty="0" err="1"/>
              <a:t>j</a:t>
            </a:r>
            <a:r>
              <a:rPr lang="en-US" sz="2800" dirty="0"/>
              <a:t> in H</a:t>
            </a:r>
          </a:p>
          <a:p>
            <a:pPr marL="400050" lvl="1" indent="0">
              <a:buNone/>
            </a:pPr>
            <a:r>
              <a:rPr lang="en-US" sz="2400" dirty="0"/>
              <a:t>We can only consider </a:t>
            </a:r>
            <a:r>
              <a:rPr lang="en-US" sz="2400" dirty="0" smtClean="0"/>
              <a:t>P(</a:t>
            </a:r>
            <a:r>
              <a:rPr lang="en-US" sz="2400" dirty="0" err="1" smtClean="0"/>
              <a:t>T|h</a:t>
            </a:r>
            <a:r>
              <a:rPr lang="en-US" sz="2400" dirty="0"/>
              <a:t>) to find the most probable </a:t>
            </a:r>
            <a:r>
              <a:rPr lang="en-US" sz="2400" dirty="0" smtClean="0"/>
              <a:t>hypothesis</a:t>
            </a:r>
            <a:endParaRPr lang="en-US" sz="2400" dirty="0"/>
          </a:p>
          <a:p>
            <a:r>
              <a:rPr lang="en-US" sz="2800" b="1" i="1" dirty="0" smtClean="0"/>
              <a:t>P(</a:t>
            </a:r>
            <a:r>
              <a:rPr lang="en-US" sz="2800" b="1" i="1" dirty="0" err="1" smtClean="0"/>
              <a:t>T|h</a:t>
            </a:r>
            <a:r>
              <a:rPr lang="en-US" sz="2800" b="1" i="1" dirty="0"/>
              <a:t>) </a:t>
            </a:r>
            <a:r>
              <a:rPr lang="en-US" sz="2800" dirty="0"/>
              <a:t>is often called the </a:t>
            </a:r>
            <a:r>
              <a:rPr lang="en-US" sz="2800" b="1" i="1" dirty="0"/>
              <a:t>likelihood </a:t>
            </a:r>
            <a:r>
              <a:rPr lang="en-US" sz="2800" dirty="0"/>
              <a:t>of the data </a:t>
            </a:r>
            <a:r>
              <a:rPr lang="en-US" sz="2800" b="1" i="1" dirty="0" smtClean="0"/>
              <a:t>T </a:t>
            </a:r>
            <a:r>
              <a:rPr lang="en-US" sz="2800" dirty="0"/>
              <a:t>given </a:t>
            </a:r>
            <a:r>
              <a:rPr lang="en-US" sz="2800" b="1" i="1" dirty="0"/>
              <a:t>h</a:t>
            </a:r>
          </a:p>
          <a:p>
            <a:r>
              <a:rPr lang="en-US" sz="2800" dirty="0" smtClean="0"/>
              <a:t>Any </a:t>
            </a:r>
            <a:r>
              <a:rPr lang="en-US" sz="2800" dirty="0"/>
              <a:t>hypothesis that maximizes </a:t>
            </a:r>
            <a:r>
              <a:rPr lang="en-US" sz="2800" dirty="0" smtClean="0"/>
              <a:t>P(</a:t>
            </a:r>
            <a:r>
              <a:rPr lang="en-US" sz="2800" dirty="0" err="1" smtClean="0"/>
              <a:t>T|h</a:t>
            </a:r>
            <a:r>
              <a:rPr lang="en-US" sz="2800" dirty="0"/>
              <a:t>) is called a </a:t>
            </a:r>
            <a:r>
              <a:rPr lang="en-US" sz="2800" b="1" i="1" dirty="0"/>
              <a:t>maximum </a:t>
            </a:r>
            <a:r>
              <a:rPr lang="en-US" sz="2800" b="1" i="1" dirty="0" smtClean="0"/>
              <a:t>likelihood (ML</a:t>
            </a:r>
            <a:r>
              <a:rPr lang="en-US" sz="2800" b="1" i="1" dirty="0"/>
              <a:t>) hypothesis, </a:t>
            </a:r>
            <a:r>
              <a:rPr lang="en-US" sz="2800" b="1" i="1" dirty="0" err="1"/>
              <a:t>h</a:t>
            </a:r>
            <a:r>
              <a:rPr lang="en-US" sz="2800" b="1" i="1" baseline="-25000" dirty="0" err="1"/>
              <a:t>ML</a:t>
            </a:r>
            <a:r>
              <a:rPr lang="en-US" sz="2800" b="1" i="1" dirty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19400" y="5953780"/>
                <a:ext cx="43247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00CC"/>
                    </a:solidFill>
                  </a:rPr>
                  <a:t>h</a:t>
                </a:r>
                <a:r>
                  <a:rPr lang="en-US" sz="2800" b="1" baseline="-25000" dirty="0" err="1">
                    <a:solidFill>
                      <a:srgbClr val="0000CC"/>
                    </a:solidFill>
                  </a:rPr>
                  <a:t>ML</a:t>
                </a:r>
                <a:r>
                  <a:rPr lang="en-US" sz="2800" b="1" baseline="-25000" dirty="0">
                    <a:solidFill>
                      <a:srgbClr val="0000CC"/>
                    </a:solidFill>
                  </a:rPr>
                  <a:t>  </a:t>
                </a:r>
                <a:r>
                  <a:rPr lang="en-US" sz="2800" b="1" dirty="0">
                    <a:solidFill>
                      <a:srgbClr val="0000CC"/>
                    </a:solidFill>
                  </a:rPr>
                  <a:t>= </a:t>
                </a:r>
                <a:r>
                  <a:rPr lang="en-US" sz="2800" b="1" dirty="0" err="1">
                    <a:solidFill>
                      <a:srgbClr val="0000CC"/>
                    </a:solidFill>
                  </a:rPr>
                  <a:t>argmax</a:t>
                </a:r>
                <a:r>
                  <a:rPr lang="en-US" sz="2800" dirty="0">
                    <a:solidFill>
                      <a:srgbClr val="0000CC"/>
                    </a:solidFill>
                  </a:rPr>
                  <a:t> </a:t>
                </a:r>
                <a:r>
                  <a:rPr lang="en-US" sz="2800" b="1" baseline="-25000" dirty="0">
                    <a:solidFill>
                      <a:srgbClr val="0000CC"/>
                    </a:solidFill>
                  </a:rPr>
                  <a:t>h </a:t>
                </a:r>
                <a14:m>
                  <m:oMath xmlns:m="http://schemas.openxmlformats.org/officeDocument/2006/math">
                    <m:r>
                      <a:rPr lang="en-US" sz="2800" b="1" baseline="-2500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800" b="1" baseline="-25000" dirty="0">
                    <a:solidFill>
                      <a:srgbClr val="0000CC"/>
                    </a:solidFill>
                  </a:rPr>
                  <a:t> H </a:t>
                </a:r>
                <a:r>
                  <a:rPr lang="en-US" sz="2800" b="1" dirty="0">
                    <a:solidFill>
                      <a:srgbClr val="0000CC"/>
                    </a:solidFill>
                  </a:rPr>
                  <a:t>P(T | h) </a:t>
                </a:r>
                <a:endParaRPr 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953780"/>
                <a:ext cx="432477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962" t="-11628" r="-183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15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1128" y="1828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Prior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30735" y="2695545"/>
            <a:ext cx="683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0967" y="1828800"/>
            <a:ext cx="1152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Posterior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412967" y="1752600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Bayes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65167" y="2057400"/>
            <a:ext cx="14478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36967" y="2057400"/>
            <a:ext cx="14478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V="1">
            <a:off x="4172303" y="2362200"/>
            <a:ext cx="0" cy="3333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02689" y="4354324"/>
            <a:ext cx="5245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P(</a:t>
            </a:r>
            <a:r>
              <a:rPr lang="en-US" sz="3600" b="1" dirty="0" err="1">
                <a:solidFill>
                  <a:srgbClr val="0070C0"/>
                </a:solidFill>
              </a:rPr>
              <a:t>h|T</a:t>
            </a:r>
            <a:r>
              <a:rPr lang="en-US" sz="3600" b="1" dirty="0">
                <a:solidFill>
                  <a:srgbClr val="0070C0"/>
                </a:solidFill>
              </a:rPr>
              <a:t>) =  P(</a:t>
            </a:r>
            <a:r>
              <a:rPr lang="en-US" sz="3600" b="1" dirty="0" err="1">
                <a:solidFill>
                  <a:srgbClr val="0070C0"/>
                </a:solidFill>
              </a:rPr>
              <a:t>T|h</a:t>
            </a:r>
            <a:r>
              <a:rPr lang="en-US" sz="3600" b="1" dirty="0">
                <a:solidFill>
                  <a:srgbClr val="0070C0"/>
                </a:solidFill>
              </a:rPr>
              <a:t>) P(h) / P(T)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4251" y="348197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Prior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5241108"/>
            <a:ext cx="2372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Posterior Probability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60683" y="3682033"/>
            <a:ext cx="1278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Likelihood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84767" y="5257800"/>
            <a:ext cx="229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Marginal  likelihood</a:t>
            </a:r>
            <a:endParaRPr lang="en-US" sz="2000" b="1" dirty="0"/>
          </a:p>
        </p:txBody>
      </p:sp>
      <p:cxnSp>
        <p:nvCxnSpPr>
          <p:cNvPr id="19" name="Straight Arrow Connector 18"/>
          <p:cNvCxnSpPr>
            <a:stCxn id="14" idx="2"/>
          </p:cNvCxnSpPr>
          <p:nvPr/>
        </p:nvCxnSpPr>
        <p:spPr>
          <a:xfrm flipH="1">
            <a:off x="5470367" y="3882088"/>
            <a:ext cx="1015904" cy="6137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2"/>
          </p:cNvCxnSpPr>
          <p:nvPr/>
        </p:nvCxnSpPr>
        <p:spPr>
          <a:xfrm>
            <a:off x="4200153" y="4082143"/>
            <a:ext cx="225209" cy="4136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0"/>
          </p:cNvCxnSpPr>
          <p:nvPr/>
        </p:nvCxnSpPr>
        <p:spPr>
          <a:xfrm flipV="1">
            <a:off x="2024358" y="5000655"/>
            <a:ext cx="245609" cy="240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</p:cNvCxnSpPr>
          <p:nvPr/>
        </p:nvCxnSpPr>
        <p:spPr>
          <a:xfrm flipH="1" flipV="1">
            <a:off x="6838290" y="5000655"/>
            <a:ext cx="695799" cy="257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36567" y="5715000"/>
            <a:ext cx="6310317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Concept of prior, posterior and likelihood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203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smtClean="0">
                <a:latin typeface="Comic Sans MS" pitchFamily="66" charset="0"/>
                <a:ea typeface="ＭＳ Ｐゴシック" pitchFamily="34" charset="-128"/>
              </a:rPr>
              <a:t>Example: Does patient have cancer or not? </a:t>
            </a:r>
            <a:endParaRPr lang="en-US" sz="3000" dirty="0" smtClean="0"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76800"/>
          </a:xfrm>
        </p:spPr>
        <p:txBody>
          <a:bodyPr/>
          <a:lstStyle/>
          <a:p>
            <a:pPr algn="just"/>
            <a:r>
              <a:rPr lang="en-GB" dirty="0" smtClean="0">
                <a:ea typeface="ＭＳ Ｐゴシック" pitchFamily="34" charset="-128"/>
              </a:rPr>
              <a:t>A patient takes a lab test and the result comes back positive. The test returns a correct positive result in only </a:t>
            </a:r>
            <a:r>
              <a:rPr lang="en-GB" dirty="0" smtClean="0">
                <a:latin typeface="Symbol" pitchFamily="18" charset="2"/>
                <a:ea typeface="ＭＳ Ｐゴシック" pitchFamily="34" charset="-128"/>
              </a:rPr>
              <a:t>98%</a:t>
            </a:r>
            <a:r>
              <a:rPr lang="en-GB" dirty="0" smtClean="0">
                <a:ea typeface="ＭＳ Ｐゴシック" pitchFamily="34" charset="-128"/>
              </a:rPr>
              <a:t> of the cases in which the disease is actually present, and a correct negative result in only </a:t>
            </a:r>
            <a:r>
              <a:rPr lang="en-GB" dirty="0" smtClean="0">
                <a:latin typeface="Symbol" pitchFamily="18" charset="2"/>
                <a:ea typeface="ＭＳ Ｐゴシック" pitchFamily="34" charset="-128"/>
              </a:rPr>
              <a:t>97%</a:t>
            </a:r>
            <a:r>
              <a:rPr lang="en-GB" dirty="0" smtClean="0">
                <a:ea typeface="ＭＳ Ｐゴシック" pitchFamily="34" charset="-128"/>
              </a:rPr>
              <a:t> of the cases in which the disease is not present. Furthermore, </a:t>
            </a:r>
            <a:r>
              <a:rPr lang="en-GB" dirty="0" smtClean="0">
                <a:latin typeface="Symbol" pitchFamily="18" charset="2"/>
                <a:ea typeface="ＭＳ Ｐゴシック" pitchFamily="34" charset="-128"/>
              </a:rPr>
              <a:t>.008</a:t>
            </a:r>
            <a:r>
              <a:rPr lang="en-GB" dirty="0" smtClean="0">
                <a:ea typeface="ＭＳ Ｐゴシック" pitchFamily="34" charset="-128"/>
              </a:rPr>
              <a:t> of the entire population have this cancer</a:t>
            </a:r>
          </a:p>
          <a:p>
            <a:pPr>
              <a:buFont typeface="Webdings" pitchFamily="18" charset="2"/>
              <a:buNone/>
            </a:pPr>
            <a:r>
              <a:rPr lang="en-US" dirty="0" smtClean="0">
                <a:ea typeface="ＭＳ Ｐゴシック" pitchFamily="34" charset="-128"/>
              </a:rPr>
              <a:t>	</a:t>
            </a:r>
            <a:r>
              <a:rPr lang="en-US" i="1" dirty="0" smtClean="0">
                <a:solidFill>
                  <a:srgbClr val="CC6600"/>
                </a:solidFill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 dirty="0" smtClean="0">
                <a:solidFill>
                  <a:srgbClr val="CC6600"/>
                </a:solidFill>
                <a:latin typeface="Symbol" pitchFamily="18" charset="2"/>
                <a:ea typeface="ＭＳ Ｐゴシック" pitchFamily="34" charset="-128"/>
              </a:rPr>
              <a:t>(</a:t>
            </a:r>
            <a:r>
              <a:rPr lang="en-US" i="1" dirty="0" smtClean="0">
                <a:solidFill>
                  <a:srgbClr val="CC6600"/>
                </a:solidFill>
                <a:latin typeface="Book Antiqua" pitchFamily="18" charset="0"/>
                <a:ea typeface="ＭＳ Ｐゴシック" pitchFamily="34" charset="-128"/>
              </a:rPr>
              <a:t>cancer</a:t>
            </a:r>
            <a:r>
              <a:rPr lang="en-US" dirty="0" smtClean="0">
                <a:solidFill>
                  <a:srgbClr val="CC6600"/>
                </a:solidFill>
                <a:latin typeface="Symbol" pitchFamily="18" charset="2"/>
                <a:ea typeface="ＭＳ Ｐゴシック" pitchFamily="34" charset="-128"/>
              </a:rPr>
              <a:t>) = .008		</a:t>
            </a:r>
            <a:r>
              <a:rPr lang="en-US" i="1" dirty="0" smtClean="0">
                <a:solidFill>
                  <a:srgbClr val="CC6600"/>
                </a:solidFill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 dirty="0" smtClean="0">
                <a:solidFill>
                  <a:srgbClr val="CC6600"/>
                </a:solidFill>
                <a:latin typeface="Symbol" pitchFamily="18" charset="2"/>
                <a:ea typeface="ＭＳ Ｐゴシック" pitchFamily="34" charset="-128"/>
              </a:rPr>
              <a:t>(</a:t>
            </a:r>
            <a:r>
              <a:rPr lang="en-US" dirty="0" smtClean="0">
                <a:solidFill>
                  <a:srgbClr val="CC6600"/>
                </a:solidFill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</a:t>
            </a:r>
            <a:r>
              <a:rPr lang="en-US" i="1" dirty="0" smtClean="0">
                <a:solidFill>
                  <a:srgbClr val="CC6600"/>
                </a:solidFill>
                <a:latin typeface="Book Antiqua" pitchFamily="18" charset="0"/>
                <a:ea typeface="ＭＳ Ｐゴシック" pitchFamily="34" charset="-128"/>
              </a:rPr>
              <a:t>cancer</a:t>
            </a:r>
            <a:r>
              <a:rPr lang="en-US" dirty="0" smtClean="0">
                <a:solidFill>
                  <a:srgbClr val="CC6600"/>
                </a:solidFill>
                <a:latin typeface="Symbol" pitchFamily="18" charset="2"/>
                <a:ea typeface="ＭＳ Ｐゴシック" pitchFamily="34" charset="-128"/>
              </a:rPr>
              <a:t>) = .992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pitchFamily="18" charset="2"/>
              <a:buNone/>
            </a:pPr>
            <a:r>
              <a:rPr lang="en-US" dirty="0" smtClean="0">
                <a:ea typeface="ＭＳ Ｐゴシック" pitchFamily="34" charset="-128"/>
              </a:rPr>
              <a:t>	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(+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|cancer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) = .98	            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(-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|cancer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) = .02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ebdings" pitchFamily="18" charset="2"/>
              <a:buNone/>
            </a:pPr>
            <a:r>
              <a:rPr lang="en-US" dirty="0" smtClean="0">
                <a:ea typeface="ＭＳ Ｐゴシック" pitchFamily="34" charset="-128"/>
              </a:rPr>
              <a:t>	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(+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|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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cancer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) = .03	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(-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|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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cancer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) = .97</a:t>
            </a:r>
          </a:p>
        </p:txBody>
      </p:sp>
      <p:graphicFrame>
        <p:nvGraphicFramePr>
          <p:cNvPr id="272389" name="Object 2"/>
          <p:cNvGraphicFramePr>
            <a:graphicFrameLocks noChangeAspect="1"/>
          </p:cNvGraphicFramePr>
          <p:nvPr/>
        </p:nvGraphicFramePr>
        <p:xfrm>
          <a:off x="904875" y="4797425"/>
          <a:ext cx="67071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" imgW="3124200" imgH="381000" progId="Equation.3">
                  <p:embed/>
                </p:oleObj>
              </mc:Choice>
              <mc:Fallback>
                <p:oleObj name="Equation" r:id="rId3" imgW="3124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797425"/>
                        <a:ext cx="6707188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4" name="Object 3"/>
          <p:cNvGraphicFramePr>
            <a:graphicFrameLocks noChangeAspect="1"/>
          </p:cNvGraphicFramePr>
          <p:nvPr/>
        </p:nvGraphicFramePr>
        <p:xfrm>
          <a:off x="909638" y="5635625"/>
          <a:ext cx="73072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5" imgW="3403600" imgH="381000" progId="Equation.3">
                  <p:embed/>
                </p:oleObj>
              </mc:Choice>
              <mc:Fallback>
                <p:oleObj name="Equation" r:id="rId5" imgW="3403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5635625"/>
                        <a:ext cx="7307262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21E82-90BE-4676-AAB4-89382F761473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Brute-Force Bayes Concept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876800"/>
          </a:xfrm>
        </p:spPr>
        <p:txBody>
          <a:bodyPr/>
          <a:lstStyle/>
          <a:p>
            <a:r>
              <a:rPr lang="en-US" dirty="0"/>
              <a:t>A Concept-Learning algorithm considers a finite hypothesis space </a:t>
            </a:r>
            <a:r>
              <a:rPr lang="en-US" b="1" dirty="0" smtClean="0"/>
              <a:t>H </a:t>
            </a:r>
            <a:r>
              <a:rPr lang="en-US" dirty="0" smtClean="0"/>
              <a:t>defined </a:t>
            </a:r>
            <a:r>
              <a:rPr lang="en-US" dirty="0"/>
              <a:t>over an instance space </a:t>
            </a:r>
            <a:r>
              <a:rPr lang="en-US" b="1" dirty="0"/>
              <a:t>X</a:t>
            </a:r>
          </a:p>
          <a:p>
            <a:r>
              <a:rPr lang="en-US" dirty="0" smtClean="0"/>
              <a:t>The </a:t>
            </a:r>
            <a:r>
              <a:rPr lang="en-US" dirty="0"/>
              <a:t>task is to learn the target concept (a function) </a:t>
            </a:r>
            <a:r>
              <a:rPr lang="en-US" b="1" dirty="0"/>
              <a:t>c : </a:t>
            </a:r>
            <a:r>
              <a:rPr lang="en-US" b="1" dirty="0" smtClean="0"/>
              <a:t>X -&gt; {0,1}</a:t>
            </a:r>
          </a:p>
          <a:p>
            <a:pPr lvl="1"/>
            <a:r>
              <a:rPr lang="en-US" b="1" dirty="0" smtClean="0"/>
              <a:t>X is the instance space corresponding to H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learner gets a set of training examples </a:t>
            </a:r>
            <a:r>
              <a:rPr lang="en-US" b="1" dirty="0"/>
              <a:t>( &lt;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,t</a:t>
            </a:r>
            <a:r>
              <a:rPr lang="en-US" b="1" baseline="-25000" dirty="0" smtClean="0"/>
              <a:t>l</a:t>
            </a:r>
            <a:r>
              <a:rPr lang="en-US" b="1" dirty="0"/>
              <a:t>&gt;, &lt;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,t</a:t>
            </a:r>
            <a:r>
              <a:rPr lang="en-US" b="1" baseline="-25000" dirty="0"/>
              <a:t>2</a:t>
            </a:r>
            <a:r>
              <a:rPr lang="en-US" b="1" dirty="0" smtClean="0"/>
              <a:t>&gt; </a:t>
            </a:r>
            <a:r>
              <a:rPr lang="en-US" b="1" dirty="0"/>
              <a:t>. . . &lt;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m</a:t>
            </a:r>
            <a:r>
              <a:rPr lang="en-US" b="1" dirty="0" err="1" smtClean="0"/>
              <a:t>,t</a:t>
            </a:r>
            <a:r>
              <a:rPr lang="en-US" b="1" baseline="-25000" dirty="0" err="1" smtClean="0"/>
              <a:t>m</a:t>
            </a:r>
            <a:r>
              <a:rPr lang="en-US" b="1" dirty="0"/>
              <a:t>&gt; )</a:t>
            </a:r>
          </a:p>
          <a:p>
            <a:r>
              <a:rPr lang="en-US" dirty="0"/>
              <a:t>where 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is an instance from </a:t>
            </a:r>
            <a:r>
              <a:rPr lang="en-US" b="1" dirty="0"/>
              <a:t>X </a:t>
            </a:r>
            <a:r>
              <a:rPr lang="en-US" dirty="0"/>
              <a:t>and 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i</a:t>
            </a:r>
            <a:r>
              <a:rPr lang="en-US" b="1" baseline="-25000" dirty="0" smtClean="0"/>
              <a:t> </a:t>
            </a:r>
            <a:r>
              <a:rPr lang="en-US" dirty="0"/>
              <a:t>is its target value (i.e. </a:t>
            </a:r>
            <a:r>
              <a:rPr lang="en-US" b="1" i="1" dirty="0"/>
              <a:t>c(x</a:t>
            </a:r>
            <a:r>
              <a:rPr lang="en-US" b="1" baseline="-25000" dirty="0"/>
              <a:t>i</a:t>
            </a:r>
            <a:r>
              <a:rPr lang="en-US" b="1" i="1" dirty="0"/>
              <a:t>) = </a:t>
            </a:r>
            <a:r>
              <a:rPr lang="en-US" b="1" i="1" dirty="0" err="1" smtClean="0"/>
              <a:t>t</a:t>
            </a:r>
            <a:r>
              <a:rPr lang="en-US" b="1" baseline="-25000" dirty="0" err="1" smtClean="0"/>
              <a:t>i</a:t>
            </a:r>
            <a:r>
              <a:rPr lang="en-US" b="1" baseline="-25000" dirty="0" smtClean="0"/>
              <a:t> </a:t>
            </a:r>
            <a:r>
              <a:rPr lang="en-US" dirty="0"/>
              <a:t>).</a:t>
            </a:r>
          </a:p>
          <a:p>
            <a:r>
              <a:rPr lang="en-US" i="1" dirty="0" smtClean="0"/>
              <a:t>Brute-Force </a:t>
            </a:r>
            <a:r>
              <a:rPr lang="en-US" i="1" dirty="0"/>
              <a:t>Bayes Concept Learning Algorithm </a:t>
            </a:r>
            <a:r>
              <a:rPr lang="en-US" dirty="0"/>
              <a:t>finds the maximum </a:t>
            </a:r>
            <a:r>
              <a:rPr lang="en-US" dirty="0" smtClean="0"/>
              <a:t>a posteriori </a:t>
            </a:r>
            <a:r>
              <a:rPr lang="en-US" dirty="0"/>
              <a:t>hypothesis (</a:t>
            </a:r>
            <a:r>
              <a:rPr lang="en-US" dirty="0" err="1"/>
              <a:t>h</a:t>
            </a:r>
            <a:r>
              <a:rPr lang="en-US" b="1" baseline="-25000" dirty="0" err="1"/>
              <a:t>MAP</a:t>
            </a:r>
            <a:r>
              <a:rPr lang="en-US" dirty="0"/>
              <a:t>), based on Bayes theorem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Brute-Force Bayes Concept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r>
              <a:rPr lang="en-US" dirty="0"/>
              <a:t>For each hypothesis h in H, calculate the posterior probability</a:t>
            </a:r>
          </a:p>
          <a:p>
            <a:pPr marL="0" indent="0">
              <a:buNone/>
            </a:pPr>
            <a:r>
              <a:rPr lang="en-US" dirty="0" smtClean="0"/>
              <a:t>		P(</a:t>
            </a:r>
            <a:r>
              <a:rPr lang="en-US" dirty="0" err="1" smtClean="0"/>
              <a:t>h|T</a:t>
            </a:r>
            <a:r>
              <a:rPr lang="en-US" dirty="0" smtClean="0"/>
              <a:t>) =  P(T| </a:t>
            </a:r>
            <a:r>
              <a:rPr lang="en-US" dirty="0"/>
              <a:t>h)P(h</a:t>
            </a:r>
            <a:r>
              <a:rPr lang="en-US" dirty="0" smtClean="0"/>
              <a:t>) / P(T)</a:t>
            </a:r>
          </a:p>
          <a:p>
            <a:r>
              <a:rPr lang="en-US" dirty="0" smtClean="0"/>
              <a:t>Output </a:t>
            </a:r>
            <a:r>
              <a:rPr lang="en-US" dirty="0"/>
              <a:t>the hypothesis </a:t>
            </a:r>
            <a:r>
              <a:rPr lang="en-US" dirty="0" err="1"/>
              <a:t>h</a:t>
            </a:r>
            <a:r>
              <a:rPr lang="en-US" baseline="-25000" dirty="0" err="1"/>
              <a:t>MAP</a:t>
            </a:r>
            <a:r>
              <a:rPr lang="en-US" dirty="0"/>
              <a:t> with the highest posterior </a:t>
            </a:r>
            <a:r>
              <a:rPr lang="en-US" dirty="0" smtClean="0"/>
              <a:t>probability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algorithm may require significant computation, because it applies Bayes </a:t>
            </a:r>
            <a:r>
              <a:rPr lang="en-US" dirty="0" smtClean="0"/>
              <a:t>theorem to </a:t>
            </a:r>
            <a:r>
              <a:rPr lang="en-US" dirty="0"/>
              <a:t>each hypothesis in H to calculate </a:t>
            </a:r>
            <a:r>
              <a:rPr lang="en-US" dirty="0" smtClean="0"/>
              <a:t>P(</a:t>
            </a:r>
            <a:r>
              <a:rPr lang="en-US" dirty="0" err="1" smtClean="0"/>
              <a:t>h|T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this is impractical for large hypothesis spaces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is still of interest because it provides a standard against which </a:t>
            </a:r>
            <a:r>
              <a:rPr lang="en-US" dirty="0" smtClean="0"/>
              <a:t>we may </a:t>
            </a:r>
            <a:r>
              <a:rPr lang="en-US" dirty="0"/>
              <a:t>judge the performance of other concept learning algorithms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18526"/>
            <a:ext cx="4648200" cy="9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3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 MAP learning algorithm must specify values for P(h) and </a:t>
            </a:r>
            <a:r>
              <a:rPr lang="en-US" dirty="0" smtClean="0"/>
              <a:t>P(</a:t>
            </a:r>
            <a:r>
              <a:rPr lang="en-US" dirty="0" err="1"/>
              <a:t>T</a:t>
            </a:r>
            <a:r>
              <a:rPr lang="en-US" dirty="0" err="1" smtClean="0"/>
              <a:t>|h</a:t>
            </a:r>
            <a:r>
              <a:rPr lang="en-US" dirty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P(h) and </a:t>
            </a:r>
            <a:r>
              <a:rPr lang="en-US" dirty="0" smtClean="0"/>
              <a:t>P(</a:t>
            </a:r>
            <a:r>
              <a:rPr lang="en-US" dirty="0" err="1"/>
              <a:t>T</a:t>
            </a:r>
            <a:r>
              <a:rPr lang="en-US" dirty="0" err="1" smtClean="0"/>
              <a:t>|h</a:t>
            </a:r>
            <a:r>
              <a:rPr lang="en-US" dirty="0"/>
              <a:t>) must be chosen to be consistent with the assumptions: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training data </a:t>
            </a:r>
            <a:r>
              <a:rPr lang="en-US" dirty="0" smtClean="0"/>
              <a:t>T </a:t>
            </a:r>
            <a:r>
              <a:rPr lang="en-US" dirty="0"/>
              <a:t>is noise free (i.e.,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c(x</a:t>
            </a:r>
            <a:r>
              <a:rPr lang="en-US" baseline="-25000" dirty="0"/>
              <a:t>i</a:t>
            </a:r>
            <a:r>
              <a:rPr lang="en-US" dirty="0"/>
              <a:t>)).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target concept c is contained in the hypothesis space 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have no a priori reason to believe that any hypothesis is more probable than any other.</a:t>
            </a:r>
          </a:p>
          <a:p>
            <a:r>
              <a:rPr lang="en-US" dirty="0" smtClean="0"/>
              <a:t>With </a:t>
            </a:r>
            <a:r>
              <a:rPr lang="en-US" dirty="0"/>
              <a:t>these assumptions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P(</a:t>
            </a:r>
            <a:r>
              <a:rPr lang="en-US" dirty="0" err="1" smtClean="0"/>
              <a:t>T|h</a:t>
            </a:r>
            <a:r>
              <a:rPr lang="en-US" dirty="0" smtClean="0"/>
              <a:t>) = </a:t>
            </a:r>
            <a:r>
              <a:rPr lang="en-US" dirty="0"/>
              <a:t> </a:t>
            </a:r>
            <a:r>
              <a:rPr lang="en-US" dirty="0" smtClean="0"/>
              <a:t>      1    if </a:t>
            </a:r>
            <a:r>
              <a:rPr lang="en-US" b="1" i="1" dirty="0" err="1" smtClean="0"/>
              <a:t>t</a:t>
            </a:r>
            <a:r>
              <a:rPr lang="en-US" b="1" i="1" baseline="-25000" dirty="0" err="1" smtClean="0"/>
              <a:t>i</a:t>
            </a:r>
            <a:r>
              <a:rPr lang="en-US" dirty="0" smtClean="0"/>
              <a:t> = h(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dirty="0" smtClean="0"/>
              <a:t>) for all </a:t>
            </a:r>
            <a:r>
              <a:rPr lang="en-US" b="1" i="1" dirty="0" err="1" smtClean="0"/>
              <a:t>t</a:t>
            </a:r>
            <a:r>
              <a:rPr lang="en-US" b="1" i="1" baseline="-25000" dirty="0" err="1" smtClean="0"/>
              <a:t>i</a:t>
            </a:r>
            <a:r>
              <a:rPr lang="en-US" b="1" i="1" dirty="0" smtClean="0"/>
              <a:t> </a:t>
            </a:r>
            <a:r>
              <a:rPr lang="en-US" dirty="0" smtClean="0"/>
              <a:t>within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 </a:t>
            </a:r>
            <a:r>
              <a:rPr lang="en-US" dirty="0" smtClean="0"/>
              <a:t>         0  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91000"/>
            <a:ext cx="4352925" cy="108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Brace 4"/>
          <p:cNvSpPr/>
          <p:nvPr/>
        </p:nvSpPr>
        <p:spPr bwMode="auto">
          <a:xfrm>
            <a:off x="2057400" y="5241348"/>
            <a:ext cx="228600" cy="685800"/>
          </a:xfrm>
          <a:prstGeom prst="leftBrac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smtClean="0"/>
              <a:t>Bayes' </a:t>
            </a:r>
            <a:r>
              <a:rPr lang="en-US" dirty="0" smtClean="0"/>
              <a:t>theorem to identify the posterior probability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cases where h is inconsistent with the training data T, we get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P(</a:t>
            </a:r>
            <a:r>
              <a:rPr lang="en-US" dirty="0" err="1" smtClean="0"/>
              <a:t>h|T</a:t>
            </a:r>
            <a:r>
              <a:rPr lang="en-US" dirty="0" smtClean="0"/>
              <a:t>) = 0 * P(h) / P(T)  = 0, when h is inconsistent with T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err="1" smtClean="0"/>
              <a:t>h|T</a:t>
            </a:r>
            <a:r>
              <a:rPr lang="en-US" dirty="0" smtClean="0"/>
              <a:t>) = (1 * 1/ |H| )  / P(T) = 1/|H| P(T), when h is consistent</a:t>
            </a:r>
          </a:p>
          <a:p>
            <a:pPr marL="0" indent="0">
              <a:buNone/>
            </a:pPr>
            <a:r>
              <a:rPr lang="en-US" dirty="0" smtClean="0"/>
              <a:t>If HD is a subset of hypothesis H </a:t>
            </a:r>
            <a:r>
              <a:rPr lang="en-US" dirty="0" smtClean="0"/>
              <a:t>which </a:t>
            </a:r>
            <a:r>
              <a:rPr lang="en-US" dirty="0" smtClean="0"/>
              <a:t>is consistent with T then,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8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Bayesian methods are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Highly practical approaches to certain to certain types of learning problems  -  can calculate explicit probabilities of hypotheses</a:t>
            </a:r>
          </a:p>
          <a:p>
            <a:r>
              <a:rPr lang="en-US" dirty="0" smtClean="0"/>
              <a:t>Equally competitive or even outperform other learning algorithms including decision tree, neural network</a:t>
            </a:r>
          </a:p>
          <a:p>
            <a:r>
              <a:rPr lang="en-US" dirty="0" smtClean="0"/>
              <a:t>Bayesian classifiers uses – simple idea – </a:t>
            </a:r>
          </a:p>
          <a:p>
            <a:pPr lvl="1"/>
            <a:r>
              <a:rPr lang="en-US" dirty="0" smtClean="0"/>
              <a:t>training data are utilized to calculate an observed probability of each class based on feature values</a:t>
            </a:r>
          </a:p>
          <a:p>
            <a:pPr lvl="1"/>
            <a:r>
              <a:rPr lang="en-US" dirty="0" smtClean="0"/>
              <a:t>Applies prior knowledge or prior belief to the probability of the outcome – higher probability of meeting the actual or real-life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/>
          <p:cNvSpPr>
            <a:spLocks noChangeArrowheads="1"/>
          </p:cNvSpPr>
          <p:nvPr/>
        </p:nvSpPr>
        <p:spPr bwMode="auto">
          <a:xfrm>
            <a:off x="1238250" y="3475038"/>
            <a:ext cx="1519238" cy="2190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5" name="Line 4"/>
          <p:cNvSpPr>
            <a:spLocks noChangeShapeType="1"/>
          </p:cNvSpPr>
          <p:nvPr/>
        </p:nvSpPr>
        <p:spPr bwMode="auto">
          <a:xfrm>
            <a:off x="1239838" y="3670300"/>
            <a:ext cx="151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86493" tIns="43247" rIns="86493" bIns="4324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Line 5"/>
          <p:cNvSpPr>
            <a:spLocks noChangeShapeType="1"/>
          </p:cNvSpPr>
          <p:nvPr/>
        </p:nvSpPr>
        <p:spPr bwMode="auto">
          <a:xfrm flipV="1">
            <a:off x="1239838" y="2179638"/>
            <a:ext cx="0" cy="148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lIns="86493" tIns="43247" rIns="86493" bIns="4324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920750" y="1731963"/>
            <a:ext cx="585788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(</a:t>
            </a:r>
            <a:r>
              <a:rPr lang="en-US" i="1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h</a:t>
            </a:r>
            <a:r>
              <a:rPr lang="en-US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)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1182688" y="3608388"/>
            <a:ext cx="1323975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66"/>
                </a:solidFill>
                <a:latin typeface="Tahoma" pitchFamily="34" charset="0"/>
                <a:ea typeface="ＭＳ Ｐゴシック" pitchFamily="34" charset="-128"/>
              </a:rPr>
              <a:t>hypotheses</a:t>
            </a:r>
          </a:p>
        </p:txBody>
      </p:sp>
      <p:sp>
        <p:nvSpPr>
          <p:cNvPr id="276490" name="AutoShape 10"/>
          <p:cNvSpPr>
            <a:spLocks noChangeArrowheads="1"/>
          </p:cNvSpPr>
          <p:nvPr/>
        </p:nvSpPr>
        <p:spPr bwMode="auto">
          <a:xfrm>
            <a:off x="3006725" y="2460625"/>
            <a:ext cx="198438" cy="7223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6500" name="Text Box 20"/>
          <p:cNvSpPr txBox="1">
            <a:spLocks noChangeArrowheads="1"/>
          </p:cNvSpPr>
          <p:nvPr/>
        </p:nvSpPr>
        <p:spPr bwMode="auto">
          <a:xfrm>
            <a:off x="3289300" y="1757363"/>
            <a:ext cx="942514" cy="364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h|T</a:t>
            </a:r>
            <a:r>
              <a:rPr lang="en-US" baseline="-25000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806825" y="2179638"/>
            <a:ext cx="1574800" cy="1798637"/>
            <a:chOff x="2518" y="1465"/>
            <a:chExt cx="1042" cy="1208"/>
          </a:xfrm>
        </p:grpSpPr>
        <p:sp>
          <p:nvSpPr>
            <p:cNvPr id="38931" name="Rectangle 17"/>
            <p:cNvSpPr>
              <a:spLocks noChangeArrowheads="1"/>
            </p:cNvSpPr>
            <p:nvPr/>
          </p:nvSpPr>
          <p:spPr bwMode="auto">
            <a:xfrm>
              <a:off x="2761" y="2210"/>
              <a:ext cx="582" cy="24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8932" name="Line 18"/>
            <p:cNvSpPr>
              <a:spLocks noChangeShapeType="1"/>
            </p:cNvSpPr>
            <p:nvPr/>
          </p:nvSpPr>
          <p:spPr bwMode="auto">
            <a:xfrm>
              <a:off x="2556" y="2466"/>
              <a:ext cx="10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8933" name="Line 19"/>
            <p:cNvSpPr>
              <a:spLocks noChangeShapeType="1"/>
            </p:cNvSpPr>
            <p:nvPr/>
          </p:nvSpPr>
          <p:spPr bwMode="auto">
            <a:xfrm flipV="1">
              <a:off x="2556" y="1465"/>
              <a:ext cx="0" cy="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8934" name="Text Box 21"/>
            <p:cNvSpPr txBox="1">
              <a:spLocks noChangeArrowheads="1"/>
            </p:cNvSpPr>
            <p:nvPr/>
          </p:nvSpPr>
          <p:spPr bwMode="auto">
            <a:xfrm>
              <a:off x="2518" y="2425"/>
              <a:ext cx="88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  <a:latin typeface="Tahoma" pitchFamily="34" charset="0"/>
                  <a:ea typeface="ＭＳ Ｐゴシック" pitchFamily="34" charset="-128"/>
                </a:rPr>
                <a:t>hypotheses</a:t>
              </a:r>
            </a:p>
          </p:txBody>
        </p:sp>
      </p:grpSp>
      <p:sp>
        <p:nvSpPr>
          <p:cNvPr id="276502" name="AutoShape 22"/>
          <p:cNvSpPr>
            <a:spLocks noChangeArrowheads="1"/>
          </p:cNvSpPr>
          <p:nvPr/>
        </p:nvSpPr>
        <p:spPr bwMode="auto">
          <a:xfrm>
            <a:off x="5632450" y="2460625"/>
            <a:ext cx="198438" cy="72231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5729288" y="1754188"/>
            <a:ext cx="1299983" cy="364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h|T</a:t>
            </a:r>
            <a:r>
              <a:rPr lang="en-US" baseline="-25000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  <a:sym typeface="Symbol" pitchFamily="18" charset="2"/>
              </a:rPr>
              <a:t></a:t>
            </a:r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2</a:t>
            </a:r>
            <a:r>
              <a:rPr lang="en-US" dirty="0">
                <a:solidFill>
                  <a:srgbClr val="000000"/>
                </a:solidFill>
                <a:latin typeface="Book Antiqua" pitchFamily="18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492875" y="2179638"/>
            <a:ext cx="1574800" cy="1798637"/>
            <a:chOff x="4294" y="1465"/>
            <a:chExt cx="1042" cy="1208"/>
          </a:xfrm>
        </p:grpSpPr>
        <p:sp>
          <p:nvSpPr>
            <p:cNvPr id="38927" name="Rectangle 23"/>
            <p:cNvSpPr>
              <a:spLocks noChangeArrowheads="1"/>
            </p:cNvSpPr>
            <p:nvPr/>
          </p:nvSpPr>
          <p:spPr bwMode="auto">
            <a:xfrm>
              <a:off x="4719" y="1997"/>
              <a:ext cx="218" cy="44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8928" name="Line 24"/>
            <p:cNvSpPr>
              <a:spLocks noChangeShapeType="1"/>
            </p:cNvSpPr>
            <p:nvPr/>
          </p:nvSpPr>
          <p:spPr bwMode="auto">
            <a:xfrm>
              <a:off x="4332" y="2466"/>
              <a:ext cx="10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8929" name="Line 25"/>
            <p:cNvSpPr>
              <a:spLocks noChangeShapeType="1"/>
            </p:cNvSpPr>
            <p:nvPr/>
          </p:nvSpPr>
          <p:spPr bwMode="auto">
            <a:xfrm flipV="1">
              <a:off x="4332" y="1465"/>
              <a:ext cx="0" cy="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38930" name="Text Box 27"/>
            <p:cNvSpPr txBox="1">
              <a:spLocks noChangeArrowheads="1"/>
            </p:cNvSpPr>
            <p:nvPr/>
          </p:nvSpPr>
          <p:spPr bwMode="auto">
            <a:xfrm>
              <a:off x="4294" y="2425"/>
              <a:ext cx="88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66"/>
                  </a:solidFill>
                  <a:latin typeface="Tahoma" pitchFamily="34" charset="0"/>
                  <a:ea typeface="ＭＳ Ｐゴシック" pitchFamily="34" charset="-128"/>
                </a:rPr>
                <a:t>hypotheses</a:t>
              </a:r>
            </a:p>
          </p:txBody>
        </p:sp>
      </p:grpSp>
      <p:sp>
        <p:nvSpPr>
          <p:cNvPr id="38925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428545-E569-493C-A5F0-3A4938B4564A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26" name="TextBox 22"/>
          <p:cNvSpPr txBox="1">
            <a:spLocks noChangeArrowheads="1"/>
          </p:cNvSpPr>
          <p:nvPr/>
        </p:nvSpPr>
        <p:spPr bwMode="auto">
          <a:xfrm>
            <a:off x="457200" y="4724400"/>
            <a:ext cx="855715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/>
              <a:t>(</a:t>
            </a:r>
            <a:r>
              <a:rPr lang="en-US" sz="2000" dirty="0"/>
              <a:t>a) Uniform priors assign equal probability to each hypothesis.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(b) As </a:t>
            </a:r>
            <a:r>
              <a:rPr lang="en-US" sz="2000" dirty="0"/>
              <a:t>training data increases first to </a:t>
            </a:r>
            <a:r>
              <a:rPr lang="en-US" sz="2000" dirty="0" smtClean="0"/>
              <a:t>Tl 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(c) </a:t>
            </a:r>
            <a:r>
              <a:rPr lang="en-US" sz="2000" dirty="0"/>
              <a:t>then to </a:t>
            </a:r>
            <a:r>
              <a:rPr lang="en-US" sz="2000" dirty="0" smtClean="0"/>
              <a:t>Tl ^ </a:t>
            </a:r>
            <a:r>
              <a:rPr lang="en-US" sz="2000" dirty="0"/>
              <a:t>T</a:t>
            </a:r>
            <a:r>
              <a:rPr lang="en-US" sz="2000" dirty="0" smtClean="0"/>
              <a:t>2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the posterior probability of inconsistent hypotheses becomes zero, while posterior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probabilities increase for hypotheses remaining in the version space</a:t>
            </a:r>
            <a:endParaRPr lang="en-US" sz="20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posterior probabilities P(</a:t>
            </a:r>
            <a:r>
              <a:rPr lang="en-US" b="1" dirty="0" err="1"/>
              <a:t>h|D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with increasing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0" grpId="0" animBg="1"/>
      <p:bldP spid="276500" grpId="0"/>
      <p:bldP spid="276502" grpId="0" animBg="1"/>
      <p:bldP spid="2765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  <a:ea typeface="ＭＳ Ｐゴシック" pitchFamily="34" charset="-128"/>
              </a:rPr>
              <a:t>Bayes Optimal Classifier</a:t>
            </a:r>
          </a:p>
        </p:txBody>
      </p:sp>
      <p:sp>
        <p:nvSpPr>
          <p:cNvPr id="471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48630-E79F-471C-A847-EF4265EDC13E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066800"/>
            <a:ext cx="8610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</a:rPr>
              <a:t>"what is the most probable </a:t>
            </a:r>
            <a:r>
              <a:rPr lang="en-US" sz="2000" b="1" i="1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</a:rPr>
              <a:t>hypothesis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</a:rPr>
              <a:t>given the training data?‘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"what is the most probable 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classification of the new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instance given the training data?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0000CC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rPr>
              <a:t>Applying the MAP hypothesis to the new instance,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</a:rPr>
              <a:t> in fact it is possible to do better.</a:t>
            </a:r>
            <a:endParaRPr lang="en-US" sz="2800" dirty="0">
              <a:solidFill>
                <a:srgbClr val="0000CC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0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  <a:ea typeface="ＭＳ Ｐゴシック" pitchFamily="34" charset="-128"/>
              </a:rPr>
              <a:t>Bayes Optimal Classifier</a:t>
            </a:r>
          </a:p>
        </p:txBody>
      </p:sp>
      <p:sp>
        <p:nvSpPr>
          <p:cNvPr id="471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48630-E79F-471C-A847-EF4265EDC13E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066800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Consider hypotheses, hl, h2, and h3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Suppose that the posterior probabilities of these hypotheses given the training data are </a:t>
            </a:r>
            <a:r>
              <a:rPr lang="en-US" sz="2000" b="1" dirty="0" smtClean="0">
                <a:solidFill>
                  <a:srgbClr val="000000"/>
                </a:solidFill>
                <a:ea typeface="ＭＳ Ｐゴシック" pitchFamily="34" charset="-128"/>
              </a:rPr>
              <a:t>.4, .3, and .3 respectively. 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Thus, hl is the MAP hypothesis.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A new instance x is encountered, which is classified positive by </a:t>
            </a:r>
            <a:r>
              <a:rPr lang="en-US" sz="2000" b="1" i="1" dirty="0" smtClean="0">
                <a:solidFill>
                  <a:srgbClr val="000000"/>
                </a:solidFill>
                <a:ea typeface="ＭＳ Ｐゴシック" pitchFamily="34" charset="-128"/>
              </a:rPr>
              <a:t>hl, but negative by h2 and h3.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0000CC"/>
              </a:solidFill>
              <a:ea typeface="ＭＳ Ｐゴシック" pitchFamily="34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Taking all hypotheses –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ea typeface="ＭＳ Ｐゴシック" pitchFamily="34" charset="-128"/>
              </a:rPr>
              <a:t>the probability that x is positive is .4 (the probability associated with </a:t>
            </a:r>
            <a:r>
              <a:rPr lang="en-US" sz="2000" b="1" i="1" dirty="0" smtClean="0">
                <a:solidFill>
                  <a:srgbClr val="000000"/>
                </a:solidFill>
                <a:ea typeface="ＭＳ Ｐゴシック" pitchFamily="34" charset="-128"/>
              </a:rPr>
              <a:t>hi), and t</a:t>
            </a:r>
            <a:r>
              <a:rPr lang="en-US" sz="2000" b="1" dirty="0" smtClean="0">
                <a:solidFill>
                  <a:srgbClr val="000000"/>
                </a:solidFill>
                <a:ea typeface="ＭＳ Ｐゴシック" pitchFamily="34" charset="-128"/>
              </a:rPr>
              <a:t>he probability that it is negative is therefore .6.</a:t>
            </a:r>
            <a:endParaRPr lang="en-US" sz="2000" b="1" i="1" dirty="0" smtClean="0">
              <a:solidFill>
                <a:srgbClr val="0000CC"/>
              </a:solidFill>
              <a:ea typeface="ＭＳ Ｐゴシック" pitchFamily="34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000" b="1" i="1" dirty="0" smtClean="0">
              <a:solidFill>
                <a:srgbClr val="0000CC"/>
              </a:solidFill>
              <a:ea typeface="ＭＳ Ｐゴシック" pitchFamily="34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ea typeface="ＭＳ Ｐゴシック" pitchFamily="34" charset="-128"/>
              </a:rPr>
              <a:t>The most probable classification (negative)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in this case is different from the classification generated by the MAP hypothesis.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CC"/>
                </a:solidFill>
                <a:ea typeface="ＭＳ Ｐゴシック" pitchFamily="34" charset="-128"/>
              </a:rPr>
              <a:t>Any system that classifies new instances according to this is called a </a:t>
            </a:r>
            <a:r>
              <a:rPr lang="en-US" sz="2800" b="1" i="1" dirty="0" err="1" smtClean="0">
                <a:solidFill>
                  <a:srgbClr val="0000CC"/>
                </a:solidFill>
                <a:ea typeface="ＭＳ Ｐゴシック" pitchFamily="34" charset="-128"/>
              </a:rPr>
              <a:t>Bayes</a:t>
            </a:r>
            <a:r>
              <a:rPr lang="en-US" sz="2800" b="1" i="1" dirty="0" smtClean="0">
                <a:solidFill>
                  <a:srgbClr val="0000CC"/>
                </a:solidFill>
                <a:ea typeface="ＭＳ Ｐゴシック" pitchFamily="34" charset="-128"/>
              </a:rPr>
              <a:t> optimal classifier, or </a:t>
            </a:r>
            <a:r>
              <a:rPr lang="en-US" sz="2800" b="1" i="1" dirty="0" err="1" smtClean="0">
                <a:solidFill>
                  <a:srgbClr val="0000CC"/>
                </a:solidFill>
                <a:ea typeface="ＭＳ Ｐゴシック" pitchFamily="34" charset="-128"/>
              </a:rPr>
              <a:t>Bayes</a:t>
            </a:r>
            <a:r>
              <a:rPr lang="en-US" sz="2800" b="1" i="1" dirty="0" smtClean="0">
                <a:solidFill>
                  <a:srgbClr val="0000CC"/>
                </a:solidFill>
                <a:ea typeface="ＭＳ Ｐゴシック" pitchFamily="34" charset="-128"/>
              </a:rPr>
              <a:t> optimal learner</a:t>
            </a:r>
            <a:endParaRPr lang="en-US" sz="2800" dirty="0">
              <a:solidFill>
                <a:srgbClr val="0000CC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1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  <a:ea typeface="ＭＳ Ｐゴシック" pitchFamily="34" charset="-128"/>
              </a:rPr>
              <a:t>Bayes Optimal Classifier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Bayes optimal classification: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Example: </a:t>
            </a:r>
            <a:r>
              <a:rPr lang="en-US" i="1" dirty="0" smtClean="0">
                <a:ea typeface="ＭＳ Ｐゴシック" pitchFamily="34" charset="-128"/>
              </a:rPr>
              <a:t>H</a:t>
            </a:r>
            <a:r>
              <a:rPr lang="en-US" dirty="0" smtClean="0">
                <a:ea typeface="ＭＳ Ｐゴシック" pitchFamily="34" charset="-128"/>
              </a:rPr>
              <a:t> = {</a:t>
            </a:r>
            <a:r>
              <a:rPr lang="en-US" i="1" dirty="0" smtClean="0">
                <a:ea typeface="ＭＳ Ｐゴシック" pitchFamily="34" charset="-128"/>
              </a:rPr>
              <a:t>h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i="1" dirty="0" smtClean="0">
                <a:ea typeface="ＭＳ Ｐゴシック" pitchFamily="34" charset="-128"/>
              </a:rPr>
              <a:t>h</a:t>
            </a:r>
            <a:r>
              <a:rPr lang="en-US" baseline="-25000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i="1" dirty="0" smtClean="0">
                <a:ea typeface="ＭＳ Ｐゴシック" pitchFamily="34" charset="-128"/>
              </a:rPr>
              <a:t>h</a:t>
            </a:r>
            <a:r>
              <a:rPr lang="en-US" baseline="-25000" dirty="0" smtClean="0">
                <a:ea typeface="ＭＳ Ｐゴシック" pitchFamily="34" charset="-128"/>
              </a:rPr>
              <a:t>3</a:t>
            </a:r>
            <a:r>
              <a:rPr lang="en-US" dirty="0" smtClean="0">
                <a:ea typeface="ＭＳ Ｐゴシック" pitchFamily="34" charset="-128"/>
              </a:rPr>
              <a:t>}, The set of possible outcomes for the new instance x is within the set C={</a:t>
            </a:r>
            <a:r>
              <a:rPr lang="en-US" dirty="0" err="1" smtClean="0">
                <a:ea typeface="ＭＳ Ｐゴシック" pitchFamily="34" charset="-128"/>
              </a:rPr>
              <a:t>True,False</a:t>
            </a:r>
            <a:r>
              <a:rPr lang="en-US" dirty="0" smtClean="0">
                <a:ea typeface="ＭＳ Ｐゴシック" pitchFamily="34" charset="-128"/>
              </a:rPr>
              <a:t>}</a:t>
            </a:r>
          </a:p>
          <a:p>
            <a:pPr marL="457200" lvl="1" indent="0">
              <a:buNone/>
            </a:pPr>
            <a:r>
              <a:rPr lang="en-US" sz="2300" i="1" dirty="0" smtClean="0">
                <a:ea typeface="ＭＳ Ｐゴシック" pitchFamily="34" charset="-128"/>
              </a:rPr>
              <a:t>P</a:t>
            </a:r>
            <a:r>
              <a:rPr lang="en-US" sz="2300" dirty="0" smtClean="0">
                <a:ea typeface="ＭＳ Ｐゴシック" pitchFamily="34" charset="-128"/>
              </a:rPr>
              <a:t>(</a:t>
            </a:r>
            <a:r>
              <a:rPr lang="en-US" sz="2300" i="1" dirty="0" smtClean="0">
                <a:ea typeface="ＭＳ Ｐゴシック" pitchFamily="34" charset="-128"/>
              </a:rPr>
              <a:t>h</a:t>
            </a:r>
            <a:r>
              <a:rPr lang="en-US" sz="2300" baseline="-25000" dirty="0" smtClean="0">
                <a:ea typeface="ＭＳ Ｐゴシック" pitchFamily="34" charset="-128"/>
              </a:rPr>
              <a:t>1 </a:t>
            </a:r>
            <a:r>
              <a:rPr lang="en-US" sz="2300" dirty="0" smtClean="0">
                <a:ea typeface="ＭＳ Ｐゴシック" pitchFamily="34" charset="-128"/>
              </a:rPr>
              <a:t>| </a:t>
            </a:r>
            <a:r>
              <a:rPr lang="en-US" sz="2300" i="1" dirty="0" smtClean="0">
                <a:ea typeface="ＭＳ Ｐゴシック" pitchFamily="34" charset="-128"/>
              </a:rPr>
              <a:t>T</a:t>
            </a:r>
            <a:r>
              <a:rPr lang="en-US" sz="2300" dirty="0" smtClean="0">
                <a:ea typeface="ＭＳ Ｐゴシック" pitchFamily="34" charset="-128"/>
              </a:rPr>
              <a:t>) = .4	  </a:t>
            </a:r>
            <a:r>
              <a:rPr lang="en-US" sz="2300" i="1" dirty="0" smtClean="0">
                <a:ea typeface="ＭＳ Ｐゴシック" pitchFamily="34" charset="-128"/>
              </a:rPr>
              <a:t>P</a:t>
            </a:r>
            <a:r>
              <a:rPr lang="en-US" sz="2300" dirty="0" smtClean="0">
                <a:latin typeface="Symbol" pitchFamily="18" charset="2"/>
                <a:ea typeface="ＭＳ Ｐゴシック" pitchFamily="34" charset="-128"/>
              </a:rPr>
              <a:t>(</a:t>
            </a:r>
            <a:r>
              <a:rPr lang="en-US" sz="2300" dirty="0">
                <a:ea typeface="ＭＳ Ｐゴシック" pitchFamily="34" charset="-128"/>
              </a:rPr>
              <a:t>false | </a:t>
            </a:r>
            <a:r>
              <a:rPr lang="en-US" sz="2300" i="1" dirty="0" smtClean="0">
                <a:ea typeface="ＭＳ Ｐゴシック" pitchFamily="34" charset="-128"/>
              </a:rPr>
              <a:t>h</a:t>
            </a:r>
            <a:r>
              <a:rPr lang="en-US" sz="2300" baseline="-25000" dirty="0" smtClean="0">
                <a:ea typeface="ＭＳ Ｐゴシック" pitchFamily="34" charset="-128"/>
              </a:rPr>
              <a:t>1</a:t>
            </a:r>
            <a:r>
              <a:rPr lang="en-US" sz="2300" dirty="0" smtClean="0">
                <a:ea typeface="ＭＳ Ｐゴシック" pitchFamily="34" charset="-128"/>
              </a:rPr>
              <a:t>) = 0	 </a:t>
            </a:r>
            <a:r>
              <a:rPr lang="en-US" sz="2300" i="1" dirty="0" smtClean="0">
                <a:ea typeface="ＭＳ Ｐゴシック" pitchFamily="34" charset="-128"/>
              </a:rPr>
              <a:t>P</a:t>
            </a:r>
            <a:r>
              <a:rPr lang="en-US" sz="2300" dirty="0" smtClean="0">
                <a:latin typeface="Symbol" pitchFamily="18" charset="2"/>
                <a:ea typeface="ＭＳ Ｐゴシック" pitchFamily="34" charset="-128"/>
              </a:rPr>
              <a:t>(</a:t>
            </a:r>
            <a:r>
              <a:rPr lang="en-US" sz="2300" dirty="0">
                <a:ea typeface="ＭＳ Ｐゴシック" pitchFamily="34" charset="-128"/>
              </a:rPr>
              <a:t>true </a:t>
            </a:r>
            <a:r>
              <a:rPr lang="en-US" sz="2300" dirty="0" smtClean="0">
                <a:ea typeface="ＭＳ Ｐゴシック" pitchFamily="34" charset="-128"/>
              </a:rPr>
              <a:t>| </a:t>
            </a:r>
            <a:r>
              <a:rPr lang="en-US" sz="2300" i="1" dirty="0" smtClean="0">
                <a:ea typeface="ＭＳ Ｐゴシック" pitchFamily="34" charset="-128"/>
              </a:rPr>
              <a:t>h</a:t>
            </a:r>
            <a:r>
              <a:rPr lang="en-US" sz="2300" baseline="-25000" dirty="0" smtClean="0">
                <a:ea typeface="ＭＳ Ｐゴシック" pitchFamily="34" charset="-128"/>
              </a:rPr>
              <a:t>1</a:t>
            </a:r>
            <a:r>
              <a:rPr lang="en-US" sz="2300" dirty="0" smtClean="0">
                <a:ea typeface="ＭＳ Ｐゴシック" pitchFamily="34" charset="-128"/>
              </a:rPr>
              <a:t>) = 1</a:t>
            </a:r>
          </a:p>
          <a:p>
            <a:pPr marL="457200" lvl="1" indent="0">
              <a:buNone/>
            </a:pPr>
            <a:r>
              <a:rPr lang="en-US" sz="2300" i="1" dirty="0" smtClean="0">
                <a:ea typeface="ＭＳ Ｐゴシック" pitchFamily="34" charset="-128"/>
              </a:rPr>
              <a:t>P</a:t>
            </a:r>
            <a:r>
              <a:rPr lang="en-US" sz="2300" dirty="0" smtClean="0">
                <a:ea typeface="ＭＳ Ｐゴシック" pitchFamily="34" charset="-128"/>
              </a:rPr>
              <a:t>(</a:t>
            </a:r>
            <a:r>
              <a:rPr lang="en-US" sz="2300" i="1" dirty="0" smtClean="0">
                <a:ea typeface="ＭＳ Ｐゴシック" pitchFamily="34" charset="-128"/>
              </a:rPr>
              <a:t>h</a:t>
            </a:r>
            <a:r>
              <a:rPr lang="en-US" sz="2300" baseline="-25000" dirty="0" smtClean="0">
                <a:ea typeface="ＭＳ Ｐゴシック" pitchFamily="34" charset="-128"/>
              </a:rPr>
              <a:t>2 </a:t>
            </a:r>
            <a:r>
              <a:rPr lang="en-US" sz="2300" dirty="0" smtClean="0">
                <a:ea typeface="ＭＳ Ｐゴシック" pitchFamily="34" charset="-128"/>
              </a:rPr>
              <a:t>| </a:t>
            </a:r>
            <a:r>
              <a:rPr lang="en-US" sz="2300" i="1" dirty="0" smtClean="0">
                <a:ea typeface="ＭＳ Ｐゴシック" pitchFamily="34" charset="-128"/>
              </a:rPr>
              <a:t>T</a:t>
            </a:r>
            <a:r>
              <a:rPr lang="en-US" sz="2300" dirty="0" smtClean="0">
                <a:ea typeface="ＭＳ Ｐゴシック" pitchFamily="34" charset="-128"/>
              </a:rPr>
              <a:t>) = .3	 </a:t>
            </a:r>
            <a:r>
              <a:rPr lang="en-US" sz="2300" i="1" dirty="0" smtClean="0">
                <a:ea typeface="ＭＳ Ｐゴシック" pitchFamily="34" charset="-128"/>
              </a:rPr>
              <a:t>P</a:t>
            </a:r>
            <a:r>
              <a:rPr lang="en-US" sz="2300" dirty="0" smtClean="0">
                <a:latin typeface="Symbol" pitchFamily="18" charset="2"/>
                <a:ea typeface="ＭＳ Ｐゴシック" pitchFamily="34" charset="-128"/>
              </a:rPr>
              <a:t>(</a:t>
            </a:r>
            <a:r>
              <a:rPr lang="en-US" sz="2300" dirty="0" smtClean="0">
                <a:ea typeface="ＭＳ Ｐゴシック" pitchFamily="34" charset="-128"/>
              </a:rPr>
              <a:t> false| </a:t>
            </a:r>
            <a:r>
              <a:rPr lang="en-US" sz="2300" i="1" dirty="0" smtClean="0">
                <a:ea typeface="ＭＳ Ｐゴシック" pitchFamily="34" charset="-128"/>
              </a:rPr>
              <a:t>h</a:t>
            </a:r>
            <a:r>
              <a:rPr lang="en-US" sz="2300" baseline="-25000" dirty="0" smtClean="0">
                <a:ea typeface="ＭＳ Ｐゴシック" pitchFamily="34" charset="-128"/>
              </a:rPr>
              <a:t>2</a:t>
            </a:r>
            <a:r>
              <a:rPr lang="en-US" sz="2300" dirty="0" smtClean="0">
                <a:ea typeface="ＭＳ Ｐゴシック" pitchFamily="34" charset="-128"/>
              </a:rPr>
              <a:t>) = 1	 </a:t>
            </a:r>
            <a:r>
              <a:rPr lang="en-US" sz="2300" i="1" dirty="0" smtClean="0">
                <a:ea typeface="ＭＳ Ｐゴシック" pitchFamily="34" charset="-128"/>
              </a:rPr>
              <a:t>P</a:t>
            </a:r>
            <a:r>
              <a:rPr lang="en-US" sz="2300" dirty="0" smtClean="0">
                <a:latin typeface="Symbol" pitchFamily="18" charset="2"/>
                <a:ea typeface="ＭＳ Ｐゴシック" pitchFamily="34" charset="-128"/>
              </a:rPr>
              <a:t>(</a:t>
            </a:r>
            <a:r>
              <a:rPr lang="en-US" sz="2300" dirty="0">
                <a:ea typeface="ＭＳ Ｐゴシック" pitchFamily="34" charset="-128"/>
              </a:rPr>
              <a:t>true </a:t>
            </a:r>
            <a:r>
              <a:rPr lang="en-US" sz="2300" dirty="0" smtClean="0">
                <a:ea typeface="ＭＳ Ｐゴシック" pitchFamily="34" charset="-128"/>
              </a:rPr>
              <a:t>| </a:t>
            </a:r>
            <a:r>
              <a:rPr lang="en-US" sz="2300" i="1" dirty="0" smtClean="0">
                <a:ea typeface="ＭＳ Ｐゴシック" pitchFamily="34" charset="-128"/>
              </a:rPr>
              <a:t>h</a:t>
            </a:r>
            <a:r>
              <a:rPr lang="en-US" sz="2300" baseline="-25000" dirty="0" smtClean="0">
                <a:ea typeface="ＭＳ Ｐゴシック" pitchFamily="34" charset="-128"/>
              </a:rPr>
              <a:t>2</a:t>
            </a:r>
            <a:r>
              <a:rPr lang="en-US" sz="2300" dirty="0" smtClean="0">
                <a:ea typeface="ＭＳ Ｐゴシック" pitchFamily="34" charset="-128"/>
              </a:rPr>
              <a:t>) = 0</a:t>
            </a:r>
          </a:p>
          <a:p>
            <a:pPr marL="457200" lvl="1" indent="0">
              <a:buNone/>
            </a:pPr>
            <a:r>
              <a:rPr lang="en-US" sz="2300" i="1" dirty="0" smtClean="0">
                <a:ea typeface="ＭＳ Ｐゴシック" pitchFamily="34" charset="-128"/>
              </a:rPr>
              <a:t>P</a:t>
            </a:r>
            <a:r>
              <a:rPr lang="en-US" sz="2300" dirty="0" smtClean="0">
                <a:ea typeface="ＭＳ Ｐゴシック" pitchFamily="34" charset="-128"/>
              </a:rPr>
              <a:t>(</a:t>
            </a:r>
            <a:r>
              <a:rPr lang="en-US" sz="2300" i="1" dirty="0" smtClean="0">
                <a:ea typeface="ＭＳ Ｐゴシック" pitchFamily="34" charset="-128"/>
              </a:rPr>
              <a:t>h</a:t>
            </a:r>
            <a:r>
              <a:rPr lang="en-US" sz="2300" baseline="-25000" dirty="0" smtClean="0">
                <a:ea typeface="ＭＳ Ｐゴシック" pitchFamily="34" charset="-128"/>
              </a:rPr>
              <a:t>3</a:t>
            </a:r>
            <a:r>
              <a:rPr lang="en-US" sz="2300" dirty="0" smtClean="0">
                <a:ea typeface="ＭＳ Ｐゴシック" pitchFamily="34" charset="-128"/>
              </a:rPr>
              <a:t> | </a:t>
            </a:r>
            <a:r>
              <a:rPr lang="en-US" sz="2300" i="1" dirty="0" smtClean="0">
                <a:ea typeface="ＭＳ Ｐゴシック" pitchFamily="34" charset="-128"/>
              </a:rPr>
              <a:t>T</a:t>
            </a:r>
            <a:r>
              <a:rPr lang="en-US" sz="2300" dirty="0" smtClean="0">
                <a:ea typeface="ＭＳ Ｐゴシック" pitchFamily="34" charset="-128"/>
              </a:rPr>
              <a:t>) = .3	 </a:t>
            </a:r>
            <a:r>
              <a:rPr lang="en-US" sz="2300" i="1" dirty="0" smtClean="0">
                <a:ea typeface="ＭＳ Ｐゴシック" pitchFamily="34" charset="-128"/>
              </a:rPr>
              <a:t>P</a:t>
            </a:r>
            <a:r>
              <a:rPr lang="en-US" sz="2300" dirty="0" smtClean="0">
                <a:latin typeface="Symbol" pitchFamily="18" charset="2"/>
                <a:ea typeface="ＭＳ Ｐゴシック" pitchFamily="34" charset="-128"/>
              </a:rPr>
              <a:t>(</a:t>
            </a:r>
            <a:r>
              <a:rPr lang="en-US" sz="2300" dirty="0">
                <a:ea typeface="ＭＳ Ｐゴシック" pitchFamily="34" charset="-128"/>
              </a:rPr>
              <a:t>false | </a:t>
            </a:r>
            <a:r>
              <a:rPr lang="en-US" sz="2300" i="1" dirty="0" smtClean="0">
                <a:ea typeface="ＭＳ Ｐゴシック" pitchFamily="34" charset="-128"/>
              </a:rPr>
              <a:t>h</a:t>
            </a:r>
            <a:r>
              <a:rPr lang="en-US" sz="2300" baseline="-25000" dirty="0" smtClean="0">
                <a:ea typeface="ＭＳ Ｐゴシック" pitchFamily="34" charset="-128"/>
              </a:rPr>
              <a:t>3</a:t>
            </a:r>
            <a:r>
              <a:rPr lang="en-US" sz="2300" dirty="0" smtClean="0">
                <a:ea typeface="ＭＳ Ｐゴシック" pitchFamily="34" charset="-128"/>
              </a:rPr>
              <a:t>) = 1	 </a:t>
            </a:r>
            <a:r>
              <a:rPr lang="en-US" sz="2300" i="1" dirty="0" smtClean="0">
                <a:ea typeface="ＭＳ Ｐゴシック" pitchFamily="34" charset="-128"/>
              </a:rPr>
              <a:t>P</a:t>
            </a:r>
            <a:r>
              <a:rPr lang="en-US" sz="2300" dirty="0" smtClean="0">
                <a:latin typeface="Symbol" pitchFamily="18" charset="2"/>
                <a:ea typeface="ＭＳ Ｐゴシック" pitchFamily="34" charset="-128"/>
              </a:rPr>
              <a:t>(</a:t>
            </a:r>
            <a:r>
              <a:rPr lang="en-US" sz="2300" dirty="0">
                <a:ea typeface="ＭＳ Ｐゴシック" pitchFamily="34" charset="-128"/>
              </a:rPr>
              <a:t>true </a:t>
            </a:r>
            <a:r>
              <a:rPr lang="en-US" sz="2300" dirty="0" smtClean="0">
                <a:ea typeface="ＭＳ Ｐゴシック" pitchFamily="34" charset="-128"/>
              </a:rPr>
              <a:t>| </a:t>
            </a:r>
            <a:r>
              <a:rPr lang="en-US" sz="2300" i="1" dirty="0" smtClean="0">
                <a:ea typeface="ＭＳ Ｐゴシック" pitchFamily="34" charset="-128"/>
              </a:rPr>
              <a:t>h</a:t>
            </a:r>
            <a:r>
              <a:rPr lang="en-US" sz="2300" baseline="-25000" dirty="0" smtClean="0">
                <a:ea typeface="ＭＳ Ｐゴシック" pitchFamily="34" charset="-128"/>
              </a:rPr>
              <a:t>3</a:t>
            </a:r>
            <a:r>
              <a:rPr lang="en-US" sz="2300" dirty="0" smtClean="0">
                <a:ea typeface="ＭＳ Ｐゴシック" pitchFamily="34" charset="-128"/>
              </a:rPr>
              <a:t>) = 0</a:t>
            </a:r>
          </a:p>
        </p:txBody>
      </p:sp>
      <p:graphicFrame>
        <p:nvGraphicFramePr>
          <p:cNvPr id="471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3140"/>
              </p:ext>
            </p:extLst>
          </p:nvPr>
        </p:nvGraphicFramePr>
        <p:xfrm>
          <a:off x="4735512" y="1436238"/>
          <a:ext cx="3570288" cy="7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2" y="1436238"/>
                        <a:ext cx="3570288" cy="7735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15778"/>
              </p:ext>
            </p:extLst>
          </p:nvPr>
        </p:nvGraphicFramePr>
        <p:xfrm>
          <a:off x="2881313" y="4724399"/>
          <a:ext cx="2986087" cy="107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5" imgW="1180800" imgH="431640" progId="Equation.DSMT4">
                  <p:embed/>
                </p:oleObj>
              </mc:Choice>
              <mc:Fallback>
                <p:oleObj name="Equation" r:id="rId5" imgW="1180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4724399"/>
                        <a:ext cx="2986087" cy="10763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2375"/>
              </p:ext>
            </p:extLst>
          </p:nvPr>
        </p:nvGraphicFramePr>
        <p:xfrm>
          <a:off x="3043237" y="5937250"/>
          <a:ext cx="4116129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7" imgW="1409400" imgH="241200" progId="Equation.DSMT4">
                  <p:embed/>
                </p:oleObj>
              </mc:Choice>
              <mc:Fallback>
                <p:oleObj name="Equation" r:id="rId7" imgW="1409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7" y="5937250"/>
                        <a:ext cx="4116129" cy="692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48630-E79F-471C-A847-EF4265EDC13E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  <a:ea typeface="ＭＳ Ｐゴシック" pitchFamily="34" charset="-128"/>
              </a:rPr>
              <a:t>Naïve Bayes Classifier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Assume target function </a:t>
            </a:r>
            <a:r>
              <a:rPr lang="en-US" i="1" dirty="0" smtClean="0">
                <a:ea typeface="ＭＳ Ｐゴシック" pitchFamily="34" charset="-128"/>
              </a:rPr>
              <a:t>f</a:t>
            </a:r>
            <a:r>
              <a:rPr lang="en-US" dirty="0" smtClean="0">
                <a:ea typeface="ＭＳ Ｐゴシック" pitchFamily="34" charset="-128"/>
              </a:rPr>
              <a:t> : </a:t>
            </a: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X</a:t>
            </a:r>
            <a:r>
              <a:rPr lang="en-US" dirty="0" smtClean="0">
                <a:ea typeface="ＭＳ Ｐゴシック" pitchFamily="34" charset="-128"/>
              </a:rPr>
              <a:t> → </a:t>
            </a:r>
            <a:r>
              <a:rPr lang="en-US" i="1" dirty="0">
                <a:latin typeface="Book Antiqua" pitchFamily="18" charset="0"/>
                <a:ea typeface="ＭＳ Ｐゴシック" pitchFamily="34" charset="-128"/>
              </a:rPr>
              <a:t>C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each instance </a:t>
            </a:r>
            <a:r>
              <a:rPr lang="en-US" i="1" dirty="0" smtClean="0">
                <a:ea typeface="ＭＳ Ｐゴシック" pitchFamily="34" charset="-128"/>
              </a:rPr>
              <a:t>x</a:t>
            </a:r>
            <a:r>
              <a:rPr lang="en-US" dirty="0" smtClean="0">
                <a:ea typeface="ＭＳ Ｐゴシック" pitchFamily="34" charset="-128"/>
              </a:rPr>
              <a:t> described by attributes 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</a:t>
            </a:r>
            <a:r>
              <a:rPr lang="en-US" i="1" dirty="0" smtClean="0">
                <a:ea typeface="ＭＳ Ｐゴシック" pitchFamily="34" charset="-128"/>
              </a:rPr>
              <a:t>a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, …, </a:t>
            </a:r>
            <a:r>
              <a:rPr lang="en-US" i="1" dirty="0" smtClean="0">
                <a:ea typeface="ＭＳ Ｐゴシック" pitchFamily="34" charset="-128"/>
              </a:rPr>
              <a:t>a</a:t>
            </a:r>
            <a:r>
              <a:rPr lang="en-US" i="1" baseline="-25000" dirty="0" smtClean="0">
                <a:ea typeface="ＭＳ Ｐゴシック" pitchFamily="34" charset="-128"/>
              </a:rPr>
              <a:t>n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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 simplest case, C has two values (0,1)</a:t>
            </a:r>
          </a:p>
          <a:p>
            <a:r>
              <a:rPr lang="en-US" dirty="0" smtClean="0">
                <a:ea typeface="ＭＳ Ｐゴシック" pitchFamily="34" charset="-128"/>
              </a:rPr>
              <a:t>Most probable value of </a:t>
            </a:r>
            <a:r>
              <a:rPr lang="en-US" i="1" dirty="0" smtClean="0">
                <a:ea typeface="ＭＳ Ｐゴシック" pitchFamily="34" charset="-128"/>
              </a:rPr>
              <a:t>f</a:t>
            </a:r>
            <a:r>
              <a:rPr lang="en-US" i="1" baseline="-25000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n-US" i="1" dirty="0" smtClean="0">
                <a:ea typeface="ＭＳ Ｐゴシック" pitchFamily="34" charset="-128"/>
              </a:rPr>
              <a:t>x</a:t>
            </a:r>
            <a:r>
              <a:rPr lang="en-US" dirty="0" smtClean="0">
                <a:ea typeface="ＭＳ Ｐゴシック" pitchFamily="34" charset="-128"/>
              </a:rPr>
              <a:t>) is: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Naïve Bayes assumption: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Naïve Bayes classifier: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2969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98616"/>
              </p:ext>
            </p:extLst>
          </p:nvPr>
        </p:nvGraphicFramePr>
        <p:xfrm>
          <a:off x="3492500" y="2971800"/>
          <a:ext cx="414527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3" imgW="1612800" imgH="241200" progId="Equation.DSMT4">
                  <p:embed/>
                </p:oleObj>
              </mc:Choice>
              <mc:Fallback>
                <p:oleObj name="Equation" r:id="rId3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71800"/>
                        <a:ext cx="4145276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183517"/>
              </p:ext>
            </p:extLst>
          </p:nvPr>
        </p:nvGraphicFramePr>
        <p:xfrm>
          <a:off x="3394075" y="3802062"/>
          <a:ext cx="3768725" cy="116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5" imgW="1536480" imgH="482400" progId="Equation.DSMT4">
                  <p:embed/>
                </p:oleObj>
              </mc:Choice>
              <mc:Fallback>
                <p:oleObj name="Equation" r:id="rId5" imgW="1536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802062"/>
                        <a:ext cx="3768725" cy="11676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71444"/>
              </p:ext>
            </p:extLst>
          </p:nvPr>
        </p:nvGraphicFramePr>
        <p:xfrm>
          <a:off x="4267200" y="5181600"/>
          <a:ext cx="3294569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7" imgW="1549080" imgH="253800" progId="Equation.DSMT4">
                  <p:embed/>
                </p:oleObj>
              </mc:Choice>
              <mc:Fallback>
                <p:oleObj name="Equation" r:id="rId7" imgW="1549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181600"/>
                        <a:ext cx="3294569" cy="530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02207"/>
              </p:ext>
            </p:extLst>
          </p:nvPr>
        </p:nvGraphicFramePr>
        <p:xfrm>
          <a:off x="3962400" y="5943600"/>
          <a:ext cx="386009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9" imgW="1460160" imgH="266400" progId="Equation.DSMT4">
                  <p:embed/>
                </p:oleObj>
              </mc:Choice>
              <mc:Fallback>
                <p:oleObj name="Equation" r:id="rId9" imgW="1460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943600"/>
                        <a:ext cx="3860090" cy="6937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F39E72-DF51-4C1E-8067-51759F337F5B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728197"/>
              </p:ext>
            </p:extLst>
          </p:nvPr>
        </p:nvGraphicFramePr>
        <p:xfrm>
          <a:off x="4394200" y="2387600"/>
          <a:ext cx="9144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11" imgW="914400" imgH="164160" progId="Equation.DSMT4">
                  <p:embed/>
                </p:oleObj>
              </mc:Choice>
              <mc:Fallback>
                <p:oleObj name="Equation" r:id="rId11" imgW="914400" imgH="164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6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082117"/>
              </p:ext>
            </p:extLst>
          </p:nvPr>
        </p:nvGraphicFramePr>
        <p:xfrm>
          <a:off x="4394200" y="2387600"/>
          <a:ext cx="9144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13" imgW="914400" imgH="164160" progId="Equation.DSMT4">
                  <p:embed/>
                </p:oleObj>
              </mc:Choice>
              <mc:Fallback>
                <p:oleObj name="Equation" r:id="rId13" imgW="914400" imgH="164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6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65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charRg st="12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charRg st="123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charRg st="148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6963">
                                            <p:txEl>
                                              <p:charRg st="148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and weaknesses of Bayes </a:t>
            </a:r>
            <a:r>
              <a:rPr lang="en-US" dirty="0" err="1" smtClean="0"/>
              <a:t>classifers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72507"/>
              </p:ext>
            </p:extLst>
          </p:nvPr>
        </p:nvGraphicFramePr>
        <p:xfrm>
          <a:off x="304800" y="1219200"/>
          <a:ext cx="83820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Strengths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Weakness</a:t>
                      </a:r>
                      <a:endParaRPr 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Simple</a:t>
                      </a:r>
                      <a:r>
                        <a:rPr lang="en-US" sz="2000" baseline="0" dirty="0" smtClean="0"/>
                        <a:t> and fast in calculation but yet effective in results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basis</a:t>
                      </a:r>
                      <a:r>
                        <a:rPr lang="en-US" sz="2000" baseline="0" dirty="0" smtClean="0"/>
                        <a:t> assumption of equal importance an independence often does not hold true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 situations where there are noisy and missing data,</a:t>
                      </a:r>
                      <a:r>
                        <a:rPr lang="en-US" sz="2000" baseline="0" dirty="0" smtClean="0"/>
                        <a:t> it performs well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 the target datasets contains large numbers of numeric features, then the reliability of the outcome becomes limited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Works</a:t>
                      </a:r>
                      <a:r>
                        <a:rPr lang="en-US" sz="2000" baseline="0" dirty="0" smtClean="0"/>
                        <a:t> equally well when small number of data is present for training as well as very large number of training data is available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Though the predicted classes have a high</a:t>
                      </a:r>
                      <a:r>
                        <a:rPr lang="en-US" sz="2000" baseline="0" dirty="0" smtClean="0"/>
                        <a:t> reliability, estimated probabilities have relatively lower reliability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Easy</a:t>
                      </a:r>
                      <a:r>
                        <a:rPr lang="en-US" sz="2000" baseline="0" dirty="0" smtClean="0"/>
                        <a:t> and straightforward way to obtain the estimated probability of a prediction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Construct Frequency Table – for each attribute against the target outcome</a:t>
            </a:r>
          </a:p>
          <a:p>
            <a:r>
              <a:rPr lang="en-US" dirty="0" smtClean="0"/>
              <a:t>Step 2: Identify the cumulative probability for the target class on the basis of all the attributes. </a:t>
            </a:r>
          </a:p>
          <a:p>
            <a:r>
              <a:rPr lang="en-US" dirty="0" smtClean="0"/>
              <a:t>Step 3: Calculate probability through normalization by applying the below formula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P(Yes) = P(Yes) / (P(Yes) + P(No))</a:t>
            </a:r>
          </a:p>
          <a:p>
            <a:pPr marL="0" indent="0">
              <a:buNone/>
            </a:pPr>
            <a:r>
              <a:rPr lang="en-US" dirty="0" smtClean="0"/>
              <a:t>	P(No) </a:t>
            </a:r>
            <a:r>
              <a:rPr lang="en-US" dirty="0"/>
              <a:t>= </a:t>
            </a:r>
            <a:r>
              <a:rPr lang="en-US" dirty="0" smtClean="0"/>
              <a:t>P(No) </a:t>
            </a:r>
            <a:r>
              <a:rPr lang="en-US" dirty="0"/>
              <a:t>/ (P(Yes) + P(No))</a:t>
            </a:r>
          </a:p>
          <a:p>
            <a:pPr marL="400050" lvl="1" indent="0">
              <a:buNone/>
            </a:pPr>
            <a:r>
              <a:rPr lang="en-US" dirty="0"/>
              <a:t>P(Yes</a:t>
            </a:r>
            <a:r>
              <a:rPr lang="en-US" dirty="0" smtClean="0"/>
              <a:t>) – will give the overall probability of favorable condition in the given scenario</a:t>
            </a:r>
          </a:p>
          <a:p>
            <a:pPr marL="400050" lvl="1" indent="0">
              <a:buNone/>
            </a:pPr>
            <a:r>
              <a:rPr lang="en-US" dirty="0" smtClean="0"/>
              <a:t>P(No) </a:t>
            </a:r>
            <a:r>
              <a:rPr lang="en-US" dirty="0"/>
              <a:t>– will give the overall probability of </a:t>
            </a:r>
            <a:r>
              <a:rPr lang="en-US" dirty="0" smtClean="0"/>
              <a:t>non-favorable </a:t>
            </a:r>
            <a:r>
              <a:rPr lang="en-US" dirty="0"/>
              <a:t>condition in the given </a:t>
            </a:r>
            <a:r>
              <a:rPr lang="en-US" dirty="0" smtClean="0"/>
              <a:t>scenario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</a:t>
            </a:r>
            <a:r>
              <a:rPr lang="en-US" dirty="0" err="1" smtClean="0"/>
              <a:t>Yes|Rainy</a:t>
            </a:r>
            <a:r>
              <a:rPr lang="en-US" dirty="0" smtClean="0"/>
              <a:t>) = P(</a:t>
            </a:r>
            <a:r>
              <a:rPr lang="en-US" dirty="0" err="1" smtClean="0"/>
              <a:t>Rainy|Yes</a:t>
            </a:r>
            <a:r>
              <a:rPr lang="en-US" dirty="0" smtClean="0"/>
              <a:t>) * P(Yes) / P(Rainy)</a:t>
            </a:r>
          </a:p>
          <a:p>
            <a:r>
              <a:rPr lang="en-US" dirty="0" smtClean="0"/>
              <a:t>P(Rainy|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/>
          <a:srcRect l="12518" t="31250" r="13104" b="20833"/>
          <a:stretch>
            <a:fillRect/>
          </a:stretch>
        </p:blipFill>
        <p:spPr bwMode="auto">
          <a:xfrm>
            <a:off x="0" y="0"/>
            <a:ext cx="868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3705999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P(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Yes|Rainy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 = P(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Rainy|Yes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 * P(Yes) / P(Rainy)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	(2/9*9/14  )  /  (5/14 ) = 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0.4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P(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No|Rainy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 = P(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Rainy|No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 * P(No) / P(Rainy) =  (3/5*5/14)5/14=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0.6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3622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Find out the possibility of whether the player plays in Rainy condition?</a:t>
            </a:r>
            <a:endParaRPr lang="en-US" sz="24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39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911" name="Group 87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1774583"/>
              </p:ext>
            </p:extLst>
          </p:nvPr>
        </p:nvGraphicFramePr>
        <p:xfrm>
          <a:off x="304801" y="1072132"/>
          <a:ext cx="8229599" cy="5695693"/>
        </p:xfrm>
        <a:graphic>
          <a:graphicData uri="http://schemas.openxmlformats.org/drawingml/2006/table">
            <a:tbl>
              <a:tblPr/>
              <a:tblGrid>
                <a:gridCol w="1981199"/>
                <a:gridCol w="2362200"/>
                <a:gridCol w="1219200"/>
                <a:gridCol w="1295400"/>
                <a:gridCol w="1371600"/>
              </a:tblGrid>
              <a:tr h="390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Weather condition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Wins in last 3 matches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Humidity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Win toss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 won match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 wins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 wins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 wins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 wins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 wins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 wins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 wins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 wins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 wins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 wins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Rainy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 wins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 wins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 wins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 wins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FE0D9-EB4D-49CC-8D17-F84A3A5FD11D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87868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Example 1 - Predict the outcome of a football world cup match on the basis of part performance data of playing teams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 smtClean="0"/>
              <a:t>Step 1 – construct Frequency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22F0-4711-4F31-95D7-25B401794F05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43075"/>
              </p:ext>
            </p:extLst>
          </p:nvPr>
        </p:nvGraphicFramePr>
        <p:xfrm>
          <a:off x="152401" y="914401"/>
          <a:ext cx="4343399" cy="25975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07831"/>
                <a:gridCol w="633046"/>
                <a:gridCol w="849922"/>
                <a:gridCol w="838200"/>
                <a:gridCol w="914400"/>
              </a:tblGrid>
              <a:tr h="457199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Match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Likelihood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43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Weather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P(Yes)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P(No)</a:t>
                      </a:r>
                      <a:endParaRPr lang="en-US" b="1" dirty="0"/>
                    </a:p>
                  </a:txBody>
                  <a:tcPr/>
                </a:tc>
              </a:tr>
              <a:tr h="351031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</a:tr>
              <a:tr h="351031"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1031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402993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7149"/>
              </p:ext>
            </p:extLst>
          </p:nvPr>
        </p:nvGraphicFramePr>
        <p:xfrm>
          <a:off x="4724400" y="914400"/>
          <a:ext cx="4267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3"/>
                <a:gridCol w="632178"/>
                <a:gridCol w="790222"/>
                <a:gridCol w="897467"/>
                <a:gridCol w="76199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Won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Match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Likelihood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Humidity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P(Yes)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P(No)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23176"/>
              </p:ext>
            </p:extLst>
          </p:nvPr>
        </p:nvGraphicFramePr>
        <p:xfrm>
          <a:off x="228601" y="3810000"/>
          <a:ext cx="426719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/>
                <a:gridCol w="609600"/>
                <a:gridCol w="533400"/>
                <a:gridCol w="855785"/>
                <a:gridCol w="820615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Likelihood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Wins</a:t>
                      </a:r>
                      <a:r>
                        <a:rPr lang="en-US" b="1" baseline="0" dirty="0" smtClean="0"/>
                        <a:t> in last 3 matches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P(Yes)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P(No)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Wins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0" dirty="0" smtClean="0"/>
                        <a:t> Wins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Win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08153"/>
              </p:ext>
            </p:extLst>
          </p:nvPr>
        </p:nvGraphicFramePr>
        <p:xfrm>
          <a:off x="4800600" y="2971800"/>
          <a:ext cx="3962400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"/>
                <a:gridCol w="533400"/>
                <a:gridCol w="533400"/>
                <a:gridCol w="9144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Won</a:t>
                      </a:r>
                      <a:r>
                        <a:rPr lang="en-US" baseline="0" dirty="0" smtClean="0"/>
                        <a:t> Match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Likelihood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 Toss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P(Yes)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P(No)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18096"/>
              </p:ext>
            </p:extLst>
          </p:nvPr>
        </p:nvGraphicFramePr>
        <p:xfrm>
          <a:off x="5181599" y="5334000"/>
          <a:ext cx="3200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36"/>
                <a:gridCol w="564777"/>
                <a:gridCol w="188258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P(yes)/P(No)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5/14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uses of Bayesian classifiers</a:t>
            </a:r>
          </a:p>
          <a:p>
            <a:pPr lvl="1"/>
            <a:r>
              <a:rPr lang="en-US" sz="3200" dirty="0" smtClean="0"/>
              <a:t>Text based classification such as spam or junk mail filtering, author identification or topic categorization</a:t>
            </a:r>
          </a:p>
          <a:p>
            <a:pPr lvl="1"/>
            <a:r>
              <a:rPr lang="en-US" sz="3200" dirty="0" smtClean="0"/>
              <a:t>Medical diagnosis such as given the presence of set of observed symptoms during a disease – probability of new patients having disease</a:t>
            </a:r>
          </a:p>
          <a:p>
            <a:pPr lvl="1"/>
            <a:r>
              <a:rPr lang="en-US" sz="3200" dirty="0" smtClean="0"/>
              <a:t>Network security such as detecting illegal intrusion or anomaly in computer networks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37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838200"/>
          </a:xfrm>
        </p:spPr>
        <p:txBody>
          <a:bodyPr/>
          <a:lstStyle/>
          <a:p>
            <a:r>
              <a:rPr lang="en-US" dirty="0" smtClean="0"/>
              <a:t>Step 2 : Classifier – To predict whether the team will with for the given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Classify (Rainy, 2 wins, Normal, True)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Weather condition (a1) </a:t>
            </a:r>
            <a:r>
              <a:rPr lang="en-US" dirty="0" smtClean="0"/>
              <a:t>= Rainy, </a:t>
            </a:r>
            <a:r>
              <a:rPr lang="en-US" dirty="0">
                <a:solidFill>
                  <a:srgbClr val="FF0000"/>
                </a:solidFill>
              </a:rPr>
              <a:t>Wins in last 3 </a:t>
            </a:r>
            <a:r>
              <a:rPr lang="en-US" dirty="0" smtClean="0">
                <a:solidFill>
                  <a:srgbClr val="FF0000"/>
                </a:solidFill>
              </a:rPr>
              <a:t>matches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a2) </a:t>
            </a:r>
            <a:r>
              <a:rPr lang="en-US" dirty="0" smtClean="0"/>
              <a:t>= 2 wins, </a:t>
            </a:r>
            <a:r>
              <a:rPr lang="en-US" dirty="0" smtClean="0">
                <a:solidFill>
                  <a:srgbClr val="FF0000"/>
                </a:solidFill>
              </a:rPr>
              <a:t>Humidity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a3) </a:t>
            </a:r>
            <a:r>
              <a:rPr lang="en-US" dirty="0" smtClean="0"/>
              <a:t>= Normal and </a:t>
            </a:r>
            <a:r>
              <a:rPr lang="en-US" dirty="0">
                <a:solidFill>
                  <a:srgbClr val="FF0000"/>
                </a:solidFill>
              </a:rPr>
              <a:t>Win </a:t>
            </a:r>
            <a:r>
              <a:rPr lang="en-US" dirty="0" smtClean="0">
                <a:solidFill>
                  <a:srgbClr val="FF0000"/>
                </a:solidFill>
              </a:rPr>
              <a:t>toss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a4) </a:t>
            </a:r>
            <a:r>
              <a:rPr lang="en-US" dirty="0" smtClean="0"/>
              <a:t>= True</a:t>
            </a:r>
          </a:p>
          <a:p>
            <a:pPr marL="0" indent="0">
              <a:buNone/>
            </a:pPr>
            <a:r>
              <a:rPr lang="en-US" dirty="0" smtClean="0"/>
              <a:t>Win match = </a:t>
            </a:r>
            <a:r>
              <a:rPr lang="en-US" dirty="0" smtClean="0">
                <a:solidFill>
                  <a:srgbClr val="FF0000"/>
                </a:solidFill>
              </a:rPr>
              <a:t>yes</a:t>
            </a:r>
            <a:r>
              <a:rPr lang="en-US" dirty="0" smtClean="0"/>
              <a:t> | no = 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dirty="0" err="1" smtClean="0"/>
              <a:t>|n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|a1∩a2∩a3∩a4)  =  (P(a1|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) P(a2|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smtClean="0"/>
              <a:t> P(a3|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) P(a4|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)P</a:t>
            </a:r>
            <a:r>
              <a:rPr lang="en-US" dirty="0" smtClean="0">
                <a:solidFill>
                  <a:srgbClr val="FF0000"/>
                </a:solidFill>
              </a:rPr>
              <a:t>(y)) 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smtClean="0"/>
              <a:t>P(a1)*P(a2)*P(a3)*P(a4)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smtClean="0">
                <a:solidFill>
                  <a:srgbClr val="FF0000"/>
                </a:solidFill>
              </a:rPr>
              <a:t>		= </a:t>
            </a:r>
            <a:r>
              <a:rPr lang="en-US" dirty="0" smtClean="0">
                <a:solidFill>
                  <a:srgbClr val="FF0000"/>
                </a:solidFill>
              </a:rPr>
              <a:t>2/9 * 4/9 * 6/9 * 3/9 * 9/14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	= 0.014109347</a:t>
            </a:r>
          </a:p>
          <a:p>
            <a:pPr marL="0" indent="0">
              <a:buNone/>
            </a:pPr>
            <a:r>
              <a:rPr lang="en-US" dirty="0" smtClean="0"/>
              <a:t>P(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|a1</a:t>
            </a:r>
            <a:r>
              <a:rPr lang="en-US" dirty="0"/>
              <a:t>∩a2∩a3∩a4)  =  </a:t>
            </a:r>
            <a:r>
              <a:rPr lang="en-US" dirty="0" smtClean="0"/>
              <a:t>P(a1|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 P(a2|</a:t>
            </a:r>
            <a:r>
              <a:rPr lang="en-US" dirty="0" smtClean="0">
                <a:solidFill>
                  <a:srgbClr val="FF0000"/>
                </a:solidFill>
              </a:rPr>
              <a:t>n)</a:t>
            </a:r>
            <a:r>
              <a:rPr lang="en-US" dirty="0" smtClean="0"/>
              <a:t> P(a3|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 P(a4|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)P</a:t>
            </a:r>
            <a:r>
              <a:rPr lang="en-US" dirty="0" smtClean="0">
                <a:solidFill>
                  <a:srgbClr val="FF0000"/>
                </a:solidFill>
              </a:rPr>
              <a:t>(n</a:t>
            </a:r>
            <a:r>
              <a:rPr lang="en-US" dirty="0">
                <a:solidFill>
                  <a:srgbClr val="FF0000"/>
                </a:solidFill>
              </a:rPr>
              <a:t>) 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/>
              <a:t>P(a1)*P(a2)*P(a3)*P(a4)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= </a:t>
            </a:r>
            <a:r>
              <a:rPr lang="en-US" dirty="0" smtClean="0">
                <a:solidFill>
                  <a:srgbClr val="FF0000"/>
                </a:solidFill>
              </a:rPr>
              <a:t>0.010285714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Normalize the above probabilities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P(Win match) = P(win match) / (P(win match)+P(!win match))</a:t>
            </a:r>
          </a:p>
          <a:p>
            <a:pPr marL="0" indent="0">
              <a:buNone/>
            </a:pPr>
            <a:r>
              <a:rPr lang="en-US" dirty="0" smtClean="0"/>
              <a:t>		= </a:t>
            </a:r>
            <a:r>
              <a:rPr lang="en-US" dirty="0" smtClean="0">
                <a:solidFill>
                  <a:srgbClr val="FF0000"/>
                </a:solidFill>
              </a:rPr>
              <a:t>0.014109347 / (0.014109347 + 0.010285714)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=0.5783</a:t>
            </a:r>
          </a:p>
          <a:p>
            <a:pPr marL="0" indent="0">
              <a:buNone/>
            </a:pPr>
            <a:r>
              <a:rPr lang="en-US" dirty="0" smtClean="0"/>
              <a:t>P(!Win </a:t>
            </a:r>
            <a:r>
              <a:rPr lang="en-US" dirty="0"/>
              <a:t>match) = P</a:t>
            </a:r>
            <a:r>
              <a:rPr lang="en-US" dirty="0" smtClean="0"/>
              <a:t>(!win </a:t>
            </a:r>
            <a:r>
              <a:rPr lang="en-US" dirty="0"/>
              <a:t>match) / (P(win match)+P(!win match))</a:t>
            </a:r>
          </a:p>
          <a:p>
            <a:pPr marL="0" indent="0">
              <a:buNone/>
            </a:pPr>
            <a:r>
              <a:rPr lang="en-US" dirty="0" smtClean="0"/>
              <a:t>		=	</a:t>
            </a:r>
            <a:r>
              <a:rPr lang="en-US" dirty="0">
                <a:solidFill>
                  <a:srgbClr val="FF0000"/>
                </a:solidFill>
              </a:rPr>
              <a:t> 0.010285714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 (0.014109347 + 0.010285714)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	0.4216</a:t>
            </a:r>
          </a:p>
          <a:p>
            <a:pPr marL="0" indent="0">
              <a:buNone/>
            </a:pPr>
            <a:r>
              <a:rPr lang="en-US" dirty="0" smtClean="0"/>
              <a:t>Sum of probabilities  = 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Conclusion : this shows that there is 58% probability that the team will win if the above condition is true for that particular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911" name="Group 87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3813539"/>
              </p:ext>
            </p:extLst>
          </p:nvPr>
        </p:nvGraphicFramePr>
        <p:xfrm>
          <a:off x="381000" y="1051565"/>
          <a:ext cx="8462962" cy="5577835"/>
        </p:xfrm>
        <a:graphic>
          <a:graphicData uri="http://schemas.openxmlformats.org/drawingml/2006/table">
            <a:tbl>
              <a:tblPr/>
              <a:tblGrid>
                <a:gridCol w="940056"/>
                <a:gridCol w="1678848"/>
                <a:gridCol w="1200230"/>
                <a:gridCol w="1786844"/>
                <a:gridCol w="1330313"/>
                <a:gridCol w="1526671"/>
              </a:tblGrid>
              <a:tr h="4743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Outlook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Temp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Humidity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Wind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Tennis?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Strong  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5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FE0D9-EB4D-49CC-8D17-F84A3A5FD11D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76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Example 2: Predict the outcome </a:t>
            </a:r>
            <a:r>
              <a:rPr lang="en-US" sz="2400" b="1" dirty="0" smtClean="0">
                <a:solidFill>
                  <a:srgbClr val="0000CC"/>
                </a:solidFill>
              </a:rPr>
              <a:t>to play a tennis </a:t>
            </a:r>
            <a:r>
              <a:rPr lang="en-US" sz="2400" b="1" dirty="0">
                <a:solidFill>
                  <a:srgbClr val="0000CC"/>
                </a:solidFill>
              </a:rPr>
              <a:t>on the basis of </a:t>
            </a:r>
            <a:r>
              <a:rPr lang="en-US" sz="2400" b="1" dirty="0" smtClean="0">
                <a:solidFill>
                  <a:srgbClr val="0000CC"/>
                </a:solidFill>
              </a:rPr>
              <a:t>previous data set of 14 days</a:t>
            </a:r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6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 cstate="print"/>
          <a:srcRect l="23426" t="14583" r="37921" b="6250"/>
          <a:stretch>
            <a:fillRect/>
          </a:stretch>
        </p:blipFill>
        <p:spPr bwMode="auto">
          <a:xfrm>
            <a:off x="457200" y="0"/>
            <a:ext cx="8305802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48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  <a:ea typeface="ＭＳ Ｐゴシック" pitchFamily="34" charset="-128"/>
              </a:rPr>
              <a:t>Example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0450"/>
            <a:ext cx="3940175" cy="396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Consider </a:t>
            </a:r>
            <a:r>
              <a:rPr lang="en-US" dirty="0" err="1" smtClean="0">
                <a:ea typeface="ＭＳ Ｐゴシック" pitchFamily="34" charset="-128"/>
              </a:rPr>
              <a:t>PlayTennis</a:t>
            </a:r>
            <a:r>
              <a:rPr lang="en-US" dirty="0" smtClean="0">
                <a:ea typeface="ＭＳ Ｐゴシック" pitchFamily="34" charset="-128"/>
              </a:rPr>
              <a:t> again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ea typeface="ＭＳ Ｐゴシック" pitchFamily="34" charset="-128"/>
              </a:rPr>
              <a:t>P</a:t>
            </a:r>
            <a:r>
              <a:rPr lang="en-US" i="1" baseline="-25000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yes</a:t>
            </a:r>
            <a:r>
              <a:rPr lang="en-US" dirty="0" smtClean="0">
                <a:ea typeface="ＭＳ Ｐゴシック" pitchFamily="34" charset="-128"/>
              </a:rPr>
              <a:t>) = 9/14,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i="1" dirty="0" smtClean="0">
                <a:ea typeface="ＭＳ Ｐゴシック" pitchFamily="34" charset="-128"/>
              </a:rPr>
              <a:t>P</a:t>
            </a:r>
            <a:r>
              <a:rPr lang="en-US" i="1" baseline="-25000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n-US" i="1" dirty="0" smtClean="0">
                <a:solidFill>
                  <a:schemeClr val="hlink"/>
                </a:solidFill>
                <a:ea typeface="ＭＳ Ｐゴシック" pitchFamily="34" charset="-128"/>
              </a:rPr>
              <a:t>no</a:t>
            </a:r>
            <a:r>
              <a:rPr lang="en-US" dirty="0" smtClean="0">
                <a:ea typeface="ＭＳ Ｐゴシック" pitchFamily="34" charset="-128"/>
              </a:rPr>
              <a:t>) = 5/14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latin typeface="Book Antiqua" pitchFamily="18" charset="0"/>
                <a:ea typeface="ＭＳ Ｐゴシック" pitchFamily="34" charset="-128"/>
              </a:rPr>
              <a:t>P</a:t>
            </a:r>
            <a:r>
              <a:rPr lang="en-US" dirty="0" smtClean="0">
                <a:latin typeface="Book Antiqua" pitchFamily="18" charset="0"/>
                <a:ea typeface="ＭＳ Ｐゴシック" pitchFamily="34" charset="-128"/>
              </a:rPr>
              <a:t>(</a:t>
            </a:r>
            <a:r>
              <a:rPr lang="en-US" i="1" dirty="0" err="1" smtClean="0">
                <a:latin typeface="Book Antiqua" pitchFamily="18" charset="0"/>
                <a:ea typeface="ＭＳ Ｐゴシック" pitchFamily="34" charset="-128"/>
              </a:rPr>
              <a:t>Sunny</a:t>
            </a:r>
            <a:r>
              <a:rPr lang="en-US" dirty="0" err="1" smtClean="0">
                <a:latin typeface="Book Antiqua" pitchFamily="18" charset="0"/>
                <a:ea typeface="ＭＳ Ｐゴシック" pitchFamily="34" charset="-128"/>
              </a:rPr>
              <a:t>|</a:t>
            </a:r>
            <a:r>
              <a:rPr lang="en-US" i="1" dirty="0" err="1" smtClean="0">
                <a:solidFill>
                  <a:srgbClr val="FF0000"/>
                </a:solidFill>
                <a:latin typeface="Book Antiqua" pitchFamily="18" charset="0"/>
                <a:ea typeface="ＭＳ Ｐゴシック" pitchFamily="34" charset="-128"/>
              </a:rPr>
              <a:t>yes</a:t>
            </a:r>
            <a:r>
              <a:rPr lang="en-US" dirty="0" smtClean="0">
                <a:latin typeface="Book Antiqua" pitchFamily="18" charset="0"/>
                <a:ea typeface="ＭＳ Ｐゴシック" pitchFamily="34" charset="-128"/>
              </a:rPr>
              <a:t>)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=</a:t>
            </a:r>
            <a:r>
              <a:rPr lang="en-US" dirty="0" smtClean="0">
                <a:ea typeface="ＭＳ Ｐゴシック" pitchFamily="34" charset="-128"/>
              </a:rPr>
              <a:t> 2/9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ea typeface="ＭＳ Ｐゴシック" pitchFamily="34" charset="-128"/>
              </a:rPr>
              <a:t>P</a:t>
            </a: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n-US" i="1" dirty="0" err="1" smtClean="0">
                <a:latin typeface="Book Antiqua" pitchFamily="18" charset="0"/>
                <a:ea typeface="ＭＳ Ｐゴシック" pitchFamily="34" charset="-128"/>
              </a:rPr>
              <a:t>Sunny</a:t>
            </a:r>
            <a:r>
              <a:rPr lang="en-US" dirty="0" err="1" smtClean="0">
                <a:latin typeface="Book Antiqua" pitchFamily="18" charset="0"/>
                <a:ea typeface="ＭＳ Ｐゴシック" pitchFamily="34" charset="-128"/>
              </a:rPr>
              <a:t>|</a:t>
            </a:r>
            <a:r>
              <a:rPr lang="en-US" i="1" dirty="0" err="1" smtClean="0">
                <a:solidFill>
                  <a:schemeClr val="hlink"/>
                </a:solidFill>
                <a:latin typeface="Book Antiqua" pitchFamily="18" charset="0"/>
                <a:ea typeface="ＭＳ Ｐゴシック" pitchFamily="34" charset="-128"/>
              </a:rPr>
              <a:t>no</a:t>
            </a:r>
            <a:r>
              <a:rPr lang="en-US" dirty="0" smtClean="0">
                <a:ea typeface="ＭＳ Ｐゴシック" pitchFamily="34" charset="-128"/>
              </a:rPr>
              <a:t>) </a:t>
            </a:r>
            <a:r>
              <a:rPr lang="en-US" dirty="0" smtClean="0">
                <a:latin typeface="Symbol" pitchFamily="18" charset="2"/>
                <a:ea typeface="ＭＳ Ｐゴシック" pitchFamily="34" charset="-128"/>
              </a:rPr>
              <a:t>=</a:t>
            </a:r>
            <a:r>
              <a:rPr lang="en-US" dirty="0" smtClean="0">
                <a:ea typeface="ＭＳ Ｐゴシック" pitchFamily="34" charset="-128"/>
              </a:rPr>
              <a:t> 3/5</a:t>
            </a: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Classify: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n-US" i="1" dirty="0" smtClean="0">
                <a:ea typeface="ＭＳ Ｐゴシック" pitchFamily="34" charset="-128"/>
              </a:rPr>
              <a:t>sunny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i="1" dirty="0" smtClean="0">
                <a:ea typeface="ＭＳ Ｐゴシック" pitchFamily="34" charset="-128"/>
              </a:rPr>
              <a:t>cool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i="1" dirty="0" smtClean="0">
                <a:ea typeface="ＭＳ Ｐゴシック" pitchFamily="34" charset="-128"/>
              </a:rPr>
              <a:t>high</a:t>
            </a:r>
            <a:r>
              <a:rPr lang="en-US" dirty="0" smtClean="0">
                <a:ea typeface="ＭＳ Ｐゴシック" pitchFamily="34" charset="-128"/>
              </a:rPr>
              <a:t>, </a:t>
            </a:r>
            <a:r>
              <a:rPr lang="en-US" i="1" dirty="0" smtClean="0">
                <a:ea typeface="ＭＳ Ｐゴシック" pitchFamily="34" charset="-128"/>
              </a:rPr>
              <a:t>strong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</p:txBody>
      </p:sp>
      <p:graphicFrame>
        <p:nvGraphicFramePr>
          <p:cNvPr id="300911" name="Group 879"/>
          <p:cNvGraphicFramePr>
            <a:graphicFrameLocks noGrp="1"/>
          </p:cNvGraphicFramePr>
          <p:nvPr>
            <p:ph sz="half" idx="2"/>
          </p:nvPr>
        </p:nvGraphicFramePr>
        <p:xfrm>
          <a:off x="3935413" y="0"/>
          <a:ext cx="5213350" cy="4413246"/>
        </p:xfrm>
        <a:graphic>
          <a:graphicData uri="http://schemas.openxmlformats.org/drawingml/2006/table">
            <a:tbl>
              <a:tblPr/>
              <a:tblGrid>
                <a:gridCol w="579093"/>
                <a:gridCol w="1034203"/>
                <a:gridCol w="739365"/>
                <a:gridCol w="1100731"/>
                <a:gridCol w="819499"/>
                <a:gridCol w="940459"/>
              </a:tblGrid>
              <a:tr h="3752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Outlook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Temp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Humidity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Wind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Tennis?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Cool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Sunny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Overcast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Hot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Normal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9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Rain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Mild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High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9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L="87091" marR="87091" marT="42864" marB="428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0158" name="Rectangle 126"/>
          <p:cNvSpPr>
            <a:spLocks noChangeArrowheads="1"/>
          </p:cNvSpPr>
          <p:nvPr/>
        </p:nvSpPr>
        <p:spPr bwMode="auto">
          <a:xfrm>
            <a:off x="144463" y="5286375"/>
            <a:ext cx="8699500" cy="1166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/>
          <a:lstStyle/>
          <a:p>
            <a:pPr marL="268288" indent="-268288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90000"/>
              <a:buFont typeface="Webdings" pitchFamily="18" charset="2"/>
              <a:buChar char="&lt;"/>
            </a:pP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sunny</a:t>
            </a:r>
            <a:r>
              <a:rPr lang="en-US" sz="2600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n-US" sz="2600" i="1" dirty="0" err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cool</a:t>
            </a:r>
            <a:r>
              <a:rPr lang="en-US" sz="2600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n-US" sz="2600" i="1" dirty="0" err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high</a:t>
            </a:r>
            <a:r>
              <a:rPr lang="en-US" sz="2600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n-US" sz="2600" i="1" dirty="0" err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strong</a:t>
            </a:r>
            <a:r>
              <a:rPr lang="en-US" sz="2600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n-US" sz="2600" i="1" dirty="0" err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 = 0.005</a:t>
            </a:r>
          </a:p>
          <a:p>
            <a:pPr marL="268288" indent="-268288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90000"/>
              <a:buFont typeface="Webdings" pitchFamily="18" charset="2"/>
              <a:buChar char="&lt;"/>
            </a:pP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sunny</a:t>
            </a:r>
            <a:r>
              <a:rPr lang="en-US" sz="2600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n-US" sz="2600" i="1" dirty="0" err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cool</a:t>
            </a:r>
            <a:r>
              <a:rPr lang="en-US" sz="2600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n-US" sz="2600" i="1" dirty="0" err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high</a:t>
            </a:r>
            <a:r>
              <a:rPr lang="en-US" sz="2600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n-US" sz="2600" i="1" dirty="0" err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</a:t>
            </a:r>
            <a:r>
              <a:rPr lang="en-US" sz="2600" i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strong</a:t>
            </a:r>
            <a:r>
              <a:rPr lang="en-US" sz="2600" dirty="0" err="1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|</a:t>
            </a:r>
            <a:r>
              <a:rPr lang="en-US" sz="2600" i="1" dirty="0" err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rPr>
              <a:t>n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) = 0.021</a:t>
            </a:r>
          </a:p>
        </p:txBody>
      </p:sp>
      <p:graphicFrame>
        <p:nvGraphicFramePr>
          <p:cNvPr id="3009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638707"/>
              </p:ext>
            </p:extLst>
          </p:nvPr>
        </p:nvGraphicFramePr>
        <p:xfrm>
          <a:off x="2863850" y="4572000"/>
          <a:ext cx="341219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3" imgW="1320480" imgH="253800" progId="Equation.DSMT4">
                  <p:embed/>
                </p:oleObj>
              </mc:Choice>
              <mc:Fallback>
                <p:oleObj name="Equation" r:id="rId3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572000"/>
                        <a:ext cx="3412195" cy="644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912" name="Object 3"/>
          <p:cNvGraphicFramePr>
            <a:graphicFrameLocks noChangeAspect="1"/>
          </p:cNvGraphicFramePr>
          <p:nvPr/>
        </p:nvGraphicFramePr>
        <p:xfrm>
          <a:off x="6183313" y="4735513"/>
          <a:ext cx="4968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5" imgW="241195" imgH="139639" progId="Equation.3">
                  <p:embed/>
                </p:oleObj>
              </mc:Choice>
              <mc:Fallback>
                <p:oleObj name="Equation" r:id="rId5" imgW="241195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4735513"/>
                        <a:ext cx="496887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DFE0D9-EB4D-49CC-8D17-F84A3A5FD11D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Text classification</a:t>
            </a:r>
          </a:p>
          <a:p>
            <a:r>
              <a:rPr lang="en-US" sz="3200" dirty="0" smtClean="0"/>
              <a:t>Spam filtering</a:t>
            </a:r>
          </a:p>
          <a:p>
            <a:r>
              <a:rPr lang="en-US" sz="3200" dirty="0" smtClean="0"/>
              <a:t>Hybrid recommender systems – machine learning and data mining techniques – eBay, Target, </a:t>
            </a:r>
            <a:r>
              <a:rPr lang="en-US" sz="3200" dirty="0" err="1" smtClean="0"/>
              <a:t>flipcart</a:t>
            </a:r>
            <a:r>
              <a:rPr lang="en-US" sz="3200" dirty="0" smtClean="0"/>
              <a:t> </a:t>
            </a:r>
            <a:r>
              <a:rPr lang="en-US" sz="3200" dirty="0" err="1" smtClean="0"/>
              <a:t>etc</a:t>
            </a:r>
            <a:endParaRPr lang="en-US" sz="3200" dirty="0" smtClean="0"/>
          </a:p>
          <a:p>
            <a:r>
              <a:rPr lang="en-US" sz="3200" dirty="0" smtClean="0"/>
              <a:t>Online sentiment analysis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F0B8-96D6-4334-A991-1695784E595C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Features of Bayesian learning </a:t>
            </a:r>
            <a:r>
              <a:rPr lang="en-US" b="1" i="1" dirty="0" smtClean="0"/>
              <a:t>methods:</a:t>
            </a:r>
          </a:p>
          <a:p>
            <a:pPr lvl="1"/>
            <a:r>
              <a:rPr lang="en-US" dirty="0" smtClean="0"/>
              <a:t>Prior </a:t>
            </a:r>
            <a:r>
              <a:rPr lang="en-US" dirty="0"/>
              <a:t>knowledge can be combined with observed data to determine the </a:t>
            </a:r>
            <a:r>
              <a:rPr lang="en-US" dirty="0" smtClean="0"/>
              <a:t>final probability </a:t>
            </a:r>
            <a:r>
              <a:rPr lang="en-US" dirty="0"/>
              <a:t>of a </a:t>
            </a:r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the Bayesian approach to learning is more flexible than other approaches – each observed trainin</a:t>
            </a:r>
            <a:r>
              <a:rPr lang="en-US" dirty="0" smtClean="0"/>
              <a:t>g pattern can influence the outcome of the hypothesis</a:t>
            </a:r>
          </a:p>
          <a:p>
            <a:pPr lvl="1"/>
            <a:r>
              <a:rPr lang="en-US" dirty="0" smtClean="0"/>
              <a:t>Can perform better than the other methods while validating the hypotheses that make probabilistic predictions</a:t>
            </a:r>
          </a:p>
          <a:p>
            <a:pPr lvl="1"/>
            <a:r>
              <a:rPr lang="en-US" dirty="0" smtClean="0"/>
              <a:t>Possible to classify new instances by combining the predictions of multiple hypotheses</a:t>
            </a:r>
          </a:p>
          <a:p>
            <a:pPr lvl="1"/>
            <a:r>
              <a:rPr lang="en-US" dirty="0" smtClean="0"/>
              <a:t>Used as a standard for the optimal decision against which the performance of other methods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40641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In machine learning, we try to determine the best hypothesis from some hypothesis space H, given the observed training data T.</a:t>
            </a:r>
          </a:p>
          <a:p>
            <a:pPr algn="just"/>
            <a:r>
              <a:rPr lang="en-US" sz="2800" dirty="0"/>
              <a:t>In Bayesian learning, the best hypothesis means the most probable hypothesis, given the data T plus any initial knowledge about the prior probabilities of the various hypotheses in H.</a:t>
            </a:r>
          </a:p>
          <a:p>
            <a:pPr algn="just"/>
            <a:r>
              <a:rPr lang="en-US" sz="2800" dirty="0"/>
              <a:t>Bayes theorem provides a way to calculate the probability of a hypothesis based on its prior probability, the probabilities of observing various data given the hypothesis, and the observed data itself.</a:t>
            </a:r>
          </a:p>
        </p:txBody>
      </p:sp>
    </p:spTree>
    <p:extLst>
      <p:ext uri="{BB962C8B-B14F-4D97-AF65-F5344CB8AC3E}">
        <p14:creationId xmlns:p14="http://schemas.microsoft.com/office/powerpoint/2010/main" val="18920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r"/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i="1" dirty="0" smtClean="0">
                <a:solidFill>
                  <a:srgbClr val="0070C0"/>
                </a:solidFill>
              </a:rPr>
              <a:t>Prior</a:t>
            </a:r>
            <a:endParaRPr lang="en-US" sz="2800" b="1" i="1" dirty="0" smtClean="0">
              <a:solidFill>
                <a:srgbClr val="0070C0"/>
              </a:solidFill>
            </a:endParaRPr>
          </a:p>
          <a:p>
            <a:r>
              <a:rPr lang="en-US" sz="2800" b="1" dirty="0" smtClean="0"/>
              <a:t>P(h</a:t>
            </a:r>
            <a:r>
              <a:rPr lang="en-US" sz="2800" b="1" dirty="0"/>
              <a:t>) </a:t>
            </a:r>
            <a:r>
              <a:rPr lang="en-US" sz="2800" dirty="0"/>
              <a:t>is </a:t>
            </a:r>
            <a:r>
              <a:rPr lang="en-US" sz="2800" b="1" i="1" dirty="0"/>
              <a:t>prior probability of hypothesis </a:t>
            </a:r>
            <a:r>
              <a:rPr lang="en-US" sz="2800" b="1" i="1" dirty="0" smtClean="0"/>
              <a:t>h</a:t>
            </a:r>
          </a:p>
          <a:p>
            <a:pPr lvl="1"/>
            <a:r>
              <a:rPr lang="en-US" sz="2400" dirty="0" smtClean="0"/>
              <a:t>P(h</a:t>
            </a:r>
            <a:r>
              <a:rPr lang="en-US" sz="2400" dirty="0"/>
              <a:t>) to denote the initial probability that hypothesis h holds, before observing training </a:t>
            </a:r>
            <a:r>
              <a:rPr lang="en-US" sz="2400" dirty="0" smtClean="0"/>
              <a:t>data.</a:t>
            </a:r>
          </a:p>
          <a:p>
            <a:pPr lvl="1"/>
            <a:r>
              <a:rPr lang="en-US" sz="2400" dirty="0" smtClean="0"/>
              <a:t>P(h</a:t>
            </a:r>
            <a:r>
              <a:rPr lang="en-US" sz="2400" dirty="0"/>
              <a:t>) may reflect any background knowledge we have about the chance that h is correct. </a:t>
            </a:r>
            <a:r>
              <a:rPr lang="en-US" sz="2400" dirty="0" smtClean="0"/>
              <a:t>If we </a:t>
            </a:r>
            <a:r>
              <a:rPr lang="en-US" sz="2400" dirty="0"/>
              <a:t>have no such prior knowledge, then each candidate hypothesis might simply get </a:t>
            </a:r>
            <a:r>
              <a:rPr lang="en-US" sz="2400" dirty="0" smtClean="0"/>
              <a:t>the same </a:t>
            </a:r>
            <a:r>
              <a:rPr lang="en-US" sz="2400" dirty="0"/>
              <a:t>prior probability.</a:t>
            </a:r>
          </a:p>
          <a:p>
            <a:r>
              <a:rPr lang="en-US" sz="2800" b="1" dirty="0" smtClean="0"/>
              <a:t>P(T) </a:t>
            </a:r>
            <a:r>
              <a:rPr lang="en-US" sz="2800" dirty="0"/>
              <a:t>is </a:t>
            </a:r>
            <a:r>
              <a:rPr lang="en-US" sz="2800" b="1" i="1" dirty="0"/>
              <a:t>prior probability of training data T</a:t>
            </a:r>
            <a:endParaRPr lang="en-US" sz="2800" b="1" i="1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probability of </a:t>
            </a:r>
            <a:r>
              <a:rPr lang="en-US" sz="2400" dirty="0" smtClean="0"/>
              <a:t>T </a:t>
            </a:r>
            <a:r>
              <a:rPr lang="en-US" sz="2400" dirty="0"/>
              <a:t>given no knowledge about which hypothesis </a:t>
            </a:r>
            <a:r>
              <a:rPr lang="en-US" sz="2400" dirty="0" smtClean="0"/>
              <a:t>holds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04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i="1" dirty="0" smtClean="0">
                <a:solidFill>
                  <a:srgbClr val="0070C0"/>
                </a:solidFill>
              </a:rPr>
              <a:t>Posterior</a:t>
            </a:r>
            <a:endParaRPr lang="en-US" sz="36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/>
              <a:t>P(</a:t>
            </a:r>
            <a:r>
              <a:rPr lang="en-US" sz="2800" b="1" dirty="0" err="1" smtClean="0"/>
              <a:t>h|T</a:t>
            </a:r>
            <a:r>
              <a:rPr lang="en-US" sz="2800" b="1" dirty="0" smtClean="0"/>
              <a:t>) </a:t>
            </a:r>
            <a:r>
              <a:rPr lang="en-US" sz="2800" dirty="0"/>
              <a:t>is </a:t>
            </a:r>
            <a:r>
              <a:rPr lang="en-US" sz="2800" b="1" i="1" dirty="0"/>
              <a:t>posterior probability of h given T</a:t>
            </a:r>
            <a:endParaRPr lang="en-US" sz="2800" b="1" i="1" dirty="0" smtClean="0"/>
          </a:p>
          <a:p>
            <a:pPr lvl="1"/>
            <a:r>
              <a:rPr lang="en-US" sz="2400" dirty="0" smtClean="0"/>
              <a:t>P(</a:t>
            </a:r>
            <a:r>
              <a:rPr lang="en-US" sz="2400" dirty="0" err="1" smtClean="0"/>
              <a:t>h|T</a:t>
            </a:r>
            <a:r>
              <a:rPr lang="en-US" sz="2400" dirty="0" smtClean="0"/>
              <a:t>) </a:t>
            </a:r>
            <a:r>
              <a:rPr lang="en-US" sz="2400" dirty="0"/>
              <a:t>is called the </a:t>
            </a:r>
            <a:r>
              <a:rPr lang="en-US" sz="2400" b="1" i="1" dirty="0"/>
              <a:t>posterior probability </a:t>
            </a:r>
            <a:r>
              <a:rPr lang="en-US" sz="2400" dirty="0"/>
              <a:t>of </a:t>
            </a:r>
            <a:r>
              <a:rPr lang="en-US" sz="2400" b="1" i="1" dirty="0"/>
              <a:t>h, </a:t>
            </a:r>
            <a:r>
              <a:rPr lang="en-US" sz="2400" dirty="0"/>
              <a:t>because it reflects our confidence that </a:t>
            </a:r>
            <a:r>
              <a:rPr lang="en-US" sz="2400" b="1" i="1" dirty="0" smtClean="0"/>
              <a:t>h </a:t>
            </a:r>
            <a:r>
              <a:rPr lang="en-US" sz="2400" dirty="0" smtClean="0"/>
              <a:t>holds </a:t>
            </a:r>
            <a:r>
              <a:rPr lang="en-US" sz="2400" dirty="0"/>
              <a:t>after we have seen the training data </a:t>
            </a:r>
            <a:r>
              <a:rPr lang="en-US" sz="2400" b="1" i="1" dirty="0" smtClean="0"/>
              <a:t>T.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posterior probability </a:t>
            </a:r>
            <a:r>
              <a:rPr lang="en-US" sz="2400" dirty="0" smtClean="0"/>
              <a:t>P(</a:t>
            </a:r>
            <a:r>
              <a:rPr lang="en-US" sz="2400" dirty="0" err="1" smtClean="0"/>
              <a:t>h|T</a:t>
            </a:r>
            <a:r>
              <a:rPr lang="en-US" sz="2400" dirty="0" smtClean="0"/>
              <a:t>) </a:t>
            </a:r>
            <a:r>
              <a:rPr lang="en-US" sz="2400" dirty="0"/>
              <a:t>reflects the influence of the training data </a:t>
            </a:r>
            <a:r>
              <a:rPr lang="en-US" sz="2400" b="1" i="1" dirty="0" smtClean="0"/>
              <a:t>T, </a:t>
            </a:r>
            <a:r>
              <a:rPr lang="en-US" sz="2400" dirty="0"/>
              <a:t>in contrast </a:t>
            </a:r>
            <a:r>
              <a:rPr lang="en-US" sz="2400" dirty="0" smtClean="0"/>
              <a:t>to the </a:t>
            </a:r>
            <a:r>
              <a:rPr lang="en-US" sz="2400" dirty="0"/>
              <a:t>prior probability P(h), which is independent of </a:t>
            </a:r>
            <a:r>
              <a:rPr lang="en-US" sz="2400" dirty="0" smtClean="0"/>
              <a:t>T.</a:t>
            </a:r>
            <a:endParaRPr lang="en-US" sz="2400" dirty="0"/>
          </a:p>
          <a:p>
            <a:r>
              <a:rPr lang="en-US" sz="2800" b="1" dirty="0" smtClean="0"/>
              <a:t>P(</a:t>
            </a:r>
            <a:r>
              <a:rPr lang="en-US" sz="2800" b="1" dirty="0" err="1" smtClean="0"/>
              <a:t>T|h</a:t>
            </a:r>
            <a:r>
              <a:rPr lang="en-US" sz="2800" b="1" dirty="0"/>
              <a:t>) </a:t>
            </a:r>
            <a:r>
              <a:rPr lang="en-US" sz="2800" dirty="0"/>
              <a:t>is </a:t>
            </a:r>
            <a:r>
              <a:rPr lang="en-US" sz="2800" b="1" i="1" dirty="0"/>
              <a:t>posterior probability of </a:t>
            </a:r>
            <a:r>
              <a:rPr lang="en-US" sz="2800" b="1" i="1" dirty="0" smtClean="0"/>
              <a:t>T </a:t>
            </a:r>
            <a:r>
              <a:rPr lang="en-US" sz="2800" b="1" i="1" dirty="0"/>
              <a:t>given </a:t>
            </a:r>
            <a:r>
              <a:rPr lang="en-US" sz="2800" b="1" i="1" dirty="0" smtClean="0"/>
              <a:t>h</a:t>
            </a:r>
          </a:p>
          <a:p>
            <a:pPr marL="400050" lvl="1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probability of observing data </a:t>
            </a:r>
            <a:r>
              <a:rPr lang="en-US" sz="2400" b="1" i="1" dirty="0" smtClean="0"/>
              <a:t>T </a:t>
            </a:r>
            <a:r>
              <a:rPr lang="en-US" sz="2400" dirty="0"/>
              <a:t>given some world in which hypothesis </a:t>
            </a:r>
            <a:r>
              <a:rPr lang="en-US" sz="2400" b="1" i="1" dirty="0"/>
              <a:t>h </a:t>
            </a:r>
            <a:r>
              <a:rPr lang="en-US" sz="2400" dirty="0" smtClean="0"/>
              <a:t>holds</a:t>
            </a: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Generally, </a:t>
            </a:r>
            <a:r>
              <a:rPr lang="en-US" sz="2800" b="1" dirty="0" smtClean="0"/>
              <a:t>P(A l B)</a:t>
            </a:r>
            <a:r>
              <a:rPr lang="en-US" sz="2800" b="1" i="1" dirty="0" smtClean="0"/>
              <a:t> </a:t>
            </a:r>
            <a:r>
              <a:rPr lang="en-US" sz="2800" dirty="0"/>
              <a:t>to denote the probability of </a:t>
            </a:r>
            <a:r>
              <a:rPr lang="en-US" sz="2800" b="1" dirty="0"/>
              <a:t>event </a:t>
            </a:r>
            <a:r>
              <a:rPr lang="en-US" sz="2800" b="1" dirty="0" smtClean="0"/>
              <a:t>A </a:t>
            </a:r>
            <a:r>
              <a:rPr lang="en-US" sz="2800" dirty="0"/>
              <a:t>given </a:t>
            </a:r>
            <a:r>
              <a:rPr lang="en-US" sz="2800" b="1" dirty="0" smtClean="0"/>
              <a:t>event B</a:t>
            </a:r>
            <a:r>
              <a:rPr lang="en-US" sz="2800" b="1" i="1" dirty="0"/>
              <a:t> </a:t>
            </a:r>
            <a:r>
              <a:rPr lang="en-US" sz="2800" b="1" i="1" dirty="0" smtClean="0"/>
              <a:t>or , </a:t>
            </a:r>
            <a:r>
              <a:rPr lang="en-US" sz="2800" i="1" dirty="0" smtClean="0"/>
              <a:t>probability of event A occurring when event B has already occurred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5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txBody>
          <a:bodyPr>
            <a:noAutofit/>
          </a:bodyPr>
          <a:lstStyle/>
          <a:p>
            <a:r>
              <a:rPr lang="en-US" sz="2800" dirty="0"/>
              <a:t>In ML problems the probability P(</a:t>
            </a:r>
            <a:r>
              <a:rPr lang="en-US" sz="2800" dirty="0" err="1"/>
              <a:t>h|T</a:t>
            </a:r>
            <a:r>
              <a:rPr lang="en-US" sz="2800" dirty="0"/>
              <a:t>) that h holds given the observed training data T.</a:t>
            </a:r>
          </a:p>
          <a:p>
            <a:r>
              <a:rPr lang="en-US" sz="2800" dirty="0" smtClean="0"/>
              <a:t>provides </a:t>
            </a:r>
            <a:r>
              <a:rPr lang="en-US" sz="2800" dirty="0"/>
              <a:t>a way to calculate the posterior probability P(</a:t>
            </a:r>
            <a:r>
              <a:rPr lang="en-US" sz="2800" dirty="0" err="1"/>
              <a:t>h|T</a:t>
            </a:r>
            <a:r>
              <a:rPr lang="en-US" sz="2800" dirty="0"/>
              <a:t>), from the prior probability P(h), together with P(T) and P(</a:t>
            </a:r>
            <a:r>
              <a:rPr lang="en-US" sz="2800" dirty="0" err="1"/>
              <a:t>T|h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Bayes Theorem</a:t>
            </a:r>
            <a:r>
              <a:rPr lang="en-US" sz="2800" b="1" dirty="0" smtClean="0">
                <a:solidFill>
                  <a:srgbClr val="0070C0"/>
                </a:solidFill>
              </a:rPr>
              <a:t>: - </a:t>
            </a:r>
            <a:r>
              <a:rPr lang="en-US" sz="2400" b="1" dirty="0" smtClean="0">
                <a:solidFill>
                  <a:srgbClr val="0070C0"/>
                </a:solidFill>
              </a:rPr>
              <a:t>combines prior and posterior probabilities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70C0"/>
                </a:solidFill>
              </a:rPr>
              <a:t>        P(</a:t>
            </a:r>
            <a:r>
              <a:rPr lang="en-US" sz="2800" b="1" dirty="0" err="1">
                <a:solidFill>
                  <a:srgbClr val="0070C0"/>
                </a:solidFill>
              </a:rPr>
              <a:t>h|T</a:t>
            </a:r>
            <a:r>
              <a:rPr lang="en-US" sz="2800" b="1" dirty="0">
                <a:solidFill>
                  <a:srgbClr val="0070C0"/>
                </a:solidFill>
              </a:rPr>
              <a:t>) =  P(</a:t>
            </a:r>
            <a:r>
              <a:rPr lang="en-US" sz="2800" b="1" dirty="0" err="1">
                <a:solidFill>
                  <a:srgbClr val="0070C0"/>
                </a:solidFill>
              </a:rPr>
              <a:t>T|h</a:t>
            </a:r>
            <a:r>
              <a:rPr lang="en-US" sz="2800" b="1" dirty="0">
                <a:solidFill>
                  <a:srgbClr val="0070C0"/>
                </a:solidFill>
              </a:rPr>
              <a:t>) P(h</a:t>
            </a:r>
            <a:r>
              <a:rPr lang="en-US" sz="2800" b="1" dirty="0" smtClean="0">
                <a:solidFill>
                  <a:srgbClr val="0070C0"/>
                </a:solidFill>
              </a:rPr>
              <a:t>) / P(T)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 smtClean="0"/>
              <a:t>P(</a:t>
            </a:r>
            <a:r>
              <a:rPr lang="en-US" sz="2800" dirty="0" err="1" smtClean="0"/>
              <a:t>h|T</a:t>
            </a:r>
            <a:r>
              <a:rPr lang="en-US" sz="2800" dirty="0"/>
              <a:t>) increases with P(h) and P(</a:t>
            </a:r>
            <a:r>
              <a:rPr lang="en-US" sz="2800" dirty="0" err="1"/>
              <a:t>T|h</a:t>
            </a:r>
            <a:r>
              <a:rPr lang="en-US" sz="2800" dirty="0"/>
              <a:t>) according to Bayes theorem.</a:t>
            </a:r>
          </a:p>
          <a:p>
            <a:r>
              <a:rPr lang="en-US" sz="2800" dirty="0"/>
              <a:t> P(</a:t>
            </a:r>
            <a:r>
              <a:rPr lang="en-US" sz="2800" dirty="0" err="1"/>
              <a:t>h|T</a:t>
            </a:r>
            <a:r>
              <a:rPr lang="en-US" sz="2800" dirty="0"/>
              <a:t>) decreases as P(T) increases, because the more probable it is that T will be observed independent of h, the less evidence T provides in support of h.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793277"/>
              </p:ext>
            </p:extLst>
          </p:nvPr>
        </p:nvGraphicFramePr>
        <p:xfrm>
          <a:off x="4394200" y="2387600"/>
          <a:ext cx="9144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914400" imgH="164160" progId="Equation.DSMT4">
                  <p:embed/>
                </p:oleObj>
              </mc:Choice>
              <mc:Fallback>
                <p:oleObj name="Equation" r:id="rId3" imgW="914400" imgH="164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87600"/>
                        <a:ext cx="914400" cy="16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Bayes Theorem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048000" cy="685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Sample space of events for A &amp; 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75460"/>
              </p:ext>
            </p:extLst>
          </p:nvPr>
        </p:nvGraphicFramePr>
        <p:xfrm>
          <a:off x="4038601" y="1447800"/>
          <a:ext cx="3764279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5636"/>
                <a:gridCol w="406949"/>
                <a:gridCol w="406949"/>
                <a:gridCol w="406949"/>
                <a:gridCol w="406949"/>
                <a:gridCol w="406949"/>
                <a:gridCol w="406949"/>
                <a:gridCol w="4069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 holds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 holds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F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2551837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P(A) = 4/7 </a:t>
            </a:r>
            <a:r>
              <a:rPr lang="en-US" sz="2400" dirty="0" smtClean="0"/>
              <a:t>    P(B</a:t>
            </a:r>
            <a:r>
              <a:rPr lang="en-US" sz="2400" dirty="0"/>
              <a:t>) = 3/ 7 </a:t>
            </a:r>
            <a:r>
              <a:rPr lang="en-US" sz="2400" dirty="0" smtClean="0"/>
              <a:t>     P(B|A</a:t>
            </a:r>
            <a:r>
              <a:rPr lang="en-US" sz="2400" dirty="0"/>
              <a:t>) = 2/4 </a:t>
            </a:r>
            <a:r>
              <a:rPr lang="en-US" sz="2400" dirty="0" smtClean="0"/>
              <a:t>     P(A|B</a:t>
            </a:r>
            <a:r>
              <a:rPr lang="en-US" sz="2400" dirty="0"/>
              <a:t>) = </a:t>
            </a:r>
            <a:r>
              <a:rPr lang="en-US" sz="2400" dirty="0" smtClean="0"/>
              <a:t>2/3</a:t>
            </a:r>
          </a:p>
          <a:p>
            <a:endParaRPr lang="en-US" sz="2400" dirty="0"/>
          </a:p>
          <a:p>
            <a:r>
              <a:rPr lang="en-US" sz="2400" dirty="0"/>
              <a:t>Is Bayes Theorem correct?</a:t>
            </a:r>
          </a:p>
          <a:p>
            <a:endParaRPr lang="en-US" sz="2400" dirty="0" smtClean="0"/>
          </a:p>
          <a:p>
            <a:r>
              <a:rPr lang="en-US" sz="2400" dirty="0" smtClean="0"/>
              <a:t>P(B|A</a:t>
            </a:r>
            <a:r>
              <a:rPr lang="en-US" sz="2400" dirty="0"/>
              <a:t>) = P(A|B)P(B) / P(A) = ( 2/3 * 3/7 ) / 4/7 = 2/4 </a:t>
            </a:r>
            <a:r>
              <a:rPr lang="en-US" sz="2400" dirty="0" smtClean="0"/>
              <a:t>          </a:t>
            </a:r>
          </a:p>
          <a:p>
            <a:endParaRPr lang="en-US" sz="2400" dirty="0"/>
          </a:p>
          <a:p>
            <a:r>
              <a:rPr lang="en-US" sz="2400" dirty="0" smtClean="0"/>
              <a:t>CORRECT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P(A|B</a:t>
            </a:r>
            <a:r>
              <a:rPr lang="en-US" sz="2400" dirty="0"/>
              <a:t>) = P(B|A)P(A) / P(B) = ( 2/4 * 4/7 ) / 3/7 = 2/3 </a:t>
            </a:r>
            <a:r>
              <a:rPr lang="en-US" sz="2400" dirty="0" smtClean="0"/>
              <a:t>           </a:t>
            </a:r>
          </a:p>
          <a:p>
            <a:endParaRPr lang="en-US" sz="2400" dirty="0"/>
          </a:p>
          <a:p>
            <a:r>
              <a:rPr lang="en-US" sz="2400" dirty="0" smtClean="0"/>
              <a:t>CORRECT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580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Diagonal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00CCCC"/>
      </a:accent1>
      <a:accent2>
        <a:srgbClr val="FF33CC"/>
      </a:accent2>
      <a:accent3>
        <a:srgbClr val="FFFFFF"/>
      </a:accent3>
      <a:accent4>
        <a:srgbClr val="000000"/>
      </a:accent4>
      <a:accent5>
        <a:srgbClr val="AAE2E2"/>
      </a:accent5>
      <a:accent6>
        <a:srgbClr val="E72DB9"/>
      </a:accent6>
      <a:hlink>
        <a:srgbClr val="000066"/>
      </a:hlink>
      <a:folHlink>
        <a:srgbClr val="000066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5">
        <a:dk1>
          <a:srgbClr val="000000"/>
        </a:dk1>
        <a:lt1>
          <a:srgbClr val="FFFFFF"/>
        </a:lt1>
        <a:dk2>
          <a:srgbClr val="0066FF"/>
        </a:dk2>
        <a:lt2>
          <a:srgbClr val="B2B2B2"/>
        </a:lt2>
        <a:accent1>
          <a:srgbClr val="00CCCC"/>
        </a:accent1>
        <a:accent2>
          <a:srgbClr val="FF33CC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 Diagonal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00CCCC"/>
      </a:accent1>
      <a:accent2>
        <a:srgbClr val="FF33CC"/>
      </a:accent2>
      <a:accent3>
        <a:srgbClr val="FFFFFF"/>
      </a:accent3>
      <a:accent4>
        <a:srgbClr val="000000"/>
      </a:accent4>
      <a:accent5>
        <a:srgbClr val="AAE2E2"/>
      </a:accent5>
      <a:accent6>
        <a:srgbClr val="E72DB9"/>
      </a:accent6>
      <a:hlink>
        <a:srgbClr val="000066"/>
      </a:hlink>
      <a:folHlink>
        <a:srgbClr val="000066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50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5">
        <a:dk1>
          <a:srgbClr val="000000"/>
        </a:dk1>
        <a:lt1>
          <a:srgbClr val="FFFFFF"/>
        </a:lt1>
        <a:dk2>
          <a:srgbClr val="0066FF"/>
        </a:dk2>
        <a:lt2>
          <a:srgbClr val="B2B2B2"/>
        </a:lt2>
        <a:accent1>
          <a:srgbClr val="00CCCC"/>
        </a:accent1>
        <a:accent2>
          <a:srgbClr val="FF33CC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E72DB9"/>
        </a:accent6>
        <a:hlink>
          <a:srgbClr val="FF4568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FF"/>
    </a:dk2>
    <a:lt2>
      <a:srgbClr val="B2B2B2"/>
    </a:lt2>
    <a:accent1>
      <a:srgbClr val="00CCCC"/>
    </a:accent1>
    <a:accent2>
      <a:srgbClr val="FF33CC"/>
    </a:accent2>
    <a:accent3>
      <a:srgbClr val="FFFFFF"/>
    </a:accent3>
    <a:accent4>
      <a:srgbClr val="000000"/>
    </a:accent4>
    <a:accent5>
      <a:srgbClr val="AAE2E2"/>
    </a:accent5>
    <a:accent6>
      <a:srgbClr val="E72DB9"/>
    </a:accent6>
    <a:hlink>
      <a:srgbClr val="000066"/>
    </a:hlink>
    <a:folHlink>
      <a:srgbClr val="00006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FF"/>
    </a:dk2>
    <a:lt2>
      <a:srgbClr val="B2B2B2"/>
    </a:lt2>
    <a:accent1>
      <a:srgbClr val="00CCCC"/>
    </a:accent1>
    <a:accent2>
      <a:srgbClr val="FF33CC"/>
    </a:accent2>
    <a:accent3>
      <a:srgbClr val="FFFFFF"/>
    </a:accent3>
    <a:accent4>
      <a:srgbClr val="000000"/>
    </a:accent4>
    <a:accent5>
      <a:srgbClr val="AAE2E2"/>
    </a:accent5>
    <a:accent6>
      <a:srgbClr val="E72DB9"/>
    </a:accent6>
    <a:hlink>
      <a:srgbClr val="000066"/>
    </a:hlink>
    <a:folHlink>
      <a:srgbClr val="00006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FF"/>
    </a:dk2>
    <a:lt2>
      <a:srgbClr val="B2B2B2"/>
    </a:lt2>
    <a:accent1>
      <a:srgbClr val="00CCCC"/>
    </a:accent1>
    <a:accent2>
      <a:srgbClr val="FF33CC"/>
    </a:accent2>
    <a:accent3>
      <a:srgbClr val="FFFFFF"/>
    </a:accent3>
    <a:accent4>
      <a:srgbClr val="000000"/>
    </a:accent4>
    <a:accent5>
      <a:srgbClr val="AAE2E2"/>
    </a:accent5>
    <a:accent6>
      <a:srgbClr val="E72DB9"/>
    </a:accent6>
    <a:hlink>
      <a:srgbClr val="000066"/>
    </a:hlink>
    <a:folHlink>
      <a:srgbClr val="00006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FF"/>
    </a:dk2>
    <a:lt2>
      <a:srgbClr val="B2B2B2"/>
    </a:lt2>
    <a:accent1>
      <a:srgbClr val="00CCCC"/>
    </a:accent1>
    <a:accent2>
      <a:srgbClr val="FF33CC"/>
    </a:accent2>
    <a:accent3>
      <a:srgbClr val="FFFFFF"/>
    </a:accent3>
    <a:accent4>
      <a:srgbClr val="000000"/>
    </a:accent4>
    <a:accent5>
      <a:srgbClr val="AAE2E2"/>
    </a:accent5>
    <a:accent6>
      <a:srgbClr val="E72DB9"/>
    </a:accent6>
    <a:hlink>
      <a:srgbClr val="000066"/>
    </a:hlink>
    <a:folHlink>
      <a:srgbClr val="00006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FF"/>
    </a:dk2>
    <a:lt2>
      <a:srgbClr val="B2B2B2"/>
    </a:lt2>
    <a:accent1>
      <a:srgbClr val="00CCCC"/>
    </a:accent1>
    <a:accent2>
      <a:srgbClr val="FF33CC"/>
    </a:accent2>
    <a:accent3>
      <a:srgbClr val="FFFFFF"/>
    </a:accent3>
    <a:accent4>
      <a:srgbClr val="000000"/>
    </a:accent4>
    <a:accent5>
      <a:srgbClr val="AAE2E2"/>
    </a:accent5>
    <a:accent6>
      <a:srgbClr val="E72DB9"/>
    </a:accent6>
    <a:hlink>
      <a:srgbClr val="000066"/>
    </a:hlink>
    <a:folHlink>
      <a:srgbClr val="0000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2328</Words>
  <Application>Microsoft Office PowerPoint</Application>
  <PresentationFormat>On-screen Show (4:3)</PresentationFormat>
  <Paragraphs>633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Blue Diagonal</vt:lpstr>
      <vt:lpstr>1_Blue Diagonal</vt:lpstr>
      <vt:lpstr>Equation</vt:lpstr>
      <vt:lpstr>UNIT III</vt:lpstr>
      <vt:lpstr>Why Bayesian methods are important</vt:lpstr>
      <vt:lpstr>PowerPoint Presentation</vt:lpstr>
      <vt:lpstr>PowerPoint Presentation</vt:lpstr>
      <vt:lpstr>Bayes Theorem</vt:lpstr>
      <vt:lpstr>Cont..</vt:lpstr>
      <vt:lpstr>Cont..</vt:lpstr>
      <vt:lpstr>Cont..</vt:lpstr>
      <vt:lpstr>Bayes Theorem - Example</vt:lpstr>
      <vt:lpstr>Maximum A Posteriori (MAP) Hypothesis, hMAP</vt:lpstr>
      <vt:lpstr>PowerPoint Presentation</vt:lpstr>
      <vt:lpstr>Maximum Likelihood (ML) Hypothesis, hML</vt:lpstr>
      <vt:lpstr>PowerPoint Presentation</vt:lpstr>
      <vt:lpstr>Example: Does patient have cancer or not? </vt:lpstr>
      <vt:lpstr>Brute-Force Bayes Concept Learning</vt:lpstr>
      <vt:lpstr>Brute-Force Bayes Concept Learning</vt:lpstr>
      <vt:lpstr>Cont..</vt:lpstr>
      <vt:lpstr>Cont..</vt:lpstr>
      <vt:lpstr>Cont..</vt:lpstr>
      <vt:lpstr>Evolution of posterior probabilities P(h|D) with increasing training data</vt:lpstr>
      <vt:lpstr>Bayes Optimal Classifier</vt:lpstr>
      <vt:lpstr>Bayes Optimal Classifier</vt:lpstr>
      <vt:lpstr>Bayes Optimal Classifier</vt:lpstr>
      <vt:lpstr>Naïve Bayes Classifier</vt:lpstr>
      <vt:lpstr>Strengths and weaknesses of Bayes classifers</vt:lpstr>
      <vt:lpstr>Naïve Bayes Classifier Steps</vt:lpstr>
      <vt:lpstr>PowerPoint Presentation</vt:lpstr>
      <vt:lpstr>PowerPoint Presentation</vt:lpstr>
      <vt:lpstr>Step 1 – construct Frequency table</vt:lpstr>
      <vt:lpstr>Step 2 : Classifier – To predict whether the team will with for the given conditions</vt:lpstr>
      <vt:lpstr>Step 3 : Normalize the above probabilities </vt:lpstr>
      <vt:lpstr>PowerPoint Presentation</vt:lpstr>
      <vt:lpstr>PowerPoint Presentation</vt:lpstr>
      <vt:lpstr>Example</vt:lpstr>
      <vt:lpstr>Applications of Naïve Bayes classifier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AD</dc:creator>
  <cp:lastModifiedBy>AD</cp:lastModifiedBy>
  <cp:revision>71</cp:revision>
  <dcterms:created xsi:type="dcterms:W3CDTF">2019-10-30T14:22:39Z</dcterms:created>
  <dcterms:modified xsi:type="dcterms:W3CDTF">2019-11-05T17:10:01Z</dcterms:modified>
</cp:coreProperties>
</file>