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09FC63-8ED7-41BD-97A2-5388EFB3DF32}">
  <a:tblStyle styleId="{2809FC63-8ED7-41BD-97A2-5388EFB3DF32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15ea72f4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015ea72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015ea72f4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016adbbfa_1_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016adbbfa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016adbbfa_1_4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016adbbfa_1_4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016adbbfa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016adbbfa_1_4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016adbbfa_1_4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016adbbfa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6016adbbfa_1_4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16adbbfa_1_7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16adbbfa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016adbbfa_1_7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378964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936369" y="2182286"/>
            <a:ext cx="5592761" cy="177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685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31" name="Google Shape;31;p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4" name="Google Shape;34;p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1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57201" y="1444295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26" y="1444295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141232" y="5443403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228600" y="4865123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16437" y="5001994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53560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6043" y="6211084"/>
            <a:ext cx="2904729" cy="660983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2558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0" lang="en-US">
                <a:latin typeface="Roboto Medium"/>
                <a:ea typeface="Roboto Medium"/>
                <a:cs typeface="Roboto Medium"/>
                <a:sym typeface="Roboto Medium"/>
              </a:rPr>
              <a:t>Capstone Project 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315200" y="677400"/>
            <a:ext cx="651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ElecKart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Mix Modelling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900000" y="4637725"/>
            <a:ext cx="73440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Group Members: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Anuj Panchal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Bhaswati Paul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Pooja Manjarekar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Ashwini Ingale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0" y="0"/>
            <a:ext cx="91440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(Camera Accessory)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" y="603900"/>
            <a:ext cx="4355274" cy="298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03900"/>
            <a:ext cx="4572000" cy="28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75" y="3809391"/>
            <a:ext cx="4299429" cy="296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8300" y="3809400"/>
            <a:ext cx="4205700" cy="292928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7941650" y="712125"/>
            <a:ext cx="107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2353075" y="4071450"/>
            <a:ext cx="107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161375" y="4040500"/>
            <a:ext cx="13779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payment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0" y="0"/>
            <a:ext cx="914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(Gaming Accessory)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7200"/>
            <a:ext cx="4572000" cy="29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787200"/>
            <a:ext cx="4267199" cy="294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14225"/>
            <a:ext cx="4724399" cy="2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761" y="3914226"/>
            <a:ext cx="4043839" cy="28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920300" y="944325"/>
            <a:ext cx="98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353075" y="4071450"/>
            <a:ext cx="107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5820775" y="3978575"/>
            <a:ext cx="1455300" cy="4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discount 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0" y="0"/>
            <a:ext cx="91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(Home Audio)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" y="559163"/>
            <a:ext cx="4386224" cy="304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00" y="588300"/>
            <a:ext cx="4386225" cy="30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64225"/>
            <a:ext cx="4626801" cy="2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800" y="3656714"/>
            <a:ext cx="4386225" cy="304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7920300" y="696625"/>
            <a:ext cx="98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566088" y="4071475"/>
            <a:ext cx="1377900" cy="5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payment types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022025" y="3963075"/>
            <a:ext cx="10713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5"/>
          <p:cNvSpPr txBox="1"/>
          <p:nvPr>
            <p:ph type="title"/>
          </p:nvPr>
        </p:nvSpPr>
        <p:spPr>
          <a:xfrm>
            <a:off x="457200" y="1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Adstock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6501"/>
            <a:ext cx="3036650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050" y="728525"/>
            <a:ext cx="3226700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750" y="796500"/>
            <a:ext cx="2665526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984025"/>
            <a:ext cx="3036651" cy="18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1450" y="2984025"/>
            <a:ext cx="3074299" cy="18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1450" y="2984025"/>
            <a:ext cx="2665524" cy="18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/>
          <p:nvPr/>
        </p:nvSpPr>
        <p:spPr>
          <a:xfrm>
            <a:off x="820475" y="1037225"/>
            <a:ext cx="11145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Affiliates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4195300" y="959800"/>
            <a:ext cx="10062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Digital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7059250" y="975300"/>
            <a:ext cx="7587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913375" y="3220000"/>
            <a:ext cx="17337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Online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582325" y="3142600"/>
            <a:ext cx="10062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Other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7415300" y="3127125"/>
            <a:ext cx="10062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9775" y="5028850"/>
            <a:ext cx="2665524" cy="167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1500" y="5028850"/>
            <a:ext cx="2488726" cy="167675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2585300" y="5170600"/>
            <a:ext cx="8514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5665975" y="5186075"/>
            <a:ext cx="15327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Sponsorship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0" y="0"/>
            <a:ext cx="9144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Derived KPIs &amp; Modeling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33475" y="867000"/>
            <a:ext cx="8213700" cy="5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of derived KPIs and advance KPIs is as follows: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961458" y="1709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{2809FC63-8ED7-41BD-97A2-5388EFB3DF32}</a:tableStyleId>
              </a:tblPr>
              <a:tblGrid>
                <a:gridCol w="3497475"/>
                <a:gridCol w="3926950"/>
              </a:tblGrid>
              <a:tr h="35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 KPIs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Discount Percentage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Ad-stock of 3 categories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GMV per unit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Moving average of last 3 weeks (gmv per unit, DP)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Total GMV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Lag variables (gmv per unit, DP) for 3 weeks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GMV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Promotion Type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Units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Holiday Week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Status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Status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Item Type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on Time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0" y="1"/>
            <a:ext cx="91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Model Dashboard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9" name="Google Shape;299;p27"/>
          <p:cNvGraphicFramePr/>
          <p:nvPr/>
        </p:nvGraphicFramePr>
        <p:xfrm>
          <a:off x="83820" y="1432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{2809FC63-8ED7-41BD-97A2-5388EFB3DF32}</a:tableStyleId>
              </a:tblPr>
              <a:tblGrid>
                <a:gridCol w="2839400"/>
                <a:gridCol w="2022800"/>
                <a:gridCol w="2022800"/>
                <a:gridCol w="202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Model/Category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Camera Accessory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Gaming Accessory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 Audio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Multiplicative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Koyck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Distributed</a:t>
                      </a:r>
                      <a:r>
                        <a:rPr lang="en-US" sz="1400"/>
                        <a:t> Lag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27"/>
          <p:cNvSpPr txBox="1"/>
          <p:nvPr/>
        </p:nvSpPr>
        <p:spPr>
          <a:xfrm>
            <a:off x="0" y="984299"/>
            <a:ext cx="899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r-square prediction values (without cross validation)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1" name="Google Shape;301;p27"/>
          <p:cNvGraphicFramePr/>
          <p:nvPr/>
        </p:nvGraphicFramePr>
        <p:xfrm>
          <a:off x="118095" y="4120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{2809FC63-8ED7-41BD-97A2-5388EFB3DF32}</a:tableStyleId>
              </a:tblPr>
              <a:tblGrid>
                <a:gridCol w="2839400"/>
                <a:gridCol w="2022800"/>
                <a:gridCol w="2022800"/>
                <a:gridCol w="202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Model/Category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Camera Accessory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Gaming Accessory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 Audio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Multiplicative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Koyck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Distributed</a:t>
                      </a:r>
                      <a:r>
                        <a:rPr lang="en-US" sz="1400"/>
                        <a:t> Lag 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2" name="Google Shape;302;p27"/>
          <p:cNvSpPr txBox="1"/>
          <p:nvPr/>
        </p:nvSpPr>
        <p:spPr>
          <a:xfrm>
            <a:off x="0" y="3631175"/>
            <a:ext cx="899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r-square prediction values (with cross validation)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457200" y="1219200"/>
            <a:ext cx="8420100" cy="54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analyzing 4 different models, its observed that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model is best suited for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Camera Accessories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Its has least mean square error (0.007)  and have high result in Cross -Validation (0.91) as compare to other three models.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Other common factor which affect the model is delivery_on_time, Content Marketing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8"/>
          <p:cNvSpPr txBox="1"/>
          <p:nvPr>
            <p:ph type="title"/>
          </p:nvPr>
        </p:nvSpPr>
        <p:spPr>
          <a:xfrm>
            <a:off x="457200" y="274647"/>
            <a:ext cx="8229600" cy="94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Camera Accessories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429000"/>
            <a:ext cx="4476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57200" y="1066800"/>
            <a:ext cx="8229600" cy="550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analyzing 3 different models, its observed that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model is best suited for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Gaming Accessories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For Gaming Accessories, RMSE is 0.0071 for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which is the least mean square error as compared to others.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Also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Other common factor which affect the model is delivery_on_time, Content Marketing etc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9"/>
          <p:cNvSpPr txBox="1"/>
          <p:nvPr>
            <p:ph type="title"/>
          </p:nvPr>
        </p:nvSpPr>
        <p:spPr>
          <a:xfrm>
            <a:off x="457200" y="274648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Gaming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Accessories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3429000"/>
            <a:ext cx="4972050" cy="29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457200" y="1238250"/>
            <a:ext cx="8229600" cy="553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building and analyzing 3 different models, it is observed that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Multiplicative model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is best suited for the category of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Home Audio.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R2 scores of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Koyck and Distributed lag models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are almost the same but better results are achieved after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performing cross validation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gmv_lag_1_per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gmv_lag_2_per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are also proving to be good for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GMV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increases with a little bit of tweaking in the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product_mrp.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74648"/>
            <a:ext cx="8229600" cy="9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Home Audio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3524250"/>
            <a:ext cx="4419600" cy="31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609725" y="723900"/>
            <a:ext cx="6403914" cy="933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Business &amp; Data Understanding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609725" y="1771564"/>
            <a:ext cx="6403914" cy="933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Data preparation &amp;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720904" y="2819228"/>
            <a:ext cx="6403914" cy="933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609725" y="3866893"/>
            <a:ext cx="6403914" cy="933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Model Building &amp; KPI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720904" y="4914557"/>
            <a:ext cx="6403914" cy="933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019175" y="723900"/>
            <a:ext cx="2095500" cy="576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30968" y="166563"/>
            <a:ext cx="8882100" cy="6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develop a market mix model for 3 product sub-categories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accessory, Gaming accessory and Home Audio to observe the actual impact of different marketing levers over sale of last one year (July 2015 -June 2016) and recommend the optimal budget allocation for different marketing levers for the next year.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47650" y="1162200"/>
            <a:ext cx="8534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ElecKart is an e-commerce firm dealing mainly with electronic products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0" y="0"/>
            <a:ext cx="91440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Our Understanding of the Scope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1408750" y="1857699"/>
            <a:ext cx="6656986" cy="4519276"/>
            <a:chOff x="-2" y="4547"/>
            <a:chExt cx="4191001" cy="3800905"/>
          </a:xfrm>
        </p:grpSpPr>
        <p:sp>
          <p:nvSpPr>
            <p:cNvPr id="132" name="Google Shape;132;p16"/>
            <p:cNvSpPr/>
            <p:nvPr/>
          </p:nvSpPr>
          <p:spPr>
            <a:xfrm rot="5400000">
              <a:off x="-81264" y="85811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7C0000"/>
                </a:gs>
                <a:gs pos="50000">
                  <a:srgbClr val="C50000"/>
                </a:gs>
                <a:gs pos="70000">
                  <a:srgbClr val="DB0002"/>
                </a:gs>
                <a:gs pos="100000">
                  <a:srgbClr val="FF181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-2" y="194161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5400000">
              <a:off x="2108951" y="-1725170"/>
              <a:ext cx="352331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DA1C2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379235" y="21745"/>
              <a:ext cx="3794566" cy="317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Gather e-commerce domain knowledge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-81264" y="551403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861F00"/>
                </a:gs>
                <a:gs pos="50000">
                  <a:srgbClr val="D53500"/>
                </a:gs>
                <a:gs pos="70000">
                  <a:srgbClr val="ED4400"/>
                </a:gs>
                <a:gs pos="100000">
                  <a:srgbClr val="FF5C1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-2" y="659767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5400000">
              <a:off x="2109044" y="-1259671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79234" y="487329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Understand the given dataset and questions that can be answered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 rot="5400000">
              <a:off x="-81264" y="1016995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062651"/>
                </a:gs>
                <a:gs pos="50000">
                  <a:srgbClr val="0D4084"/>
                </a:gs>
                <a:gs pos="70000">
                  <a:srgbClr val="1C4F96"/>
                </a:gs>
                <a:gs pos="100000">
                  <a:srgbClr val="396BB8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-2" y="1125338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 rot="5400000">
              <a:off x="2109044" y="-794079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37639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379234" y="952921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 and prepare the data; with 3 category-wise data sets creation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 rot="5400000">
              <a:off x="-81264" y="1482587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-2" y="1590947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5400000">
              <a:off x="2109044" y="-328487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379234" y="1418513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Derived variable creation and grouping by weeks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 rot="5400000">
              <a:off x="-81264" y="1948178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3D0D18"/>
                </a:gs>
                <a:gs pos="50000">
                  <a:srgbClr val="641928"/>
                </a:gs>
                <a:gs pos="70000">
                  <a:srgbClr val="732738"/>
                </a:gs>
                <a:gs pos="100000">
                  <a:srgbClr val="93435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-2" y="2056519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5400000">
              <a:off x="2109044" y="137104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379234" y="1884104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rot="5400000">
              <a:off x="-81264" y="2413770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7C0000"/>
                </a:gs>
                <a:gs pos="50000">
                  <a:srgbClr val="C50000"/>
                </a:gs>
                <a:gs pos="70000">
                  <a:srgbClr val="DB0002"/>
                </a:gs>
                <a:gs pos="100000">
                  <a:srgbClr val="FF181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-2" y="252212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5400000">
              <a:off x="2109044" y="602696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DA1C2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379234" y="2349696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Uni and bi -variate analysis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5400000">
              <a:off x="-81264" y="2879362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861F00"/>
                </a:gs>
                <a:gs pos="50000">
                  <a:srgbClr val="D53500"/>
                </a:gs>
                <a:gs pos="70000">
                  <a:srgbClr val="ED4400"/>
                </a:gs>
                <a:gs pos="100000">
                  <a:srgbClr val="FF5C1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-2" y="298770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5400000">
              <a:off x="2109044" y="1068288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379234" y="2815288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Multi-variate analysis; using different modeling techniques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rot="5400000">
              <a:off x="-81264" y="3344954"/>
              <a:ext cx="541762" cy="379234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062651"/>
                </a:gs>
                <a:gs pos="50000">
                  <a:srgbClr val="0D4084"/>
                </a:gs>
                <a:gs pos="70000">
                  <a:srgbClr val="1C4F96"/>
                </a:gs>
                <a:gs pos="100000">
                  <a:srgbClr val="396BB8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-2" y="345330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b="1" lang="en-US" sz="10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rot="5400000">
              <a:off x="2109044" y="1533880"/>
              <a:ext cx="352145" cy="38117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37639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379234" y="3280880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78225" spcFirstLastPara="1" rIns="6975" wrap="square" tIns="6975">
              <a:noAutofit/>
            </a:bodyPr>
            <a:lstStyle/>
            <a:p>
              <a:pPr indent="-10160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 best model for each segment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-77400" y="7938"/>
            <a:ext cx="9144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Basic understanding of given data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569872" y="6484939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896975" y="1108938"/>
            <a:ext cx="2430600" cy="15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of units sold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Delivery days and SLA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Categories/sub categories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Vertical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Procurement SLA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Item type = Luxury/Mass-Market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693250" y="1708713"/>
            <a:ext cx="1898304" cy="3811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Product</a:t>
            </a:r>
          </a:p>
        </p:txBody>
      </p:sp>
      <p:sp>
        <p:nvSpPr>
          <p:cNvPr id="173" name="Google Shape;173;p17"/>
          <p:cNvSpPr/>
          <p:nvPr/>
        </p:nvSpPr>
        <p:spPr>
          <a:xfrm>
            <a:off x="4102425" y="1768488"/>
            <a:ext cx="6657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896975" y="2919913"/>
            <a:ext cx="2198400" cy="11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 Channel Investments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sentiment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Discounts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Adstock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355850" y="3241113"/>
            <a:ext cx="2421598" cy="3916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Promotion</a:t>
            </a:r>
          </a:p>
        </p:txBody>
      </p:sp>
      <p:sp>
        <p:nvSpPr>
          <p:cNvPr id="176" name="Google Shape;176;p17"/>
          <p:cNvSpPr/>
          <p:nvPr/>
        </p:nvSpPr>
        <p:spPr>
          <a:xfrm>
            <a:off x="4102425" y="3382763"/>
            <a:ext cx="6657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896975" y="4313288"/>
            <a:ext cx="1489800" cy="712200"/>
          </a:xfrm>
          <a:prstGeom prst="rect">
            <a:avLst/>
          </a:prstGeom>
          <a:solidFill>
            <a:schemeClr val="lt2"/>
          </a:solidFill>
          <a:ln cap="flat" cmpd="thickThin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mrp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4896975" y="5317863"/>
            <a:ext cx="2538900" cy="11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Pin-code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Payment Type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of the year – seasonality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Holiday / Events; 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isHoliday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814200" y="4425750"/>
            <a:ext cx="1656399" cy="487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Price</a:t>
            </a:r>
          </a:p>
        </p:txBody>
      </p:sp>
      <p:sp>
        <p:nvSpPr>
          <p:cNvPr id="180" name="Google Shape;180;p17"/>
          <p:cNvSpPr/>
          <p:nvPr/>
        </p:nvSpPr>
        <p:spPr>
          <a:xfrm>
            <a:off x="4117875" y="4538600"/>
            <a:ext cx="6348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714150" y="5657725"/>
            <a:ext cx="1856498" cy="487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Place</a:t>
            </a:r>
          </a:p>
        </p:txBody>
      </p:sp>
      <p:sp>
        <p:nvSpPr>
          <p:cNvPr id="182" name="Google Shape;182;p17"/>
          <p:cNvSpPr/>
          <p:nvPr/>
        </p:nvSpPr>
        <p:spPr>
          <a:xfrm>
            <a:off x="4148775" y="5770575"/>
            <a:ext cx="5730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1345788"/>
            <a:ext cx="8229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8003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🞂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ConsumerElectronics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all the rows having NA and duplicate values.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Checking unique values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date column’s data type to DATE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Filtering out data which does not fall within the timelines of this analysis – 1</a:t>
            </a:r>
            <a:r>
              <a:rPr baseline="30000"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July 2015 – 30</a:t>
            </a:r>
            <a:r>
              <a:rPr baseline="30000"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June 2016.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weeks from the ‘order_id’ data.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order_id and order_item_id into proper numeric format - from scientific notation.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with negative product MRP; gmv and units.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where (product_mrp*unit) &lt; gmv.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with negative deliverybdays and deliverycdays; assuming “\N” means no delay.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Rarely SLA/procurement SLA for any delivery will be more than 2 months (60 days); hence filtering out these value 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discount % for each transaction.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gvm/unit.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ItemType – categorizing items into Luxury (priced more the 80 %tile) and Mass Market.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Columns which will not be used in analysis.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Storing the total gmv proportion for each of the 3 categories wrt the total gvm for all items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06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Filtering and keeping only the 3 required categories.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0" y="129625"/>
            <a:ext cx="91440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Data Cleaning and Preparation of consumer Electronics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457200" y="1080600"/>
            <a:ext cx="8555700" cy="5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79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🞂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Media data and other information.xlsx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06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Loading all the 4 spreadsheets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06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Special Sale Calendar –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Splitting the event name and date; also converting the date in proper format.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event start and end date.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Producing a dataframe – having all dates possible within the timeframe of analysis and corresponding event names (if any).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06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Monthly NPS Score –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Transposing the columns into rows.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Cleaning the naming issues wrt months.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Populating the same monthly scores to each day of the month.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 it to weekly basis.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06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Media Investment –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Distributing the monthly investing data for each channel into daily investment – proportionate to “days in that month”.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it on weekly basis.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Extracting category-wise investment – proportionately to gvm of each of the 3 category wrt the total gvm.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3 category-wise dataframes - 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9569" lvl="2" marL="973836" rtl="0" algn="just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Converging CR(10000000) to Total Investment, TV, Digital, Sponsorship, Content-Marketing, Online-Marketing, Affiliates, SEM, Radio, Other attributes.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06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item having gmv/unit more at 80%tile is assumed to be Luxury else Mass-market.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1780" lvl="1" marL="736092" rtl="0" algn="just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120"/>
              <a:buFont typeface="Lucida Sans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006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57"/>
              <a:buNone/>
            </a:pPr>
            <a:r>
              <a:rPr lang="en-U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Please note: At the end of this analysis we are producing 3 category wise clean .csv .files</a:t>
            </a:r>
            <a:endParaRPr sz="1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0" y="1"/>
            <a:ext cx="91440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Data Cleaning Preparation of Media data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457200" y="1143001"/>
            <a:ext cx="8458200" cy="486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Local factors impacts: Ontario local holidays are considered along with other holidays for said FY(July-15 to June-16).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0" y="274647"/>
            <a:ext cx="91440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Local Factors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10" y="2249675"/>
            <a:ext cx="4038600" cy="326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3" y="2242700"/>
            <a:ext cx="4364832" cy="3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0" y="19725"/>
            <a:ext cx="9144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Bar charts and Graphs of master dataframe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50" y="603825"/>
            <a:ext cx="4140950" cy="283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0" y="3630800"/>
            <a:ext cx="4140950" cy="28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150" y="603825"/>
            <a:ext cx="4095875" cy="282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150" y="3630794"/>
            <a:ext cx="4095875" cy="283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3328375" y="866925"/>
            <a:ext cx="10062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Units sold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464725" y="866925"/>
            <a:ext cx="1006200" cy="4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Special day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554325" y="3777325"/>
            <a:ext cx="1006200" cy="4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Monthly GMV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548375" y="3839250"/>
            <a:ext cx="1191900" cy="5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holiday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