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277FA-2691-1B91-01A5-4A1535ED9773}" v="10" dt="2025-03-26T14:12:53.436"/>
    <p1510:client id="{57E7D9E9-A6AF-45C8-8037-67528711DA78}" v="89" dt="2025-03-26T15:17:48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minkumar Sorathiya" userId="S::sorathiya.j@northeastern.edu::a4c9e0fd-9e8f-4d6b-945f-b0f6ab999eb0" providerId="AD" clId="Web-{4E8277FA-2691-1B91-01A5-4A1535ED9773}"/>
    <pc:docChg chg="modSld">
      <pc:chgData name="Jaiminkumar Sorathiya" userId="S::sorathiya.j@northeastern.edu::a4c9e0fd-9e8f-4d6b-945f-b0f6ab999eb0" providerId="AD" clId="Web-{4E8277FA-2691-1B91-01A5-4A1535ED9773}" dt="2025-03-26T14:12:51.905" v="8" actId="20577"/>
      <pc:docMkLst>
        <pc:docMk/>
      </pc:docMkLst>
      <pc:sldChg chg="modSp">
        <pc:chgData name="Jaiminkumar Sorathiya" userId="S::sorathiya.j@northeastern.edu::a4c9e0fd-9e8f-4d6b-945f-b0f6ab999eb0" providerId="AD" clId="Web-{4E8277FA-2691-1B91-01A5-4A1535ED9773}" dt="2025-03-26T14:12:51.905" v="8" actId="20577"/>
        <pc:sldMkLst>
          <pc:docMk/>
          <pc:sldMk cId="3507926137" sldId="258"/>
        </pc:sldMkLst>
        <pc:spChg chg="mod">
          <ac:chgData name="Jaiminkumar Sorathiya" userId="S::sorathiya.j@northeastern.edu::a4c9e0fd-9e8f-4d6b-945f-b0f6ab999eb0" providerId="AD" clId="Web-{4E8277FA-2691-1B91-01A5-4A1535ED9773}" dt="2025-03-26T14:12:51.905" v="8" actId="20577"/>
          <ac:spMkLst>
            <pc:docMk/>
            <pc:sldMk cId="3507926137" sldId="258"/>
            <ac:spMk id="4" creationId="{F40EA49B-4C41-6BAC-DCCA-BE12C00EAE9F}"/>
          </ac:spMkLst>
        </pc:spChg>
      </pc:sldChg>
    </pc:docChg>
  </pc:docChgLst>
  <pc:docChgLst>
    <pc:chgData name="Anuj Patel" userId="732ed6f0-6efd-4e40-b2bc-cda7f775b33b" providerId="ADAL" clId="{57E7D9E9-A6AF-45C8-8037-67528711DA78}"/>
    <pc:docChg chg="modSld">
      <pc:chgData name="Anuj Patel" userId="732ed6f0-6efd-4e40-b2bc-cda7f775b33b" providerId="ADAL" clId="{57E7D9E9-A6AF-45C8-8037-67528711DA78}" dt="2025-03-26T15:17:48.651" v="88" actId="20577"/>
      <pc:docMkLst>
        <pc:docMk/>
      </pc:docMkLst>
      <pc:sldChg chg="modSp mod">
        <pc:chgData name="Anuj Patel" userId="732ed6f0-6efd-4e40-b2bc-cda7f775b33b" providerId="ADAL" clId="{57E7D9E9-A6AF-45C8-8037-67528711DA78}" dt="2025-03-26T15:02:32.206" v="67" actId="20577"/>
        <pc:sldMkLst>
          <pc:docMk/>
          <pc:sldMk cId="1828514297" sldId="263"/>
        </pc:sldMkLst>
        <pc:spChg chg="mod">
          <ac:chgData name="Anuj Patel" userId="732ed6f0-6efd-4e40-b2bc-cda7f775b33b" providerId="ADAL" clId="{57E7D9E9-A6AF-45C8-8037-67528711DA78}" dt="2025-03-26T15:02:32.206" v="67" actId="20577"/>
          <ac:spMkLst>
            <pc:docMk/>
            <pc:sldMk cId="1828514297" sldId="263"/>
            <ac:spMk id="3" creationId="{EF24AD7C-A143-EC9C-DA68-2F7ECAE391D4}"/>
          </ac:spMkLst>
        </pc:spChg>
      </pc:sldChg>
      <pc:sldChg chg="modSp mod">
        <pc:chgData name="Anuj Patel" userId="732ed6f0-6efd-4e40-b2bc-cda7f775b33b" providerId="ADAL" clId="{57E7D9E9-A6AF-45C8-8037-67528711DA78}" dt="2025-03-26T15:03:34.624" v="80" actId="20577"/>
        <pc:sldMkLst>
          <pc:docMk/>
          <pc:sldMk cId="4113947100" sldId="264"/>
        </pc:sldMkLst>
        <pc:spChg chg="mod">
          <ac:chgData name="Anuj Patel" userId="732ed6f0-6efd-4e40-b2bc-cda7f775b33b" providerId="ADAL" clId="{57E7D9E9-A6AF-45C8-8037-67528711DA78}" dt="2025-03-26T15:02:45.379" v="74" actId="20577"/>
          <ac:spMkLst>
            <pc:docMk/>
            <pc:sldMk cId="4113947100" sldId="264"/>
            <ac:spMk id="2" creationId="{2CB193FB-F913-583B-504B-88172D3C8004}"/>
          </ac:spMkLst>
        </pc:spChg>
        <pc:spChg chg="mod">
          <ac:chgData name="Anuj Patel" userId="732ed6f0-6efd-4e40-b2bc-cda7f775b33b" providerId="ADAL" clId="{57E7D9E9-A6AF-45C8-8037-67528711DA78}" dt="2025-03-26T15:03:34.624" v="80" actId="20577"/>
          <ac:spMkLst>
            <pc:docMk/>
            <pc:sldMk cId="4113947100" sldId="264"/>
            <ac:spMk id="108" creationId="{EDE04774-102D-9E03-7423-135D5B656B72}"/>
          </ac:spMkLst>
        </pc:spChg>
      </pc:sldChg>
      <pc:sldChg chg="modNotesTx">
        <pc:chgData name="Anuj Patel" userId="732ed6f0-6efd-4e40-b2bc-cda7f775b33b" providerId="ADAL" clId="{57E7D9E9-A6AF-45C8-8037-67528711DA78}" dt="2025-03-26T15:17:48.651" v="88" actId="20577"/>
        <pc:sldMkLst>
          <pc:docMk/>
          <pc:sldMk cId="3953164900" sldId="265"/>
        </pc:sldMkLst>
      </pc:sldChg>
      <pc:sldChg chg="modNotesTx">
        <pc:chgData name="Anuj Patel" userId="732ed6f0-6efd-4e40-b2bc-cda7f775b33b" providerId="ADAL" clId="{57E7D9E9-A6AF-45C8-8037-67528711DA78}" dt="2025-03-26T15:17:40.250" v="81" actId="20577"/>
        <pc:sldMkLst>
          <pc:docMk/>
          <pc:sldMk cId="984426012" sldId="267"/>
        </pc:sldMkLst>
      </pc:sldChg>
      <pc:sldChg chg="modSp mod">
        <pc:chgData name="Anuj Patel" userId="732ed6f0-6efd-4e40-b2bc-cda7f775b33b" providerId="ADAL" clId="{57E7D9E9-A6AF-45C8-8037-67528711DA78}" dt="2025-03-26T14:31:20.302" v="51" actId="20577"/>
        <pc:sldMkLst>
          <pc:docMk/>
          <pc:sldMk cId="3753616499" sldId="269"/>
        </pc:sldMkLst>
        <pc:spChg chg="mod">
          <ac:chgData name="Anuj Patel" userId="732ed6f0-6efd-4e40-b2bc-cda7f775b33b" providerId="ADAL" clId="{57E7D9E9-A6AF-45C8-8037-67528711DA78}" dt="2025-03-26T14:31:20.302" v="51" actId="20577"/>
          <ac:spMkLst>
            <pc:docMk/>
            <pc:sldMk cId="3753616499" sldId="269"/>
            <ac:spMk id="72" creationId="{EE54F3C7-6CEB-018C-49AC-301A632013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0E1B1-31EF-47D2-90FC-EF03A7553E8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2D6D4-BC2A-47D5-89F0-D8529DEA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2D6D4-BC2A-47D5-89F0-D8529DEA8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7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2D6D4-BC2A-47D5-89F0-D8529DEA8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2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b="1" i="0">
                <a:solidFill>
                  <a:srgbClr val="404040"/>
                </a:solidFill>
                <a:effectLst/>
                <a:latin typeface="DeepSeek-CJK-patch"/>
              </a:rPr>
              <a:t>🔍 Why This Matters</a:t>
            </a:r>
          </a:p>
          <a:p>
            <a:pPr algn="l">
              <a:buNone/>
            </a:pPr>
            <a:r>
              <a:rPr lang="en-US" b="0" i="1">
                <a:solidFill>
                  <a:srgbClr val="404040"/>
                </a:solidFill>
                <a:effectLst/>
                <a:latin typeface="DeepSeek-CJK-patch"/>
              </a:rPr>
              <a:t>For every 1% improvement in conversion rates:</a:t>
            </a:r>
            <a:endParaRPr lang="en-US" b="0" i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04040"/>
                </a:solidFill>
                <a:effectLst/>
                <a:latin typeface="DeepSeek-CJK-patch"/>
              </a:rPr>
              <a:t>Businesses could save </a:t>
            </a:r>
            <a:r>
              <a:rPr lang="en-US" b="1" i="0">
                <a:solidFill>
                  <a:srgbClr val="404040"/>
                </a:solidFill>
                <a:effectLst/>
                <a:latin typeface="DeepSeek-CJK-patch"/>
              </a:rPr>
              <a:t>millions</a:t>
            </a:r>
            <a:r>
              <a:rPr lang="en-US" b="0" i="0">
                <a:solidFill>
                  <a:srgbClr val="404040"/>
                </a:solidFill>
                <a:effectLst/>
                <a:latin typeface="DeepSeek-CJK-patch"/>
              </a:rPr>
              <a:t> in marketing costs.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04040"/>
                </a:solidFill>
                <a:effectLst/>
                <a:latin typeface="DeepSeek-CJK-patch"/>
              </a:rPr>
              <a:t>Users experience smoother journeys, fostering brand loyalty.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2D6D4-BC2A-47D5-89F0-D8529DEA8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2D6D4-BC2A-47D5-89F0-D8529DEA8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2D6D4-BC2A-47D5-89F0-D8529DEA84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7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2D6D4-BC2A-47D5-89F0-D8529DEA84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74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2D6D4-BC2A-47D5-89F0-D8529DEA84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56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2D6D4-BC2A-47D5-89F0-D8529DEA84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1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2D6D4-BC2A-47D5-89F0-D8529DEA84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5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BE07-133C-37AB-2101-F6008414C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1F0B0-B9BE-CBDF-391E-2D2A74B23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F813D-282C-9E0B-CE16-5111623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114-925C-45F2-AA10-CBA8A070712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EC5BD-FFD0-A8E5-E31B-EF2FB2A3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487AA-7188-38A6-7894-8E710403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EAA5-E371-4D47-AD51-DB530CCED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A113-BE30-146D-BBCC-19C6B866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ED2A9-B8B1-1B2D-71C0-96210234E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72E5D-0714-4D77-0E80-DB2CFCF1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114-925C-45F2-AA10-CBA8A070712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6DCD-B4FC-2287-4D77-611CC54B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D8CFB-0C1E-2413-1C65-8D612D9B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EAA5-E371-4D47-AD51-DB530CCED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96AD4-D55E-9356-09F5-C1E4D6C6F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53A1C-6C18-0AC0-DE7A-96C8C3BE3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6A042-B401-5DE4-57AC-3E60D95C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114-925C-45F2-AA10-CBA8A070712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68857-EA49-CFED-7F97-C2AA54A7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4409D-D3D0-045B-9FD4-B0D55732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EAA5-E371-4D47-AD51-DB530CCED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458A-31F3-E561-AB43-BD46EBFE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3C66-4482-A185-B001-9B153362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8588C-ACCB-EFBB-710A-07CF8A89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114-925C-45F2-AA10-CBA8A070712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8AB9-4026-3517-1E88-47881BF6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500A7-3BC2-EF39-06CC-AF5F6126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EAA5-E371-4D47-AD51-DB530CCED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5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0AE5-04A6-9FDA-0C02-47FACDF8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9AA7E-41B3-D4FA-E724-F5A4CAB7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A512-4A2D-4BB6-09A2-6A4CD73E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114-925C-45F2-AA10-CBA8A070712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44420-7F0E-70B9-6A06-506C1447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10A83-F0E2-E983-C848-0FDFC789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EAA5-E371-4D47-AD51-DB530CCED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8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BA4C-5CC4-C3AB-C28E-5EF4431D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B4B8-DF38-D3C9-0D4C-93F83C66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575C2-6A52-F764-358A-BCCBD7CB4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4AE34-3E77-B735-A75B-B1A2ECF9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114-925C-45F2-AA10-CBA8A070712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45B4F-2357-FC49-83E1-BA3B678F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2EF34-20AC-B5DD-E18A-0E1CF11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EAA5-E371-4D47-AD51-DB530CCED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6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BE27-0504-3D1E-ED0E-99A40305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375DE-5268-4276-EE12-C48D5018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9F8CF-3330-8D24-7AEF-8D033B003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863A3-6FDA-BA9A-75C5-5D54BEF46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F3EA5-8723-75A9-8778-C49E0D70F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3CBF7-AD87-838D-BC88-7B6B29D5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114-925C-45F2-AA10-CBA8A070712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FB08D-C6A3-894C-D04A-4878D800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0DA6DF-8198-06D1-275B-9C5C3353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EAA5-E371-4D47-AD51-DB530CCED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1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7505-E071-EF53-F607-6C75E470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7E11B-B5BA-444B-0219-099CDE3B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114-925C-45F2-AA10-CBA8A070712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EE813-D153-7368-1D10-446076B8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98980-619B-F504-DAB7-CF3D12AB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EAA5-E371-4D47-AD51-DB530CCED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4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66F56-440B-DA20-B993-F4D27774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114-925C-45F2-AA10-CBA8A070712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06BD4-810C-5FC8-EB14-91B9FA4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6ECA5-E1EA-4D9C-AF43-432C7B70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EAA5-E371-4D47-AD51-DB530CCED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0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8D3C-9743-6FB0-A7AB-E30B69D7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B26C9-DC75-6BC1-56F1-280C7DB8E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B14E6-AEF8-C604-D92A-2FE15380B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60038-F6C9-9563-5824-A93ABB7F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114-925C-45F2-AA10-CBA8A070712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45778-4294-86B7-EB4B-878185F7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D3DC3-B327-16BA-1369-784A8C33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EAA5-E371-4D47-AD51-DB530CCED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6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F309-9B5B-60C7-7158-2FB7044B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9F684-3635-8B91-0877-963723B86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31C2C-39DC-75DA-7F57-709AE775C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9A10D-CE35-EF03-5B05-5297B2C9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114-925C-45F2-AA10-CBA8A070712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192B5-C3B0-E302-E387-82DB52FD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CA800-940B-87A0-57AC-8932107D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EAA5-E371-4D47-AD51-DB530CCED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2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8EDD0-3847-5ADC-F8C7-75064E7A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73B20-4BB1-8351-AE62-CE0B59CF4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BA15-BFB4-98B5-6102-BCF0388CA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B8114-925C-45F2-AA10-CBA8A070712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6B2F8-E7B7-F1D4-AC1C-481C6656F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0EEB9-CE4C-0001-C977-2D54C511B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3EAA5-E371-4D47-AD51-DB530CCED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1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starrocks.io/t/retail-ecommerce-funnel-analysis-demo-with-1-million-members-and-87-million-record-dataset-using-starrocks-demo-of-starrocks/269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uckdb.org/" TargetMode="External"/><Relationship Id="rId5" Type="http://schemas.openxmlformats.org/officeDocument/2006/relationships/hyperlink" Target="https://dask.org/" TargetMode="External"/><Relationship Id="rId4" Type="http://schemas.openxmlformats.org/officeDocument/2006/relationships/hyperlink" Target="https://streamlit.i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BB49-84BF-A65B-AC71-28DDE9CC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E-commerce Funnel Visualization: Insights from User Behavior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EA49B-4C41-6BAC-DCCA-BE12C00EAE9F}"/>
              </a:ext>
            </a:extLst>
          </p:cNvPr>
          <p:cNvSpPr txBox="1"/>
          <p:nvPr/>
        </p:nvSpPr>
        <p:spPr>
          <a:xfrm>
            <a:off x="4581727" y="649480"/>
            <a:ext cx="302530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Anuj Patel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Masters in Robotics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Jaimin Sorathiya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Masters in Electrical and Computer Eng.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26" name="Picture 25" descr="A collection of infographics with different colored graphics&#10;&#10;AI-generated content may be incorrect.">
            <a:extLst>
              <a:ext uri="{FF2B5EF4-FFF2-40B4-BE49-F238E27FC236}">
                <a16:creationId xmlns:a16="http://schemas.microsoft.com/office/drawing/2014/main" id="{C4B430CD-78D1-2355-16FF-96EC8ACF6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02" y="2350207"/>
            <a:ext cx="3615776" cy="216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2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CA45-C6BD-A215-C901-44EFF517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References</a:t>
            </a:r>
          </a:p>
        </p:txBody>
      </p:sp>
      <p:pic>
        <p:nvPicPr>
          <p:cNvPr id="70" name="Picture 69" descr="Abstract background">
            <a:extLst>
              <a:ext uri="{FF2B5EF4-FFF2-40B4-BE49-F238E27FC236}">
                <a16:creationId xmlns:a16="http://schemas.microsoft.com/office/drawing/2014/main" id="{2F7C1D9E-872E-93E0-7374-16D448E649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243" r="7690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EE54F3C7-6CEB-018C-49AC-301A6320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Dataset:</a:t>
            </a:r>
            <a:r>
              <a:rPr lang="en-US" sz="2000"/>
              <a:t> </a:t>
            </a:r>
            <a:r>
              <a:rPr lang="en-US" sz="2000" err="1">
                <a:hlinkClick r:id="rId3"/>
              </a:rPr>
              <a:t>StarRocks</a:t>
            </a:r>
            <a:r>
              <a:rPr lang="en-US" sz="2000">
                <a:hlinkClick r:id="rId3"/>
              </a:rPr>
              <a:t> Taobao Dataset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Visualization Framework:</a:t>
            </a:r>
            <a:r>
              <a:rPr lang="en-US" sz="2000"/>
              <a:t> </a:t>
            </a:r>
            <a:r>
              <a:rPr lang="en-US" sz="2000">
                <a:hlinkClick r:id="rId4"/>
              </a:rPr>
              <a:t>Streamlit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Data Analysis Libraries: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Dask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err="1"/>
              <a:t>Plotly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Database Performance:</a:t>
            </a:r>
            <a:r>
              <a:rPr lang="en-US" sz="2000"/>
              <a:t> </a:t>
            </a:r>
            <a:r>
              <a:rPr lang="en-US" sz="2000" err="1">
                <a:hlinkClick r:id="rId6"/>
              </a:rPr>
              <a:t>DuckDB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5361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8B41C-0D9B-B8A7-00EF-1EDDC638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5DDF9-5373-20E1-1FCA-7436D0C7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Any  Question</a:t>
            </a:r>
          </a:p>
        </p:txBody>
      </p:sp>
      <p:pic>
        <p:nvPicPr>
          <p:cNvPr id="36" name="Picture 35" descr="Wood human figure">
            <a:extLst>
              <a:ext uri="{FF2B5EF4-FFF2-40B4-BE49-F238E27FC236}">
                <a16:creationId xmlns:a16="http://schemas.microsoft.com/office/drawing/2014/main" id="{A756A302-3B0E-75F2-DD08-DBC071C770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59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3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203CD-235D-8316-181E-1A685A36D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C94B4-1A21-04E8-68E9-72181A277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7695" y="586855"/>
            <a:ext cx="4279215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700" b="1"/>
              <a:t>Problem Statement:</a:t>
            </a:r>
            <a:endParaRPr lang="en-US" sz="1700"/>
          </a:p>
          <a:p>
            <a:pPr algn="l"/>
            <a:r>
              <a:rPr lang="en-US" sz="1700" b="1"/>
              <a:t>E-commerce platforms face significant challenges in understanding and improving their customer journey. Common issues include:</a:t>
            </a:r>
          </a:p>
          <a:p>
            <a:pPr algn="l"/>
            <a:endParaRPr lang="en-US" sz="1700" b="1"/>
          </a:p>
          <a:p>
            <a:pPr algn="l"/>
            <a:r>
              <a:rPr lang="en-US" sz="1700" b="1"/>
              <a:t>1)  High Cart Abandonment:</a:t>
            </a:r>
            <a:br>
              <a:rPr lang="en-US" sz="1700"/>
            </a:br>
            <a:r>
              <a:rPr lang="en-US" sz="1700"/>
              <a:t>Approximately </a:t>
            </a:r>
            <a:r>
              <a:rPr lang="en-US" sz="1700" b="1"/>
              <a:t>70%</a:t>
            </a:r>
            <a:r>
              <a:rPr lang="en-US" sz="1700"/>
              <a:t> of online shopping carts globally are abandoned before purchase.</a:t>
            </a:r>
          </a:p>
          <a:p>
            <a:pPr algn="l"/>
            <a:r>
              <a:rPr lang="en-US" sz="1700" b="1"/>
              <a:t>2) Funnel Drop-offs:</a:t>
            </a:r>
            <a:br>
              <a:rPr lang="en-US" sz="1700"/>
            </a:br>
            <a:r>
              <a:rPr lang="en-US" sz="1700"/>
              <a:t>Identifying exactly </a:t>
            </a:r>
            <a:r>
              <a:rPr lang="en-US" sz="1700" b="1"/>
              <a:t>where</a:t>
            </a:r>
            <a:r>
              <a:rPr lang="en-US" sz="1700"/>
              <a:t> and </a:t>
            </a:r>
            <a:r>
              <a:rPr lang="en-US" sz="1700" b="1"/>
              <a:t>why</a:t>
            </a:r>
            <a:r>
              <a:rPr lang="en-US" sz="1700"/>
              <a:t> users lose interest remains difficult, causing revenue losses.</a:t>
            </a:r>
          </a:p>
          <a:p>
            <a:pPr algn="l"/>
            <a:r>
              <a:rPr lang="en-US" sz="1700" b="1"/>
              <a:t>3) Timing Optimization:</a:t>
            </a:r>
            <a:br>
              <a:rPr lang="en-US" sz="1700"/>
            </a:br>
            <a:r>
              <a:rPr lang="en-US" sz="1700"/>
              <a:t>Businesses often lack insights into </a:t>
            </a:r>
            <a:r>
              <a:rPr lang="en-US" sz="1700" b="1"/>
              <a:t>when</a:t>
            </a:r>
            <a:r>
              <a:rPr lang="en-US" sz="1700"/>
              <a:t> users are most engaged and likely to purchase.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58" name="Graphic 57" descr="Head with Gears">
            <a:extLst>
              <a:ext uri="{FF2B5EF4-FFF2-40B4-BE49-F238E27FC236}">
                <a16:creationId xmlns:a16="http://schemas.microsoft.com/office/drawing/2014/main" id="{D4EB41EA-2052-C442-BB08-E98320327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6309" y="1551990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7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29CDC-54F1-84D3-A3C8-59CE11B78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Motivation &amp; Objectives: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34341-AA77-D7D7-F3EE-B0AEB7195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7826" y="591919"/>
            <a:ext cx="3615776" cy="6764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 b="1"/>
              <a:t>Motivation &amp; Objectives</a:t>
            </a:r>
            <a:endParaRPr lang="en-US" sz="1600"/>
          </a:p>
          <a:p>
            <a:pPr algn="l"/>
            <a:r>
              <a:rPr lang="en-US" sz="1600"/>
              <a:t>Given these challenges, this project aims to create an </a:t>
            </a:r>
            <a:r>
              <a:rPr lang="en-US" sz="1600" b="1"/>
              <a:t>interactive visualization tool</a:t>
            </a:r>
            <a:r>
              <a:rPr lang="en-US" sz="1600"/>
              <a:t> using real user behavior data from </a:t>
            </a:r>
            <a:r>
              <a:rPr lang="en-US" sz="1600" b="1"/>
              <a:t>Taobao</a:t>
            </a:r>
            <a:r>
              <a:rPr lang="en-US" sz="1600"/>
              <a:t>, leading e-commerce platform.</a:t>
            </a:r>
          </a:p>
          <a:p>
            <a:pPr algn="l"/>
            <a:r>
              <a:rPr lang="en-US" sz="1600"/>
              <a:t>Our goal is to help businesses: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/>
              <a:t>Clearly visualize</a:t>
            </a:r>
            <a:r>
              <a:rPr lang="en-US" sz="1600"/>
              <a:t> user journeys and identify funnel bottlenecks.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/>
              <a:t>Gain actionable insights</a:t>
            </a:r>
            <a:r>
              <a:rPr lang="en-US" sz="1600"/>
              <a:t> into customer behavior patterns.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/>
              <a:t>Make data-driven decisions</a:t>
            </a:r>
            <a:r>
              <a:rPr lang="en-US" sz="1600"/>
              <a:t> to boost conversions, optimize marketing, and improve user experience.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</a:rPr>
              <a:t>Identifies peak engagement times</a:t>
            </a:r>
            <a:r>
              <a:rPr lang="en-US" sz="1600" b="0" i="0">
                <a:effectLst/>
              </a:rPr>
              <a:t> to optimize ad campaigns and promotions.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</a:rPr>
              <a:t>Empowers businesses</a:t>
            </a:r>
            <a:r>
              <a:rPr lang="en-US" sz="1600" b="0" i="0">
                <a:effectLst/>
              </a:rPr>
              <a:t> to reduce abandonment rates and increase ROI.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b="0" i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b="0" i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447F78AF-E5A3-4DA0-032A-653C1563D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7570" y="1043261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8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FCA6E-69F4-F87C-F98D-B2F2D53DD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Real-world Impact &amp; Applications</a:t>
            </a:r>
            <a:b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866DD-D067-B05B-CB17-23B0D745A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7825" y="10138"/>
            <a:ext cx="4657441" cy="67631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/>
              <a:t>This project addresses critical needs in the e-commerce industry by providing actionable insights and visual analytics that can transform how businesses engage with their customers. </a:t>
            </a:r>
          </a:p>
          <a:p>
            <a:pPr algn="l"/>
            <a:r>
              <a:rPr lang="en-US" sz="1600" b="1"/>
              <a:t>Key Applications: </a:t>
            </a:r>
          </a:p>
          <a:p>
            <a:pPr algn="l"/>
            <a:r>
              <a:rPr lang="en-US" sz="1600"/>
              <a:t>📈 Conversion Optimization Clearly identify where customers drop off, enabling targeted improvements to increase sales. </a:t>
            </a:r>
          </a:p>
          <a:p>
            <a:pPr algn="l"/>
            <a:r>
              <a:rPr lang="en-US" sz="1600"/>
              <a:t>🎯 Personalized Marketing Campaigns Understand customer behavior patterns to create highly targeted and effective marketing strategies. </a:t>
            </a:r>
          </a:p>
          <a:p>
            <a:pPr algn="l"/>
            <a:r>
              <a:rPr lang="en-US" sz="1600"/>
              <a:t>🖥️ Enhanced User Experience (UX) Discover pain points and friction areas within the user journey, improving customer satisfaction and retention. </a:t>
            </a:r>
          </a:p>
          <a:p>
            <a:pPr algn="l"/>
            <a:r>
              <a:rPr lang="en-US" sz="1600"/>
              <a:t>💡 Data-driven Decision-making Equip businesses with clear, visual insights to confidently make informed marketing, operational, and strategic decisions. </a:t>
            </a:r>
            <a:endParaRPr lang="en-US" sz="1600" b="1"/>
          </a:p>
          <a:p>
            <a:pPr algn="l">
              <a:buNone/>
            </a:pPr>
            <a:r>
              <a:rPr lang="en-US" sz="1600" b="1"/>
              <a:t>🎯 Beneficiaries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/>
              <a:t>Online retail businesses (e.g., Amazon, Walmart)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/>
              <a:t>Marketing &amp; sales analysts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/>
              <a:t>UX/UI designers and product teams Decision-makers seeking clear insights from large-scale user data</a:t>
            </a:r>
          </a:p>
        </p:txBody>
      </p:sp>
      <p:pic>
        <p:nvPicPr>
          <p:cNvPr id="17" name="Graphic 16" descr="Tropical scene">
            <a:extLst>
              <a:ext uri="{FF2B5EF4-FFF2-40B4-BE49-F238E27FC236}">
                <a16:creationId xmlns:a16="http://schemas.microsoft.com/office/drawing/2014/main" id="{39DDE8F6-2F9D-B19A-E173-0529BA087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6635" y="1339184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2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8ED06-3C7F-97C5-589F-152ECB576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240241"/>
            <a:ext cx="10760054" cy="12282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6B539-513B-2FB6-D9FD-B79949810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1729117"/>
            <a:ext cx="5626679" cy="5128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/>
              <a:t>We will leverage a large-scale, real-world dataset that captures genuine user interactions from Taobao, one of  largest e-commerce platforms. </a:t>
            </a:r>
          </a:p>
          <a:p>
            <a:pPr algn="l"/>
            <a:r>
              <a:rPr lang="en-US" sz="1800" b="1"/>
              <a:t>📂 Data Source &amp; Timeframe: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Source: Taobao via </a:t>
            </a:r>
            <a:r>
              <a:rPr lang="en-US" sz="1800" err="1"/>
              <a:t>StarRocks</a:t>
            </a:r>
            <a:r>
              <a:rPr lang="en-US" sz="1800"/>
              <a:t> Forum Collection Period: November 25 – December 2, 2017 (8 days)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🔢 Dataset Size &amp; Scale: Total Records: 86,953,525 (~87 million interactions)</a:t>
            </a:r>
          </a:p>
          <a:p>
            <a:pPr algn="l"/>
            <a:r>
              <a:rPr lang="en-US" sz="1800" b="1"/>
              <a:t>📌 Key Features Included: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Users: 987,982 unique users (~1 million 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Products: 3,962,559 (~4 million 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unique items Product Categories: 9,377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Behavior Types Captured: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D66400-48D2-B2FF-CEBD-DC7917A3460C}"/>
              </a:ext>
            </a:extLst>
          </p:cNvPr>
          <p:cNvSpPr txBox="1">
            <a:spLocks/>
          </p:cNvSpPr>
          <p:nvPr/>
        </p:nvSpPr>
        <p:spPr>
          <a:xfrm>
            <a:off x="190500" y="1509712"/>
            <a:ext cx="11626850" cy="477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2E42511-44F7-3D19-EB79-A2C590E3E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525598"/>
              </p:ext>
            </p:extLst>
          </p:nvPr>
        </p:nvGraphicFramePr>
        <p:xfrm>
          <a:off x="6343650" y="2553232"/>
          <a:ext cx="5178206" cy="3343903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753447">
                  <a:extLst>
                    <a:ext uri="{9D8B030D-6E8A-4147-A177-3AD203B41FA5}">
                      <a16:colId xmlns:a16="http://schemas.microsoft.com/office/drawing/2014/main" val="3080898587"/>
                    </a:ext>
                  </a:extLst>
                </a:gridCol>
                <a:gridCol w="3424759">
                  <a:extLst>
                    <a:ext uri="{9D8B030D-6E8A-4147-A177-3AD203B41FA5}">
                      <a16:colId xmlns:a16="http://schemas.microsoft.com/office/drawing/2014/main" val="3365342486"/>
                    </a:ext>
                  </a:extLst>
                </a:gridCol>
              </a:tblGrid>
              <a:tr h="1011659">
                <a:tc>
                  <a:txBody>
                    <a:bodyPr/>
                    <a:lstStyle/>
                    <a:p>
                      <a:r>
                        <a:rPr lang="en-US" sz="2100" b="0" cap="none" spc="0">
                          <a:solidFill>
                            <a:schemeClr val="bg1"/>
                          </a:solidFill>
                        </a:rPr>
                        <a:t>Behavior Type</a:t>
                      </a:r>
                    </a:p>
                  </a:txBody>
                  <a:tcPr marL="332777" marR="199666" marT="120593" marB="19966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cap="none" spc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 marL="332777" marR="199666" marT="120593" marB="19966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40575"/>
                  </a:ext>
                </a:extLst>
              </a:tr>
              <a:tr h="583061">
                <a:tc>
                  <a:txBody>
                    <a:bodyPr/>
                    <a:lstStyle/>
                    <a:p>
                      <a:r>
                        <a:rPr lang="en-US" sz="1600" kern="1200" cap="none" spc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pv</a:t>
                      </a:r>
                    </a:p>
                  </a:txBody>
                  <a:tcPr marL="332777" marR="173044" marT="120593" marB="1730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bg1"/>
                          </a:solidFill>
                        </a:rPr>
                        <a:t>Page View</a:t>
                      </a:r>
                    </a:p>
                  </a:txBody>
                  <a:tcPr marL="332777" marR="173044" marT="120593" marB="1730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86767"/>
                  </a:ext>
                </a:extLst>
              </a:tr>
              <a:tr h="58306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bg1"/>
                          </a:solidFill>
                        </a:rPr>
                        <a:t>cart</a:t>
                      </a:r>
                    </a:p>
                  </a:txBody>
                  <a:tcPr marL="332777" marR="173044" marT="120593" marB="1730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bg1"/>
                          </a:solidFill>
                        </a:rPr>
                        <a:t>Add product to cart</a:t>
                      </a:r>
                    </a:p>
                  </a:txBody>
                  <a:tcPr marL="332777" marR="173044" marT="120593" marB="1730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61472"/>
                  </a:ext>
                </a:extLst>
              </a:tr>
              <a:tr h="58306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bg1"/>
                          </a:solidFill>
                        </a:rPr>
                        <a:t>fav</a:t>
                      </a:r>
                    </a:p>
                  </a:txBody>
                  <a:tcPr marL="332777" marR="173044" marT="120593" marB="1730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bg1"/>
                          </a:solidFill>
                        </a:rPr>
                        <a:t>Mark product as favorite</a:t>
                      </a:r>
                    </a:p>
                  </a:txBody>
                  <a:tcPr marL="332777" marR="173044" marT="120593" marB="1730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178660"/>
                  </a:ext>
                </a:extLst>
              </a:tr>
              <a:tr h="58306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bg1"/>
                          </a:solidFill>
                        </a:rPr>
                        <a:t>buy</a:t>
                      </a:r>
                    </a:p>
                  </a:txBody>
                  <a:tcPr marL="332777" marR="173044" marT="120593" marB="1730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bg1"/>
                          </a:solidFill>
                        </a:rPr>
                        <a:t>Complete purchase transaction</a:t>
                      </a:r>
                    </a:p>
                  </a:txBody>
                  <a:tcPr marL="332777" marR="173044" marT="120593" marB="1730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46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51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E7D2D-5AA4-8BC3-3673-A7FC8931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 Techniques (Planned)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4AD7C-A143-EC9C-DA68-2F7ECAE39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76200"/>
            <a:ext cx="6555347" cy="65447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 b="1"/>
              <a:t>Planned Visualization Techniques</a:t>
            </a:r>
          </a:p>
          <a:p>
            <a:pPr algn="l"/>
            <a:r>
              <a:rPr lang="en-US" sz="1600"/>
              <a:t>Our project will implement advanced visualization methods to clearly illustrate user behaviors, funnel drop-offs, and key patterns within the dataset.</a:t>
            </a:r>
          </a:p>
          <a:p>
            <a:pPr algn="l"/>
            <a:r>
              <a:rPr lang="en-US" sz="1600" b="1"/>
              <a:t>1. 📊 Interactive Funnel Charts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/>
              <a:t>Clearly visualize and quantify user progression: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/>
              <a:t>Page View → Add to Cart → Favorite → Purchase</a:t>
            </a:r>
          </a:p>
          <a:p>
            <a:pPr algn="l"/>
            <a:r>
              <a:rPr lang="en-US" sz="1600"/>
              <a:t>Highlight critical points where users typically drop off.</a:t>
            </a:r>
          </a:p>
          <a:p>
            <a:pPr algn="l"/>
            <a:r>
              <a:rPr lang="en-US" sz="1600" b="1"/>
              <a:t>2. 🕒 Temporal Heatmaps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/>
              <a:t>Visualize user interactions by hour of day and day of the week.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/>
              <a:t>Quickly identify peak activity periods:</a:t>
            </a:r>
          </a:p>
          <a:p>
            <a:pPr algn="l"/>
            <a:r>
              <a:rPr lang="en-US" sz="1600"/>
              <a:t>Optimal marketing times</a:t>
            </a:r>
          </a:p>
          <a:p>
            <a:pPr algn="l"/>
            <a:r>
              <a:rPr lang="en-US" sz="1600"/>
              <a:t>High-conversion windows</a:t>
            </a:r>
          </a:p>
          <a:p>
            <a:pPr algn="l"/>
            <a:r>
              <a:rPr lang="en-US" sz="1600" b="1"/>
              <a:t>3. 🛤️ User Journey Timelines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/>
              <a:t>Illustrate typical sequences of user interactions.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/>
              <a:t>Identify common paths leading to final purchase or cart abandonment.</a:t>
            </a:r>
          </a:p>
          <a:p>
            <a:pPr algn="l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2851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193FB-F913-583B-504B-88172D3C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Technical Tools </a:t>
            </a:r>
          </a:p>
        </p:txBody>
      </p: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EDE04774-102D-9E03-7423-135D5B65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-5"/>
            <a:ext cx="7968320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/>
              <a:t>We will use a robust, modern, and user-friendly technology stack to build our interactive visualization and analysis tool. </a:t>
            </a:r>
          </a:p>
          <a:p>
            <a:pPr marL="0" indent="0">
              <a:buNone/>
            </a:pPr>
            <a:r>
              <a:rPr lang="en-US" sz="1400" b="1"/>
              <a:t>⚙️ Core Framework</a:t>
            </a:r>
          </a:p>
          <a:p>
            <a:pPr marL="0" indent="0">
              <a:buNone/>
            </a:pPr>
            <a:r>
              <a:rPr lang="en-US" sz="1400" b="1"/>
              <a:t> Streamlit </a:t>
            </a:r>
          </a:p>
          <a:p>
            <a:pPr marL="0" indent="0">
              <a:buNone/>
            </a:pPr>
            <a:r>
              <a:rPr lang="en-US" sz="1400"/>
              <a:t>Interactive, user-friendly web applications for rapid development using Python for interactive visualizations </a:t>
            </a:r>
          </a:p>
          <a:p>
            <a:pPr marL="0" indent="0">
              <a:buNone/>
            </a:pPr>
            <a:r>
              <a:rPr lang="en-US" sz="1400" b="1"/>
              <a:t>🐍 Programming Languages &amp; Libraries </a:t>
            </a:r>
          </a:p>
          <a:p>
            <a:r>
              <a:rPr lang="en-US" sz="1400" b="1"/>
              <a:t>Python 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400"/>
              <a:t>pandas (data manipulation &amp; cleaning) 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400" err="1"/>
              <a:t>Dask</a:t>
            </a:r>
            <a:r>
              <a:rPr lang="en-US" sz="1400"/>
              <a:t> (handling large datasets efficiently) 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400" err="1"/>
              <a:t>PyArrow</a:t>
            </a:r>
            <a:r>
              <a:rPr lang="en-US" sz="1400"/>
              <a:t> (reading &amp; processing Parquet data) 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400" err="1"/>
              <a:t>DuckDB</a:t>
            </a:r>
            <a:r>
              <a:rPr lang="en-US" sz="1400"/>
              <a:t> (fast, efficient data queries) 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1"/>
              <a:t>📈 Visualization Libraries </a:t>
            </a:r>
          </a:p>
          <a:p>
            <a:pPr marL="0" indent="0">
              <a:buNone/>
            </a:pPr>
            <a:r>
              <a:rPr lang="en-US" sz="1400" b="1" err="1"/>
              <a:t>Plotly</a:t>
            </a:r>
            <a:endParaRPr lang="en-US" sz="1400" b="1"/>
          </a:p>
          <a:p>
            <a:r>
              <a:rPr lang="en-US" sz="1400"/>
              <a:t> Interactive and dynamic charts </a:t>
            </a:r>
          </a:p>
          <a:p>
            <a:pPr marL="0" indent="0">
              <a:buNone/>
            </a:pPr>
            <a:r>
              <a:rPr lang="en-US" sz="1400" b="1"/>
              <a:t>Matplotlib &amp; Seaborn </a:t>
            </a:r>
          </a:p>
          <a:p>
            <a:r>
              <a:rPr lang="en-US" sz="1400"/>
              <a:t>Exploratory data analysis and static visualizations 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1"/>
              <a:t> </a:t>
            </a:r>
            <a:r>
              <a:rPr lang="en-US" sz="1400"/>
              <a:t>🚀</a:t>
            </a:r>
            <a:r>
              <a:rPr lang="en-US" sz="1400" b="1"/>
              <a:t>Deployment &amp; Hosting </a:t>
            </a:r>
          </a:p>
          <a:p>
            <a:pPr marL="0" indent="0">
              <a:buNone/>
            </a:pPr>
            <a:r>
              <a:rPr lang="en-US" sz="1400" b="1"/>
              <a:t>Streamlit Cloud </a:t>
            </a:r>
          </a:p>
          <a:p>
            <a:pPr marL="0" indent="0">
              <a:buNone/>
            </a:pPr>
            <a:r>
              <a:rPr lang="en-US" sz="1400"/>
              <a:t>Easy hosting, sharing, and public accessibility of the final tool</a:t>
            </a:r>
          </a:p>
        </p:txBody>
      </p:sp>
    </p:spTree>
    <p:extLst>
      <p:ext uri="{BB962C8B-B14F-4D97-AF65-F5344CB8AC3E}">
        <p14:creationId xmlns:p14="http://schemas.microsoft.com/office/powerpoint/2010/main" val="411394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7D996-69E6-FFE1-4ECC-F0C5F26A9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Contributions &amp; Novelty (Proposed)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2F327-27BF-27F6-D6B9-CC9D4F3F7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/>
              <a:t>Our Planned Contributions:</a:t>
            </a:r>
            <a:endParaRPr lang="en-US" sz="2000"/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/>
              <a:t>Interactive, user-friendly funnel visualization tool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/>
              <a:t>Practical insights for optimizing e-commerce funnels</a:t>
            </a:r>
          </a:p>
          <a:p>
            <a:pPr algn="l"/>
            <a:r>
              <a:rPr lang="en-US" sz="2000" b="1"/>
              <a:t>Novelty &amp; Originality:</a:t>
            </a:r>
            <a:endParaRPr lang="en-US" sz="2000"/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/>
              <a:t>Integration of large-scale funnel analytics in a single interactive tool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/>
              <a:t>Unique visualization approach for clearly showing funnel drop-offs and behavior patterns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5316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7355E-0E57-4FF2-A787-196DDB1E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Anticipated Challenges &amp; Solutions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A9DA52-3A1A-5D23-4830-7F9A4C214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26409"/>
              </p:ext>
            </p:extLst>
          </p:nvPr>
        </p:nvGraphicFramePr>
        <p:xfrm>
          <a:off x="432225" y="2134390"/>
          <a:ext cx="11327550" cy="2930476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5086271">
                  <a:extLst>
                    <a:ext uri="{9D8B030D-6E8A-4147-A177-3AD203B41FA5}">
                      <a16:colId xmlns:a16="http://schemas.microsoft.com/office/drawing/2014/main" val="401887002"/>
                    </a:ext>
                  </a:extLst>
                </a:gridCol>
                <a:gridCol w="6241279">
                  <a:extLst>
                    <a:ext uri="{9D8B030D-6E8A-4147-A177-3AD203B41FA5}">
                      <a16:colId xmlns:a16="http://schemas.microsoft.com/office/drawing/2014/main" val="913573073"/>
                    </a:ext>
                  </a:extLst>
                </a:gridCol>
              </a:tblGrid>
              <a:tr h="559490">
                <a:tc>
                  <a:txBody>
                    <a:bodyPr/>
                    <a:lstStyle/>
                    <a:p>
                      <a:r>
                        <a:rPr lang="en-US" sz="2100" b="1" cap="none" spc="0">
                          <a:solidFill>
                            <a:schemeClr val="tx1"/>
                          </a:solidFill>
                        </a:rPr>
                        <a:t>🚧 Challenges</a:t>
                      </a:r>
                    </a:p>
                  </a:txBody>
                  <a:tcPr marL="82163" marR="117375" marT="23475" marB="17606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cap="none" spc="0">
                          <a:solidFill>
                            <a:schemeClr val="tx1"/>
                          </a:solidFill>
                        </a:rPr>
                        <a:t>💡 Proposed Solutions</a:t>
                      </a:r>
                    </a:p>
                  </a:txBody>
                  <a:tcPr marL="82163" marR="117375" marT="23475" marB="17606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49750"/>
                  </a:ext>
                </a:extLst>
              </a:tr>
              <a:tr h="1185493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Large Dataset Handling</a:t>
                      </a:r>
                      <a:br>
                        <a:rPr lang="en-US" sz="1500" cap="none" spc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(~87 million interactions)</a:t>
                      </a:r>
                    </a:p>
                  </a:txBody>
                  <a:tcPr marL="82163" marR="117375" marT="23475" marB="176063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Data Aggregation:</a:t>
                      </a: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 Using Dask and DuckDB for efficient processing and analysis.</a:t>
                      </a:r>
                    </a:p>
                  </a:txBody>
                  <a:tcPr marL="82163" marR="117375" marT="23475" marB="1760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144033"/>
                  </a:ext>
                </a:extLst>
              </a:tr>
              <a:tr h="1185493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Complex Visualization Design</a:t>
                      </a:r>
                    </a:p>
                  </a:txBody>
                  <a:tcPr marL="82163" marR="117375" marT="23475" marB="176063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Simplified Visual Design:</a:t>
                      </a: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 Clear, intuitive funnel visualizations and interactive heatmaps.</a:t>
                      </a:r>
                      <a:br>
                        <a:rPr lang="en-US" sz="1500" cap="none" spc="0">
                          <a:solidFill>
                            <a:schemeClr val="tx1"/>
                          </a:solidFill>
                        </a:rPr>
                      </a:b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2163" marR="117375" marT="23475" marB="1760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78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42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E-commerce Funnel Visualization: Insights from User Behavior</vt:lpstr>
      <vt:lpstr>Problem Statement </vt:lpstr>
      <vt:lpstr>Motivation &amp; Objectives: </vt:lpstr>
      <vt:lpstr>Real-world Impact &amp; Applications </vt:lpstr>
      <vt:lpstr>Data Overview</vt:lpstr>
      <vt:lpstr>Visualization Techniques (Planned) </vt:lpstr>
      <vt:lpstr>Technical Tools </vt:lpstr>
      <vt:lpstr>Contributions &amp; Novelty (Proposed)</vt:lpstr>
      <vt:lpstr>Anticipated Challenges &amp; Solutions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Anuj Patel</dc:creator>
  <cp:revision>1</cp:revision>
  <dcterms:created xsi:type="dcterms:W3CDTF">2025-03-26T01:31:59Z</dcterms:created>
  <dcterms:modified xsi:type="dcterms:W3CDTF">2025-03-26T15:17:50Z</dcterms:modified>
</cp:coreProperties>
</file>