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7" r:id="rId3"/>
    <p:sldId id="258" r:id="rId4"/>
    <p:sldId id="259" r:id="rId5"/>
    <p:sldId id="260" r:id="rId6"/>
    <p:sldId id="261" r:id="rId7"/>
    <p:sldId id="285" r:id="rId8"/>
    <p:sldId id="287" r:id="rId9"/>
    <p:sldId id="284" r:id="rId10"/>
    <p:sldId id="286" r:id="rId11"/>
    <p:sldId id="293" r:id="rId12"/>
    <p:sldId id="295" r:id="rId13"/>
    <p:sldId id="288" r:id="rId14"/>
    <p:sldId id="296" r:id="rId15"/>
    <p:sldId id="267" r:id="rId16"/>
    <p:sldId id="268" r:id="rId17"/>
    <p:sldId id="290" r:id="rId18"/>
    <p:sldId id="289" r:id="rId19"/>
    <p:sldId id="297" r:id="rId20"/>
    <p:sldId id="269" r:id="rId21"/>
    <p:sldId id="264" r:id="rId22"/>
    <p:sldId id="265" r:id="rId23"/>
    <p:sldId id="263" r:id="rId24"/>
    <p:sldId id="298" r:id="rId25"/>
    <p:sldId id="299" r:id="rId26"/>
    <p:sldId id="300" r:id="rId27"/>
    <p:sldId id="301" r:id="rId28"/>
    <p:sldId id="302" r:id="rId29"/>
    <p:sldId id="303" r:id="rId30"/>
    <p:sldId id="304" r:id="rId31"/>
    <p:sldId id="305" r:id="rId32"/>
    <p:sldId id="306" r:id="rId33"/>
    <p:sldId id="307" r:id="rId34"/>
    <p:sldId id="291" r:id="rId35"/>
    <p:sldId id="292" r:id="rId36"/>
    <p:sldId id="270"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B70A41-4567-48E7-AD30-78E7EE3D3D88}" v="225" dt="2021-10-28T06:49:44.621"/>
    <p1510:client id="{BD22BC75-9E44-42FA-B459-72EEE25206F0}" v="12" dt="2021-10-13T14:19:42.911"/>
    <p1510:client id="{FD06ADDD-7648-4191-93BE-9A6C19AD799A}" v="11" dt="2021-10-25T04:58:55.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0857A-3F12-444C-8AB8-3730FA8587C3}" type="datetimeFigureOut">
              <a:rPr lang="en-IN" smtClean="0"/>
              <a:t>10-05-2022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CA52F-2944-4689-84B5-96902DB61EDE}" type="slidenum">
              <a:rPr lang="en-IN" smtClean="0"/>
              <a:t>‹#›</a:t>
            </a:fld>
            <a:endParaRPr lang="en-IN"/>
          </a:p>
        </p:txBody>
      </p:sp>
    </p:spTree>
    <p:extLst>
      <p:ext uri="{BB962C8B-B14F-4D97-AF65-F5344CB8AC3E}">
        <p14:creationId xmlns:p14="http://schemas.microsoft.com/office/powerpoint/2010/main" val="1195688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F87C89-4F4C-4EC4-BD93-424FE5A9715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E5F0C-CD12-4B3B-950C-4CD6AA18DB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2ED276-EBE9-43A1-A4A3-6795385221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EF9F49-B72B-424C-A177-CBA28F1A1861}"/>
              </a:ext>
            </a:extLst>
          </p:cNvPr>
          <p:cNvSpPr>
            <a:spLocks noGrp="1"/>
          </p:cNvSpPr>
          <p:nvPr>
            <p:ph type="dt" sz="half" idx="10"/>
          </p:nvPr>
        </p:nvSpPr>
        <p:spPr/>
        <p:txBody>
          <a:bodyPr/>
          <a:lstStyle/>
          <a:p>
            <a:fld id="{89C8DC96-1DCD-4A85-BDB8-2D90C0DAEB73}" type="datetimeFigureOut">
              <a:rPr lang="en-IN" smtClean="0"/>
              <a:t>10-05-2022</a:t>
            </a:fld>
            <a:endParaRPr lang="en-IN"/>
          </a:p>
        </p:txBody>
      </p:sp>
      <p:sp>
        <p:nvSpPr>
          <p:cNvPr id="5" name="Footer Placeholder 4">
            <a:extLst>
              <a:ext uri="{FF2B5EF4-FFF2-40B4-BE49-F238E27FC236}">
                <a16:creationId xmlns:a16="http://schemas.microsoft.com/office/drawing/2014/main" id="{8740BCFE-3A5A-4745-A184-22B1D9204E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CB568A-7633-462A-821B-1F8373426299}"/>
              </a:ext>
            </a:extLst>
          </p:cNvPr>
          <p:cNvSpPr>
            <a:spLocks noGrp="1"/>
          </p:cNvSpPr>
          <p:nvPr>
            <p:ph type="sldNum" sz="quarter" idx="12"/>
          </p:nvPr>
        </p:nvSpPr>
        <p:spPr/>
        <p:txBody>
          <a:bodyPr/>
          <a:lstStyle/>
          <a:p>
            <a:fld id="{4F6F6FB3-8598-4830-9745-1D71B898BFAB}" type="slidenum">
              <a:rPr lang="en-IN" smtClean="0"/>
              <a:t>‹#›</a:t>
            </a:fld>
            <a:endParaRPr lang="en-IN"/>
          </a:p>
        </p:txBody>
      </p:sp>
    </p:spTree>
    <p:extLst>
      <p:ext uri="{BB962C8B-B14F-4D97-AF65-F5344CB8AC3E}">
        <p14:creationId xmlns:p14="http://schemas.microsoft.com/office/powerpoint/2010/main" val="3526874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88C1-AF98-4EDA-AE33-548ED3353C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5719D0-2602-4CC1-B77F-AF00B2F19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BB78FD-403F-4B5B-AB43-14B47CD969A5}"/>
              </a:ext>
            </a:extLst>
          </p:cNvPr>
          <p:cNvSpPr>
            <a:spLocks noGrp="1"/>
          </p:cNvSpPr>
          <p:nvPr>
            <p:ph type="dt" sz="half" idx="10"/>
          </p:nvPr>
        </p:nvSpPr>
        <p:spPr/>
        <p:txBody>
          <a:bodyPr/>
          <a:lstStyle/>
          <a:p>
            <a:fld id="{89C8DC96-1DCD-4A85-BDB8-2D90C0DAEB73}" type="datetimeFigureOut">
              <a:rPr lang="en-IN" smtClean="0"/>
              <a:t>10-05-2022</a:t>
            </a:fld>
            <a:endParaRPr lang="en-IN"/>
          </a:p>
        </p:txBody>
      </p:sp>
      <p:sp>
        <p:nvSpPr>
          <p:cNvPr id="5" name="Footer Placeholder 4">
            <a:extLst>
              <a:ext uri="{FF2B5EF4-FFF2-40B4-BE49-F238E27FC236}">
                <a16:creationId xmlns:a16="http://schemas.microsoft.com/office/drawing/2014/main" id="{0044B46E-CD48-4A12-8C3B-89612EF284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9A2D0F-726C-47CA-B455-41D40356C0D2}"/>
              </a:ext>
            </a:extLst>
          </p:cNvPr>
          <p:cNvSpPr>
            <a:spLocks noGrp="1"/>
          </p:cNvSpPr>
          <p:nvPr>
            <p:ph type="sldNum" sz="quarter" idx="12"/>
          </p:nvPr>
        </p:nvSpPr>
        <p:spPr/>
        <p:txBody>
          <a:bodyPr/>
          <a:lstStyle/>
          <a:p>
            <a:fld id="{4F6F6FB3-8598-4830-9745-1D71B898BFAB}" type="slidenum">
              <a:rPr lang="en-IN" smtClean="0"/>
              <a:t>‹#›</a:t>
            </a:fld>
            <a:endParaRPr lang="en-IN"/>
          </a:p>
        </p:txBody>
      </p:sp>
    </p:spTree>
    <p:extLst>
      <p:ext uri="{BB962C8B-B14F-4D97-AF65-F5344CB8AC3E}">
        <p14:creationId xmlns:p14="http://schemas.microsoft.com/office/powerpoint/2010/main" val="321091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F9F9C9-DCCF-4378-A052-DB5057D421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72522D-2085-445A-BDF3-E4492DDC6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84E87D-A59B-4B73-B6D2-C914D8DDEE2F}"/>
              </a:ext>
            </a:extLst>
          </p:cNvPr>
          <p:cNvSpPr>
            <a:spLocks noGrp="1"/>
          </p:cNvSpPr>
          <p:nvPr>
            <p:ph type="dt" sz="half" idx="10"/>
          </p:nvPr>
        </p:nvSpPr>
        <p:spPr/>
        <p:txBody>
          <a:bodyPr/>
          <a:lstStyle/>
          <a:p>
            <a:fld id="{89C8DC96-1DCD-4A85-BDB8-2D90C0DAEB73}" type="datetimeFigureOut">
              <a:rPr lang="en-IN" smtClean="0"/>
              <a:t>10-05-2022</a:t>
            </a:fld>
            <a:endParaRPr lang="en-IN"/>
          </a:p>
        </p:txBody>
      </p:sp>
      <p:sp>
        <p:nvSpPr>
          <p:cNvPr id="5" name="Footer Placeholder 4">
            <a:extLst>
              <a:ext uri="{FF2B5EF4-FFF2-40B4-BE49-F238E27FC236}">
                <a16:creationId xmlns:a16="http://schemas.microsoft.com/office/drawing/2014/main" id="{2204F81E-6939-4B59-8D73-E06EDE4AA8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0E64B3-5FB4-4E09-A899-875842F81F27}"/>
              </a:ext>
            </a:extLst>
          </p:cNvPr>
          <p:cNvSpPr>
            <a:spLocks noGrp="1"/>
          </p:cNvSpPr>
          <p:nvPr>
            <p:ph type="sldNum" sz="quarter" idx="12"/>
          </p:nvPr>
        </p:nvSpPr>
        <p:spPr/>
        <p:txBody>
          <a:bodyPr/>
          <a:lstStyle/>
          <a:p>
            <a:fld id="{4F6F6FB3-8598-4830-9745-1D71B898BFAB}" type="slidenum">
              <a:rPr lang="en-IN" smtClean="0"/>
              <a:t>‹#›</a:t>
            </a:fld>
            <a:endParaRPr lang="en-IN"/>
          </a:p>
        </p:txBody>
      </p:sp>
    </p:spTree>
    <p:extLst>
      <p:ext uri="{BB962C8B-B14F-4D97-AF65-F5344CB8AC3E}">
        <p14:creationId xmlns:p14="http://schemas.microsoft.com/office/powerpoint/2010/main" val="2792316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6860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0221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7009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79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4681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58275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59269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413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22C7-A073-48D9-980B-356EAA8FE8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5F6CF7-D620-4B9D-87CC-AD01A46CAC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682509-A8DC-44FC-8A4E-D2D99AD421DB}"/>
              </a:ext>
            </a:extLst>
          </p:cNvPr>
          <p:cNvSpPr>
            <a:spLocks noGrp="1"/>
          </p:cNvSpPr>
          <p:nvPr>
            <p:ph type="dt" sz="half" idx="10"/>
          </p:nvPr>
        </p:nvSpPr>
        <p:spPr/>
        <p:txBody>
          <a:bodyPr/>
          <a:lstStyle/>
          <a:p>
            <a:fld id="{89C8DC96-1DCD-4A85-BDB8-2D90C0DAEB73}" type="datetimeFigureOut">
              <a:rPr lang="en-IN" smtClean="0"/>
              <a:t>10-05-2022</a:t>
            </a:fld>
            <a:endParaRPr lang="en-IN"/>
          </a:p>
        </p:txBody>
      </p:sp>
      <p:sp>
        <p:nvSpPr>
          <p:cNvPr id="5" name="Footer Placeholder 4">
            <a:extLst>
              <a:ext uri="{FF2B5EF4-FFF2-40B4-BE49-F238E27FC236}">
                <a16:creationId xmlns:a16="http://schemas.microsoft.com/office/drawing/2014/main" id="{26F86BEC-DBBB-41B0-AB35-D31E7C0574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ED7502-4E1F-413D-9C6E-58A178599ECD}"/>
              </a:ext>
            </a:extLst>
          </p:cNvPr>
          <p:cNvSpPr>
            <a:spLocks noGrp="1"/>
          </p:cNvSpPr>
          <p:nvPr>
            <p:ph type="sldNum" sz="quarter" idx="12"/>
          </p:nvPr>
        </p:nvSpPr>
        <p:spPr/>
        <p:txBody>
          <a:bodyPr/>
          <a:lstStyle/>
          <a:p>
            <a:fld id="{4F6F6FB3-8598-4830-9745-1D71B898BFAB}" type="slidenum">
              <a:rPr lang="en-IN" smtClean="0"/>
              <a:t>‹#›</a:t>
            </a:fld>
            <a:endParaRPr lang="en-IN"/>
          </a:p>
        </p:txBody>
      </p:sp>
    </p:spTree>
    <p:extLst>
      <p:ext uri="{BB962C8B-B14F-4D97-AF65-F5344CB8AC3E}">
        <p14:creationId xmlns:p14="http://schemas.microsoft.com/office/powerpoint/2010/main" val="3150354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2827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398119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017515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7050871"/>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7347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1307992"/>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3130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078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3846-B876-4317-86CD-C9FF648981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5E8921-3907-49B2-B168-85E8B851C8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2E3F72-C5DB-47E0-BD18-ABF5E9E6A146}"/>
              </a:ext>
            </a:extLst>
          </p:cNvPr>
          <p:cNvSpPr>
            <a:spLocks noGrp="1"/>
          </p:cNvSpPr>
          <p:nvPr>
            <p:ph type="dt" sz="half" idx="10"/>
          </p:nvPr>
        </p:nvSpPr>
        <p:spPr/>
        <p:txBody>
          <a:bodyPr/>
          <a:lstStyle/>
          <a:p>
            <a:fld id="{89C8DC96-1DCD-4A85-BDB8-2D90C0DAEB73}" type="datetimeFigureOut">
              <a:rPr lang="en-IN" smtClean="0"/>
              <a:t>10-05-2022</a:t>
            </a:fld>
            <a:endParaRPr lang="en-IN"/>
          </a:p>
        </p:txBody>
      </p:sp>
      <p:sp>
        <p:nvSpPr>
          <p:cNvPr id="5" name="Footer Placeholder 4">
            <a:extLst>
              <a:ext uri="{FF2B5EF4-FFF2-40B4-BE49-F238E27FC236}">
                <a16:creationId xmlns:a16="http://schemas.microsoft.com/office/drawing/2014/main" id="{B82D5373-7EBB-4A51-A569-FB4FB4B985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75E464-7CC4-4B8D-A89A-CC8E03474143}"/>
              </a:ext>
            </a:extLst>
          </p:cNvPr>
          <p:cNvSpPr>
            <a:spLocks noGrp="1"/>
          </p:cNvSpPr>
          <p:nvPr>
            <p:ph type="sldNum" sz="quarter" idx="12"/>
          </p:nvPr>
        </p:nvSpPr>
        <p:spPr/>
        <p:txBody>
          <a:bodyPr/>
          <a:lstStyle/>
          <a:p>
            <a:fld id="{4F6F6FB3-8598-4830-9745-1D71B898BFAB}" type="slidenum">
              <a:rPr lang="en-IN" smtClean="0"/>
              <a:t>‹#›</a:t>
            </a:fld>
            <a:endParaRPr lang="en-IN"/>
          </a:p>
        </p:txBody>
      </p:sp>
    </p:spTree>
    <p:extLst>
      <p:ext uri="{BB962C8B-B14F-4D97-AF65-F5344CB8AC3E}">
        <p14:creationId xmlns:p14="http://schemas.microsoft.com/office/powerpoint/2010/main" val="187951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57A8-C786-427B-8C4E-55EBF47BF8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53840D-D45A-4308-BA2E-320D547099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E97F40-CF84-4314-AC60-F2F09CA03A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A45E36-F93C-411A-B4A3-FA503B2D663A}"/>
              </a:ext>
            </a:extLst>
          </p:cNvPr>
          <p:cNvSpPr>
            <a:spLocks noGrp="1"/>
          </p:cNvSpPr>
          <p:nvPr>
            <p:ph type="dt" sz="half" idx="10"/>
          </p:nvPr>
        </p:nvSpPr>
        <p:spPr/>
        <p:txBody>
          <a:bodyPr/>
          <a:lstStyle/>
          <a:p>
            <a:fld id="{89C8DC96-1DCD-4A85-BDB8-2D90C0DAEB73}" type="datetimeFigureOut">
              <a:rPr lang="en-IN" smtClean="0"/>
              <a:t>10-05-2022</a:t>
            </a:fld>
            <a:endParaRPr lang="en-IN"/>
          </a:p>
        </p:txBody>
      </p:sp>
      <p:sp>
        <p:nvSpPr>
          <p:cNvPr id="6" name="Footer Placeholder 5">
            <a:extLst>
              <a:ext uri="{FF2B5EF4-FFF2-40B4-BE49-F238E27FC236}">
                <a16:creationId xmlns:a16="http://schemas.microsoft.com/office/drawing/2014/main" id="{3D840C5B-5311-47CF-A52D-66C932EA53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4CD2E2-A322-48AD-A80A-129AD8F370F9}"/>
              </a:ext>
            </a:extLst>
          </p:cNvPr>
          <p:cNvSpPr>
            <a:spLocks noGrp="1"/>
          </p:cNvSpPr>
          <p:nvPr>
            <p:ph type="sldNum" sz="quarter" idx="12"/>
          </p:nvPr>
        </p:nvSpPr>
        <p:spPr/>
        <p:txBody>
          <a:bodyPr/>
          <a:lstStyle/>
          <a:p>
            <a:fld id="{4F6F6FB3-8598-4830-9745-1D71B898BFAB}" type="slidenum">
              <a:rPr lang="en-IN" smtClean="0"/>
              <a:t>‹#›</a:t>
            </a:fld>
            <a:endParaRPr lang="en-IN"/>
          </a:p>
        </p:txBody>
      </p:sp>
    </p:spTree>
    <p:extLst>
      <p:ext uri="{BB962C8B-B14F-4D97-AF65-F5344CB8AC3E}">
        <p14:creationId xmlns:p14="http://schemas.microsoft.com/office/powerpoint/2010/main" val="43075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5994-A630-4E87-BEFE-C97FB7E6EC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EF7007-0EDD-45D4-A4F3-CA12CF530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822BB8-7853-47B3-9B98-8C2F996918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60554B-AC28-4CB8-A3D2-71C11F4BF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C834F9-9C99-49D4-82A4-449C825F8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AD9952-48A3-4326-A676-2B6D96055683}"/>
              </a:ext>
            </a:extLst>
          </p:cNvPr>
          <p:cNvSpPr>
            <a:spLocks noGrp="1"/>
          </p:cNvSpPr>
          <p:nvPr>
            <p:ph type="dt" sz="half" idx="10"/>
          </p:nvPr>
        </p:nvSpPr>
        <p:spPr/>
        <p:txBody>
          <a:bodyPr/>
          <a:lstStyle/>
          <a:p>
            <a:fld id="{89C8DC96-1DCD-4A85-BDB8-2D90C0DAEB73}" type="datetimeFigureOut">
              <a:rPr lang="en-IN" smtClean="0"/>
              <a:t>10-05-2022</a:t>
            </a:fld>
            <a:endParaRPr lang="en-IN"/>
          </a:p>
        </p:txBody>
      </p:sp>
      <p:sp>
        <p:nvSpPr>
          <p:cNvPr id="8" name="Footer Placeholder 7">
            <a:extLst>
              <a:ext uri="{FF2B5EF4-FFF2-40B4-BE49-F238E27FC236}">
                <a16:creationId xmlns:a16="http://schemas.microsoft.com/office/drawing/2014/main" id="{2584079C-1BFE-4D44-A59E-8B258E2582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E1C943-FEC6-45DB-8F91-890CA3521A77}"/>
              </a:ext>
            </a:extLst>
          </p:cNvPr>
          <p:cNvSpPr>
            <a:spLocks noGrp="1"/>
          </p:cNvSpPr>
          <p:nvPr>
            <p:ph type="sldNum" sz="quarter" idx="12"/>
          </p:nvPr>
        </p:nvSpPr>
        <p:spPr/>
        <p:txBody>
          <a:bodyPr/>
          <a:lstStyle/>
          <a:p>
            <a:fld id="{4F6F6FB3-8598-4830-9745-1D71B898BFAB}" type="slidenum">
              <a:rPr lang="en-IN" smtClean="0"/>
              <a:t>‹#›</a:t>
            </a:fld>
            <a:endParaRPr lang="en-IN"/>
          </a:p>
        </p:txBody>
      </p:sp>
    </p:spTree>
    <p:extLst>
      <p:ext uri="{BB962C8B-B14F-4D97-AF65-F5344CB8AC3E}">
        <p14:creationId xmlns:p14="http://schemas.microsoft.com/office/powerpoint/2010/main" val="167403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CEA7-F4EB-42C5-BC90-67B341A47C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8DCF8A-82B9-480E-96C8-D5F61A4E516F}"/>
              </a:ext>
            </a:extLst>
          </p:cNvPr>
          <p:cNvSpPr>
            <a:spLocks noGrp="1"/>
          </p:cNvSpPr>
          <p:nvPr>
            <p:ph type="dt" sz="half" idx="10"/>
          </p:nvPr>
        </p:nvSpPr>
        <p:spPr/>
        <p:txBody>
          <a:bodyPr/>
          <a:lstStyle/>
          <a:p>
            <a:fld id="{89C8DC96-1DCD-4A85-BDB8-2D90C0DAEB73}" type="datetimeFigureOut">
              <a:rPr lang="en-IN" smtClean="0"/>
              <a:t>10-05-2022</a:t>
            </a:fld>
            <a:endParaRPr lang="en-IN"/>
          </a:p>
        </p:txBody>
      </p:sp>
      <p:sp>
        <p:nvSpPr>
          <p:cNvPr id="4" name="Footer Placeholder 3">
            <a:extLst>
              <a:ext uri="{FF2B5EF4-FFF2-40B4-BE49-F238E27FC236}">
                <a16:creationId xmlns:a16="http://schemas.microsoft.com/office/drawing/2014/main" id="{015853CC-D5FB-426A-B0B2-D024BC3775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8F41EB-8487-4AFE-AE91-8AF919754937}"/>
              </a:ext>
            </a:extLst>
          </p:cNvPr>
          <p:cNvSpPr>
            <a:spLocks noGrp="1"/>
          </p:cNvSpPr>
          <p:nvPr>
            <p:ph type="sldNum" sz="quarter" idx="12"/>
          </p:nvPr>
        </p:nvSpPr>
        <p:spPr/>
        <p:txBody>
          <a:bodyPr/>
          <a:lstStyle/>
          <a:p>
            <a:fld id="{4F6F6FB3-8598-4830-9745-1D71B898BFAB}" type="slidenum">
              <a:rPr lang="en-IN" smtClean="0"/>
              <a:t>‹#›</a:t>
            </a:fld>
            <a:endParaRPr lang="en-IN"/>
          </a:p>
        </p:txBody>
      </p:sp>
    </p:spTree>
    <p:extLst>
      <p:ext uri="{BB962C8B-B14F-4D97-AF65-F5344CB8AC3E}">
        <p14:creationId xmlns:p14="http://schemas.microsoft.com/office/powerpoint/2010/main" val="2525896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40D659-4C52-4DB2-863B-0D4D22F0C66B}"/>
              </a:ext>
            </a:extLst>
          </p:cNvPr>
          <p:cNvSpPr>
            <a:spLocks noGrp="1"/>
          </p:cNvSpPr>
          <p:nvPr>
            <p:ph type="dt" sz="half" idx="10"/>
          </p:nvPr>
        </p:nvSpPr>
        <p:spPr/>
        <p:txBody>
          <a:bodyPr/>
          <a:lstStyle/>
          <a:p>
            <a:fld id="{89C8DC96-1DCD-4A85-BDB8-2D90C0DAEB73}" type="datetimeFigureOut">
              <a:rPr lang="en-IN" smtClean="0"/>
              <a:t>10-05-2022</a:t>
            </a:fld>
            <a:endParaRPr lang="en-IN"/>
          </a:p>
        </p:txBody>
      </p:sp>
      <p:sp>
        <p:nvSpPr>
          <p:cNvPr id="3" name="Footer Placeholder 2">
            <a:extLst>
              <a:ext uri="{FF2B5EF4-FFF2-40B4-BE49-F238E27FC236}">
                <a16:creationId xmlns:a16="http://schemas.microsoft.com/office/drawing/2014/main" id="{62EE6654-8B1B-4E66-A548-0012F11E48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EC4104-8B5C-4901-8F68-14F40B06F309}"/>
              </a:ext>
            </a:extLst>
          </p:cNvPr>
          <p:cNvSpPr>
            <a:spLocks noGrp="1"/>
          </p:cNvSpPr>
          <p:nvPr>
            <p:ph type="sldNum" sz="quarter" idx="12"/>
          </p:nvPr>
        </p:nvSpPr>
        <p:spPr/>
        <p:txBody>
          <a:bodyPr/>
          <a:lstStyle/>
          <a:p>
            <a:fld id="{4F6F6FB3-8598-4830-9745-1D71B898BFAB}" type="slidenum">
              <a:rPr lang="en-IN" smtClean="0"/>
              <a:t>‹#›</a:t>
            </a:fld>
            <a:endParaRPr lang="en-IN"/>
          </a:p>
        </p:txBody>
      </p:sp>
    </p:spTree>
    <p:extLst>
      <p:ext uri="{BB962C8B-B14F-4D97-AF65-F5344CB8AC3E}">
        <p14:creationId xmlns:p14="http://schemas.microsoft.com/office/powerpoint/2010/main" val="109444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6A85-DBB6-459B-91E8-75B1F4DA4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99B62C-E8A3-4550-98F2-C604A9D4D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A9EC02-CEAF-42AE-A62C-A6D0B1B15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89B139-7EDD-4B98-9B84-DBEFFDB06C5F}"/>
              </a:ext>
            </a:extLst>
          </p:cNvPr>
          <p:cNvSpPr>
            <a:spLocks noGrp="1"/>
          </p:cNvSpPr>
          <p:nvPr>
            <p:ph type="dt" sz="half" idx="10"/>
          </p:nvPr>
        </p:nvSpPr>
        <p:spPr/>
        <p:txBody>
          <a:bodyPr/>
          <a:lstStyle/>
          <a:p>
            <a:fld id="{89C8DC96-1DCD-4A85-BDB8-2D90C0DAEB73}" type="datetimeFigureOut">
              <a:rPr lang="en-IN" smtClean="0"/>
              <a:t>10-05-2022</a:t>
            </a:fld>
            <a:endParaRPr lang="en-IN"/>
          </a:p>
        </p:txBody>
      </p:sp>
      <p:sp>
        <p:nvSpPr>
          <p:cNvPr id="6" name="Footer Placeholder 5">
            <a:extLst>
              <a:ext uri="{FF2B5EF4-FFF2-40B4-BE49-F238E27FC236}">
                <a16:creationId xmlns:a16="http://schemas.microsoft.com/office/drawing/2014/main" id="{41EAC488-ADB4-4B98-87CC-4C8BC0FEB1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E24CD5-A320-499A-AC54-DA8DF181BEB0}"/>
              </a:ext>
            </a:extLst>
          </p:cNvPr>
          <p:cNvSpPr>
            <a:spLocks noGrp="1"/>
          </p:cNvSpPr>
          <p:nvPr>
            <p:ph type="sldNum" sz="quarter" idx="12"/>
          </p:nvPr>
        </p:nvSpPr>
        <p:spPr/>
        <p:txBody>
          <a:bodyPr/>
          <a:lstStyle/>
          <a:p>
            <a:fld id="{4F6F6FB3-8598-4830-9745-1D71B898BFAB}" type="slidenum">
              <a:rPr lang="en-IN" smtClean="0"/>
              <a:t>‹#›</a:t>
            </a:fld>
            <a:endParaRPr lang="en-IN"/>
          </a:p>
        </p:txBody>
      </p:sp>
    </p:spTree>
    <p:extLst>
      <p:ext uri="{BB962C8B-B14F-4D97-AF65-F5344CB8AC3E}">
        <p14:creationId xmlns:p14="http://schemas.microsoft.com/office/powerpoint/2010/main" val="302594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641D-340B-46D4-8FD6-0890AE0A2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B17ACF-5256-4CEE-8770-64518ADC03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09EBAA-81A2-4E1D-9031-D9FBDB250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8800D-7FF4-451B-91EB-16B5A14C6F87}"/>
              </a:ext>
            </a:extLst>
          </p:cNvPr>
          <p:cNvSpPr>
            <a:spLocks noGrp="1"/>
          </p:cNvSpPr>
          <p:nvPr>
            <p:ph type="dt" sz="half" idx="10"/>
          </p:nvPr>
        </p:nvSpPr>
        <p:spPr/>
        <p:txBody>
          <a:bodyPr/>
          <a:lstStyle/>
          <a:p>
            <a:fld id="{89C8DC96-1DCD-4A85-BDB8-2D90C0DAEB73}" type="datetimeFigureOut">
              <a:rPr lang="en-IN" smtClean="0"/>
              <a:t>10-05-2022</a:t>
            </a:fld>
            <a:endParaRPr lang="en-IN"/>
          </a:p>
        </p:txBody>
      </p:sp>
      <p:sp>
        <p:nvSpPr>
          <p:cNvPr id="6" name="Footer Placeholder 5">
            <a:extLst>
              <a:ext uri="{FF2B5EF4-FFF2-40B4-BE49-F238E27FC236}">
                <a16:creationId xmlns:a16="http://schemas.microsoft.com/office/drawing/2014/main" id="{1F6648BD-6390-4215-B444-A1B281855C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53FDAD-590A-4952-8537-4D14E6E9BE5A}"/>
              </a:ext>
            </a:extLst>
          </p:cNvPr>
          <p:cNvSpPr>
            <a:spLocks noGrp="1"/>
          </p:cNvSpPr>
          <p:nvPr>
            <p:ph type="sldNum" sz="quarter" idx="12"/>
          </p:nvPr>
        </p:nvSpPr>
        <p:spPr/>
        <p:txBody>
          <a:bodyPr/>
          <a:lstStyle/>
          <a:p>
            <a:fld id="{4F6F6FB3-8598-4830-9745-1D71B898BFAB}" type="slidenum">
              <a:rPr lang="en-IN" smtClean="0"/>
              <a:t>‹#›</a:t>
            </a:fld>
            <a:endParaRPr lang="en-IN"/>
          </a:p>
        </p:txBody>
      </p:sp>
    </p:spTree>
    <p:extLst>
      <p:ext uri="{BB962C8B-B14F-4D97-AF65-F5344CB8AC3E}">
        <p14:creationId xmlns:p14="http://schemas.microsoft.com/office/powerpoint/2010/main" val="527532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DFF9BF-E4B7-4A23-8F65-4B831C7F6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B6F495-6CC0-4003-9BCF-7B2B66FA9C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4D710F-BDEC-4908-9BA7-E90F0C576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8DC96-1DCD-4A85-BDB8-2D90C0DAEB73}" type="datetimeFigureOut">
              <a:rPr lang="en-IN" smtClean="0"/>
              <a:t>10-05-2022</a:t>
            </a:fld>
            <a:endParaRPr lang="en-IN"/>
          </a:p>
        </p:txBody>
      </p:sp>
      <p:sp>
        <p:nvSpPr>
          <p:cNvPr id="5" name="Footer Placeholder 4">
            <a:extLst>
              <a:ext uri="{FF2B5EF4-FFF2-40B4-BE49-F238E27FC236}">
                <a16:creationId xmlns:a16="http://schemas.microsoft.com/office/drawing/2014/main" id="{5D98EAB1-9ECC-45DB-8B42-30D8BF6FA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2657CA-0CF1-4673-A9A7-CFE0B5A8F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F6FB3-8598-4830-9745-1D71B898BFAB}" type="slidenum">
              <a:rPr lang="en-IN" smtClean="0"/>
              <a:t>‹#›</a:t>
            </a:fld>
            <a:endParaRPr lang="en-IN"/>
          </a:p>
        </p:txBody>
      </p:sp>
    </p:spTree>
    <p:extLst>
      <p:ext uri="{BB962C8B-B14F-4D97-AF65-F5344CB8AC3E}">
        <p14:creationId xmlns:p14="http://schemas.microsoft.com/office/powerpoint/2010/main" val="1959847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5/10/2022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18051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16" Type="http://schemas.openxmlformats.org/officeDocument/2006/relationships/tags" Target="../tags/tag16.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slideLayout" Target="../slideLayouts/slideLayout13.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61" Type="http://schemas.openxmlformats.org/officeDocument/2006/relationships/tags" Target="../tags/tag61.xml"/><Relationship Id="rId82" Type="http://schemas.openxmlformats.org/officeDocument/2006/relationships/tags" Target="../tags/tag8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156" y="495300"/>
            <a:ext cx="11809688" cy="2681886"/>
          </a:xfrm>
        </p:spPr>
        <p:txBody>
          <a:bodyPr anchor="t">
            <a:normAutofit/>
          </a:bodyPr>
          <a:lstStyle/>
          <a:p>
            <a:r>
              <a:rPr lang="en-US" dirty="0"/>
              <a:t>BE Project Presentation</a:t>
            </a:r>
            <a:br>
              <a:rPr lang="en-US" dirty="0"/>
            </a:br>
            <a:r>
              <a:rPr lang="en-US" dirty="0"/>
              <a:t>On</a:t>
            </a:r>
            <a:br>
              <a:rPr lang="en-US" dirty="0"/>
            </a:br>
            <a:r>
              <a:rPr lang="en-US" sz="3300" dirty="0"/>
              <a:t>“</a:t>
            </a:r>
            <a:r>
              <a:rPr lang="en-IN" sz="3300" b="1" dirty="0">
                <a:latin typeface="Times New Roman" panose="02020603050405020304" pitchFamily="18" charset="0"/>
                <a:cs typeface="Times New Roman" panose="02020603050405020304" pitchFamily="18" charset="0"/>
              </a:rPr>
              <a:t>Cyberbullying Detection in Social Media Using Supervised ML &amp; NLP Techniques</a:t>
            </a:r>
            <a:r>
              <a:rPr lang="en-US" sz="3300" dirty="0"/>
              <a:t>”</a:t>
            </a:r>
          </a:p>
        </p:txBody>
      </p:sp>
      <p:sp>
        <p:nvSpPr>
          <p:cNvPr id="3" name="Subtitle 2"/>
          <p:cNvSpPr>
            <a:spLocks noGrp="1"/>
          </p:cNvSpPr>
          <p:nvPr>
            <p:ph type="subTitle" idx="1"/>
          </p:nvPr>
        </p:nvSpPr>
        <p:spPr>
          <a:xfrm>
            <a:off x="678347" y="3423550"/>
            <a:ext cx="6332053" cy="1655762"/>
          </a:xfrm>
        </p:spPr>
        <p:txBody>
          <a:bodyPr>
            <a:noAutofit/>
          </a:bodyPr>
          <a:lstStyle/>
          <a:p>
            <a:pPr algn="l"/>
            <a:r>
              <a:rPr lang="en-US" b="1" dirty="0">
                <a:solidFill>
                  <a:srgbClr val="0070C0"/>
                </a:solidFill>
              </a:rPr>
              <a:t>Presented by</a:t>
            </a:r>
          </a:p>
          <a:p>
            <a:pPr algn="l"/>
            <a:r>
              <a:rPr lang="en-US" dirty="0"/>
              <a:t>Student Name    Roll No			</a:t>
            </a:r>
          </a:p>
          <a:p>
            <a:pPr algn="l"/>
            <a:r>
              <a:rPr lang="en-US" dirty="0" err="1"/>
              <a:t>Anklesh</a:t>
            </a:r>
            <a:r>
              <a:rPr lang="en-US" dirty="0"/>
              <a:t> Patil        19U371</a:t>
            </a:r>
          </a:p>
          <a:p>
            <a:pPr algn="l"/>
            <a:r>
              <a:rPr lang="en-US" dirty="0"/>
              <a:t>Anuj Patil              19U372</a:t>
            </a:r>
          </a:p>
          <a:p>
            <a:pPr algn="l"/>
            <a:r>
              <a:rPr lang="en-US" dirty="0"/>
              <a:t>Gayatri </a:t>
            </a:r>
            <a:r>
              <a:rPr lang="en-US" dirty="0" err="1"/>
              <a:t>Battise</a:t>
            </a:r>
            <a:r>
              <a:rPr lang="en-US" dirty="0"/>
              <a:t>     19U339</a:t>
            </a:r>
          </a:p>
          <a:p>
            <a:pPr algn="l"/>
            <a:r>
              <a:rPr lang="en-US" dirty="0" err="1"/>
              <a:t>Jivan</a:t>
            </a:r>
            <a:r>
              <a:rPr lang="en-US" dirty="0"/>
              <a:t> </a:t>
            </a:r>
            <a:r>
              <a:rPr lang="en-US" dirty="0" err="1"/>
              <a:t>Devhare</a:t>
            </a:r>
            <a:r>
              <a:rPr lang="en-US" dirty="0"/>
              <a:t>	     19U357</a:t>
            </a:r>
          </a:p>
        </p:txBody>
      </p:sp>
      <p:sp>
        <p:nvSpPr>
          <p:cNvPr id="4" name="Footer Placeholder 3">
            <a:extLst>
              <a:ext uri="{FF2B5EF4-FFF2-40B4-BE49-F238E27FC236}">
                <a16:creationId xmlns:a16="http://schemas.microsoft.com/office/drawing/2014/main" id="{7B20FE21-E181-C247-93B7-3CBE3042105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BE Project SKNCOE 2021-22</a:t>
            </a:r>
          </a:p>
        </p:txBody>
      </p:sp>
      <p:sp>
        <p:nvSpPr>
          <p:cNvPr id="7" name="Slide Number Placeholder 6"/>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BFD712-9A51-4586-91F9-28577CD1986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 name="Picture 2" descr="D:\A PhD Final material\uop_logo.jpg">
            <a:extLst>
              <a:ext uri="{FF2B5EF4-FFF2-40B4-BE49-F238E27FC236}">
                <a16:creationId xmlns:a16="http://schemas.microsoft.com/office/drawing/2014/main" id="{A6DD48F9-992D-471D-9AB5-9DB12A394417}"/>
              </a:ext>
            </a:extLst>
          </p:cNvPr>
          <p:cNvPicPr>
            <a:picLocks noChangeAspect="1" noChangeArrowheads="1"/>
          </p:cNvPicPr>
          <p:nvPr/>
        </p:nvPicPr>
        <p:blipFill>
          <a:blip r:embed="rId3"/>
          <a:srcRect/>
          <a:stretch>
            <a:fillRect/>
          </a:stretch>
        </p:blipFill>
        <p:spPr bwMode="auto">
          <a:xfrm>
            <a:off x="0" y="0"/>
            <a:ext cx="1356694" cy="990601"/>
          </a:xfrm>
          <a:prstGeom prst="rect">
            <a:avLst/>
          </a:prstGeom>
          <a:noFill/>
        </p:spPr>
      </p:pic>
      <p:pic>
        <p:nvPicPr>
          <p:cNvPr id="11" name="Picture 4">
            <a:extLst>
              <a:ext uri="{FF2B5EF4-FFF2-40B4-BE49-F238E27FC236}">
                <a16:creationId xmlns:a16="http://schemas.microsoft.com/office/drawing/2014/main" id="{6C5D186A-81C3-42EC-9C37-294CCF2821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5600" y="0"/>
            <a:ext cx="1637929"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a:extLst>
              <a:ext uri="{FF2B5EF4-FFF2-40B4-BE49-F238E27FC236}">
                <a16:creationId xmlns:a16="http://schemas.microsoft.com/office/drawing/2014/main" id="{5EF2A76D-9EB0-4CA3-93B9-95363E77FE34}"/>
              </a:ext>
            </a:extLst>
          </p:cNvPr>
          <p:cNvSpPr txBox="1"/>
          <p:nvPr/>
        </p:nvSpPr>
        <p:spPr>
          <a:xfrm>
            <a:off x="8153400" y="3423550"/>
            <a:ext cx="3225330"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Calibri" panose="020F0502020204030204"/>
                <a:ea typeface="+mn-ea"/>
                <a:cs typeface="+mn-cs"/>
              </a:rPr>
              <a:t>Guided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Guide Name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Prof. </a:t>
            </a:r>
            <a:r>
              <a:rPr kumimoji="0" lang="en-IN" sz="2400" b="0" i="0" u="none" strike="noStrike" kern="1200" cap="none" spc="0" normalizeH="0" baseline="0" noProof="0" dirty="0" err="1">
                <a:ln>
                  <a:noFill/>
                </a:ln>
                <a:solidFill>
                  <a:prstClr val="black"/>
                </a:solidFill>
                <a:effectLst/>
                <a:uLnTx/>
                <a:uFillTx/>
                <a:latin typeface="Calibri" panose="020F0502020204030204"/>
                <a:ea typeface="+mn-ea"/>
                <a:cs typeface="+mn-cs"/>
              </a:rPr>
              <a:t>Dr.</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400" b="0" i="0" u="none" strike="noStrike" kern="1200" cap="none" spc="0" normalizeH="0" baseline="0" noProof="0" dirty="0" err="1">
                <a:ln>
                  <a:noFill/>
                </a:ln>
                <a:solidFill>
                  <a:prstClr val="black"/>
                </a:solidFill>
                <a:effectLst/>
                <a:uLnTx/>
                <a:uFillTx/>
                <a:latin typeface="Calibri" panose="020F0502020204030204"/>
                <a:ea typeface="+mn-ea"/>
                <a:cs typeface="+mn-cs"/>
              </a:rPr>
              <a:t>K.N.Honwadkar</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423E-83EC-4521-A01D-B5F7202438A7}"/>
              </a:ext>
            </a:extLst>
          </p:cNvPr>
          <p:cNvSpPr>
            <a:spLocks noGrp="1"/>
          </p:cNvSpPr>
          <p:nvPr>
            <p:ph type="title"/>
          </p:nvPr>
        </p:nvSpPr>
        <p:spPr>
          <a:xfrm>
            <a:off x="1644019" y="695997"/>
            <a:ext cx="8911687" cy="1280890"/>
          </a:xfrm>
        </p:spPr>
        <p:txBody>
          <a:bodyPr/>
          <a:lstStyle/>
          <a:p>
            <a:r>
              <a:rPr lang="en-US" b="1" cap="all" dirty="0">
                <a:solidFill>
                  <a:srgbClr val="F8931D"/>
                </a:solidFill>
                <a:latin typeface="Times New Roman"/>
                <a:cs typeface="Times New Roman"/>
              </a:rPr>
              <a:t>gap analysis</a:t>
            </a:r>
            <a:endParaRPr lang="en-US" dirty="0"/>
          </a:p>
        </p:txBody>
      </p:sp>
      <p:sp>
        <p:nvSpPr>
          <p:cNvPr id="3" name="Content Placeholder 2">
            <a:extLst>
              <a:ext uri="{FF2B5EF4-FFF2-40B4-BE49-F238E27FC236}">
                <a16:creationId xmlns:a16="http://schemas.microsoft.com/office/drawing/2014/main" id="{392D7906-CB84-43B8-BD8E-F94373D0CD16}"/>
              </a:ext>
            </a:extLst>
          </p:cNvPr>
          <p:cNvSpPr>
            <a:spLocks noGrp="1"/>
          </p:cNvSpPr>
          <p:nvPr>
            <p:ph idx="1"/>
          </p:nvPr>
        </p:nvSpPr>
        <p:spPr>
          <a:xfrm>
            <a:off x="1721796" y="1716657"/>
            <a:ext cx="9782816" cy="3777622"/>
          </a:xfrm>
        </p:spPr>
        <p:txBody>
          <a:bodyPr/>
          <a:lstStyle/>
          <a:p>
            <a:pPr>
              <a:lnSpc>
                <a:spcPct val="200000"/>
              </a:lnSpc>
              <a:buClr>
                <a:schemeClr val="accent2"/>
              </a:buClr>
              <a:buFont typeface="Wingdings" pitchFamily="2" charset="2"/>
              <a:buChar char="Ø"/>
            </a:pPr>
            <a:r>
              <a:rPr lang="en-IN"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Cyberbullying incidents are increasing day by day as technology rolls out. </a:t>
            </a:r>
          </a:p>
          <a:p>
            <a:pPr>
              <a:lnSpc>
                <a:spcPct val="200000"/>
              </a:lnSpc>
              <a:buClr>
                <a:schemeClr val="accent2"/>
              </a:buClr>
              <a:buFont typeface="Wingdings" pitchFamily="2" charset="2"/>
              <a:buChar char="Ø"/>
            </a:pPr>
            <a:r>
              <a:rPr lang="en-IN"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 large number of cyberbullying incidents are reported by companies each year. </a:t>
            </a:r>
          </a:p>
          <a:p>
            <a:pPr>
              <a:lnSpc>
                <a:spcPct val="200000"/>
              </a:lnSpc>
              <a:buClr>
                <a:schemeClr val="accent2"/>
              </a:buClr>
              <a:buFont typeface="Wingdings" pitchFamily="2" charset="2"/>
              <a:buChar char="Ø"/>
            </a:pPr>
            <a:r>
              <a:rPr lang="en-IN"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existing system to detect cyberbullying on social media doesn’t effectively classify and predict the tweets which are presented in the social media.</a:t>
            </a:r>
          </a:p>
          <a:p>
            <a:pPr marL="0" indent="0">
              <a:buNone/>
            </a:pPr>
            <a:endParaRPr lang="en-US" dirty="0"/>
          </a:p>
        </p:txBody>
      </p:sp>
    </p:spTree>
    <p:extLst>
      <p:ext uri="{BB962C8B-B14F-4D97-AF65-F5344CB8AC3E}">
        <p14:creationId xmlns:p14="http://schemas.microsoft.com/office/powerpoint/2010/main" val="142704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21B9-55E6-4EC7-BF23-EC1BE9F4A782}"/>
              </a:ext>
            </a:extLst>
          </p:cNvPr>
          <p:cNvSpPr>
            <a:spLocks noGrp="1"/>
          </p:cNvSpPr>
          <p:nvPr>
            <p:ph type="title"/>
          </p:nvPr>
        </p:nvSpPr>
        <p:spPr>
          <a:xfrm>
            <a:off x="1557755" y="667242"/>
            <a:ext cx="8911687" cy="1280890"/>
          </a:xfrm>
        </p:spPr>
        <p:txBody>
          <a:bodyPr/>
          <a:lstStyle/>
          <a:p>
            <a:r>
              <a:rPr lang="en-US" b="1" cap="all" dirty="0">
                <a:solidFill>
                  <a:srgbClr val="F8931D"/>
                </a:solidFill>
                <a:latin typeface="Times New Roman"/>
                <a:cs typeface="Times New Roman"/>
              </a:rPr>
              <a:t>Problem statement</a:t>
            </a:r>
            <a:endParaRPr lang="en-US" dirty="0"/>
          </a:p>
        </p:txBody>
      </p:sp>
      <p:sp>
        <p:nvSpPr>
          <p:cNvPr id="3" name="Content Placeholder 2">
            <a:extLst>
              <a:ext uri="{FF2B5EF4-FFF2-40B4-BE49-F238E27FC236}">
                <a16:creationId xmlns:a16="http://schemas.microsoft.com/office/drawing/2014/main" id="{A876D02D-F213-4B78-8C46-61C248FDB007}"/>
              </a:ext>
            </a:extLst>
          </p:cNvPr>
          <p:cNvSpPr>
            <a:spLocks noGrp="1"/>
          </p:cNvSpPr>
          <p:nvPr>
            <p:ph idx="1"/>
          </p:nvPr>
        </p:nvSpPr>
        <p:spPr>
          <a:xfrm>
            <a:off x="1194608" y="1774166"/>
            <a:ext cx="8915400" cy="3777622"/>
          </a:xfrm>
        </p:spPr>
        <p:txBody>
          <a:bodyPr vert="horz" lIns="91440" tIns="45720" rIns="91440" bIns="45720" rtlCol="0" anchor="t">
            <a:normAutofit/>
          </a:bodyPr>
          <a:lstStyle/>
          <a:p>
            <a:pPr marL="0" indent="0">
              <a:buNone/>
            </a:pPr>
            <a:r>
              <a:rPr lang="en-US" sz="2200" dirty="0">
                <a:latin typeface="Times New Roman"/>
                <a:ea typeface="+mn-lt"/>
                <a:cs typeface="+mn-lt"/>
              </a:rPr>
              <a:t>  We are interested in building a software application for detecting bullying instances in social media. We are focusing on bulling detection for social reasons, which range from reducing the number of suicides caused by bullying, to making microblogging a no bullying zone.</a:t>
            </a:r>
            <a:endParaRPr lang="en-US" sz="2200" dirty="0">
              <a:latin typeface="Times New Roman"/>
              <a:cs typeface="Times New Roman"/>
            </a:endParaRPr>
          </a:p>
        </p:txBody>
      </p:sp>
    </p:spTree>
    <p:extLst>
      <p:ext uri="{BB962C8B-B14F-4D97-AF65-F5344CB8AC3E}">
        <p14:creationId xmlns:p14="http://schemas.microsoft.com/office/powerpoint/2010/main" val="257296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06998" y="646558"/>
            <a:ext cx="9952930" cy="706964"/>
          </a:xfrm>
        </p:spPr>
        <p:txBody>
          <a:bodyPr>
            <a:normAutofit/>
          </a:bodyPr>
          <a:lstStyle/>
          <a:p>
            <a:r>
              <a:rPr lang="en-US" b="1" cap="all" dirty="0">
                <a:solidFill>
                  <a:schemeClr val="accent2"/>
                </a:solidFill>
                <a:latin typeface="Times New Roman" panose="02020603050405020304" pitchFamily="18" charset="0"/>
                <a:ea typeface="+mn-ea"/>
                <a:cs typeface="Times New Roman" panose="02020603050405020304" pitchFamily="18" charset="0"/>
              </a:rPr>
              <a:t>OBJECTIVE</a:t>
            </a:r>
          </a:p>
        </p:txBody>
      </p:sp>
      <p:sp>
        <p:nvSpPr>
          <p:cNvPr id="5" name="Content Placeholder 2"/>
          <p:cNvSpPr>
            <a:spLocks noGrp="1"/>
          </p:cNvSpPr>
          <p:nvPr>
            <p:ph idx="1"/>
          </p:nvPr>
        </p:nvSpPr>
        <p:spPr>
          <a:xfrm>
            <a:off x="848091" y="1860944"/>
            <a:ext cx="10119185" cy="4432280"/>
          </a:xfrm>
        </p:spPr>
        <p:txBody>
          <a:bodyPr>
            <a:normAutofit/>
          </a:bodyPr>
          <a:lstStyle/>
          <a:p>
            <a:pPr algn="just">
              <a:lnSpc>
                <a:spcPct val="150000"/>
              </a:lnSpc>
              <a:buClr>
                <a:schemeClr val="accent2"/>
              </a:buClr>
              <a:buFont typeface="Wingdings" panose="05000000000000000000" pitchFamily="2" charset="2"/>
              <a:buChar char="Ø"/>
            </a:pPr>
            <a:r>
              <a:rPr lang="en-IN" sz="2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To provide an innovative preventative strategy that enables fast and accurate detection of cyberbullying case.</a:t>
            </a:r>
            <a:endParaRPr lang="en-US" sz="2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Clr>
                <a:schemeClr val="accent2"/>
              </a:buClr>
              <a:buFont typeface="Wingdings" panose="05000000000000000000" pitchFamily="2" charset="2"/>
              <a:buChar char="Ø"/>
            </a:pPr>
            <a:r>
              <a:rPr lang="en-US" sz="2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To effectively classify and predict the data.</a:t>
            </a:r>
          </a:p>
          <a:p>
            <a:pPr algn="just">
              <a:lnSpc>
                <a:spcPct val="150000"/>
              </a:lnSpc>
              <a:buClr>
                <a:schemeClr val="accent2"/>
              </a:buClr>
              <a:buFont typeface="Wingdings" panose="05000000000000000000" pitchFamily="2" charset="2"/>
              <a:buChar char="Ø"/>
            </a:pPr>
            <a:r>
              <a:rPr lang="en-US" sz="2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To decrease sparsity problem.</a:t>
            </a:r>
          </a:p>
          <a:p>
            <a:pPr algn="just">
              <a:lnSpc>
                <a:spcPct val="150000"/>
              </a:lnSpc>
              <a:buClr>
                <a:schemeClr val="accent2"/>
              </a:buClr>
              <a:buFont typeface="Wingdings" panose="05000000000000000000" pitchFamily="2" charset="2"/>
              <a:buChar char="Ø"/>
            </a:pPr>
            <a:r>
              <a:rPr lang="en-US" sz="2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To enhance the performance of the overall prediction results.</a:t>
            </a:r>
          </a:p>
          <a:p>
            <a:pPr marL="0" indent="0" algn="just">
              <a:lnSpc>
                <a:spcPct val="150000"/>
              </a:lnSpc>
              <a:buNone/>
            </a:pP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40733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0EBD-81FB-41C4-B7A3-F9E2DB5D6A01}"/>
              </a:ext>
            </a:extLst>
          </p:cNvPr>
          <p:cNvSpPr>
            <a:spLocks noGrp="1"/>
          </p:cNvSpPr>
          <p:nvPr>
            <p:ph type="title"/>
          </p:nvPr>
        </p:nvSpPr>
        <p:spPr>
          <a:xfrm>
            <a:off x="1644019" y="667242"/>
            <a:ext cx="8911687" cy="1280890"/>
          </a:xfrm>
        </p:spPr>
        <p:txBody>
          <a:bodyPr/>
          <a:lstStyle/>
          <a:p>
            <a:r>
              <a:rPr lang="en-US" b="1" cap="all" dirty="0">
                <a:solidFill>
                  <a:srgbClr val="F8931D"/>
                </a:solidFill>
                <a:latin typeface="Times New Roman"/>
                <a:cs typeface="Times New Roman"/>
              </a:rPr>
              <a:t>Social Impact</a:t>
            </a:r>
            <a:endParaRPr lang="en-US" dirty="0"/>
          </a:p>
        </p:txBody>
      </p:sp>
      <p:sp>
        <p:nvSpPr>
          <p:cNvPr id="3" name="Content Placeholder 2">
            <a:extLst>
              <a:ext uri="{FF2B5EF4-FFF2-40B4-BE49-F238E27FC236}">
                <a16:creationId xmlns:a16="http://schemas.microsoft.com/office/drawing/2014/main" id="{13CF43E4-C5D0-48BF-910A-F2E64BE88803}"/>
              </a:ext>
            </a:extLst>
          </p:cNvPr>
          <p:cNvSpPr>
            <a:spLocks noGrp="1"/>
          </p:cNvSpPr>
          <p:nvPr>
            <p:ph idx="1"/>
          </p:nvPr>
        </p:nvSpPr>
        <p:spPr>
          <a:xfrm>
            <a:off x="1022080" y="1587261"/>
            <a:ext cx="10381890" cy="4482112"/>
          </a:xfrm>
        </p:spPr>
        <p:txBody>
          <a:bodyPr vert="horz" lIns="91440" tIns="45720" rIns="91440" bIns="45720" rtlCol="0" anchor="t">
            <a:normAutofit/>
          </a:bodyPr>
          <a:lstStyle/>
          <a:p>
            <a:pPr algn="just">
              <a:lnSpc>
                <a:spcPct val="150000"/>
              </a:lnSpc>
              <a:buFont typeface="Wingdings,Sans-Serif" charset="2"/>
              <a:buChar char="Ø"/>
            </a:pPr>
            <a:r>
              <a:rPr lang="en-IN" sz="2200" dirty="0">
                <a:latin typeface="Times New Roman"/>
                <a:ea typeface="+mn-lt"/>
                <a:cs typeface="+mn-lt"/>
              </a:rPr>
              <a:t>Mental and physical effects, </a:t>
            </a:r>
            <a:r>
              <a:rPr lang="en-US" sz="2200" dirty="0">
                <a:latin typeface="Times New Roman"/>
                <a:ea typeface="+mn-lt"/>
                <a:cs typeface="+mn-lt"/>
              </a:rPr>
              <a:t>Cyberbullying leads </a:t>
            </a:r>
            <a:r>
              <a:rPr lang="en-US" sz="2200" b="1" dirty="0">
                <a:latin typeface="Times New Roman"/>
                <a:ea typeface="+mn-lt"/>
                <a:cs typeface="+mn-lt"/>
              </a:rPr>
              <a:t>to the increase of stress</a:t>
            </a:r>
            <a:r>
              <a:rPr lang="en-US" sz="2200" dirty="0">
                <a:latin typeface="Times New Roman"/>
                <a:ea typeface="+mn-lt"/>
                <a:cs typeface="+mn-lt"/>
              </a:rPr>
              <a:t> along with this it increased the anger in a person. People used to feel frustrated</a:t>
            </a:r>
            <a:endParaRPr lang="en-US" sz="2200">
              <a:latin typeface="Times New Roman"/>
              <a:cs typeface="Times New Roman"/>
            </a:endParaRPr>
          </a:p>
          <a:p>
            <a:pPr algn="just">
              <a:lnSpc>
                <a:spcPct val="150000"/>
              </a:lnSpc>
              <a:buFont typeface="Wingdings,Sans-Serif" charset="2"/>
              <a:buChar char="Ø"/>
            </a:pPr>
            <a:r>
              <a:rPr lang="en-US" sz="2200" dirty="0">
                <a:solidFill>
                  <a:schemeClr val="tx1"/>
                </a:solidFill>
                <a:latin typeface="Times New Roman"/>
                <a:ea typeface="+mn-lt"/>
                <a:cs typeface="Times New Roman"/>
              </a:rPr>
              <a:t> </a:t>
            </a:r>
            <a:r>
              <a:rPr lang="en-US" sz="2200" dirty="0">
                <a:latin typeface="Times New Roman"/>
                <a:ea typeface="+mn-lt"/>
                <a:cs typeface="+mn-lt"/>
              </a:rPr>
              <a:t>Feel alone and isolated- Most of the victims of cyberbullying feel alone as they have a fear of sharing the information they have feared to talk with a stranger.</a:t>
            </a:r>
          </a:p>
          <a:p>
            <a:pPr algn="just">
              <a:lnSpc>
                <a:spcPct val="150000"/>
              </a:lnSpc>
              <a:buFont typeface="Wingdings,Sans-Serif" charset="2"/>
              <a:buChar char="Ø"/>
            </a:pPr>
            <a:r>
              <a:rPr lang="en-US" sz="2200" dirty="0">
                <a:latin typeface="Times New Roman"/>
                <a:ea typeface="+mn-lt"/>
                <a:cs typeface="Times New Roman"/>
              </a:rPr>
              <a:t>Disinterested in attending college and schools- people who are suffering from cyberbullying are not interested to attend the classes as they don’t feel comfortable because of the embarrassment and humiliation between their fellow students which results to give a negative impact on their results.</a:t>
            </a:r>
          </a:p>
          <a:p>
            <a:pPr marL="0" indent="0" algn="just">
              <a:lnSpc>
                <a:spcPct val="150000"/>
              </a:lnSpc>
              <a:buNone/>
            </a:pPr>
            <a:endParaRPr lang="en-US" sz="2200" dirty="0">
              <a:solidFill>
                <a:srgbClr val="404040"/>
              </a:solidFill>
              <a:latin typeface="Times New Roman"/>
              <a:ea typeface="+mn-lt"/>
              <a:cs typeface="Times New Roman"/>
            </a:endParaRPr>
          </a:p>
          <a:p>
            <a:pPr algn="just">
              <a:lnSpc>
                <a:spcPct val="150000"/>
              </a:lnSpc>
              <a:buFont typeface="Wingdings,Sans-Serif" charset="2"/>
              <a:buChar char="Ø"/>
            </a:pPr>
            <a:endParaRPr lang="en-US" sz="2200" dirty="0">
              <a:solidFill>
                <a:srgbClr val="404040"/>
              </a:solidFill>
              <a:latin typeface="Times New Roman"/>
              <a:cs typeface="Times New Roman"/>
            </a:endParaRPr>
          </a:p>
          <a:p>
            <a:pPr algn="just">
              <a:lnSpc>
                <a:spcPct val="150000"/>
              </a:lnSpc>
              <a:buFont typeface="Wingdings,Sans-Serif" charset="2"/>
              <a:buChar char="Ø"/>
            </a:pPr>
            <a:endParaRPr lang="en-US" dirty="0">
              <a:solidFill>
                <a:srgbClr val="000000"/>
              </a:solidFill>
              <a:latin typeface="Times New Roman"/>
              <a:cs typeface="Times New Roman"/>
            </a:endParaRPr>
          </a:p>
          <a:p>
            <a:endParaRPr lang="en-US" dirty="0">
              <a:solidFill>
                <a:srgbClr val="404040"/>
              </a:solidFill>
              <a:latin typeface="Century Gothic" panose="020B0502020202020204"/>
              <a:cs typeface="Times New Roman"/>
            </a:endParaRPr>
          </a:p>
        </p:txBody>
      </p:sp>
    </p:spTree>
    <p:extLst>
      <p:ext uri="{BB962C8B-B14F-4D97-AF65-F5344CB8AC3E}">
        <p14:creationId xmlns:p14="http://schemas.microsoft.com/office/powerpoint/2010/main" val="516356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0489" y="579496"/>
            <a:ext cx="676910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srgbClr val="F8931D"/>
                </a:solidFill>
                <a:effectLst/>
                <a:uLnTx/>
                <a:uFillTx/>
                <a:latin typeface="Times New Roman" panose="02020603050405020304" pitchFamily="18" charset="0"/>
                <a:ea typeface="+mn-ea"/>
                <a:cs typeface="Times New Roman" panose="02020603050405020304" pitchFamily="18" charset="0"/>
              </a:rPr>
              <a:t>SYSTEM</a:t>
            </a:r>
            <a:r>
              <a:rPr kumimoji="0" lang="en-US" sz="3600" b="1" i="0" u="none" strike="noStrike" kern="1200" cap="none" spc="0" normalizeH="0" baseline="0" noProof="0" dirty="0">
                <a:ln>
                  <a:noFill/>
                </a:ln>
                <a:solidFill>
                  <a:srgbClr val="F8931D"/>
                </a:solidFill>
                <a:effectLst/>
                <a:uLnTx/>
                <a:uFillTx/>
                <a:latin typeface="Times New Roman" panose="02020603050405020304" pitchFamily="18" charset="0"/>
                <a:ea typeface="+mn-ea"/>
                <a:cs typeface="Times New Roman" panose="02020603050405020304" pitchFamily="18" charset="0"/>
              </a:rPr>
              <a:t> </a:t>
            </a:r>
            <a:r>
              <a:rPr kumimoji="0" lang="en-US" sz="3600" b="1" i="0" u="none" strike="noStrike" kern="1200" cap="all" spc="0" normalizeH="0" baseline="0" noProof="0" dirty="0">
                <a:ln>
                  <a:noFill/>
                </a:ln>
                <a:solidFill>
                  <a:srgbClr val="F8931D"/>
                </a:solidFill>
                <a:effectLst/>
                <a:uLnTx/>
                <a:uFillTx/>
                <a:latin typeface="Times New Roman" panose="02020603050405020304" pitchFamily="18" charset="0"/>
                <a:ea typeface="+mn-ea"/>
                <a:cs typeface="Times New Roman" panose="02020603050405020304" pitchFamily="18" charset="0"/>
              </a:rPr>
              <a:t>ARCHITECTURE</a:t>
            </a:r>
            <a:endParaRPr kumimoji="0" lang="en-IN" sz="3600" b="1" i="0" u="none" strike="noStrike" kern="1200" cap="all" spc="0" normalizeH="0" baseline="0" noProof="0" dirty="0">
              <a:ln>
                <a:noFill/>
              </a:ln>
              <a:solidFill>
                <a:srgbClr val="F8931D"/>
              </a:solidFill>
              <a:effectLst/>
              <a:uLnTx/>
              <a:uFillTx/>
              <a:latin typeface="Times New Roman" panose="02020603050405020304" pitchFamily="18" charset="0"/>
              <a:ea typeface="+mn-ea"/>
              <a:cs typeface="Times New Roman" panose="02020603050405020304" pitchFamily="18" charset="0"/>
            </a:endParaRPr>
          </a:p>
        </p:txBody>
      </p:sp>
      <p:grpSp>
        <p:nvGrpSpPr>
          <p:cNvPr id="24" name="Group 23"/>
          <p:cNvGrpSpPr/>
          <p:nvPr/>
        </p:nvGrpSpPr>
        <p:grpSpPr>
          <a:xfrm>
            <a:off x="1017606" y="1793467"/>
            <a:ext cx="10533418" cy="4786630"/>
            <a:chOff x="1812664" y="1564867"/>
            <a:chExt cx="7585074" cy="4786630"/>
          </a:xfrm>
        </p:grpSpPr>
        <p:sp>
          <p:nvSpPr>
            <p:cNvPr id="6" name="Flowchart: Process 5"/>
            <p:cNvSpPr/>
            <p:nvPr/>
          </p:nvSpPr>
          <p:spPr>
            <a:xfrm>
              <a:off x="1812664" y="1573757"/>
              <a:ext cx="1163320" cy="807720"/>
            </a:xfrm>
            <a:prstGeom prst="flowChartProcess">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Data set</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Flowchart: Alternate Process 6"/>
            <p:cNvSpPr/>
            <p:nvPr/>
          </p:nvSpPr>
          <p:spPr>
            <a:xfrm>
              <a:off x="3279831" y="1564867"/>
              <a:ext cx="1925637" cy="775970"/>
            </a:xfrm>
            <a:prstGeom prst="flowChartAlternateProcess">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Preprocessed data set</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Flowchart: Alternate Process 7"/>
            <p:cNvSpPr/>
            <p:nvPr/>
          </p:nvSpPr>
          <p:spPr>
            <a:xfrm>
              <a:off x="8172188" y="2831692"/>
              <a:ext cx="1225550" cy="775970"/>
            </a:xfrm>
            <a:prstGeom prst="flowChartAlternateProcess">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Train set</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Flowchart: Alternate Process 8"/>
            <p:cNvSpPr/>
            <p:nvPr/>
          </p:nvSpPr>
          <p:spPr>
            <a:xfrm>
              <a:off x="6524998" y="2838677"/>
              <a:ext cx="1225550" cy="775970"/>
            </a:xfrm>
            <a:prstGeom prst="flowChartAlternateProcess">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Test set</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Flowchart: Alternate Process 9"/>
            <p:cNvSpPr/>
            <p:nvPr/>
          </p:nvSpPr>
          <p:spPr>
            <a:xfrm>
              <a:off x="7137773" y="4259172"/>
              <a:ext cx="1542415" cy="775970"/>
            </a:xfrm>
            <a:prstGeom prst="flowChartAlternateProcess">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Classification</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Flowchart: Process 10"/>
            <p:cNvSpPr/>
            <p:nvPr/>
          </p:nvSpPr>
          <p:spPr>
            <a:xfrm>
              <a:off x="7168253" y="5596482"/>
              <a:ext cx="1511935" cy="755015"/>
            </a:xfrm>
            <a:prstGeom prst="flowChartProcess">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Prediction</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Flowchart: Alternate Process 11"/>
            <p:cNvSpPr/>
            <p:nvPr/>
          </p:nvSpPr>
          <p:spPr>
            <a:xfrm>
              <a:off x="5559163" y="1573757"/>
              <a:ext cx="1225550" cy="775970"/>
            </a:xfrm>
            <a:prstGeom prst="flowChartAlternateProcess">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Vectorize method</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Flowchart: Alternate Process 12"/>
            <p:cNvSpPr/>
            <p:nvPr/>
          </p:nvSpPr>
          <p:spPr>
            <a:xfrm>
              <a:off x="7137773" y="1605507"/>
              <a:ext cx="1511935" cy="775970"/>
            </a:xfrm>
            <a:prstGeom prst="flowChartAlternateProcess">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Sentiment analysis</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 name="Straight Arrow Connector 13"/>
            <p:cNvCxnSpPr/>
            <p:nvPr/>
          </p:nvCxnSpPr>
          <p:spPr>
            <a:xfrm flipH="1">
              <a:off x="7137773" y="2381477"/>
              <a:ext cx="75565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7894058" y="2381477"/>
              <a:ext cx="890905" cy="450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7892788" y="5035142"/>
              <a:ext cx="1270" cy="560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7136503" y="3608297"/>
              <a:ext cx="1270" cy="31432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8785598" y="3608297"/>
              <a:ext cx="0" cy="32321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7136503" y="3931512"/>
              <a:ext cx="1648460" cy="825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7862308" y="3927067"/>
              <a:ext cx="1270" cy="331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2966776" y="1938882"/>
              <a:ext cx="311785" cy="12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5205468" y="1939126"/>
              <a:ext cx="353060" cy="24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6783443" y="1952852"/>
              <a:ext cx="353060" cy="24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39859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1454" y="33828"/>
            <a:ext cx="10058400" cy="627559"/>
          </a:xfrm>
          <a:prstGeom prst="rect">
            <a:avLst/>
          </a:prstGeom>
        </p:spPr>
        <p:txBody>
          <a:bodyPr>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all" spc="0" normalizeH="0" baseline="0" noProof="0" dirty="0">
                <a:ln>
                  <a:noFill/>
                </a:ln>
                <a:solidFill>
                  <a:srgbClr val="F8931D"/>
                </a:solidFill>
                <a:effectLst/>
                <a:uLnTx/>
                <a:uFillTx/>
                <a:latin typeface="Times New Roman" panose="02020603050405020304" pitchFamily="18" charset="0"/>
                <a:ea typeface="+mj-ea"/>
                <a:cs typeface="Times New Roman" panose="02020603050405020304" pitchFamily="18" charset="0"/>
              </a:rPr>
              <a:t>FLOW</a:t>
            </a:r>
            <a:r>
              <a:rPr kumimoji="0" lang="en-US" sz="3600" b="1" i="0" u="none" strike="noStrike" kern="1200" cap="none" spc="0" normalizeH="0" baseline="0" noProof="0" dirty="0">
                <a:ln>
                  <a:noFill/>
                </a:ln>
                <a:solidFill>
                  <a:srgbClr val="F8931D"/>
                </a:solidFill>
                <a:effectLst/>
                <a:uLnTx/>
                <a:uFillTx/>
                <a:latin typeface="Times New Roman" panose="02020603050405020304" pitchFamily="18" charset="0"/>
                <a:ea typeface="+mj-ea"/>
                <a:cs typeface="Times New Roman" panose="02020603050405020304" pitchFamily="18" charset="0"/>
              </a:rPr>
              <a:t> </a:t>
            </a:r>
            <a:r>
              <a:rPr kumimoji="0" lang="en-US" sz="3600" b="1" i="0" u="none" strike="noStrike" kern="1200" cap="all" spc="0" normalizeH="0" baseline="0" noProof="0" dirty="0">
                <a:ln>
                  <a:noFill/>
                </a:ln>
                <a:solidFill>
                  <a:srgbClr val="F8931D"/>
                </a:solidFill>
                <a:effectLst/>
                <a:uLnTx/>
                <a:uFillTx/>
                <a:latin typeface="Times New Roman" panose="02020603050405020304" pitchFamily="18" charset="0"/>
                <a:ea typeface="+mj-ea"/>
                <a:cs typeface="Times New Roman" panose="02020603050405020304" pitchFamily="18" charset="0"/>
              </a:rPr>
              <a:t>DIAGRAM</a:t>
            </a:r>
          </a:p>
        </p:txBody>
      </p:sp>
      <p:grpSp>
        <p:nvGrpSpPr>
          <p:cNvPr id="19" name="Group 18"/>
          <p:cNvGrpSpPr/>
          <p:nvPr/>
        </p:nvGrpSpPr>
        <p:grpSpPr>
          <a:xfrm>
            <a:off x="3509683" y="746986"/>
            <a:ext cx="3899646" cy="6111014"/>
            <a:chOff x="4662237" y="746986"/>
            <a:chExt cx="2035581" cy="6111014"/>
          </a:xfrm>
        </p:grpSpPr>
        <p:sp>
          <p:nvSpPr>
            <p:cNvPr id="4" name="Flowchart: Terminator 3"/>
            <p:cNvSpPr/>
            <p:nvPr/>
          </p:nvSpPr>
          <p:spPr>
            <a:xfrm>
              <a:off x="4662237" y="746986"/>
              <a:ext cx="2035581" cy="542210"/>
            </a:xfrm>
            <a:prstGeom prst="flowChartTerminator">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Start</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ounded Rectangle 4"/>
            <p:cNvSpPr/>
            <p:nvPr/>
          </p:nvSpPr>
          <p:spPr>
            <a:xfrm>
              <a:off x="4708120" y="1512315"/>
              <a:ext cx="1943814" cy="576184"/>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Select dataset</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ounded Rectangle 5"/>
            <p:cNvSpPr/>
            <p:nvPr/>
          </p:nvSpPr>
          <p:spPr>
            <a:xfrm>
              <a:off x="4708120" y="2303771"/>
              <a:ext cx="1943814" cy="620925"/>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Preprocess dataset</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Rounded Rectangle 6"/>
            <p:cNvSpPr/>
            <p:nvPr/>
          </p:nvSpPr>
          <p:spPr>
            <a:xfrm>
              <a:off x="4708118" y="4966451"/>
              <a:ext cx="1943816" cy="527810"/>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Split train and test data</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Rounded Rectangle 7"/>
            <p:cNvSpPr/>
            <p:nvPr/>
          </p:nvSpPr>
          <p:spPr>
            <a:xfrm>
              <a:off x="4708118" y="5737074"/>
              <a:ext cx="1943816" cy="487903"/>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Classification</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Rounded Rectangle 8"/>
            <p:cNvSpPr/>
            <p:nvPr/>
          </p:nvSpPr>
          <p:spPr>
            <a:xfrm>
              <a:off x="4708118" y="6419386"/>
              <a:ext cx="1943816" cy="438614"/>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Prediction</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Rounded Rectangle 9"/>
            <p:cNvSpPr/>
            <p:nvPr/>
          </p:nvSpPr>
          <p:spPr>
            <a:xfrm>
              <a:off x="4708119" y="3184539"/>
              <a:ext cx="1943815" cy="671006"/>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Vectorize data</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ounded Rectangle 10"/>
            <p:cNvSpPr/>
            <p:nvPr/>
          </p:nvSpPr>
          <p:spPr>
            <a:xfrm>
              <a:off x="4708119" y="4114644"/>
              <a:ext cx="1943815" cy="627809"/>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Sentiment analysis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p:txBody>
        </p:sp>
        <p:cxnSp>
          <p:nvCxnSpPr>
            <p:cNvPr id="12" name="Straight Arrow Connector 11"/>
            <p:cNvCxnSpPr>
              <a:stCxn id="4" idx="2"/>
              <a:endCxn id="5" idx="0"/>
            </p:cNvCxnSpPr>
            <p:nvPr/>
          </p:nvCxnSpPr>
          <p:spPr>
            <a:xfrm flipH="1">
              <a:off x="5680027" y="1289196"/>
              <a:ext cx="1" cy="223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2"/>
              <a:endCxn id="6" idx="0"/>
            </p:cNvCxnSpPr>
            <p:nvPr/>
          </p:nvCxnSpPr>
          <p:spPr>
            <a:xfrm>
              <a:off x="5680027" y="2088499"/>
              <a:ext cx="0" cy="215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6" idx="2"/>
              <a:endCxn id="10" idx="0"/>
            </p:cNvCxnSpPr>
            <p:nvPr/>
          </p:nvCxnSpPr>
          <p:spPr>
            <a:xfrm>
              <a:off x="5680027" y="2924696"/>
              <a:ext cx="0" cy="259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10" idx="2"/>
              <a:endCxn id="11" idx="0"/>
            </p:cNvCxnSpPr>
            <p:nvPr/>
          </p:nvCxnSpPr>
          <p:spPr>
            <a:xfrm>
              <a:off x="5680027" y="3855545"/>
              <a:ext cx="0" cy="259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1" idx="2"/>
              <a:endCxn id="7" idx="0"/>
            </p:cNvCxnSpPr>
            <p:nvPr/>
          </p:nvCxnSpPr>
          <p:spPr>
            <a:xfrm flipH="1">
              <a:off x="5680026" y="4742453"/>
              <a:ext cx="1" cy="223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7" idx="2"/>
              <a:endCxn id="8" idx="0"/>
            </p:cNvCxnSpPr>
            <p:nvPr/>
          </p:nvCxnSpPr>
          <p:spPr>
            <a:xfrm>
              <a:off x="5680026" y="5494261"/>
              <a:ext cx="0" cy="242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8" idx="2"/>
              <a:endCxn id="9" idx="0"/>
            </p:cNvCxnSpPr>
            <p:nvPr/>
          </p:nvCxnSpPr>
          <p:spPr>
            <a:xfrm>
              <a:off x="5680026" y="6224977"/>
              <a:ext cx="0" cy="194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53299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69790" y="609608"/>
            <a:ext cx="10000726" cy="706582"/>
          </a:xfrm>
        </p:spPr>
        <p:txBody>
          <a:bodyPr>
            <a:normAutofit/>
          </a:bodyPr>
          <a:lstStyle/>
          <a:p>
            <a:r>
              <a:rPr lang="en-US" sz="3600" b="1" cap="all" dirty="0">
                <a:solidFill>
                  <a:schemeClr val="accent2"/>
                </a:solidFill>
                <a:latin typeface="Times New Roman" panose="02020603050405020304" pitchFamily="18" charset="0"/>
                <a:cs typeface="Times New Roman" panose="02020603050405020304" pitchFamily="18" charset="0"/>
              </a:rPr>
              <a:t>SYSTEM REQUIREMENTS</a:t>
            </a:r>
          </a:p>
        </p:txBody>
      </p:sp>
      <p:sp>
        <p:nvSpPr>
          <p:cNvPr id="5" name="Content Placeholder 2"/>
          <p:cNvSpPr>
            <a:spLocks noGrp="1"/>
          </p:cNvSpPr>
          <p:nvPr>
            <p:ph idx="1"/>
          </p:nvPr>
        </p:nvSpPr>
        <p:spPr>
          <a:xfrm>
            <a:off x="1072249" y="1667435"/>
            <a:ext cx="10680480" cy="4061011"/>
          </a:xfrm>
        </p:spPr>
        <p:txBody>
          <a:bodyPr>
            <a:noAutofit/>
          </a:bodyPr>
          <a:lstStyle/>
          <a:p>
            <a:pPr marL="0" indent="0" algn="just">
              <a:lnSpc>
                <a:spcPct val="150000"/>
              </a:lnSpc>
              <a:buClr>
                <a:schemeClr val="accent2"/>
              </a:buClr>
              <a:buNone/>
            </a:pPr>
            <a:r>
              <a:rPr lang="en-US" sz="2200" b="1" dirty="0">
                <a:solidFill>
                  <a:schemeClr val="tx1"/>
                </a:solidFill>
                <a:latin typeface="Times New Roman" panose="02020603050405020304" pitchFamily="18" charset="0"/>
                <a:cs typeface="Times New Roman" panose="02020603050405020304" pitchFamily="18" charset="0"/>
              </a:rPr>
              <a:t>Hardware Requirements </a:t>
            </a:r>
          </a:p>
          <a:p>
            <a:pPr lvl="0" algn="just">
              <a:lnSpc>
                <a:spcPct val="150000"/>
              </a:lnSpc>
              <a:buClr>
                <a:schemeClr val="accent2"/>
              </a:buCl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 Hard Disk              	 :   1000 GB</a:t>
            </a:r>
          </a:p>
          <a:p>
            <a:pPr lvl="0" algn="just">
              <a:lnSpc>
                <a:spcPct val="150000"/>
              </a:lnSpc>
              <a:buClr>
                <a:schemeClr val="accent2"/>
              </a:buCl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 Monitor	               	:   15 VGA color</a:t>
            </a:r>
          </a:p>
          <a:p>
            <a:pPr lvl="0" algn="just">
              <a:lnSpc>
                <a:spcPct val="150000"/>
              </a:lnSpc>
              <a:buClr>
                <a:schemeClr val="accent2"/>
              </a:buCl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 Mouse	               	:   Microsoft.</a:t>
            </a:r>
          </a:p>
          <a:p>
            <a:pPr lvl="0" algn="just">
              <a:lnSpc>
                <a:spcPct val="150000"/>
              </a:lnSpc>
              <a:buClr>
                <a:schemeClr val="accent2"/>
              </a:buCl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 Keyboard	             :   110 keys enhanced</a:t>
            </a:r>
          </a:p>
          <a:p>
            <a:pPr lvl="0" algn="just">
              <a:lnSpc>
                <a:spcPct val="150000"/>
              </a:lnSpc>
              <a:buClr>
                <a:schemeClr val="accent2"/>
              </a:buCl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 RAM	               	:   4GB</a:t>
            </a:r>
          </a:p>
        </p:txBody>
      </p:sp>
    </p:spTree>
    <p:extLst>
      <p:ext uri="{BB962C8B-B14F-4D97-AF65-F5344CB8AC3E}">
        <p14:creationId xmlns:p14="http://schemas.microsoft.com/office/powerpoint/2010/main" val="4071462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47446" y="611203"/>
            <a:ext cx="9950334" cy="800101"/>
          </a:xfrm>
        </p:spPr>
        <p:txBody>
          <a:bodyPr>
            <a:normAutofit/>
          </a:bodyPr>
          <a:lstStyle/>
          <a:p>
            <a:r>
              <a:rPr lang="en-US" b="1" cap="all" dirty="0">
                <a:solidFill>
                  <a:schemeClr val="accent2"/>
                </a:solidFill>
                <a:latin typeface="Times New Roman" panose="02020603050405020304" pitchFamily="18" charset="0"/>
                <a:cs typeface="Times New Roman" panose="02020603050405020304" pitchFamily="18" charset="0"/>
              </a:rPr>
              <a:t>SYSTEM REQUIREMENTS</a:t>
            </a:r>
          </a:p>
        </p:txBody>
      </p:sp>
      <p:sp>
        <p:nvSpPr>
          <p:cNvPr id="5" name="Content Placeholder 2"/>
          <p:cNvSpPr>
            <a:spLocks noGrp="1"/>
          </p:cNvSpPr>
          <p:nvPr>
            <p:ph idx="1"/>
          </p:nvPr>
        </p:nvSpPr>
        <p:spPr>
          <a:xfrm>
            <a:off x="1117685" y="1651983"/>
            <a:ext cx="10380095" cy="3390664"/>
          </a:xfrm>
        </p:spPr>
        <p:txBody>
          <a:bodyPr>
            <a:normAutofit/>
          </a:bodyPr>
          <a:lstStyle/>
          <a:p>
            <a:pPr marL="0" indent="0" algn="just">
              <a:lnSpc>
                <a:spcPct val="150000"/>
              </a:lnSpc>
              <a:buClr>
                <a:schemeClr val="accent2"/>
              </a:buClr>
              <a:buNone/>
            </a:pPr>
            <a:r>
              <a:rPr lang="en-US" sz="2200" b="1" dirty="0">
                <a:solidFill>
                  <a:schemeClr val="tx1"/>
                </a:solidFill>
                <a:latin typeface="Times New Roman" panose="02020603050405020304" pitchFamily="18" charset="0"/>
                <a:cs typeface="Times New Roman" panose="02020603050405020304" pitchFamily="18" charset="0"/>
              </a:rPr>
              <a:t>Software Requirements </a:t>
            </a:r>
          </a:p>
          <a:p>
            <a:pPr algn="just">
              <a:lnSpc>
                <a:spcPct val="150000"/>
              </a:lnSpc>
              <a:buClr>
                <a:schemeClr val="accent2"/>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Operating System                  	   :  Windows 7</a:t>
            </a:r>
          </a:p>
          <a:p>
            <a:pPr algn="just">
              <a:lnSpc>
                <a:spcPct val="150000"/>
              </a:lnSpc>
              <a:buClr>
                <a:schemeClr val="accent2"/>
              </a:buCl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 Language	      	         	  		   :  Python</a:t>
            </a:r>
          </a:p>
          <a:p>
            <a:pPr algn="just">
              <a:lnSpc>
                <a:spcPct val="150000"/>
              </a:lnSpc>
              <a:buClr>
                <a:schemeClr val="accent2"/>
              </a:buCl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 IDE                   	  	   			   :  Anaconda - </a:t>
            </a:r>
            <a:r>
              <a:rPr lang="en-US" sz="2200" dirty="0" err="1">
                <a:solidFill>
                  <a:schemeClr val="tx1"/>
                </a:solidFill>
                <a:latin typeface="Times New Roman" panose="02020603050405020304" pitchFamily="18" charset="0"/>
                <a:cs typeface="Times New Roman" panose="02020603050405020304" pitchFamily="18" charset="0"/>
              </a:rPr>
              <a:t>Spyder</a:t>
            </a: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5779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423E-83EC-4521-A01D-B5F7202438A7}"/>
              </a:ext>
            </a:extLst>
          </p:cNvPr>
          <p:cNvSpPr>
            <a:spLocks noGrp="1"/>
          </p:cNvSpPr>
          <p:nvPr>
            <p:ph type="title"/>
          </p:nvPr>
        </p:nvSpPr>
        <p:spPr>
          <a:xfrm>
            <a:off x="1644020" y="695997"/>
            <a:ext cx="4785964" cy="667724"/>
          </a:xfrm>
        </p:spPr>
        <p:txBody>
          <a:bodyPr/>
          <a:lstStyle/>
          <a:p>
            <a:r>
              <a:rPr lang="en-US" b="1" cap="all" dirty="0">
                <a:solidFill>
                  <a:srgbClr val="F8931D"/>
                </a:solidFill>
                <a:latin typeface="Times New Roman"/>
                <a:cs typeface="Times New Roman"/>
              </a:rPr>
              <a:t>Project Timeline</a:t>
            </a:r>
            <a:endParaRPr lang="en-US" dirty="0"/>
          </a:p>
        </p:txBody>
      </p:sp>
      <p:cxnSp>
        <p:nvCxnSpPr>
          <p:cNvPr id="4" name="OTLSHAPE_T_6dca1d682ba44e579de871b2f63e42da_RightVerticalConnector3">
            <a:extLst>
              <a:ext uri="{FF2B5EF4-FFF2-40B4-BE49-F238E27FC236}">
                <a16:creationId xmlns:a16="http://schemas.microsoft.com/office/drawing/2014/main" id="{7258BC23-E907-4713-B5E1-1E1F805D8775}"/>
              </a:ext>
            </a:extLst>
          </p:cNvPr>
          <p:cNvCxnSpPr/>
          <p:nvPr>
            <p:custDataLst>
              <p:tags r:id="rId1"/>
            </p:custDataLst>
          </p:nvPr>
        </p:nvCxnSpPr>
        <p:spPr>
          <a:xfrm>
            <a:off x="9490754" y="5082003"/>
            <a:ext cx="0" cy="28924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OTLSHAPE_T_6dca1d682ba44e579de871b2f63e42da_RightVerticalConnector2">
            <a:extLst>
              <a:ext uri="{FF2B5EF4-FFF2-40B4-BE49-F238E27FC236}">
                <a16:creationId xmlns:a16="http://schemas.microsoft.com/office/drawing/2014/main" id="{3DD55870-DDB3-4E33-9636-FA43820FA6CD}"/>
              </a:ext>
            </a:extLst>
          </p:cNvPr>
          <p:cNvCxnSpPr/>
          <p:nvPr>
            <p:custDataLst>
              <p:tags r:id="rId2"/>
            </p:custDataLst>
          </p:nvPr>
        </p:nvCxnSpPr>
        <p:spPr>
          <a:xfrm>
            <a:off x="9490754" y="4106073"/>
            <a:ext cx="0" cy="837967"/>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OTLSHAPE_T_6dca1d682ba44e579de871b2f63e42da_RightVerticalConnector1">
            <a:extLst>
              <a:ext uri="{FF2B5EF4-FFF2-40B4-BE49-F238E27FC236}">
                <a16:creationId xmlns:a16="http://schemas.microsoft.com/office/drawing/2014/main" id="{EFFE323B-9D55-41D0-9DAC-85E357A5D55C}"/>
              </a:ext>
            </a:extLst>
          </p:cNvPr>
          <p:cNvCxnSpPr/>
          <p:nvPr>
            <p:custDataLst>
              <p:tags r:id="rId3"/>
            </p:custDataLst>
          </p:nvPr>
        </p:nvCxnSpPr>
        <p:spPr>
          <a:xfrm>
            <a:off x="9490754" y="3124200"/>
            <a:ext cx="0" cy="644644"/>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OTLSHAPE_T_6dca1d682ba44e579de871b2f63e42da_LeftVerticalConnector2">
            <a:extLst>
              <a:ext uri="{FF2B5EF4-FFF2-40B4-BE49-F238E27FC236}">
                <a16:creationId xmlns:a16="http://schemas.microsoft.com/office/drawing/2014/main" id="{4852BBA2-9B7C-486E-91B3-AEF99BF4F8E4}"/>
              </a:ext>
            </a:extLst>
          </p:cNvPr>
          <p:cNvCxnSpPr/>
          <p:nvPr>
            <p:custDataLst>
              <p:tags r:id="rId4"/>
            </p:custDataLst>
          </p:nvPr>
        </p:nvCxnSpPr>
        <p:spPr>
          <a:xfrm>
            <a:off x="7999940" y="5152722"/>
            <a:ext cx="0" cy="35822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OTLSHAPE_T_6dca1d682ba44e579de871b2f63e42da_LeftVerticalConnector1">
            <a:extLst>
              <a:ext uri="{FF2B5EF4-FFF2-40B4-BE49-F238E27FC236}">
                <a16:creationId xmlns:a16="http://schemas.microsoft.com/office/drawing/2014/main" id="{A0D98906-F555-488C-8CE2-610E4E6D2D84}"/>
              </a:ext>
            </a:extLst>
          </p:cNvPr>
          <p:cNvCxnSpPr/>
          <p:nvPr>
            <p:custDataLst>
              <p:tags r:id="rId5"/>
            </p:custDataLst>
          </p:nvPr>
        </p:nvCxnSpPr>
        <p:spPr>
          <a:xfrm>
            <a:off x="7999940" y="3124201"/>
            <a:ext cx="0" cy="174912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OTLSHAPE_T_4e4c41bfd10d4d62bcb0467df243daa0_RightVerticalConnector2">
            <a:extLst>
              <a:ext uri="{FF2B5EF4-FFF2-40B4-BE49-F238E27FC236}">
                <a16:creationId xmlns:a16="http://schemas.microsoft.com/office/drawing/2014/main" id="{097B7F49-313C-4005-AC01-998CC354EA02}"/>
              </a:ext>
            </a:extLst>
          </p:cNvPr>
          <p:cNvCxnSpPr/>
          <p:nvPr>
            <p:custDataLst>
              <p:tags r:id="rId6"/>
            </p:custDataLst>
          </p:nvPr>
        </p:nvCxnSpPr>
        <p:spPr>
          <a:xfrm>
            <a:off x="8915980" y="3701616"/>
            <a:ext cx="0" cy="1171704"/>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OTLSHAPE_T_4e4c41bfd10d4d62bcb0467df243daa0_RightVerticalConnector1">
            <a:extLst>
              <a:ext uri="{FF2B5EF4-FFF2-40B4-BE49-F238E27FC236}">
                <a16:creationId xmlns:a16="http://schemas.microsoft.com/office/drawing/2014/main" id="{39585395-E589-431F-8F63-DE78BD61AA65}"/>
              </a:ext>
            </a:extLst>
          </p:cNvPr>
          <p:cNvCxnSpPr/>
          <p:nvPr>
            <p:custDataLst>
              <p:tags r:id="rId7"/>
            </p:custDataLst>
          </p:nvPr>
        </p:nvCxnSpPr>
        <p:spPr>
          <a:xfrm>
            <a:off x="8915980" y="3124200"/>
            <a:ext cx="0" cy="39347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OTLSHAPE_T_4e4c41bfd10d4d62bcb0467df243daa0_LeftVerticalConnector3">
            <a:extLst>
              <a:ext uri="{FF2B5EF4-FFF2-40B4-BE49-F238E27FC236}">
                <a16:creationId xmlns:a16="http://schemas.microsoft.com/office/drawing/2014/main" id="{F1295582-60DC-4C9D-80E1-1AE3D5DD5C8C}"/>
              </a:ext>
            </a:extLst>
          </p:cNvPr>
          <p:cNvCxnSpPr/>
          <p:nvPr>
            <p:custDataLst>
              <p:tags r:id="rId8"/>
            </p:custDataLst>
          </p:nvPr>
        </p:nvCxnSpPr>
        <p:spPr>
          <a:xfrm>
            <a:off x="6087019" y="4584079"/>
            <a:ext cx="0" cy="428943"/>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OTLSHAPE_T_4e4c41bfd10d4d62bcb0467df243daa0_LeftVerticalConnector2">
            <a:extLst>
              <a:ext uri="{FF2B5EF4-FFF2-40B4-BE49-F238E27FC236}">
                <a16:creationId xmlns:a16="http://schemas.microsoft.com/office/drawing/2014/main" id="{365E0E23-9BE0-4C91-9985-E3201274F53F}"/>
              </a:ext>
            </a:extLst>
          </p:cNvPr>
          <p:cNvCxnSpPr/>
          <p:nvPr>
            <p:custDataLst>
              <p:tags r:id="rId9"/>
            </p:custDataLst>
          </p:nvPr>
        </p:nvCxnSpPr>
        <p:spPr>
          <a:xfrm>
            <a:off x="6087019" y="3718716"/>
            <a:ext cx="0" cy="72739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OTLSHAPE_T_4e4c41bfd10d4d62bcb0467df243daa0_LeftVerticalConnector1">
            <a:extLst>
              <a:ext uri="{FF2B5EF4-FFF2-40B4-BE49-F238E27FC236}">
                <a16:creationId xmlns:a16="http://schemas.microsoft.com/office/drawing/2014/main" id="{25CB3DE1-4600-49D5-8A2F-9ADA4FE639BF}"/>
              </a:ext>
            </a:extLst>
          </p:cNvPr>
          <p:cNvCxnSpPr/>
          <p:nvPr>
            <p:custDataLst>
              <p:tags r:id="rId10"/>
            </p:custDataLst>
          </p:nvPr>
        </p:nvCxnSpPr>
        <p:spPr>
          <a:xfrm>
            <a:off x="6087019" y="3124200"/>
            <a:ext cx="0" cy="25728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OTLSHAPE_T_2d967ba645a54295a3086a8e2442b8bd_RightVerticalConnector2">
            <a:extLst>
              <a:ext uri="{FF2B5EF4-FFF2-40B4-BE49-F238E27FC236}">
                <a16:creationId xmlns:a16="http://schemas.microsoft.com/office/drawing/2014/main" id="{86073EE3-86FF-44D9-9AD2-AFD4951122B2}"/>
              </a:ext>
            </a:extLst>
          </p:cNvPr>
          <p:cNvCxnSpPr/>
          <p:nvPr>
            <p:custDataLst>
              <p:tags r:id="rId11"/>
            </p:custDataLst>
          </p:nvPr>
        </p:nvCxnSpPr>
        <p:spPr>
          <a:xfrm>
            <a:off x="5934339" y="3718716"/>
            <a:ext cx="0" cy="65668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OTLSHAPE_T_2d967ba645a54295a3086a8e2442b8bd_RightVerticalConnector1">
            <a:extLst>
              <a:ext uri="{FF2B5EF4-FFF2-40B4-BE49-F238E27FC236}">
                <a16:creationId xmlns:a16="http://schemas.microsoft.com/office/drawing/2014/main" id="{D08A3FFE-4A37-410E-87F2-D2147704DCA7}"/>
              </a:ext>
            </a:extLst>
          </p:cNvPr>
          <p:cNvCxnSpPr/>
          <p:nvPr>
            <p:custDataLst>
              <p:tags r:id="rId12"/>
            </p:custDataLst>
          </p:nvPr>
        </p:nvCxnSpPr>
        <p:spPr>
          <a:xfrm>
            <a:off x="5934339" y="3124200"/>
            <a:ext cx="0" cy="25728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OTLSHAPE_T_2d967ba645a54295a3086a8e2442b8bd_LeftVerticalConnector1">
            <a:extLst>
              <a:ext uri="{FF2B5EF4-FFF2-40B4-BE49-F238E27FC236}">
                <a16:creationId xmlns:a16="http://schemas.microsoft.com/office/drawing/2014/main" id="{64AA4D41-35E0-4EAF-9DF1-2E50FCC8D8B8}"/>
              </a:ext>
            </a:extLst>
          </p:cNvPr>
          <p:cNvCxnSpPr/>
          <p:nvPr>
            <p:custDataLst>
              <p:tags r:id="rId13"/>
            </p:custDataLst>
          </p:nvPr>
        </p:nvCxnSpPr>
        <p:spPr>
          <a:xfrm flipV="1">
            <a:off x="2665317" y="3124200"/>
            <a:ext cx="0" cy="139089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OTLSHAPE_M_04ca246060e8469ba4298a61e6045451_Connector1">
            <a:extLst>
              <a:ext uri="{FF2B5EF4-FFF2-40B4-BE49-F238E27FC236}">
                <a16:creationId xmlns:a16="http://schemas.microsoft.com/office/drawing/2014/main" id="{0578C4D7-1882-4CE5-A1B0-415017B45A04}"/>
              </a:ext>
            </a:extLst>
          </p:cNvPr>
          <p:cNvCxnSpPr/>
          <p:nvPr>
            <p:custDataLst>
              <p:tags r:id="rId14"/>
            </p:custDataLst>
          </p:nvPr>
        </p:nvCxnSpPr>
        <p:spPr>
          <a:xfrm>
            <a:off x="9643428" y="3187700"/>
            <a:ext cx="0" cy="581144"/>
          </a:xfrm>
          <a:prstGeom prst="line">
            <a:avLst/>
          </a:prstGeom>
          <a:ln w="9525" cap="flat" cmpd="sng" algn="ctr">
            <a:solidFill>
              <a:srgbClr val="96D64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M_0790f2e50460459b849e6c1e97b984db_Connector1">
            <a:extLst>
              <a:ext uri="{FF2B5EF4-FFF2-40B4-BE49-F238E27FC236}">
                <a16:creationId xmlns:a16="http://schemas.microsoft.com/office/drawing/2014/main" id="{98F7803A-7855-452F-947A-33CC22373C17}"/>
              </a:ext>
            </a:extLst>
          </p:cNvPr>
          <p:cNvCxnSpPr/>
          <p:nvPr>
            <p:custDataLst>
              <p:tags r:id="rId15"/>
            </p:custDataLst>
          </p:nvPr>
        </p:nvCxnSpPr>
        <p:spPr>
          <a:xfrm>
            <a:off x="7505987" y="3187700"/>
            <a:ext cx="0" cy="58114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OTLSHAPE_M_0e98a339e2594f3d96dfdb7e088266e4_Connector1">
            <a:extLst>
              <a:ext uri="{FF2B5EF4-FFF2-40B4-BE49-F238E27FC236}">
                <a16:creationId xmlns:a16="http://schemas.microsoft.com/office/drawing/2014/main" id="{64B68B4E-EE3D-4773-8712-EFB5A991207E}"/>
              </a:ext>
            </a:extLst>
          </p:cNvPr>
          <p:cNvCxnSpPr/>
          <p:nvPr>
            <p:custDataLst>
              <p:tags r:id="rId16"/>
            </p:custDataLst>
          </p:nvPr>
        </p:nvCxnSpPr>
        <p:spPr>
          <a:xfrm>
            <a:off x="6024147" y="3187700"/>
            <a:ext cx="0" cy="193788"/>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OTLSHAPE_M_91db5627cb2145a49d81ed580781d5a8_Connector1">
            <a:extLst>
              <a:ext uri="{FF2B5EF4-FFF2-40B4-BE49-F238E27FC236}">
                <a16:creationId xmlns:a16="http://schemas.microsoft.com/office/drawing/2014/main" id="{06B29646-1B81-4192-A7B7-687D341ECE94}"/>
              </a:ext>
            </a:extLst>
          </p:cNvPr>
          <p:cNvCxnSpPr/>
          <p:nvPr>
            <p:custDataLst>
              <p:tags r:id="rId17"/>
            </p:custDataLst>
          </p:nvPr>
        </p:nvCxnSpPr>
        <p:spPr>
          <a:xfrm>
            <a:off x="4048361" y="3187700"/>
            <a:ext cx="0" cy="193788"/>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OTLSHAPE_M_498df976ba42469b9eb437001bff6e4f_Connector1">
            <a:extLst>
              <a:ext uri="{FF2B5EF4-FFF2-40B4-BE49-F238E27FC236}">
                <a16:creationId xmlns:a16="http://schemas.microsoft.com/office/drawing/2014/main" id="{CAE1E027-74E4-4596-ADDD-50DE6FACD39D}"/>
              </a:ext>
            </a:extLst>
          </p:cNvPr>
          <p:cNvCxnSpPr/>
          <p:nvPr>
            <p:custDataLst>
              <p:tags r:id="rId18"/>
            </p:custDataLst>
          </p:nvPr>
        </p:nvCxnSpPr>
        <p:spPr>
          <a:xfrm>
            <a:off x="8960884" y="2197072"/>
            <a:ext cx="0" cy="482628"/>
          </a:xfrm>
          <a:prstGeom prst="line">
            <a:avLst/>
          </a:prstGeom>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OTLSHAPE_M_cbe286b1f1024486ad2dcd7456a869d0_Connector1">
            <a:extLst>
              <a:ext uri="{FF2B5EF4-FFF2-40B4-BE49-F238E27FC236}">
                <a16:creationId xmlns:a16="http://schemas.microsoft.com/office/drawing/2014/main" id="{B50504C2-E3E4-4AFF-A2E9-4A21D163915F}"/>
              </a:ext>
            </a:extLst>
          </p:cNvPr>
          <p:cNvCxnSpPr/>
          <p:nvPr>
            <p:custDataLst>
              <p:tags r:id="rId19"/>
            </p:custDataLst>
          </p:nvPr>
        </p:nvCxnSpPr>
        <p:spPr>
          <a:xfrm>
            <a:off x="7137772" y="1685806"/>
            <a:ext cx="0" cy="99389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OTLSHAPE_M_97447c8e5fe348a7aa6fa62c420af6ed_Connector1">
            <a:extLst>
              <a:ext uri="{FF2B5EF4-FFF2-40B4-BE49-F238E27FC236}">
                <a16:creationId xmlns:a16="http://schemas.microsoft.com/office/drawing/2014/main" id="{74CC45F1-6142-4569-BB0E-EAA01BE0926F}"/>
              </a:ext>
            </a:extLst>
          </p:cNvPr>
          <p:cNvCxnSpPr/>
          <p:nvPr>
            <p:custDataLst>
              <p:tags r:id="rId20"/>
            </p:custDataLst>
          </p:nvPr>
        </p:nvCxnSpPr>
        <p:spPr>
          <a:xfrm>
            <a:off x="6500132" y="2152926"/>
            <a:ext cx="0" cy="526775"/>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OTLSHAPE_M_7fbafc6fa86a407589cc1cd7680c9c9b_Connector1">
            <a:extLst>
              <a:ext uri="{FF2B5EF4-FFF2-40B4-BE49-F238E27FC236}">
                <a16:creationId xmlns:a16="http://schemas.microsoft.com/office/drawing/2014/main" id="{33B41533-F1D5-40B3-AAA4-65D8E212D7AC}"/>
              </a:ext>
            </a:extLst>
          </p:cNvPr>
          <p:cNvCxnSpPr/>
          <p:nvPr>
            <p:custDataLst>
              <p:tags r:id="rId21"/>
            </p:custDataLst>
          </p:nvPr>
        </p:nvCxnSpPr>
        <p:spPr>
          <a:xfrm>
            <a:off x="3365816" y="2034112"/>
            <a:ext cx="0" cy="645589"/>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OTLSHAPE_TB_00000000000000000000000000000000_ScaleContainer">
            <a:extLst>
              <a:ext uri="{FF2B5EF4-FFF2-40B4-BE49-F238E27FC236}">
                <a16:creationId xmlns:a16="http://schemas.microsoft.com/office/drawing/2014/main" id="{D54730DB-1A82-4982-B1A7-418438869565}"/>
              </a:ext>
            </a:extLst>
          </p:cNvPr>
          <p:cNvSpPr/>
          <p:nvPr>
            <p:custDataLst>
              <p:tags r:id="rId22"/>
            </p:custDataLst>
          </p:nvPr>
        </p:nvSpPr>
        <p:spPr>
          <a:xfrm>
            <a:off x="2239772" y="2743200"/>
            <a:ext cx="7721600" cy="381000"/>
          </a:xfrm>
          <a:prstGeom prst="round2DiagRect">
            <a:avLst>
              <a:gd name="adj1" fmla="val 100000"/>
              <a:gd name="adj2" fmla="val 0"/>
            </a:avLst>
          </a:prstGeom>
          <a:gradFill flip="none" rotWithShape="1">
            <a:gsLst>
              <a:gs pos="0">
                <a:srgbClr val="505046"/>
              </a:gs>
              <a:gs pos="100000">
                <a:srgbClr val="7F7F70"/>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OTLSHAPE_TB_00000000000000000000000000000000_ElapsedTime">
            <a:extLst>
              <a:ext uri="{FF2B5EF4-FFF2-40B4-BE49-F238E27FC236}">
                <a16:creationId xmlns:a16="http://schemas.microsoft.com/office/drawing/2014/main" id="{4588CCF0-BF0D-420B-B144-069D94B4BB05}"/>
              </a:ext>
            </a:extLst>
          </p:cNvPr>
          <p:cNvSpPr/>
          <p:nvPr>
            <p:custDataLst>
              <p:tags r:id="rId23"/>
            </p:custDataLst>
          </p:nvPr>
        </p:nvSpPr>
        <p:spPr>
          <a:xfrm>
            <a:off x="2239772" y="2743200"/>
            <a:ext cx="762000" cy="381000"/>
          </a:xfrm>
          <a:prstGeom prst="round2DiagRect">
            <a:avLst>
              <a:gd name="adj1" fmla="val 100000"/>
              <a:gd name="adj2" fmla="val 0"/>
            </a:avLst>
          </a:prstGeom>
          <a:solidFill>
            <a:schemeClr val="lt1">
              <a:alpha val="30196"/>
            </a:schemeClr>
          </a:solidFill>
          <a:ln w="12700" cap="flat" cmpd="sng" algn="ctr">
            <a:noFill/>
            <a:prstDash val="solid"/>
            <a:miter lim="800000"/>
          </a:ln>
          <a:effectLst/>
          <a:scene3d>
            <a:camera prst="orthographicFront"/>
            <a:lightRig rig="threePt" dir="t"/>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OTLSHAPE_TB_00000000000000000000000000000000_TimescaleInterval1">
            <a:extLst>
              <a:ext uri="{FF2B5EF4-FFF2-40B4-BE49-F238E27FC236}">
                <a16:creationId xmlns:a16="http://schemas.microsoft.com/office/drawing/2014/main" id="{073B0374-5C27-4114-82CB-264FE938464A}"/>
              </a:ext>
            </a:extLst>
          </p:cNvPr>
          <p:cNvSpPr txBox="1"/>
          <p:nvPr>
            <p:custDataLst>
              <p:tags r:id="rId24"/>
            </p:custDataLst>
          </p:nvPr>
        </p:nvSpPr>
        <p:spPr>
          <a:xfrm>
            <a:off x="2468372" y="2849393"/>
            <a:ext cx="176330" cy="168614"/>
          </a:xfrm>
          <a:prstGeom prst="rect">
            <a:avLst/>
          </a:prstGeom>
          <a:noFill/>
        </p:spPr>
        <p:txBody>
          <a:bodyPr vert="horz" wrap="none" lIns="0" tIns="0" rIns="0" bIns="0" rtlCol="0" anchor="ctr" anchorCtr="0">
            <a:noAutofit/>
          </a:bodyPr>
          <a:lstStyle/>
          <a:p>
            <a:r>
              <a:rPr lang="en-US" sz="1100" spc="-24">
                <a:solidFill>
                  <a:prstClr val="white"/>
                </a:solidFill>
                <a:latin typeface="Tahoma" panose="020B0604030504040204" pitchFamily="34" charset="0"/>
              </a:rPr>
              <a:t>Q4</a:t>
            </a:r>
          </a:p>
        </p:txBody>
      </p:sp>
      <p:sp>
        <p:nvSpPr>
          <p:cNvPr id="28" name="OTLSHAPE_TB_00000000000000000000000000000000_TimescaleInterval2">
            <a:extLst>
              <a:ext uri="{FF2B5EF4-FFF2-40B4-BE49-F238E27FC236}">
                <a16:creationId xmlns:a16="http://schemas.microsoft.com/office/drawing/2014/main" id="{87593A89-2942-40CB-910A-D350231B604D}"/>
              </a:ext>
            </a:extLst>
          </p:cNvPr>
          <p:cNvSpPr txBox="1"/>
          <p:nvPr>
            <p:custDataLst>
              <p:tags r:id="rId25"/>
            </p:custDataLst>
          </p:nvPr>
        </p:nvSpPr>
        <p:spPr>
          <a:xfrm>
            <a:off x="3294610" y="2781300"/>
            <a:ext cx="295466" cy="304800"/>
          </a:xfrm>
          <a:prstGeom prst="rect">
            <a:avLst/>
          </a:prstGeom>
          <a:noFill/>
        </p:spPr>
        <p:txBody>
          <a:bodyPr vert="horz" wrap="none" lIns="0" tIns="0" rIns="0" bIns="0" rtlCol="0" anchor="ctr" anchorCtr="0">
            <a:noAutofit/>
          </a:bodyPr>
          <a:lstStyle/>
          <a:p>
            <a:r>
              <a:rPr lang="en-US" sz="1100" spc="-24" dirty="0">
                <a:solidFill>
                  <a:prstClr val="white"/>
                </a:solidFill>
                <a:latin typeface="Tahoma" panose="020B0604030504040204" pitchFamily="34" charset="0"/>
              </a:rPr>
              <a:t>
2021</a:t>
            </a:r>
          </a:p>
        </p:txBody>
      </p:sp>
      <p:sp>
        <p:nvSpPr>
          <p:cNvPr id="30" name="OTLSHAPE_TB_00000000000000000000000000000000_TimescaleInterval4">
            <a:extLst>
              <a:ext uri="{FF2B5EF4-FFF2-40B4-BE49-F238E27FC236}">
                <a16:creationId xmlns:a16="http://schemas.microsoft.com/office/drawing/2014/main" id="{E9D4EA33-CEFE-4FE5-8AAE-83C1E3AB63EC}"/>
              </a:ext>
            </a:extLst>
          </p:cNvPr>
          <p:cNvSpPr txBox="1"/>
          <p:nvPr>
            <p:custDataLst>
              <p:tags r:id="rId26"/>
            </p:custDataLst>
          </p:nvPr>
        </p:nvSpPr>
        <p:spPr>
          <a:xfrm>
            <a:off x="4490277" y="2839744"/>
            <a:ext cx="176330" cy="168614"/>
          </a:xfrm>
          <a:prstGeom prst="rect">
            <a:avLst/>
          </a:prstGeom>
          <a:noFill/>
        </p:spPr>
        <p:txBody>
          <a:bodyPr vert="horz" wrap="none" lIns="0" tIns="0" rIns="0" bIns="0" rtlCol="0" anchor="ctr" anchorCtr="0">
            <a:noAutofit/>
          </a:bodyPr>
          <a:lstStyle/>
          <a:p>
            <a:r>
              <a:rPr lang="en-US" sz="1100" spc="-24" dirty="0">
                <a:solidFill>
                  <a:prstClr val="white"/>
                </a:solidFill>
                <a:latin typeface="Tahoma" panose="020B0604030504040204" pitchFamily="34" charset="0"/>
              </a:rPr>
              <a:t>Q3</a:t>
            </a:r>
          </a:p>
        </p:txBody>
      </p:sp>
      <p:sp>
        <p:nvSpPr>
          <p:cNvPr id="31" name="OTLSHAPE_TB_00000000000000000000000000000000_TimescaleInterval5">
            <a:extLst>
              <a:ext uri="{FF2B5EF4-FFF2-40B4-BE49-F238E27FC236}">
                <a16:creationId xmlns:a16="http://schemas.microsoft.com/office/drawing/2014/main" id="{D1B3958F-1546-4809-AD15-5609AC4B863B}"/>
              </a:ext>
            </a:extLst>
          </p:cNvPr>
          <p:cNvSpPr txBox="1"/>
          <p:nvPr>
            <p:custDataLst>
              <p:tags r:id="rId27"/>
            </p:custDataLst>
          </p:nvPr>
        </p:nvSpPr>
        <p:spPr>
          <a:xfrm>
            <a:off x="5746381" y="2849393"/>
            <a:ext cx="176330" cy="168614"/>
          </a:xfrm>
          <a:prstGeom prst="rect">
            <a:avLst/>
          </a:prstGeom>
          <a:noFill/>
        </p:spPr>
        <p:txBody>
          <a:bodyPr vert="horz" wrap="none" lIns="0" tIns="0" rIns="0" bIns="0" rtlCol="0" anchor="ctr" anchorCtr="0">
            <a:noAutofit/>
          </a:bodyPr>
          <a:lstStyle/>
          <a:p>
            <a:r>
              <a:rPr lang="en-US" sz="1100" spc="-24">
                <a:solidFill>
                  <a:prstClr val="white"/>
                </a:solidFill>
                <a:latin typeface="Tahoma" panose="020B0604030504040204" pitchFamily="34" charset="0"/>
              </a:rPr>
              <a:t>Q4</a:t>
            </a:r>
          </a:p>
        </p:txBody>
      </p:sp>
      <p:sp>
        <p:nvSpPr>
          <p:cNvPr id="32" name="OTLSHAPE_TB_00000000000000000000000000000000_TimescaleInterval6">
            <a:extLst>
              <a:ext uri="{FF2B5EF4-FFF2-40B4-BE49-F238E27FC236}">
                <a16:creationId xmlns:a16="http://schemas.microsoft.com/office/drawing/2014/main" id="{DBE22198-76D5-4BF8-9851-C1B8915F4A44}"/>
              </a:ext>
            </a:extLst>
          </p:cNvPr>
          <p:cNvSpPr txBox="1"/>
          <p:nvPr>
            <p:custDataLst>
              <p:tags r:id="rId28"/>
            </p:custDataLst>
          </p:nvPr>
        </p:nvSpPr>
        <p:spPr>
          <a:xfrm>
            <a:off x="6572619" y="2781300"/>
            <a:ext cx="295466" cy="304800"/>
          </a:xfrm>
          <a:prstGeom prst="rect">
            <a:avLst/>
          </a:prstGeom>
          <a:noFill/>
        </p:spPr>
        <p:txBody>
          <a:bodyPr vert="horz" wrap="none" lIns="0" tIns="0" rIns="0" bIns="0" rtlCol="0" anchor="ctr" anchorCtr="0">
            <a:noAutofit/>
          </a:bodyPr>
          <a:lstStyle/>
          <a:p>
            <a:r>
              <a:rPr lang="en-US" sz="1100" spc="-24">
                <a:solidFill>
                  <a:prstClr val="white"/>
                </a:solidFill>
                <a:latin typeface="Tahoma" panose="020B0604030504040204" pitchFamily="34" charset="0"/>
              </a:rPr>
              <a:t>Q1
2022</a:t>
            </a:r>
          </a:p>
        </p:txBody>
      </p:sp>
      <p:sp>
        <p:nvSpPr>
          <p:cNvPr id="33" name="OTLSHAPE_TB_00000000000000000000000000000000_TimescaleInterval7">
            <a:extLst>
              <a:ext uri="{FF2B5EF4-FFF2-40B4-BE49-F238E27FC236}">
                <a16:creationId xmlns:a16="http://schemas.microsoft.com/office/drawing/2014/main" id="{6DF5CE8A-E4E7-48EA-9CF2-506CDD671B6E}"/>
              </a:ext>
            </a:extLst>
          </p:cNvPr>
          <p:cNvSpPr txBox="1"/>
          <p:nvPr>
            <p:custDataLst>
              <p:tags r:id="rId29"/>
            </p:custDataLst>
          </p:nvPr>
        </p:nvSpPr>
        <p:spPr>
          <a:xfrm>
            <a:off x="8488913" y="2840745"/>
            <a:ext cx="176330" cy="168614"/>
          </a:xfrm>
          <a:prstGeom prst="rect">
            <a:avLst/>
          </a:prstGeom>
          <a:noFill/>
        </p:spPr>
        <p:txBody>
          <a:bodyPr vert="horz" wrap="none" lIns="0" tIns="0" rIns="0" bIns="0" rtlCol="0" anchor="ctr" anchorCtr="0">
            <a:noAutofit/>
          </a:bodyPr>
          <a:lstStyle/>
          <a:p>
            <a:r>
              <a:rPr lang="en-US" sz="1100" spc="-24" dirty="0">
                <a:solidFill>
                  <a:prstClr val="white"/>
                </a:solidFill>
                <a:latin typeface="Tahoma" panose="020B0604030504040204" pitchFamily="34" charset="0"/>
              </a:rPr>
              <a:t>Q2</a:t>
            </a:r>
          </a:p>
        </p:txBody>
      </p:sp>
      <p:sp>
        <p:nvSpPr>
          <p:cNvPr id="35" name="OTLSHAPE_TB_00000000000000000000000000000000_TimescaleInterval9">
            <a:extLst>
              <a:ext uri="{FF2B5EF4-FFF2-40B4-BE49-F238E27FC236}">
                <a16:creationId xmlns:a16="http://schemas.microsoft.com/office/drawing/2014/main" id="{C1698FA5-5C75-42BC-B356-F58BBD7E0FB8}"/>
              </a:ext>
            </a:extLst>
          </p:cNvPr>
          <p:cNvSpPr txBox="1"/>
          <p:nvPr>
            <p:custDataLst>
              <p:tags r:id="rId30"/>
            </p:custDataLst>
          </p:nvPr>
        </p:nvSpPr>
        <p:spPr>
          <a:xfrm>
            <a:off x="9024390" y="2849393"/>
            <a:ext cx="176330" cy="168614"/>
          </a:xfrm>
          <a:prstGeom prst="rect">
            <a:avLst/>
          </a:prstGeom>
          <a:noFill/>
        </p:spPr>
        <p:txBody>
          <a:bodyPr vert="horz" wrap="none" lIns="0" tIns="0" rIns="0" bIns="0" rtlCol="0" anchor="ctr" anchorCtr="0">
            <a:noAutofit/>
          </a:bodyPr>
          <a:lstStyle/>
          <a:p>
            <a:endParaRPr lang="en-US" sz="1100" spc="-24" dirty="0">
              <a:solidFill>
                <a:prstClr val="white"/>
              </a:solidFill>
              <a:latin typeface="Tahoma" panose="020B0604030504040204" pitchFamily="34" charset="0"/>
            </a:endParaRPr>
          </a:p>
        </p:txBody>
      </p:sp>
      <p:cxnSp>
        <p:nvCxnSpPr>
          <p:cNvPr id="36" name="OTLSHAPE_TB_00000000000000000000000000000000_Separator1">
            <a:extLst>
              <a:ext uri="{FF2B5EF4-FFF2-40B4-BE49-F238E27FC236}">
                <a16:creationId xmlns:a16="http://schemas.microsoft.com/office/drawing/2014/main" id="{B5F020A2-E176-4BBA-8BBE-B9D777F61866}"/>
              </a:ext>
            </a:extLst>
          </p:cNvPr>
          <p:cNvCxnSpPr/>
          <p:nvPr>
            <p:custDataLst>
              <p:tags r:id="rId31"/>
            </p:custDataLst>
          </p:nvPr>
        </p:nvCxnSpPr>
        <p:spPr>
          <a:xfrm>
            <a:off x="3231110" y="2781300"/>
            <a:ext cx="0" cy="3048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OTLSHAPE_TB_00000000000000000000000000000000_Separator4">
            <a:extLst>
              <a:ext uri="{FF2B5EF4-FFF2-40B4-BE49-F238E27FC236}">
                <a16:creationId xmlns:a16="http://schemas.microsoft.com/office/drawing/2014/main" id="{8E4955B1-A923-4BCA-8169-F6AF84A1791B}"/>
              </a:ext>
            </a:extLst>
          </p:cNvPr>
          <p:cNvCxnSpPr/>
          <p:nvPr>
            <p:custDataLst>
              <p:tags r:id="rId32"/>
            </p:custDataLst>
          </p:nvPr>
        </p:nvCxnSpPr>
        <p:spPr>
          <a:xfrm>
            <a:off x="5396684" y="2755900"/>
            <a:ext cx="0" cy="3048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OTLSHAPE_TB_00000000000000000000000000000000_Separator5">
            <a:extLst>
              <a:ext uri="{FF2B5EF4-FFF2-40B4-BE49-F238E27FC236}">
                <a16:creationId xmlns:a16="http://schemas.microsoft.com/office/drawing/2014/main" id="{A2E50510-B646-4641-8969-42E2411CA3F6}"/>
              </a:ext>
            </a:extLst>
          </p:cNvPr>
          <p:cNvCxnSpPr/>
          <p:nvPr>
            <p:custDataLst>
              <p:tags r:id="rId33"/>
            </p:custDataLst>
          </p:nvPr>
        </p:nvCxnSpPr>
        <p:spPr>
          <a:xfrm>
            <a:off x="6509119" y="2781300"/>
            <a:ext cx="0" cy="3048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OTLSHAPE_TB_00000000000000000000000000000000_Separator6">
            <a:extLst>
              <a:ext uri="{FF2B5EF4-FFF2-40B4-BE49-F238E27FC236}">
                <a16:creationId xmlns:a16="http://schemas.microsoft.com/office/drawing/2014/main" id="{2AD6408F-F2BE-45FE-85F8-A2305FEBDD37}"/>
              </a:ext>
            </a:extLst>
          </p:cNvPr>
          <p:cNvCxnSpPr/>
          <p:nvPr>
            <p:custDataLst>
              <p:tags r:id="rId34"/>
            </p:custDataLst>
          </p:nvPr>
        </p:nvCxnSpPr>
        <p:spPr>
          <a:xfrm>
            <a:off x="7317395" y="2781300"/>
            <a:ext cx="0" cy="3048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OTLSHAPE_T_2d967ba645a54295a3086a8e2442b8bd_Shape">
            <a:extLst>
              <a:ext uri="{FF2B5EF4-FFF2-40B4-BE49-F238E27FC236}">
                <a16:creationId xmlns:a16="http://schemas.microsoft.com/office/drawing/2014/main" id="{DFA0A569-0506-4C0C-8D19-10FC1BF4CE51}"/>
              </a:ext>
            </a:extLst>
          </p:cNvPr>
          <p:cNvSpPr/>
          <p:nvPr>
            <p:custDataLst>
              <p:tags r:id="rId35"/>
            </p:custDataLst>
          </p:nvPr>
        </p:nvSpPr>
        <p:spPr>
          <a:xfrm>
            <a:off x="2665317" y="4375396"/>
            <a:ext cx="3276600" cy="279400"/>
          </a:xfrm>
          <a:prstGeom prst="round2DiagRect">
            <a:avLst>
              <a:gd name="adj1" fmla="val 100000"/>
              <a:gd name="adj2" fmla="val 0"/>
            </a:avLst>
          </a:prstGeom>
          <a:solidFill>
            <a:schemeClr val="accent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OTLSHAPE_T_4e4c41bfd10d4d62bcb0467df243daa0_Shape">
            <a:extLst>
              <a:ext uri="{FF2B5EF4-FFF2-40B4-BE49-F238E27FC236}">
                <a16:creationId xmlns:a16="http://schemas.microsoft.com/office/drawing/2014/main" id="{16F7F329-F9CE-4222-AF10-972E2E0023F9}"/>
              </a:ext>
            </a:extLst>
          </p:cNvPr>
          <p:cNvSpPr/>
          <p:nvPr>
            <p:custDataLst>
              <p:tags r:id="rId36"/>
            </p:custDataLst>
          </p:nvPr>
        </p:nvSpPr>
        <p:spPr>
          <a:xfrm>
            <a:off x="6087019" y="4873321"/>
            <a:ext cx="2832100" cy="279400"/>
          </a:xfrm>
          <a:prstGeom prst="round2DiagRect">
            <a:avLst>
              <a:gd name="adj1" fmla="val 100000"/>
              <a:gd name="adj2" fmla="val 0"/>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OTLSHAPE_T_6dca1d682ba44e579de871b2f63e42da_Shape">
            <a:extLst>
              <a:ext uri="{FF2B5EF4-FFF2-40B4-BE49-F238E27FC236}">
                <a16:creationId xmlns:a16="http://schemas.microsoft.com/office/drawing/2014/main" id="{0FB5B954-FB37-4A70-BBD4-A804DC309583}"/>
              </a:ext>
            </a:extLst>
          </p:cNvPr>
          <p:cNvSpPr/>
          <p:nvPr>
            <p:custDataLst>
              <p:tags r:id="rId37"/>
            </p:custDataLst>
          </p:nvPr>
        </p:nvSpPr>
        <p:spPr>
          <a:xfrm>
            <a:off x="7999940" y="5371245"/>
            <a:ext cx="1498600" cy="279400"/>
          </a:xfrm>
          <a:prstGeom prst="round2DiagRect">
            <a:avLst>
              <a:gd name="adj1" fmla="val 100000"/>
              <a:gd name="adj2" fmla="val 0"/>
            </a:avLst>
          </a:prstGeom>
          <a:solidFill>
            <a:schemeClr val="accent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OTLSHAPE_T_2d967ba645a54295a3086a8e2442b8bd_StartDate">
            <a:extLst>
              <a:ext uri="{FF2B5EF4-FFF2-40B4-BE49-F238E27FC236}">
                <a16:creationId xmlns:a16="http://schemas.microsoft.com/office/drawing/2014/main" id="{3C61B941-A432-44A4-A1C1-B79F4DA46131}"/>
              </a:ext>
            </a:extLst>
          </p:cNvPr>
          <p:cNvSpPr txBox="1"/>
          <p:nvPr>
            <p:custDataLst>
              <p:tags r:id="rId38"/>
            </p:custDataLst>
          </p:nvPr>
        </p:nvSpPr>
        <p:spPr>
          <a:xfrm>
            <a:off x="2027946" y="4446114"/>
            <a:ext cx="596900" cy="137964"/>
          </a:xfrm>
          <a:prstGeom prst="rect">
            <a:avLst/>
          </a:prstGeom>
          <a:noFill/>
        </p:spPr>
        <p:txBody>
          <a:bodyPr vert="horz" wrap="square" lIns="0" tIns="0" rIns="0" bIns="0" rtlCol="0" anchor="ctr" anchorCtr="0">
            <a:spAutoFit/>
          </a:bodyPr>
          <a:lstStyle/>
          <a:p>
            <a:r>
              <a:rPr lang="en-US" sz="900" spc="-8" dirty="0">
                <a:solidFill>
                  <a:srgbClr val="505046"/>
                </a:solidFill>
                <a:latin typeface="Tahoma" panose="020B0604030504040204" pitchFamily="34" charset="0"/>
              </a:rPr>
              <a:t>01/09/2020</a:t>
            </a:r>
          </a:p>
        </p:txBody>
      </p:sp>
      <p:sp>
        <p:nvSpPr>
          <p:cNvPr id="48" name="OTLSHAPE_T_2d967ba645a54295a3086a8e2442b8bd_Duration">
            <a:extLst>
              <a:ext uri="{FF2B5EF4-FFF2-40B4-BE49-F238E27FC236}">
                <a16:creationId xmlns:a16="http://schemas.microsoft.com/office/drawing/2014/main" id="{A32F27A5-E870-41F9-B1EB-50A4378026B8}"/>
              </a:ext>
            </a:extLst>
          </p:cNvPr>
          <p:cNvSpPr txBox="1"/>
          <p:nvPr>
            <p:custDataLst>
              <p:tags r:id="rId39"/>
            </p:custDataLst>
          </p:nvPr>
        </p:nvSpPr>
        <p:spPr>
          <a:xfrm>
            <a:off x="2665317" y="4220372"/>
            <a:ext cx="355600" cy="155025"/>
          </a:xfrm>
          <a:prstGeom prst="rect">
            <a:avLst/>
          </a:prstGeom>
          <a:noFill/>
        </p:spPr>
        <p:txBody>
          <a:bodyPr vert="horz" wrap="square" lIns="0" tIns="0" rIns="0" bIns="0" rtlCol="0" anchor="ctr" anchorCtr="0">
            <a:spAutoFit/>
          </a:bodyPr>
          <a:lstStyle/>
          <a:p>
            <a:r>
              <a:rPr lang="en-US" sz="1000" spc="-6">
                <a:solidFill>
                  <a:prstClr val="white"/>
                </a:solidFill>
                <a:latin typeface="Calibri" panose="020F0502020204030204" pitchFamily="34" charset="0"/>
              </a:rPr>
              <a:t>52 wks</a:t>
            </a:r>
          </a:p>
        </p:txBody>
      </p:sp>
      <p:sp>
        <p:nvSpPr>
          <p:cNvPr id="49" name="OTLSHAPE_T_2d967ba645a54295a3086a8e2442b8bd_EndDate">
            <a:extLst>
              <a:ext uri="{FF2B5EF4-FFF2-40B4-BE49-F238E27FC236}">
                <a16:creationId xmlns:a16="http://schemas.microsoft.com/office/drawing/2014/main" id="{81248EE4-5E6A-4D61-8F3C-667B476A5343}"/>
              </a:ext>
            </a:extLst>
          </p:cNvPr>
          <p:cNvSpPr txBox="1"/>
          <p:nvPr>
            <p:custDataLst>
              <p:tags r:id="rId40"/>
            </p:custDataLst>
          </p:nvPr>
        </p:nvSpPr>
        <p:spPr>
          <a:xfrm>
            <a:off x="5985139" y="4446114"/>
            <a:ext cx="596900" cy="137964"/>
          </a:xfrm>
          <a:prstGeom prst="rect">
            <a:avLst/>
          </a:prstGeom>
          <a:noFill/>
        </p:spPr>
        <p:txBody>
          <a:bodyPr vert="horz" wrap="square" lIns="0" tIns="0" rIns="0" bIns="0" rtlCol="0" anchor="ctr" anchorCtr="0">
            <a:spAutoFit/>
          </a:bodyPr>
          <a:lstStyle/>
          <a:p>
            <a:r>
              <a:rPr lang="en-US" sz="900" spc="-8" dirty="0">
                <a:solidFill>
                  <a:srgbClr val="505046"/>
                </a:solidFill>
                <a:latin typeface="Tahoma" panose="020B0604030504040204" pitchFamily="34" charset="0"/>
              </a:rPr>
              <a:t>15/12/2021</a:t>
            </a:r>
          </a:p>
        </p:txBody>
      </p:sp>
      <p:sp>
        <p:nvSpPr>
          <p:cNvPr id="50" name="OTLSHAPE_T_2d967ba645a54295a3086a8e2442b8bd_Title">
            <a:extLst>
              <a:ext uri="{FF2B5EF4-FFF2-40B4-BE49-F238E27FC236}">
                <a16:creationId xmlns:a16="http://schemas.microsoft.com/office/drawing/2014/main" id="{7958A6A2-8E57-4E2F-ACA6-566DCDF1B0A5}"/>
              </a:ext>
            </a:extLst>
          </p:cNvPr>
          <p:cNvSpPr txBox="1"/>
          <p:nvPr>
            <p:custDataLst>
              <p:tags r:id="rId41"/>
            </p:custDataLst>
          </p:nvPr>
        </p:nvSpPr>
        <p:spPr>
          <a:xfrm>
            <a:off x="4090764" y="4438453"/>
            <a:ext cx="419100" cy="153289"/>
          </a:xfrm>
          <a:prstGeom prst="rect">
            <a:avLst/>
          </a:prstGeom>
          <a:noFill/>
        </p:spPr>
        <p:txBody>
          <a:bodyPr vert="horz" wrap="square" lIns="0" tIns="0" rIns="0" bIns="0" rtlCol="0" anchor="ctr" anchorCtr="0">
            <a:spAutoFit/>
          </a:bodyPr>
          <a:lstStyle/>
          <a:p>
            <a:pPr algn="ctr"/>
            <a:r>
              <a:rPr lang="en-US" sz="1000" spc="-16">
                <a:solidFill>
                  <a:prstClr val="white"/>
                </a:solidFill>
                <a:latin typeface="Tahoma" panose="020B0604030504040204" pitchFamily="34" charset="0"/>
              </a:rPr>
              <a:t>Phase I</a:t>
            </a:r>
          </a:p>
        </p:txBody>
      </p:sp>
      <p:sp>
        <p:nvSpPr>
          <p:cNvPr id="51" name="OTLSHAPE_T_4e4c41bfd10d4d62bcb0467df243daa0_StartDate">
            <a:extLst>
              <a:ext uri="{FF2B5EF4-FFF2-40B4-BE49-F238E27FC236}">
                <a16:creationId xmlns:a16="http://schemas.microsoft.com/office/drawing/2014/main" id="{3ABC8CB4-C058-4448-87C2-A62C86B280D4}"/>
              </a:ext>
            </a:extLst>
          </p:cNvPr>
          <p:cNvSpPr txBox="1"/>
          <p:nvPr>
            <p:custDataLst>
              <p:tags r:id="rId42"/>
            </p:custDataLst>
          </p:nvPr>
        </p:nvSpPr>
        <p:spPr>
          <a:xfrm>
            <a:off x="5449648" y="4944039"/>
            <a:ext cx="596900" cy="137964"/>
          </a:xfrm>
          <a:prstGeom prst="rect">
            <a:avLst/>
          </a:prstGeom>
          <a:noFill/>
        </p:spPr>
        <p:txBody>
          <a:bodyPr vert="horz" wrap="square" lIns="0" tIns="0" rIns="0" bIns="0" rtlCol="0" anchor="ctr" anchorCtr="0">
            <a:spAutoFit/>
          </a:bodyPr>
          <a:lstStyle/>
          <a:p>
            <a:r>
              <a:rPr lang="en-US" sz="900" spc="-8" dirty="0">
                <a:solidFill>
                  <a:srgbClr val="505046"/>
                </a:solidFill>
                <a:latin typeface="Tahoma" panose="020B0604030504040204" pitchFamily="34" charset="0"/>
              </a:rPr>
              <a:t>20/12/2021</a:t>
            </a:r>
          </a:p>
        </p:txBody>
      </p:sp>
      <p:sp>
        <p:nvSpPr>
          <p:cNvPr id="52" name="OTLSHAPE_T_4e4c41bfd10d4d62bcb0467df243daa0_Duration">
            <a:extLst>
              <a:ext uri="{FF2B5EF4-FFF2-40B4-BE49-F238E27FC236}">
                <a16:creationId xmlns:a16="http://schemas.microsoft.com/office/drawing/2014/main" id="{3DEB1CC6-7F9F-4CCE-BBA0-7A48C1935006}"/>
              </a:ext>
            </a:extLst>
          </p:cNvPr>
          <p:cNvSpPr txBox="1"/>
          <p:nvPr>
            <p:custDataLst>
              <p:tags r:id="rId43"/>
            </p:custDataLst>
          </p:nvPr>
        </p:nvSpPr>
        <p:spPr>
          <a:xfrm>
            <a:off x="6087019" y="4718297"/>
            <a:ext cx="355600" cy="155025"/>
          </a:xfrm>
          <a:prstGeom prst="rect">
            <a:avLst/>
          </a:prstGeom>
          <a:noFill/>
        </p:spPr>
        <p:txBody>
          <a:bodyPr vert="horz" wrap="square" lIns="0" tIns="0" rIns="0" bIns="0" rtlCol="0" anchor="ctr" anchorCtr="0">
            <a:spAutoFit/>
          </a:bodyPr>
          <a:lstStyle/>
          <a:p>
            <a:r>
              <a:rPr lang="en-US" sz="1000" spc="-6">
                <a:solidFill>
                  <a:prstClr val="white"/>
                </a:solidFill>
                <a:latin typeface="Calibri" panose="020F0502020204030204" pitchFamily="34" charset="0"/>
              </a:rPr>
              <a:t>45 wks</a:t>
            </a:r>
          </a:p>
        </p:txBody>
      </p:sp>
      <p:sp>
        <p:nvSpPr>
          <p:cNvPr id="53" name="OTLSHAPE_T_4e4c41bfd10d4d62bcb0467df243daa0_EndDate">
            <a:extLst>
              <a:ext uri="{FF2B5EF4-FFF2-40B4-BE49-F238E27FC236}">
                <a16:creationId xmlns:a16="http://schemas.microsoft.com/office/drawing/2014/main" id="{4BC91033-4A78-4EA7-81A8-37AE88647B22}"/>
              </a:ext>
            </a:extLst>
          </p:cNvPr>
          <p:cNvSpPr txBox="1"/>
          <p:nvPr>
            <p:custDataLst>
              <p:tags r:id="rId44"/>
            </p:custDataLst>
          </p:nvPr>
        </p:nvSpPr>
        <p:spPr>
          <a:xfrm>
            <a:off x="8966780" y="4944372"/>
            <a:ext cx="574774" cy="138499"/>
          </a:xfrm>
          <a:prstGeom prst="rect">
            <a:avLst/>
          </a:prstGeom>
          <a:noFill/>
        </p:spPr>
        <p:txBody>
          <a:bodyPr vert="horz" wrap="square" lIns="0" tIns="0" rIns="0" bIns="0" rtlCol="0" anchor="ctr" anchorCtr="0">
            <a:spAutoFit/>
          </a:bodyPr>
          <a:lstStyle/>
          <a:p>
            <a:r>
              <a:rPr lang="en-US" sz="900" spc="-8" dirty="0">
                <a:solidFill>
                  <a:srgbClr val="505046"/>
                </a:solidFill>
                <a:latin typeface="Tahoma" panose="020B0604030504040204" pitchFamily="34" charset="0"/>
              </a:rPr>
              <a:t>30/03/2022</a:t>
            </a:r>
          </a:p>
        </p:txBody>
      </p:sp>
      <p:sp>
        <p:nvSpPr>
          <p:cNvPr id="54" name="OTLSHAPE_T_4e4c41bfd10d4d62bcb0467df243daa0_Title">
            <a:extLst>
              <a:ext uri="{FF2B5EF4-FFF2-40B4-BE49-F238E27FC236}">
                <a16:creationId xmlns:a16="http://schemas.microsoft.com/office/drawing/2014/main" id="{E89FD8E7-8F27-468F-B6E2-0AA58D71BE92}"/>
              </a:ext>
            </a:extLst>
          </p:cNvPr>
          <p:cNvSpPr txBox="1"/>
          <p:nvPr>
            <p:custDataLst>
              <p:tags r:id="rId45"/>
            </p:custDataLst>
          </p:nvPr>
        </p:nvSpPr>
        <p:spPr>
          <a:xfrm>
            <a:off x="7268751" y="4936377"/>
            <a:ext cx="469900" cy="153289"/>
          </a:xfrm>
          <a:prstGeom prst="rect">
            <a:avLst/>
          </a:prstGeom>
          <a:noFill/>
        </p:spPr>
        <p:txBody>
          <a:bodyPr vert="horz" wrap="square" lIns="0" tIns="0" rIns="0" bIns="0" rtlCol="0" anchor="ctr" anchorCtr="0">
            <a:spAutoFit/>
          </a:bodyPr>
          <a:lstStyle/>
          <a:p>
            <a:pPr algn="ctr"/>
            <a:r>
              <a:rPr lang="en-US" sz="1000" spc="-14">
                <a:solidFill>
                  <a:prstClr val="white"/>
                </a:solidFill>
                <a:latin typeface="Tahoma" panose="020B0604030504040204" pitchFamily="34" charset="0"/>
              </a:rPr>
              <a:t>Phase II</a:t>
            </a:r>
          </a:p>
        </p:txBody>
      </p:sp>
      <p:sp>
        <p:nvSpPr>
          <p:cNvPr id="55" name="OTLSHAPE_T_6dca1d682ba44e579de871b2f63e42da_StartDate">
            <a:extLst>
              <a:ext uri="{FF2B5EF4-FFF2-40B4-BE49-F238E27FC236}">
                <a16:creationId xmlns:a16="http://schemas.microsoft.com/office/drawing/2014/main" id="{0858841E-104A-4F05-99D8-153624D1B933}"/>
              </a:ext>
            </a:extLst>
          </p:cNvPr>
          <p:cNvSpPr txBox="1"/>
          <p:nvPr>
            <p:custDataLst>
              <p:tags r:id="rId46"/>
            </p:custDataLst>
          </p:nvPr>
        </p:nvSpPr>
        <p:spPr>
          <a:xfrm>
            <a:off x="7337120" y="5452750"/>
            <a:ext cx="621248" cy="138499"/>
          </a:xfrm>
          <a:prstGeom prst="rect">
            <a:avLst/>
          </a:prstGeom>
          <a:noFill/>
        </p:spPr>
        <p:txBody>
          <a:bodyPr vert="horz" wrap="square" lIns="0" tIns="0" rIns="0" bIns="0" rtlCol="0" anchor="ctr" anchorCtr="0">
            <a:spAutoFit/>
          </a:bodyPr>
          <a:lstStyle/>
          <a:p>
            <a:r>
              <a:rPr lang="en-US" sz="900" spc="-8" dirty="0">
                <a:solidFill>
                  <a:srgbClr val="505046"/>
                </a:solidFill>
                <a:latin typeface="Tahoma" panose="020B0604030504040204" pitchFamily="34" charset="0"/>
              </a:rPr>
              <a:t>15/02/2022</a:t>
            </a:r>
          </a:p>
        </p:txBody>
      </p:sp>
      <p:sp>
        <p:nvSpPr>
          <p:cNvPr id="56" name="OTLSHAPE_T_6dca1d682ba44e579de871b2f63e42da_Duration">
            <a:extLst>
              <a:ext uri="{FF2B5EF4-FFF2-40B4-BE49-F238E27FC236}">
                <a16:creationId xmlns:a16="http://schemas.microsoft.com/office/drawing/2014/main" id="{436CC894-5D58-42A9-91D7-06FE33FBAE14}"/>
              </a:ext>
            </a:extLst>
          </p:cNvPr>
          <p:cNvSpPr txBox="1"/>
          <p:nvPr>
            <p:custDataLst>
              <p:tags r:id="rId47"/>
            </p:custDataLst>
          </p:nvPr>
        </p:nvSpPr>
        <p:spPr>
          <a:xfrm>
            <a:off x="7999940" y="5216222"/>
            <a:ext cx="457200" cy="155025"/>
          </a:xfrm>
          <a:prstGeom prst="rect">
            <a:avLst/>
          </a:prstGeom>
          <a:noFill/>
        </p:spPr>
        <p:txBody>
          <a:bodyPr vert="horz" wrap="square" lIns="0" tIns="0" rIns="0" bIns="0" rtlCol="0" anchor="ctr" anchorCtr="0">
            <a:spAutoFit/>
          </a:bodyPr>
          <a:lstStyle/>
          <a:p>
            <a:r>
              <a:rPr lang="en-US" sz="1000" spc="-6">
                <a:solidFill>
                  <a:prstClr val="white"/>
                </a:solidFill>
                <a:latin typeface="Calibri" panose="020F0502020204030204" pitchFamily="34" charset="0"/>
              </a:rPr>
              <a:t>23.6 wks</a:t>
            </a:r>
          </a:p>
        </p:txBody>
      </p:sp>
      <p:sp>
        <p:nvSpPr>
          <p:cNvPr id="57" name="OTLSHAPE_T_6dca1d682ba44e579de871b2f63e42da_EndDate">
            <a:extLst>
              <a:ext uri="{FF2B5EF4-FFF2-40B4-BE49-F238E27FC236}">
                <a16:creationId xmlns:a16="http://schemas.microsoft.com/office/drawing/2014/main" id="{9CBEB4A7-C75D-47A8-AEC4-D31723B41EDF}"/>
              </a:ext>
            </a:extLst>
          </p:cNvPr>
          <p:cNvSpPr txBox="1"/>
          <p:nvPr>
            <p:custDataLst>
              <p:tags r:id="rId48"/>
            </p:custDataLst>
          </p:nvPr>
        </p:nvSpPr>
        <p:spPr>
          <a:xfrm>
            <a:off x="9541554" y="5441963"/>
            <a:ext cx="596900" cy="137964"/>
          </a:xfrm>
          <a:prstGeom prst="rect">
            <a:avLst/>
          </a:prstGeom>
          <a:noFill/>
        </p:spPr>
        <p:txBody>
          <a:bodyPr vert="horz" wrap="square" lIns="0" tIns="0" rIns="0" bIns="0" rtlCol="0" anchor="ctr" anchorCtr="0">
            <a:spAutoFit/>
          </a:bodyPr>
          <a:lstStyle/>
          <a:p>
            <a:r>
              <a:rPr lang="en-US" sz="900" spc="-8" dirty="0">
                <a:solidFill>
                  <a:srgbClr val="505046"/>
                </a:solidFill>
                <a:latin typeface="Tahoma" panose="020B0604030504040204" pitchFamily="34" charset="0"/>
              </a:rPr>
              <a:t>15/04/2022</a:t>
            </a:r>
          </a:p>
        </p:txBody>
      </p:sp>
      <p:sp>
        <p:nvSpPr>
          <p:cNvPr id="58" name="OTLSHAPE_T_6dca1d682ba44e579de871b2f63e42da_Title">
            <a:extLst>
              <a:ext uri="{FF2B5EF4-FFF2-40B4-BE49-F238E27FC236}">
                <a16:creationId xmlns:a16="http://schemas.microsoft.com/office/drawing/2014/main" id="{B7A12698-C3E8-4918-B04C-C1B313A1E809}"/>
              </a:ext>
            </a:extLst>
          </p:cNvPr>
          <p:cNvSpPr txBox="1"/>
          <p:nvPr>
            <p:custDataLst>
              <p:tags r:id="rId49"/>
            </p:custDataLst>
          </p:nvPr>
        </p:nvSpPr>
        <p:spPr>
          <a:xfrm>
            <a:off x="8488913" y="5434302"/>
            <a:ext cx="520700" cy="153289"/>
          </a:xfrm>
          <a:prstGeom prst="rect">
            <a:avLst/>
          </a:prstGeom>
          <a:noFill/>
        </p:spPr>
        <p:txBody>
          <a:bodyPr vert="horz" wrap="square" lIns="0" tIns="0" rIns="0" bIns="0" rtlCol="0" anchor="ctr" anchorCtr="0">
            <a:spAutoFit/>
          </a:bodyPr>
          <a:lstStyle/>
          <a:p>
            <a:pPr algn="ctr"/>
            <a:r>
              <a:rPr lang="en-US" sz="1000" spc="-14">
                <a:solidFill>
                  <a:prstClr val="white"/>
                </a:solidFill>
                <a:latin typeface="Tahoma" panose="020B0604030504040204" pitchFamily="34" charset="0"/>
              </a:rPr>
              <a:t>Phase III</a:t>
            </a:r>
          </a:p>
        </p:txBody>
      </p:sp>
      <p:sp>
        <p:nvSpPr>
          <p:cNvPr id="59" name="OTLSHAPE_M_7fbafc6fa86a407589cc1cd7680c9c9b_Shape">
            <a:extLst>
              <a:ext uri="{FF2B5EF4-FFF2-40B4-BE49-F238E27FC236}">
                <a16:creationId xmlns:a16="http://schemas.microsoft.com/office/drawing/2014/main" id="{E17E1BAE-5890-4DE5-ADC2-5CB631C6206E}"/>
              </a:ext>
            </a:extLst>
          </p:cNvPr>
          <p:cNvSpPr/>
          <p:nvPr>
            <p:custDataLst>
              <p:tags r:id="rId50"/>
            </p:custDataLst>
          </p:nvPr>
        </p:nvSpPr>
        <p:spPr>
          <a:xfrm>
            <a:off x="3251516" y="2552700"/>
            <a:ext cx="228600" cy="254000"/>
          </a:xfrm>
          <a:prstGeom prst="downArrow">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0" name="OTLSHAPE_M_b53f41a12be2432b8480fcf3d5b7fe90_Shape">
            <a:extLst>
              <a:ext uri="{FF2B5EF4-FFF2-40B4-BE49-F238E27FC236}">
                <a16:creationId xmlns:a16="http://schemas.microsoft.com/office/drawing/2014/main" id="{AF73D0E4-EDEE-4987-98AB-D987FFC50E0D}"/>
              </a:ext>
            </a:extLst>
          </p:cNvPr>
          <p:cNvSpPr/>
          <p:nvPr>
            <p:custDataLst>
              <p:tags r:id="rId51"/>
            </p:custDataLst>
          </p:nvPr>
        </p:nvSpPr>
        <p:spPr>
          <a:xfrm>
            <a:off x="4328963" y="2531908"/>
            <a:ext cx="228600" cy="254000"/>
          </a:xfrm>
          <a:prstGeom prst="star8">
            <a:avLst/>
          </a:prstGeom>
          <a:solidFill>
            <a:schemeClr val="accent1"/>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 name="OTLSHAPE_M_7054b8f8cd834d3194a9548bd5e56275_Shape">
            <a:extLst>
              <a:ext uri="{FF2B5EF4-FFF2-40B4-BE49-F238E27FC236}">
                <a16:creationId xmlns:a16="http://schemas.microsoft.com/office/drawing/2014/main" id="{61FA7B8B-F13B-4F32-B773-AC62342DC9BB}"/>
              </a:ext>
            </a:extLst>
          </p:cNvPr>
          <p:cNvSpPr/>
          <p:nvPr>
            <p:custDataLst>
              <p:tags r:id="rId52"/>
            </p:custDataLst>
          </p:nvPr>
        </p:nvSpPr>
        <p:spPr>
          <a:xfrm>
            <a:off x="5279144" y="2552700"/>
            <a:ext cx="228600" cy="254000"/>
          </a:xfrm>
          <a:prstGeom prst="star8">
            <a:avLst/>
          </a:prstGeom>
          <a:solidFill>
            <a:schemeClr val="accent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2" name="OTLSHAPE_M_97447c8e5fe348a7aa6fa62c420af6ed_Shape">
            <a:extLst>
              <a:ext uri="{FF2B5EF4-FFF2-40B4-BE49-F238E27FC236}">
                <a16:creationId xmlns:a16="http://schemas.microsoft.com/office/drawing/2014/main" id="{15663ADF-E551-4CB7-BCA0-0F1AAAF7A8D9}"/>
              </a:ext>
            </a:extLst>
          </p:cNvPr>
          <p:cNvSpPr/>
          <p:nvPr>
            <p:custDataLst>
              <p:tags r:id="rId53"/>
            </p:custDataLst>
          </p:nvPr>
        </p:nvSpPr>
        <p:spPr>
          <a:xfrm flipV="1">
            <a:off x="6385832" y="2552700"/>
            <a:ext cx="228600" cy="254000"/>
          </a:xfrm>
          <a:prstGeom prst="triangle">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3" name="OTLSHAPE_M_cbe286b1f1024486ad2dcd7456a869d0_Shape">
            <a:extLst>
              <a:ext uri="{FF2B5EF4-FFF2-40B4-BE49-F238E27FC236}">
                <a16:creationId xmlns:a16="http://schemas.microsoft.com/office/drawing/2014/main" id="{F27AD2C2-E5D7-4413-9AE7-65A7D127A842}"/>
              </a:ext>
            </a:extLst>
          </p:cNvPr>
          <p:cNvSpPr/>
          <p:nvPr>
            <p:custDataLst>
              <p:tags r:id="rId54"/>
            </p:custDataLst>
          </p:nvPr>
        </p:nvSpPr>
        <p:spPr>
          <a:xfrm flipV="1">
            <a:off x="7023472" y="2552700"/>
            <a:ext cx="228600" cy="254000"/>
          </a:xfrm>
          <a:prstGeom prst="triangle">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4" name="OTLSHAPE_M_4915f609d1724b9e9e9575470f8f3320_Shape">
            <a:extLst>
              <a:ext uri="{FF2B5EF4-FFF2-40B4-BE49-F238E27FC236}">
                <a16:creationId xmlns:a16="http://schemas.microsoft.com/office/drawing/2014/main" id="{F108DE79-82C9-4C71-A60F-2AC267DC3B46}"/>
              </a:ext>
            </a:extLst>
          </p:cNvPr>
          <p:cNvSpPr/>
          <p:nvPr>
            <p:custDataLst>
              <p:tags r:id="rId55"/>
            </p:custDataLst>
          </p:nvPr>
        </p:nvSpPr>
        <p:spPr>
          <a:xfrm>
            <a:off x="7697036" y="2552700"/>
            <a:ext cx="228600" cy="254000"/>
          </a:xfrm>
          <a:prstGeom prst="star8">
            <a:avLst/>
          </a:prstGeom>
          <a:solidFill>
            <a:schemeClr val="accent1"/>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5" name="OTLSHAPE_M_498df976ba42469b9eb437001bff6e4f_Shape">
            <a:extLst>
              <a:ext uri="{FF2B5EF4-FFF2-40B4-BE49-F238E27FC236}">
                <a16:creationId xmlns:a16="http://schemas.microsoft.com/office/drawing/2014/main" id="{97EFB8C2-8B97-4935-9667-70583AE26DFC}"/>
              </a:ext>
            </a:extLst>
          </p:cNvPr>
          <p:cNvSpPr/>
          <p:nvPr>
            <p:custDataLst>
              <p:tags r:id="rId56"/>
            </p:custDataLst>
          </p:nvPr>
        </p:nvSpPr>
        <p:spPr>
          <a:xfrm>
            <a:off x="8846584" y="2552700"/>
            <a:ext cx="228600" cy="254000"/>
          </a:xfrm>
          <a:prstGeom prst="star8">
            <a:avLst/>
          </a:prstGeom>
          <a:solidFill>
            <a:schemeClr val="accent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6" name="OTLSHAPE_M_91db5627cb2145a49d81ed580781d5a8_Shape">
            <a:extLst>
              <a:ext uri="{FF2B5EF4-FFF2-40B4-BE49-F238E27FC236}">
                <a16:creationId xmlns:a16="http://schemas.microsoft.com/office/drawing/2014/main" id="{D53CD44B-AEC5-4A80-A2D7-5312E550E73C}"/>
              </a:ext>
            </a:extLst>
          </p:cNvPr>
          <p:cNvSpPr/>
          <p:nvPr>
            <p:custDataLst>
              <p:tags r:id="rId57"/>
            </p:custDataLst>
          </p:nvPr>
        </p:nvSpPr>
        <p:spPr>
          <a:xfrm>
            <a:off x="3934061" y="3060700"/>
            <a:ext cx="228600" cy="254000"/>
          </a:xfrm>
          <a:prstGeom prst="triangle">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OTLSHAPE_M_0e98a339e2594f3d96dfdb7e088266e4_Shape">
            <a:extLst>
              <a:ext uri="{FF2B5EF4-FFF2-40B4-BE49-F238E27FC236}">
                <a16:creationId xmlns:a16="http://schemas.microsoft.com/office/drawing/2014/main" id="{DE66F1B4-10C4-4C69-9C44-0988289C7135}"/>
              </a:ext>
            </a:extLst>
          </p:cNvPr>
          <p:cNvSpPr/>
          <p:nvPr>
            <p:custDataLst>
              <p:tags r:id="rId58"/>
            </p:custDataLst>
          </p:nvPr>
        </p:nvSpPr>
        <p:spPr>
          <a:xfrm>
            <a:off x="5909847" y="3060700"/>
            <a:ext cx="228600" cy="254000"/>
          </a:xfrm>
          <a:prstGeom prst="triangle">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8" name="OTLSHAPE_M_0790f2e50460459b849e6c1e97b984db_Shape">
            <a:extLst>
              <a:ext uri="{FF2B5EF4-FFF2-40B4-BE49-F238E27FC236}">
                <a16:creationId xmlns:a16="http://schemas.microsoft.com/office/drawing/2014/main" id="{DF97D5DC-93E3-462D-95A9-6DAF3C81CC43}"/>
              </a:ext>
            </a:extLst>
          </p:cNvPr>
          <p:cNvSpPr/>
          <p:nvPr>
            <p:custDataLst>
              <p:tags r:id="rId59"/>
            </p:custDataLst>
          </p:nvPr>
        </p:nvSpPr>
        <p:spPr>
          <a:xfrm>
            <a:off x="7391687" y="3060700"/>
            <a:ext cx="228600" cy="254000"/>
          </a:xfrm>
          <a:prstGeom prst="triangle">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9" name="OTLSHAPE_M_5994543a93fb4989b029c8166af1584c_Shape">
            <a:extLst>
              <a:ext uri="{FF2B5EF4-FFF2-40B4-BE49-F238E27FC236}">
                <a16:creationId xmlns:a16="http://schemas.microsoft.com/office/drawing/2014/main" id="{DA466036-DD48-4413-B50F-C776D16EBE3C}"/>
              </a:ext>
            </a:extLst>
          </p:cNvPr>
          <p:cNvSpPr/>
          <p:nvPr>
            <p:custDataLst>
              <p:tags r:id="rId60"/>
            </p:custDataLst>
          </p:nvPr>
        </p:nvSpPr>
        <p:spPr>
          <a:xfrm>
            <a:off x="8469388" y="3060700"/>
            <a:ext cx="228600" cy="254000"/>
          </a:xfrm>
          <a:prstGeom prst="triangle">
            <a:avLst/>
          </a:prstGeom>
          <a:solidFill>
            <a:schemeClr val="accent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0" name="OTLSHAPE_M_04ca246060e8469ba4298a61e6045451_Shape">
            <a:extLst>
              <a:ext uri="{FF2B5EF4-FFF2-40B4-BE49-F238E27FC236}">
                <a16:creationId xmlns:a16="http://schemas.microsoft.com/office/drawing/2014/main" id="{D2053D42-66C9-460E-8230-B6F3EEE92828}"/>
              </a:ext>
            </a:extLst>
          </p:cNvPr>
          <p:cNvSpPr/>
          <p:nvPr>
            <p:custDataLst>
              <p:tags r:id="rId61"/>
            </p:custDataLst>
          </p:nvPr>
        </p:nvSpPr>
        <p:spPr>
          <a:xfrm>
            <a:off x="9529128" y="3060700"/>
            <a:ext cx="228600" cy="254000"/>
          </a:xfrm>
          <a:prstGeom prst="upArrow">
            <a:avLst/>
          </a:prstGeom>
          <a:solidFill>
            <a:srgbClr val="96D64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1" name="OTLSHAPE_M_7fbafc6fa86a407589cc1cd7680c9c9b_Title">
            <a:extLst>
              <a:ext uri="{FF2B5EF4-FFF2-40B4-BE49-F238E27FC236}">
                <a16:creationId xmlns:a16="http://schemas.microsoft.com/office/drawing/2014/main" id="{96E7855E-2956-4074-A0FD-B1D2802D4286}"/>
              </a:ext>
            </a:extLst>
          </p:cNvPr>
          <p:cNvSpPr txBox="1"/>
          <p:nvPr>
            <p:custDataLst>
              <p:tags r:id="rId62"/>
            </p:custDataLst>
          </p:nvPr>
        </p:nvSpPr>
        <p:spPr>
          <a:xfrm>
            <a:off x="2936253" y="1556158"/>
            <a:ext cx="859126" cy="369332"/>
          </a:xfrm>
          <a:prstGeom prst="rect">
            <a:avLst/>
          </a:prstGeom>
          <a:noFill/>
        </p:spPr>
        <p:txBody>
          <a:bodyPr vert="horz" wrap="square" lIns="0" tIns="0" rIns="0" bIns="0" rtlCol="0" anchor="ctr" anchorCtr="0">
            <a:spAutoFit/>
          </a:bodyPr>
          <a:lstStyle/>
          <a:p>
            <a:pPr algn="ctr"/>
            <a:r>
              <a:rPr lang="en-US" sz="1200" spc="-16" dirty="0">
                <a:solidFill>
                  <a:prstClr val="black"/>
                </a:solidFill>
                <a:latin typeface="Tahoma" panose="020B0604030504040204" pitchFamily="34" charset="0"/>
              </a:rPr>
              <a:t>Topic Finalization</a:t>
            </a:r>
          </a:p>
        </p:txBody>
      </p:sp>
      <p:sp>
        <p:nvSpPr>
          <p:cNvPr id="72" name="OTLSHAPE_M_7fbafc6fa86a407589cc1cd7680c9c9b_Date">
            <a:extLst>
              <a:ext uri="{FF2B5EF4-FFF2-40B4-BE49-F238E27FC236}">
                <a16:creationId xmlns:a16="http://schemas.microsoft.com/office/drawing/2014/main" id="{AE36AAE8-70F4-4061-93CE-FE7DC9A618EC}"/>
              </a:ext>
            </a:extLst>
          </p:cNvPr>
          <p:cNvSpPr txBox="1"/>
          <p:nvPr>
            <p:custDataLst>
              <p:tags r:id="rId63"/>
            </p:custDataLst>
          </p:nvPr>
        </p:nvSpPr>
        <p:spPr>
          <a:xfrm>
            <a:off x="3181412" y="1880523"/>
            <a:ext cx="381000" cy="153888"/>
          </a:xfrm>
          <a:prstGeom prst="rect">
            <a:avLst/>
          </a:prstGeom>
          <a:noFill/>
        </p:spPr>
        <p:txBody>
          <a:bodyPr vert="horz" wrap="square" lIns="0" tIns="0" rIns="0" bIns="0" rtlCol="0" anchor="ctr" anchorCtr="0">
            <a:spAutoFit/>
          </a:bodyPr>
          <a:lstStyle/>
          <a:p>
            <a:r>
              <a:rPr lang="en-US" sz="1000" spc="-18" dirty="0">
                <a:solidFill>
                  <a:srgbClr val="B22600"/>
                </a:solidFill>
                <a:latin typeface="Tahoma" panose="020B0604030504040204" pitchFamily="34" charset="0"/>
              </a:rPr>
              <a:t>Aug15</a:t>
            </a:r>
          </a:p>
        </p:txBody>
      </p:sp>
      <p:sp>
        <p:nvSpPr>
          <p:cNvPr id="73" name="OTLSHAPE_M_b53f41a12be2432b8480fcf3d5b7fe90_Title">
            <a:extLst>
              <a:ext uri="{FF2B5EF4-FFF2-40B4-BE49-F238E27FC236}">
                <a16:creationId xmlns:a16="http://schemas.microsoft.com/office/drawing/2014/main" id="{37742914-01C1-4070-8604-83CC94859770}"/>
              </a:ext>
            </a:extLst>
          </p:cNvPr>
          <p:cNvSpPr txBox="1"/>
          <p:nvPr>
            <p:custDataLst>
              <p:tags r:id="rId64"/>
            </p:custDataLst>
          </p:nvPr>
        </p:nvSpPr>
        <p:spPr>
          <a:xfrm>
            <a:off x="3957839" y="1947689"/>
            <a:ext cx="1163474" cy="369332"/>
          </a:xfrm>
          <a:prstGeom prst="rect">
            <a:avLst/>
          </a:prstGeom>
          <a:noFill/>
        </p:spPr>
        <p:txBody>
          <a:bodyPr vert="horz" wrap="square" lIns="0" tIns="0" rIns="0" bIns="0" rtlCol="0" anchor="ctr" anchorCtr="0">
            <a:spAutoFit/>
          </a:bodyPr>
          <a:lstStyle/>
          <a:p>
            <a:pPr algn="ctr"/>
            <a:r>
              <a:rPr lang="en-US" sz="1200" spc="-16" dirty="0">
                <a:solidFill>
                  <a:prstClr val="black"/>
                </a:solidFill>
                <a:latin typeface="Tahoma" panose="020B0604030504040204" pitchFamily="34" charset="0"/>
              </a:rPr>
              <a:t>Finalizing system Architecture</a:t>
            </a:r>
          </a:p>
        </p:txBody>
      </p:sp>
      <p:sp>
        <p:nvSpPr>
          <p:cNvPr id="74" name="OTLSHAPE_M_b53f41a12be2432b8480fcf3d5b7fe90_Date">
            <a:extLst>
              <a:ext uri="{FF2B5EF4-FFF2-40B4-BE49-F238E27FC236}">
                <a16:creationId xmlns:a16="http://schemas.microsoft.com/office/drawing/2014/main" id="{25323273-91D9-4C16-A38D-A56CE59E393E}"/>
              </a:ext>
            </a:extLst>
          </p:cNvPr>
          <p:cNvSpPr txBox="1"/>
          <p:nvPr>
            <p:custDataLst>
              <p:tags r:id="rId65"/>
            </p:custDataLst>
          </p:nvPr>
        </p:nvSpPr>
        <p:spPr>
          <a:xfrm>
            <a:off x="4321788" y="2311182"/>
            <a:ext cx="330200" cy="153289"/>
          </a:xfrm>
          <a:prstGeom prst="rect">
            <a:avLst/>
          </a:prstGeom>
          <a:noFill/>
        </p:spPr>
        <p:txBody>
          <a:bodyPr vert="horz" wrap="square" lIns="0" tIns="0" rIns="0" bIns="0" rtlCol="0" anchor="ctr" anchorCtr="0">
            <a:spAutoFit/>
          </a:bodyPr>
          <a:lstStyle/>
          <a:p>
            <a:r>
              <a:rPr lang="en-US" sz="1000" spc="-22" dirty="0">
                <a:solidFill>
                  <a:srgbClr val="B22600"/>
                </a:solidFill>
                <a:latin typeface="Tahoma" panose="020B0604030504040204" pitchFamily="34" charset="0"/>
              </a:rPr>
              <a:t>Oct 1</a:t>
            </a:r>
          </a:p>
        </p:txBody>
      </p:sp>
      <p:sp>
        <p:nvSpPr>
          <p:cNvPr id="75" name="OTLSHAPE_M_7054b8f8cd834d3194a9548bd5e56275_Title">
            <a:extLst>
              <a:ext uri="{FF2B5EF4-FFF2-40B4-BE49-F238E27FC236}">
                <a16:creationId xmlns:a16="http://schemas.microsoft.com/office/drawing/2014/main" id="{61F778E5-FD67-4D72-8052-4710C52CF9EF}"/>
              </a:ext>
            </a:extLst>
          </p:cNvPr>
          <p:cNvSpPr txBox="1"/>
          <p:nvPr>
            <p:custDataLst>
              <p:tags r:id="rId66"/>
            </p:custDataLst>
          </p:nvPr>
        </p:nvSpPr>
        <p:spPr>
          <a:xfrm>
            <a:off x="5034284" y="1485694"/>
            <a:ext cx="774700" cy="923330"/>
          </a:xfrm>
          <a:prstGeom prst="rect">
            <a:avLst/>
          </a:prstGeom>
          <a:noFill/>
        </p:spPr>
        <p:txBody>
          <a:bodyPr vert="horz" wrap="square" lIns="0" tIns="0" rIns="0" bIns="0" rtlCol="0" anchor="ctr" anchorCtr="0">
            <a:spAutoFit/>
          </a:bodyPr>
          <a:lstStyle/>
          <a:p>
            <a:pPr algn="ctr"/>
            <a:r>
              <a:rPr lang="en-US" sz="1200" spc="-16" dirty="0">
                <a:solidFill>
                  <a:prstClr val="black"/>
                </a:solidFill>
                <a:latin typeface="Tahoma" panose="020B0604030504040204" pitchFamily="34" charset="0"/>
              </a:rPr>
              <a:t>Calculating technical risk and social impact</a:t>
            </a:r>
          </a:p>
        </p:txBody>
      </p:sp>
      <p:sp>
        <p:nvSpPr>
          <p:cNvPr id="76" name="OTLSHAPE_M_7054b8f8cd834d3194a9548bd5e56275_Date">
            <a:extLst>
              <a:ext uri="{FF2B5EF4-FFF2-40B4-BE49-F238E27FC236}">
                <a16:creationId xmlns:a16="http://schemas.microsoft.com/office/drawing/2014/main" id="{AE2D3EBA-AE63-425F-93AE-6C9EC4678C58}"/>
              </a:ext>
            </a:extLst>
          </p:cNvPr>
          <p:cNvSpPr txBox="1"/>
          <p:nvPr>
            <p:custDataLst>
              <p:tags r:id="rId67"/>
            </p:custDataLst>
          </p:nvPr>
        </p:nvSpPr>
        <p:spPr>
          <a:xfrm>
            <a:off x="5247902" y="2411469"/>
            <a:ext cx="393700" cy="153289"/>
          </a:xfrm>
          <a:prstGeom prst="rect">
            <a:avLst/>
          </a:prstGeom>
          <a:noFill/>
        </p:spPr>
        <p:txBody>
          <a:bodyPr vert="horz" wrap="square" lIns="0" tIns="0" rIns="0" bIns="0" rtlCol="0" anchor="ctr" anchorCtr="0">
            <a:spAutoFit/>
          </a:bodyPr>
          <a:lstStyle/>
          <a:p>
            <a:r>
              <a:rPr lang="en-US" sz="1000" spc="-18" dirty="0">
                <a:solidFill>
                  <a:srgbClr val="B22600"/>
                </a:solidFill>
                <a:latin typeface="Tahoma" panose="020B0604030504040204" pitchFamily="34" charset="0"/>
              </a:rPr>
              <a:t>Nov 1</a:t>
            </a:r>
          </a:p>
        </p:txBody>
      </p:sp>
      <p:sp>
        <p:nvSpPr>
          <p:cNvPr id="77" name="OTLSHAPE_M_97447c8e5fe348a7aa6fa62c420af6ed_Title">
            <a:extLst>
              <a:ext uri="{FF2B5EF4-FFF2-40B4-BE49-F238E27FC236}">
                <a16:creationId xmlns:a16="http://schemas.microsoft.com/office/drawing/2014/main" id="{744BC9C8-7A7F-4F27-9BE5-1072112E5F67}"/>
              </a:ext>
            </a:extLst>
          </p:cNvPr>
          <p:cNvSpPr txBox="1"/>
          <p:nvPr>
            <p:custDataLst>
              <p:tags r:id="rId68"/>
            </p:custDataLst>
          </p:nvPr>
        </p:nvSpPr>
        <p:spPr>
          <a:xfrm>
            <a:off x="6096000" y="1473834"/>
            <a:ext cx="774700" cy="553998"/>
          </a:xfrm>
          <a:prstGeom prst="rect">
            <a:avLst/>
          </a:prstGeom>
          <a:noFill/>
        </p:spPr>
        <p:txBody>
          <a:bodyPr vert="horz" wrap="square" lIns="0" tIns="0" rIns="0" bIns="0" rtlCol="0" anchor="ctr" anchorCtr="0">
            <a:spAutoFit/>
          </a:bodyPr>
          <a:lstStyle/>
          <a:p>
            <a:pPr algn="ctr"/>
            <a:r>
              <a:rPr lang="en-US" sz="1200" spc="-16" dirty="0">
                <a:solidFill>
                  <a:prstClr val="black"/>
                </a:solidFill>
                <a:latin typeface="Tahoma" panose="020B0604030504040204" pitchFamily="34" charset="0"/>
              </a:rPr>
              <a:t>Selecting proper algorithms</a:t>
            </a:r>
          </a:p>
        </p:txBody>
      </p:sp>
      <p:sp>
        <p:nvSpPr>
          <p:cNvPr id="78" name="OTLSHAPE_M_97447c8e5fe348a7aa6fa62c420af6ed_Date">
            <a:extLst>
              <a:ext uri="{FF2B5EF4-FFF2-40B4-BE49-F238E27FC236}">
                <a16:creationId xmlns:a16="http://schemas.microsoft.com/office/drawing/2014/main" id="{4408BA62-28D5-4B95-86E6-412B54E71695}"/>
              </a:ext>
            </a:extLst>
          </p:cNvPr>
          <p:cNvSpPr txBox="1"/>
          <p:nvPr>
            <p:custDataLst>
              <p:tags r:id="rId69"/>
            </p:custDataLst>
          </p:nvPr>
        </p:nvSpPr>
        <p:spPr>
          <a:xfrm>
            <a:off x="6305145" y="1999637"/>
            <a:ext cx="393700" cy="153289"/>
          </a:xfrm>
          <a:prstGeom prst="rect">
            <a:avLst/>
          </a:prstGeom>
          <a:noFill/>
        </p:spPr>
        <p:txBody>
          <a:bodyPr vert="horz" wrap="square" lIns="0" tIns="0" rIns="0" bIns="0" rtlCol="0" anchor="ctr" anchorCtr="0">
            <a:spAutoFit/>
          </a:bodyPr>
          <a:lstStyle/>
          <a:p>
            <a:r>
              <a:rPr lang="en-US" sz="1000" spc="-18" dirty="0">
                <a:solidFill>
                  <a:srgbClr val="B22600"/>
                </a:solidFill>
                <a:latin typeface="Tahoma" panose="020B0604030504040204" pitchFamily="34" charset="0"/>
              </a:rPr>
              <a:t>Dec 30</a:t>
            </a:r>
          </a:p>
        </p:txBody>
      </p:sp>
      <p:sp>
        <p:nvSpPr>
          <p:cNvPr id="79" name="OTLSHAPE_M_cbe286b1f1024486ad2dcd7456a869d0_Title">
            <a:extLst>
              <a:ext uri="{FF2B5EF4-FFF2-40B4-BE49-F238E27FC236}">
                <a16:creationId xmlns:a16="http://schemas.microsoft.com/office/drawing/2014/main" id="{22271AF9-3487-41D1-994C-109CF1DD3F62}"/>
              </a:ext>
            </a:extLst>
          </p:cNvPr>
          <p:cNvSpPr txBox="1"/>
          <p:nvPr>
            <p:custDataLst>
              <p:tags r:id="rId70"/>
            </p:custDataLst>
          </p:nvPr>
        </p:nvSpPr>
        <p:spPr>
          <a:xfrm>
            <a:off x="6744485" y="801214"/>
            <a:ext cx="774700" cy="738664"/>
          </a:xfrm>
          <a:prstGeom prst="rect">
            <a:avLst/>
          </a:prstGeom>
          <a:noFill/>
        </p:spPr>
        <p:txBody>
          <a:bodyPr vert="horz" wrap="square" lIns="0" tIns="0" rIns="0" bIns="0" rtlCol="0" anchor="ctr" anchorCtr="0">
            <a:spAutoFit/>
          </a:bodyPr>
          <a:lstStyle/>
          <a:p>
            <a:pPr algn="ctr"/>
            <a:r>
              <a:rPr lang="en-US" sz="1200" spc="-16" dirty="0">
                <a:solidFill>
                  <a:prstClr val="black"/>
                </a:solidFill>
                <a:latin typeface="Tahoma" panose="020B0604030504040204" pitchFamily="34" charset="0"/>
              </a:rPr>
              <a:t>Complete the Debugging of the code</a:t>
            </a:r>
          </a:p>
        </p:txBody>
      </p:sp>
      <p:sp>
        <p:nvSpPr>
          <p:cNvPr id="80" name="OTLSHAPE_M_cbe286b1f1024486ad2dcd7456a869d0_Date">
            <a:extLst>
              <a:ext uri="{FF2B5EF4-FFF2-40B4-BE49-F238E27FC236}">
                <a16:creationId xmlns:a16="http://schemas.microsoft.com/office/drawing/2014/main" id="{EC5C7E94-0DB7-4EE6-A8E7-7251EB061F46}"/>
              </a:ext>
            </a:extLst>
          </p:cNvPr>
          <p:cNvSpPr txBox="1"/>
          <p:nvPr>
            <p:custDataLst>
              <p:tags r:id="rId71"/>
            </p:custDataLst>
          </p:nvPr>
        </p:nvSpPr>
        <p:spPr>
          <a:xfrm>
            <a:off x="6943420" y="1532218"/>
            <a:ext cx="393700" cy="153888"/>
          </a:xfrm>
          <a:prstGeom prst="rect">
            <a:avLst/>
          </a:prstGeom>
          <a:noFill/>
        </p:spPr>
        <p:txBody>
          <a:bodyPr vert="horz" wrap="square" lIns="0" tIns="0" rIns="0" bIns="0" rtlCol="0" anchor="ctr" anchorCtr="0">
            <a:spAutoFit/>
          </a:bodyPr>
          <a:lstStyle/>
          <a:p>
            <a:r>
              <a:rPr lang="en-US" sz="1000" spc="-20" dirty="0">
                <a:solidFill>
                  <a:srgbClr val="B22600"/>
                </a:solidFill>
                <a:latin typeface="Tahoma" panose="020B0604030504040204" pitchFamily="34" charset="0"/>
              </a:rPr>
              <a:t>Jan 15</a:t>
            </a:r>
          </a:p>
        </p:txBody>
      </p:sp>
      <p:sp>
        <p:nvSpPr>
          <p:cNvPr id="81" name="OTLSHAPE_M_4915f609d1724b9e9e9575470f8f3320_Title">
            <a:extLst>
              <a:ext uri="{FF2B5EF4-FFF2-40B4-BE49-F238E27FC236}">
                <a16:creationId xmlns:a16="http://schemas.microsoft.com/office/drawing/2014/main" id="{92091408-0441-4F3C-BCB8-523BCB818026}"/>
              </a:ext>
            </a:extLst>
          </p:cNvPr>
          <p:cNvSpPr txBox="1"/>
          <p:nvPr>
            <p:custDataLst>
              <p:tags r:id="rId72"/>
            </p:custDataLst>
          </p:nvPr>
        </p:nvSpPr>
        <p:spPr>
          <a:xfrm>
            <a:off x="7428790" y="2197226"/>
            <a:ext cx="774700" cy="184666"/>
          </a:xfrm>
          <a:prstGeom prst="rect">
            <a:avLst/>
          </a:prstGeom>
          <a:noFill/>
        </p:spPr>
        <p:txBody>
          <a:bodyPr vert="horz" wrap="square" lIns="0" tIns="0" rIns="0" bIns="0" rtlCol="0" anchor="ctr" anchorCtr="0">
            <a:spAutoFit/>
          </a:bodyPr>
          <a:lstStyle/>
          <a:p>
            <a:pPr algn="ctr"/>
            <a:r>
              <a:rPr lang="en-US" sz="1200" spc="-16" dirty="0">
                <a:solidFill>
                  <a:prstClr val="black"/>
                </a:solidFill>
                <a:latin typeface="Tahoma" panose="020B0604030504040204" pitchFamily="34" charset="0"/>
              </a:rPr>
              <a:t>Fixing Bugs</a:t>
            </a:r>
          </a:p>
        </p:txBody>
      </p:sp>
      <p:sp>
        <p:nvSpPr>
          <p:cNvPr id="82" name="OTLSHAPE_M_4915f609d1724b9e9e9575470f8f3320_Date">
            <a:extLst>
              <a:ext uri="{FF2B5EF4-FFF2-40B4-BE49-F238E27FC236}">
                <a16:creationId xmlns:a16="http://schemas.microsoft.com/office/drawing/2014/main" id="{8E9C9979-7D71-4E2C-B052-19C0EDAC5148}"/>
              </a:ext>
            </a:extLst>
          </p:cNvPr>
          <p:cNvSpPr txBox="1"/>
          <p:nvPr>
            <p:custDataLst>
              <p:tags r:id="rId73"/>
            </p:custDataLst>
          </p:nvPr>
        </p:nvSpPr>
        <p:spPr>
          <a:xfrm>
            <a:off x="7608241" y="2381529"/>
            <a:ext cx="406400" cy="153289"/>
          </a:xfrm>
          <a:prstGeom prst="rect">
            <a:avLst/>
          </a:prstGeom>
          <a:noFill/>
        </p:spPr>
        <p:txBody>
          <a:bodyPr vert="horz" wrap="square" lIns="0" tIns="0" rIns="0" bIns="0" rtlCol="0" anchor="ctr" anchorCtr="0">
            <a:spAutoFit/>
          </a:bodyPr>
          <a:lstStyle/>
          <a:p>
            <a:r>
              <a:rPr lang="en-US" sz="1000" spc="-20" dirty="0">
                <a:solidFill>
                  <a:srgbClr val="B22600"/>
                </a:solidFill>
                <a:latin typeface="Tahoma" panose="020B0604030504040204" pitchFamily="34" charset="0"/>
              </a:rPr>
              <a:t>Feb 15</a:t>
            </a:r>
          </a:p>
        </p:txBody>
      </p:sp>
      <p:sp>
        <p:nvSpPr>
          <p:cNvPr id="83" name="OTLSHAPE_M_498df976ba42469b9eb437001bff6e4f_Title">
            <a:extLst>
              <a:ext uri="{FF2B5EF4-FFF2-40B4-BE49-F238E27FC236}">
                <a16:creationId xmlns:a16="http://schemas.microsoft.com/office/drawing/2014/main" id="{3DDA819A-6883-4A4A-AE60-93DA49B66D9B}"/>
              </a:ext>
            </a:extLst>
          </p:cNvPr>
          <p:cNvSpPr txBox="1"/>
          <p:nvPr>
            <p:custDataLst>
              <p:tags r:id="rId74"/>
            </p:custDataLst>
          </p:nvPr>
        </p:nvSpPr>
        <p:spPr>
          <a:xfrm>
            <a:off x="8535434" y="1308808"/>
            <a:ext cx="850900" cy="738664"/>
          </a:xfrm>
          <a:prstGeom prst="rect">
            <a:avLst/>
          </a:prstGeom>
          <a:noFill/>
        </p:spPr>
        <p:txBody>
          <a:bodyPr vert="horz" wrap="square" lIns="0" tIns="0" rIns="0" bIns="0" rtlCol="0" anchor="ctr" anchorCtr="0">
            <a:spAutoFit/>
          </a:bodyPr>
          <a:lstStyle/>
          <a:p>
            <a:pPr algn="ctr"/>
            <a:r>
              <a:rPr lang="en-US" sz="1200" spc="-16" dirty="0">
                <a:solidFill>
                  <a:prstClr val="black"/>
                </a:solidFill>
                <a:latin typeface="Tahoma" panose="020B0604030504040204" pitchFamily="34" charset="0"/>
              </a:rPr>
              <a:t>Analyzing overall Real-world case scenario</a:t>
            </a:r>
          </a:p>
        </p:txBody>
      </p:sp>
      <p:sp>
        <p:nvSpPr>
          <p:cNvPr id="84" name="OTLSHAPE_M_498df976ba42469b9eb437001bff6e4f_Date">
            <a:extLst>
              <a:ext uri="{FF2B5EF4-FFF2-40B4-BE49-F238E27FC236}">
                <a16:creationId xmlns:a16="http://schemas.microsoft.com/office/drawing/2014/main" id="{0B5D471E-F50B-4D79-8A20-4038F37D582A}"/>
              </a:ext>
            </a:extLst>
          </p:cNvPr>
          <p:cNvSpPr txBox="1"/>
          <p:nvPr>
            <p:custDataLst>
              <p:tags r:id="rId75"/>
            </p:custDataLst>
          </p:nvPr>
        </p:nvSpPr>
        <p:spPr>
          <a:xfrm>
            <a:off x="8767801" y="2043484"/>
            <a:ext cx="393700" cy="153888"/>
          </a:xfrm>
          <a:prstGeom prst="rect">
            <a:avLst/>
          </a:prstGeom>
          <a:noFill/>
        </p:spPr>
        <p:txBody>
          <a:bodyPr vert="horz" wrap="square" lIns="0" tIns="0" rIns="0" bIns="0" rtlCol="0" anchor="ctr" anchorCtr="0">
            <a:spAutoFit/>
          </a:bodyPr>
          <a:lstStyle/>
          <a:p>
            <a:r>
              <a:rPr lang="en-US" sz="1000" spc="-18" dirty="0">
                <a:solidFill>
                  <a:srgbClr val="B22600"/>
                </a:solidFill>
                <a:latin typeface="Tahoma" panose="020B0604030504040204" pitchFamily="34" charset="0"/>
              </a:rPr>
              <a:t>Mar 30</a:t>
            </a:r>
          </a:p>
        </p:txBody>
      </p:sp>
      <p:sp>
        <p:nvSpPr>
          <p:cNvPr id="85" name="OTLSHAPE_M_91db5627cb2145a49d81ed580781d5a8_Title">
            <a:extLst>
              <a:ext uri="{FF2B5EF4-FFF2-40B4-BE49-F238E27FC236}">
                <a16:creationId xmlns:a16="http://schemas.microsoft.com/office/drawing/2014/main" id="{71CD141D-4873-4207-A549-1E57819D4A95}"/>
              </a:ext>
            </a:extLst>
          </p:cNvPr>
          <p:cNvSpPr txBox="1"/>
          <p:nvPr>
            <p:custDataLst>
              <p:tags r:id="rId76"/>
            </p:custDataLst>
          </p:nvPr>
        </p:nvSpPr>
        <p:spPr>
          <a:xfrm>
            <a:off x="3604329" y="3558115"/>
            <a:ext cx="873299" cy="369332"/>
          </a:xfrm>
          <a:prstGeom prst="rect">
            <a:avLst/>
          </a:prstGeom>
          <a:noFill/>
        </p:spPr>
        <p:txBody>
          <a:bodyPr vert="horz" wrap="square" lIns="0" tIns="0" rIns="0" bIns="0" rtlCol="0" anchor="ctr" anchorCtr="0">
            <a:spAutoFit/>
          </a:bodyPr>
          <a:lstStyle/>
          <a:p>
            <a:pPr algn="ctr"/>
            <a:r>
              <a:rPr lang="en-US" sz="1200" spc="-16" dirty="0">
                <a:solidFill>
                  <a:prstClr val="black"/>
                </a:solidFill>
                <a:latin typeface="Tahoma" panose="020B0604030504040204" pitchFamily="34" charset="0"/>
              </a:rPr>
              <a:t>Gathering </a:t>
            </a:r>
          </a:p>
          <a:p>
            <a:pPr algn="ctr"/>
            <a:r>
              <a:rPr lang="en-US" sz="1200" spc="-16" dirty="0">
                <a:solidFill>
                  <a:prstClr val="black"/>
                </a:solidFill>
                <a:latin typeface="Tahoma" panose="020B0604030504040204" pitchFamily="34" charset="0"/>
              </a:rPr>
              <a:t>Prerequisites</a:t>
            </a:r>
          </a:p>
        </p:txBody>
      </p:sp>
      <p:sp>
        <p:nvSpPr>
          <p:cNvPr id="86" name="OTLSHAPE_M_91db5627cb2145a49d81ed580781d5a8_Date">
            <a:extLst>
              <a:ext uri="{FF2B5EF4-FFF2-40B4-BE49-F238E27FC236}">
                <a16:creationId xmlns:a16="http://schemas.microsoft.com/office/drawing/2014/main" id="{5DA9E51E-44D1-4E1D-923F-363469C5FC1F}"/>
              </a:ext>
            </a:extLst>
          </p:cNvPr>
          <p:cNvSpPr txBox="1"/>
          <p:nvPr>
            <p:custDataLst>
              <p:tags r:id="rId77"/>
            </p:custDataLst>
          </p:nvPr>
        </p:nvSpPr>
        <p:spPr>
          <a:xfrm>
            <a:off x="3832681" y="3365074"/>
            <a:ext cx="439154" cy="153888"/>
          </a:xfrm>
          <a:prstGeom prst="rect">
            <a:avLst/>
          </a:prstGeom>
          <a:noFill/>
        </p:spPr>
        <p:txBody>
          <a:bodyPr vert="horz" wrap="square" lIns="0" tIns="0" rIns="0" bIns="0" rtlCol="0" anchor="ctr" anchorCtr="0">
            <a:spAutoFit/>
          </a:bodyPr>
          <a:lstStyle/>
          <a:p>
            <a:r>
              <a:rPr lang="en-US" sz="1000" spc="-20" dirty="0">
                <a:solidFill>
                  <a:srgbClr val="B22600"/>
                </a:solidFill>
                <a:latin typeface="Tahoma" panose="020B0604030504040204" pitchFamily="34" charset="0"/>
              </a:rPr>
              <a:t>Sep 15</a:t>
            </a:r>
          </a:p>
        </p:txBody>
      </p:sp>
      <p:sp>
        <p:nvSpPr>
          <p:cNvPr id="87" name="OTLSHAPE_M_0e98a339e2594f3d96dfdb7e088266e4_Title">
            <a:extLst>
              <a:ext uri="{FF2B5EF4-FFF2-40B4-BE49-F238E27FC236}">
                <a16:creationId xmlns:a16="http://schemas.microsoft.com/office/drawing/2014/main" id="{C3C93BFB-8CAD-43A5-8B14-25F8457023E7}"/>
              </a:ext>
            </a:extLst>
          </p:cNvPr>
          <p:cNvSpPr txBox="1"/>
          <p:nvPr>
            <p:custDataLst>
              <p:tags r:id="rId78"/>
            </p:custDataLst>
          </p:nvPr>
        </p:nvSpPr>
        <p:spPr>
          <a:xfrm>
            <a:off x="5425174" y="3533309"/>
            <a:ext cx="1294989" cy="184666"/>
          </a:xfrm>
          <a:prstGeom prst="rect">
            <a:avLst/>
          </a:prstGeom>
          <a:noFill/>
        </p:spPr>
        <p:txBody>
          <a:bodyPr vert="horz" wrap="square" lIns="0" tIns="0" rIns="0" bIns="0" rtlCol="0" anchor="ctr" anchorCtr="0">
            <a:spAutoFit/>
          </a:bodyPr>
          <a:lstStyle/>
          <a:p>
            <a:pPr algn="ctr"/>
            <a:r>
              <a:rPr lang="en-US" sz="1200" spc="-16" dirty="0">
                <a:solidFill>
                  <a:prstClr val="black"/>
                </a:solidFill>
                <a:latin typeface="Tahoma" panose="020B0604030504040204" pitchFamily="34" charset="0"/>
              </a:rPr>
              <a:t>Acquiring Datasets</a:t>
            </a:r>
          </a:p>
        </p:txBody>
      </p:sp>
      <p:sp>
        <p:nvSpPr>
          <p:cNvPr id="88" name="OTLSHAPE_M_0e98a339e2594f3d96dfdb7e088266e4_Date">
            <a:extLst>
              <a:ext uri="{FF2B5EF4-FFF2-40B4-BE49-F238E27FC236}">
                <a16:creationId xmlns:a16="http://schemas.microsoft.com/office/drawing/2014/main" id="{26BD528B-B94B-4D31-BDE3-19AD89AEE5AE}"/>
              </a:ext>
            </a:extLst>
          </p:cNvPr>
          <p:cNvSpPr txBox="1"/>
          <p:nvPr>
            <p:custDataLst>
              <p:tags r:id="rId79"/>
            </p:custDataLst>
          </p:nvPr>
        </p:nvSpPr>
        <p:spPr>
          <a:xfrm>
            <a:off x="5816292" y="3373004"/>
            <a:ext cx="439151" cy="153888"/>
          </a:xfrm>
          <a:prstGeom prst="rect">
            <a:avLst/>
          </a:prstGeom>
          <a:noFill/>
        </p:spPr>
        <p:txBody>
          <a:bodyPr vert="horz" wrap="square" lIns="0" tIns="0" rIns="0" bIns="0" rtlCol="0" anchor="ctr" anchorCtr="0">
            <a:spAutoFit/>
          </a:bodyPr>
          <a:lstStyle/>
          <a:p>
            <a:r>
              <a:rPr lang="en-US" sz="1000" spc="-20" dirty="0">
                <a:solidFill>
                  <a:srgbClr val="B22600"/>
                </a:solidFill>
                <a:latin typeface="Tahoma" panose="020B0604030504040204" pitchFamily="34" charset="0"/>
              </a:rPr>
              <a:t>Nov 15</a:t>
            </a:r>
          </a:p>
        </p:txBody>
      </p:sp>
      <p:sp>
        <p:nvSpPr>
          <p:cNvPr id="89" name="OTLSHAPE_M_0790f2e50460459b849e6c1e97b984db_Title">
            <a:extLst>
              <a:ext uri="{FF2B5EF4-FFF2-40B4-BE49-F238E27FC236}">
                <a16:creationId xmlns:a16="http://schemas.microsoft.com/office/drawing/2014/main" id="{F2935FD7-81EC-46D5-AD61-75E75899C751}"/>
              </a:ext>
            </a:extLst>
          </p:cNvPr>
          <p:cNvSpPr txBox="1"/>
          <p:nvPr>
            <p:custDataLst>
              <p:tags r:id="rId80"/>
            </p:custDataLst>
          </p:nvPr>
        </p:nvSpPr>
        <p:spPr>
          <a:xfrm>
            <a:off x="7125278" y="3883022"/>
            <a:ext cx="774700" cy="553998"/>
          </a:xfrm>
          <a:prstGeom prst="rect">
            <a:avLst/>
          </a:prstGeom>
          <a:noFill/>
        </p:spPr>
        <p:txBody>
          <a:bodyPr vert="horz" wrap="square" lIns="0" tIns="0" rIns="0" bIns="0" rtlCol="0" anchor="ctr" anchorCtr="0">
            <a:spAutoFit/>
          </a:bodyPr>
          <a:lstStyle/>
          <a:p>
            <a:pPr algn="ctr"/>
            <a:r>
              <a:rPr lang="en-US" sz="1200" spc="-16" dirty="0">
                <a:solidFill>
                  <a:prstClr val="black"/>
                </a:solidFill>
                <a:latin typeface="Tahoma" panose="020B0604030504040204" pitchFamily="34" charset="0"/>
              </a:rPr>
              <a:t>Running Test Simulations</a:t>
            </a:r>
          </a:p>
        </p:txBody>
      </p:sp>
      <p:sp>
        <p:nvSpPr>
          <p:cNvPr id="90" name="OTLSHAPE_M_0790f2e50460459b849e6c1e97b984db_Date">
            <a:extLst>
              <a:ext uri="{FF2B5EF4-FFF2-40B4-BE49-F238E27FC236}">
                <a16:creationId xmlns:a16="http://schemas.microsoft.com/office/drawing/2014/main" id="{BB6D2157-5558-4035-B72A-7E86795BDA61}"/>
              </a:ext>
            </a:extLst>
          </p:cNvPr>
          <p:cNvSpPr txBox="1"/>
          <p:nvPr>
            <p:custDataLst>
              <p:tags r:id="rId81"/>
            </p:custDataLst>
          </p:nvPr>
        </p:nvSpPr>
        <p:spPr>
          <a:xfrm>
            <a:off x="7320736" y="3768545"/>
            <a:ext cx="381000" cy="153888"/>
          </a:xfrm>
          <a:prstGeom prst="rect">
            <a:avLst/>
          </a:prstGeom>
          <a:noFill/>
        </p:spPr>
        <p:txBody>
          <a:bodyPr vert="horz" wrap="square" lIns="0" tIns="0" rIns="0" bIns="0" rtlCol="0" anchor="ctr" anchorCtr="0">
            <a:spAutoFit/>
          </a:bodyPr>
          <a:lstStyle/>
          <a:p>
            <a:r>
              <a:rPr lang="en-US" sz="1000" spc="-18" dirty="0">
                <a:solidFill>
                  <a:srgbClr val="B22600"/>
                </a:solidFill>
                <a:latin typeface="Tahoma" panose="020B0604030504040204" pitchFamily="34" charset="0"/>
              </a:rPr>
              <a:t>Jan 30</a:t>
            </a:r>
          </a:p>
        </p:txBody>
      </p:sp>
      <p:sp>
        <p:nvSpPr>
          <p:cNvPr id="91" name="OTLSHAPE_M_5994543a93fb4989b029c8166af1584c_Title">
            <a:extLst>
              <a:ext uri="{FF2B5EF4-FFF2-40B4-BE49-F238E27FC236}">
                <a16:creationId xmlns:a16="http://schemas.microsoft.com/office/drawing/2014/main" id="{C493FD93-2D14-4C80-A6CD-7D46323E3E4D}"/>
              </a:ext>
            </a:extLst>
          </p:cNvPr>
          <p:cNvSpPr txBox="1"/>
          <p:nvPr>
            <p:custDataLst>
              <p:tags r:id="rId82"/>
            </p:custDataLst>
          </p:nvPr>
        </p:nvSpPr>
        <p:spPr>
          <a:xfrm>
            <a:off x="8159551" y="3424981"/>
            <a:ext cx="850900" cy="369332"/>
          </a:xfrm>
          <a:prstGeom prst="rect">
            <a:avLst/>
          </a:prstGeom>
          <a:noFill/>
        </p:spPr>
        <p:txBody>
          <a:bodyPr vert="horz" wrap="square" lIns="0" tIns="0" rIns="0" bIns="0" rtlCol="0" anchor="ctr" anchorCtr="0">
            <a:spAutoFit/>
          </a:bodyPr>
          <a:lstStyle/>
          <a:p>
            <a:pPr algn="ctr"/>
            <a:r>
              <a:rPr lang="en-US" sz="1200" spc="-16" dirty="0">
                <a:solidFill>
                  <a:prstClr val="black"/>
                </a:solidFill>
                <a:latin typeface="Tahoma" panose="020B0604030504040204" pitchFamily="34" charset="0"/>
              </a:rPr>
              <a:t>Preparation of Report</a:t>
            </a:r>
          </a:p>
        </p:txBody>
      </p:sp>
      <p:sp>
        <p:nvSpPr>
          <p:cNvPr id="92" name="OTLSHAPE_M_5994543a93fb4989b029c8166af1584c_Date">
            <a:extLst>
              <a:ext uri="{FF2B5EF4-FFF2-40B4-BE49-F238E27FC236}">
                <a16:creationId xmlns:a16="http://schemas.microsoft.com/office/drawing/2014/main" id="{C0EA6482-A07C-4507-93C7-17E2A1A50960}"/>
              </a:ext>
            </a:extLst>
          </p:cNvPr>
          <p:cNvSpPr txBox="1"/>
          <p:nvPr>
            <p:custDataLst>
              <p:tags r:id="rId83"/>
            </p:custDataLst>
          </p:nvPr>
        </p:nvSpPr>
        <p:spPr>
          <a:xfrm>
            <a:off x="8385907" y="3364390"/>
            <a:ext cx="406400" cy="153289"/>
          </a:xfrm>
          <a:prstGeom prst="rect">
            <a:avLst/>
          </a:prstGeom>
          <a:noFill/>
        </p:spPr>
        <p:txBody>
          <a:bodyPr vert="horz" wrap="square" lIns="0" tIns="0" rIns="0" bIns="0" rtlCol="0" anchor="ctr" anchorCtr="0">
            <a:spAutoFit/>
          </a:bodyPr>
          <a:lstStyle/>
          <a:p>
            <a:r>
              <a:rPr lang="en-US" sz="1000" spc="-18" dirty="0">
                <a:solidFill>
                  <a:srgbClr val="B22600"/>
                </a:solidFill>
                <a:latin typeface="Tahoma" panose="020B0604030504040204" pitchFamily="34" charset="0"/>
              </a:rPr>
              <a:t>Mar 1</a:t>
            </a:r>
          </a:p>
        </p:txBody>
      </p:sp>
      <p:sp>
        <p:nvSpPr>
          <p:cNvPr id="93" name="OTLSHAPE_M_04ca246060e8469ba4298a61e6045451_Title">
            <a:extLst>
              <a:ext uri="{FF2B5EF4-FFF2-40B4-BE49-F238E27FC236}">
                <a16:creationId xmlns:a16="http://schemas.microsoft.com/office/drawing/2014/main" id="{435D20FF-4A30-4EEA-9291-925BA854E8E7}"/>
              </a:ext>
            </a:extLst>
          </p:cNvPr>
          <p:cNvSpPr txBox="1"/>
          <p:nvPr>
            <p:custDataLst>
              <p:tags r:id="rId84"/>
            </p:custDataLst>
          </p:nvPr>
        </p:nvSpPr>
        <p:spPr>
          <a:xfrm>
            <a:off x="9219291" y="3922133"/>
            <a:ext cx="850900" cy="183938"/>
          </a:xfrm>
          <a:prstGeom prst="rect">
            <a:avLst/>
          </a:prstGeom>
          <a:noFill/>
        </p:spPr>
        <p:txBody>
          <a:bodyPr vert="horz" wrap="square" lIns="0" tIns="0" rIns="0" bIns="0" rtlCol="0" anchor="ctr" anchorCtr="0">
            <a:spAutoFit/>
          </a:bodyPr>
          <a:lstStyle/>
          <a:p>
            <a:pPr algn="ctr"/>
            <a:r>
              <a:rPr lang="en-US" sz="1200" spc="-16" dirty="0">
                <a:solidFill>
                  <a:prstClr val="black"/>
                </a:solidFill>
                <a:latin typeface="Tahoma" panose="020B0604030504040204" pitchFamily="34" charset="0"/>
              </a:rPr>
              <a:t>Submission</a:t>
            </a:r>
          </a:p>
        </p:txBody>
      </p:sp>
      <p:sp>
        <p:nvSpPr>
          <p:cNvPr id="94" name="OTLSHAPE_M_04ca246060e8469ba4298a61e6045451_Date">
            <a:extLst>
              <a:ext uri="{FF2B5EF4-FFF2-40B4-BE49-F238E27FC236}">
                <a16:creationId xmlns:a16="http://schemas.microsoft.com/office/drawing/2014/main" id="{C8A57F2D-8B86-4CB5-802C-0AC210635831}"/>
              </a:ext>
            </a:extLst>
          </p:cNvPr>
          <p:cNvSpPr txBox="1"/>
          <p:nvPr>
            <p:custDataLst>
              <p:tags r:id="rId85"/>
            </p:custDataLst>
          </p:nvPr>
        </p:nvSpPr>
        <p:spPr>
          <a:xfrm>
            <a:off x="9448441" y="3768845"/>
            <a:ext cx="393700" cy="153289"/>
          </a:xfrm>
          <a:prstGeom prst="rect">
            <a:avLst/>
          </a:prstGeom>
          <a:noFill/>
        </p:spPr>
        <p:txBody>
          <a:bodyPr vert="horz" wrap="square" lIns="0" tIns="0" rIns="0" bIns="0" rtlCol="0" anchor="ctr" anchorCtr="0">
            <a:spAutoFit/>
          </a:bodyPr>
          <a:lstStyle/>
          <a:p>
            <a:r>
              <a:rPr lang="en-US" sz="1000" spc="-18" dirty="0">
                <a:solidFill>
                  <a:srgbClr val="B22600"/>
                </a:solidFill>
                <a:latin typeface="Tahoma" panose="020B0604030504040204" pitchFamily="34" charset="0"/>
              </a:rPr>
              <a:t>Apr 15</a:t>
            </a:r>
          </a:p>
        </p:txBody>
      </p:sp>
    </p:spTree>
    <p:extLst>
      <p:ext uri="{BB962C8B-B14F-4D97-AF65-F5344CB8AC3E}">
        <p14:creationId xmlns:p14="http://schemas.microsoft.com/office/powerpoint/2010/main" val="201109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80451" y="664635"/>
            <a:ext cx="9971116" cy="696191"/>
          </a:xfrm>
          <a:prstGeom prst="rect">
            <a:avLst/>
          </a:prstGeom>
        </p:spPr>
        <p:txBody>
          <a:bodyP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all" spc="0" normalizeH="0" baseline="0" noProof="0" dirty="0">
                <a:ln>
                  <a:noFill/>
                </a:ln>
                <a:solidFill>
                  <a:srgbClr val="F8931D"/>
                </a:solidFill>
                <a:effectLst/>
                <a:uLnTx/>
                <a:uFillTx/>
                <a:latin typeface="Times New Roman" panose="02020603050405020304" pitchFamily="18" charset="0"/>
                <a:ea typeface="+mj-ea"/>
                <a:cs typeface="Times New Roman" panose="02020603050405020304" pitchFamily="18" charset="0"/>
              </a:rPr>
              <a:t>MODULES</a:t>
            </a:r>
          </a:p>
        </p:txBody>
      </p:sp>
      <p:sp>
        <p:nvSpPr>
          <p:cNvPr id="3" name="Content Placeholder 2"/>
          <p:cNvSpPr txBox="1">
            <a:spLocks/>
          </p:cNvSpPr>
          <p:nvPr/>
        </p:nvSpPr>
        <p:spPr>
          <a:xfrm>
            <a:off x="1110348" y="1549085"/>
            <a:ext cx="10441219" cy="473069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Data Selection and Loading</a:t>
            </a:r>
            <a:endPar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Data Preprocessing</a:t>
            </a:r>
          </a:p>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Splitting Dataset into Train and Test Data</a:t>
            </a:r>
            <a:endPar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Feature Extraction</a:t>
            </a:r>
          </a:p>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Classification</a:t>
            </a:r>
          </a:p>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Prediction</a:t>
            </a:r>
          </a:p>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Result Generation</a:t>
            </a:r>
          </a:p>
          <a:p>
            <a:pPr marL="91440" marR="0" lvl="0" indent="-91440" algn="just" defTabSz="914400" rtl="0" eaLnBrk="1" fontAlgn="auto" latinLnBrk="0" hangingPunct="1">
              <a:lnSpc>
                <a:spcPct val="150000"/>
              </a:lnSpc>
              <a:spcBef>
                <a:spcPts val="1200"/>
              </a:spcBef>
              <a:spcAft>
                <a:spcPts val="200"/>
              </a:spcAft>
              <a:buClr>
                <a:srgbClr val="FFCA08"/>
              </a:buClr>
              <a:buSzPct val="100000"/>
              <a:buFont typeface="Wingdings" pitchFamily="2" charset="2"/>
              <a:buChar char="Ø"/>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4107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Outline</a:t>
            </a:r>
          </a:p>
        </p:txBody>
      </p:sp>
      <p:sp>
        <p:nvSpPr>
          <p:cNvPr id="3" name="Content Placeholder 2"/>
          <p:cNvSpPr>
            <a:spLocks noGrp="1"/>
          </p:cNvSpPr>
          <p:nvPr>
            <p:ph idx="1"/>
          </p:nvPr>
        </p:nvSpPr>
        <p:spPr>
          <a:xfrm>
            <a:off x="838200" y="985558"/>
            <a:ext cx="10515600" cy="5279055"/>
          </a:xfrm>
        </p:spPr>
        <p:txBody>
          <a:bodyPr vert="horz" lIns="91440" tIns="45720" rIns="91440" bIns="45720" rtlCol="0" anchor="t">
            <a:noAutofit/>
          </a:bodyPr>
          <a:lstStyle/>
          <a:p>
            <a:r>
              <a:rPr lang="en-US" sz="1400" dirty="0"/>
              <a:t>Problem Statement  </a:t>
            </a:r>
          </a:p>
          <a:p>
            <a:pPr lvl="1"/>
            <a:r>
              <a:rPr lang="en-US" sz="1400" dirty="0"/>
              <a:t>Introduction </a:t>
            </a:r>
          </a:p>
          <a:p>
            <a:pPr lvl="1"/>
            <a:r>
              <a:rPr lang="en-US" sz="1400" dirty="0">
                <a:cs typeface="Calibri"/>
              </a:rPr>
              <a:t>Motivation</a:t>
            </a:r>
          </a:p>
          <a:p>
            <a:pPr lvl="1"/>
            <a:r>
              <a:rPr lang="en-US" sz="1400" dirty="0"/>
              <a:t>Literature Survey</a:t>
            </a:r>
            <a:endParaRPr lang="en-US" sz="1400" dirty="0">
              <a:cs typeface="Calibri"/>
            </a:endParaRPr>
          </a:p>
          <a:p>
            <a:pPr lvl="1"/>
            <a:r>
              <a:rPr lang="en-US" sz="1400" dirty="0"/>
              <a:t>Gap Analysis</a:t>
            </a:r>
          </a:p>
          <a:p>
            <a:pPr lvl="1"/>
            <a:r>
              <a:rPr lang="en-US" sz="1400" dirty="0"/>
              <a:t>problem statement </a:t>
            </a:r>
            <a:endParaRPr lang="en-US" sz="1400" dirty="0">
              <a:cs typeface="Calibri"/>
            </a:endParaRPr>
          </a:p>
          <a:p>
            <a:pPr lvl="1"/>
            <a:r>
              <a:rPr lang="en-US" sz="1400" dirty="0"/>
              <a:t>Objectives </a:t>
            </a:r>
          </a:p>
          <a:p>
            <a:pPr lvl="1"/>
            <a:r>
              <a:rPr lang="en-US" sz="1400" dirty="0"/>
              <a:t>Social Impact (Applications)</a:t>
            </a:r>
            <a:endParaRPr lang="en-US" sz="1400" dirty="0">
              <a:cs typeface="Calibri"/>
            </a:endParaRPr>
          </a:p>
          <a:p>
            <a:pPr lvl="1"/>
            <a:r>
              <a:rPr lang="en-US" sz="1400" dirty="0"/>
              <a:t>System Architecture</a:t>
            </a:r>
          </a:p>
          <a:p>
            <a:pPr lvl="1"/>
            <a:r>
              <a:rPr lang="en-US" sz="1400" dirty="0"/>
              <a:t>Data flow diagram</a:t>
            </a:r>
          </a:p>
          <a:p>
            <a:pPr lvl="1"/>
            <a:r>
              <a:rPr lang="en-US" sz="1400" dirty="0"/>
              <a:t>Feasibility and Scope</a:t>
            </a:r>
            <a:endParaRPr lang="en-US" sz="1400" dirty="0">
              <a:cs typeface="Calibri"/>
            </a:endParaRPr>
          </a:p>
          <a:p>
            <a:pPr marL="457200" lvl="1" indent="0">
              <a:buNone/>
            </a:pPr>
            <a:r>
              <a:rPr lang="en-US" sz="1400" dirty="0"/>
              <a:t>       -  Software and Hardware requirement</a:t>
            </a:r>
          </a:p>
          <a:p>
            <a:pPr marL="457200" lvl="1" indent="0">
              <a:buNone/>
            </a:pPr>
            <a:r>
              <a:rPr lang="en-US" sz="1400" dirty="0"/>
              <a:t>       -  Project Timeline</a:t>
            </a:r>
          </a:p>
          <a:p>
            <a:pPr lvl="1"/>
            <a:r>
              <a:rPr lang="en-US" sz="1400" dirty="0"/>
              <a:t>Project Modules</a:t>
            </a:r>
          </a:p>
          <a:p>
            <a:pPr lvl="1"/>
            <a:r>
              <a:rPr lang="en-US" sz="1400" dirty="0"/>
              <a:t>Proposed System</a:t>
            </a:r>
          </a:p>
          <a:p>
            <a:pPr lvl="1"/>
            <a:r>
              <a:rPr lang="en-US" sz="1400" dirty="0"/>
              <a:t>Advantages and Limitations</a:t>
            </a:r>
          </a:p>
          <a:p>
            <a:pPr lvl="1"/>
            <a:r>
              <a:rPr lang="en-US" sz="1400" dirty="0"/>
              <a:t>Conclusion</a:t>
            </a:r>
          </a:p>
          <a:p>
            <a:pPr lvl="1"/>
            <a:r>
              <a:rPr lang="en-US" sz="1400" dirty="0"/>
              <a:t>References </a:t>
            </a:r>
          </a:p>
          <a:p>
            <a:pPr lvl="1"/>
            <a:endParaRPr lang="en-US" sz="1400" dirty="0"/>
          </a:p>
          <a:p>
            <a:pPr lvl="1"/>
            <a:endParaRPr lang="en-US" sz="1400" dirty="0"/>
          </a:p>
          <a:p>
            <a:endParaRPr lang="en-US" sz="1400" dirty="0"/>
          </a:p>
        </p:txBody>
      </p:sp>
      <p:sp>
        <p:nvSpPr>
          <p:cNvPr id="4" name="Date Placeholder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08/10/2021</a:t>
            </a:r>
          </a:p>
        </p:txBody>
      </p:sp>
      <p:sp>
        <p:nvSpPr>
          <p:cNvPr id="6" name="Footer Placeholder 5">
            <a:extLst>
              <a:ext uri="{FF2B5EF4-FFF2-40B4-BE49-F238E27FC236}">
                <a16:creationId xmlns:a16="http://schemas.microsoft.com/office/drawing/2014/main" id="{9C7C6250-E17A-DE4E-8FB6-689763C50A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BE Project SKNCOE 2021-22</a:t>
            </a:r>
          </a:p>
        </p:txBody>
      </p:sp>
      <p:sp>
        <p:nvSpPr>
          <p:cNvPr id="5" name="Slide Number Placeholder 4"/>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BFD712-9A51-4586-91F9-28577CD1986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8978" y="602061"/>
            <a:ext cx="10058400" cy="675410"/>
          </a:xfrm>
        </p:spPr>
        <p:txBody>
          <a:bodyPr>
            <a:normAutofit/>
          </a:bodyPr>
          <a:lstStyle/>
          <a:p>
            <a:r>
              <a:rPr lang="en-US" b="1" cap="all" dirty="0">
                <a:solidFill>
                  <a:schemeClr val="accent2"/>
                </a:solidFill>
                <a:latin typeface="Times New Roman" panose="02020603050405020304" pitchFamily="18" charset="0"/>
                <a:cs typeface="Times New Roman" panose="02020603050405020304" pitchFamily="18" charset="0"/>
              </a:rPr>
              <a:t>PROPOSED SYSTEM</a:t>
            </a:r>
          </a:p>
        </p:txBody>
      </p:sp>
      <p:sp>
        <p:nvSpPr>
          <p:cNvPr id="5" name="Content Placeholder 2"/>
          <p:cNvSpPr>
            <a:spLocks noGrp="1"/>
          </p:cNvSpPr>
          <p:nvPr>
            <p:ph idx="1"/>
          </p:nvPr>
        </p:nvSpPr>
        <p:spPr>
          <a:xfrm>
            <a:off x="690096" y="1627094"/>
            <a:ext cx="11501904" cy="4504764"/>
          </a:xfrm>
        </p:spPr>
        <p:txBody>
          <a:bodyPr>
            <a:noAutofit/>
          </a:bodyPr>
          <a:lstStyle/>
          <a:p>
            <a:pPr algn="just">
              <a:lnSpc>
                <a:spcPct val="150000"/>
              </a:lnSpc>
              <a:buClr>
                <a:schemeClr val="accent2"/>
              </a:buClr>
              <a:buFont typeface="Wingdings"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The </a:t>
            </a:r>
            <a:r>
              <a:rPr lang="en-US" sz="2200" dirty="0">
                <a:solidFill>
                  <a:schemeClr val="tx1"/>
                </a:solidFill>
                <a:latin typeface="Times New Roman" panose="02020603050405020304" pitchFamily="18" charset="0"/>
                <a:cs typeface="Times New Roman" panose="02020603050405020304" pitchFamily="18" charset="0"/>
              </a:rPr>
              <a:t>proposed </a:t>
            </a:r>
            <a:r>
              <a:rPr lang="en-IN" sz="2200" dirty="0">
                <a:solidFill>
                  <a:schemeClr val="tx1"/>
                </a:solidFill>
                <a:latin typeface="Times New Roman" panose="02020603050405020304" pitchFamily="18" charset="0"/>
                <a:cs typeface="Times New Roman" panose="02020603050405020304" pitchFamily="18" charset="0"/>
              </a:rPr>
              <a:t>model is a feature-based model that uses features from tweets contents to develop a machine learning classifier for classifying the tweets as cyberbullying or non-cyberbullying and its severity as low, medium, high or none.</a:t>
            </a:r>
            <a:endParaRPr lang="en-US" sz="2200"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accent2"/>
              </a:buCl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 This system will increase the accuracy of the supervised classification results by classifying the data. An approach is proposed for detecting and preventing cyberbullying using Supervised Binary classification Machine Learning algorithms.</a:t>
            </a:r>
          </a:p>
          <a:p>
            <a:pPr algn="just">
              <a:lnSpc>
                <a:spcPct val="150000"/>
              </a:lnSpc>
              <a:buClr>
                <a:schemeClr val="accent2"/>
              </a:buCl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 Our model is evaluated on Naive Bayes. It enhances the performance of the overall classification results.</a:t>
            </a:r>
            <a:endParaRPr lang="en-IN" sz="22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71518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45281" y="609760"/>
            <a:ext cx="10011612" cy="665019"/>
          </a:xfrm>
        </p:spPr>
        <p:txBody>
          <a:bodyPr>
            <a:normAutofit/>
          </a:bodyPr>
          <a:lstStyle/>
          <a:p>
            <a:r>
              <a:rPr lang="en-US" b="1" cap="all" dirty="0">
                <a:solidFill>
                  <a:schemeClr val="accent2"/>
                </a:solidFill>
                <a:latin typeface="Times New Roman" panose="02020603050405020304" pitchFamily="18" charset="0"/>
                <a:cs typeface="Times New Roman" panose="02020603050405020304" pitchFamily="18" charset="0"/>
              </a:rPr>
              <a:t>ADVANTAGES</a:t>
            </a:r>
          </a:p>
        </p:txBody>
      </p:sp>
      <p:sp>
        <p:nvSpPr>
          <p:cNvPr id="5" name="Content Placeholder 2"/>
          <p:cNvSpPr>
            <a:spLocks noGrp="1"/>
          </p:cNvSpPr>
          <p:nvPr>
            <p:ph idx="1"/>
          </p:nvPr>
        </p:nvSpPr>
        <p:spPr>
          <a:xfrm>
            <a:off x="988353" y="1707776"/>
            <a:ext cx="10925467" cy="4034118"/>
          </a:xfrm>
        </p:spPr>
        <p:txBody>
          <a:bodyPr>
            <a:normAutofit/>
          </a:bodyPr>
          <a:lstStyle/>
          <a:p>
            <a:pPr lvl="0" algn="just">
              <a:lnSpc>
                <a:spcPct val="150000"/>
              </a:lnSpc>
              <a:buClr>
                <a:schemeClr val="accent2"/>
              </a:buCl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Using ML techniques to predict cyberbullying produces high performance.</a:t>
            </a:r>
            <a:endParaRPr lang="en-IN" sz="2200" dirty="0">
              <a:solidFill>
                <a:schemeClr val="tx1"/>
              </a:solidFill>
              <a:latin typeface="Times New Roman" panose="02020603050405020304" pitchFamily="18" charset="0"/>
              <a:cs typeface="Times New Roman" panose="02020603050405020304" pitchFamily="18" charset="0"/>
            </a:endParaRPr>
          </a:p>
          <a:p>
            <a:pPr lvl="0" algn="just">
              <a:lnSpc>
                <a:spcPct val="150000"/>
              </a:lnSpc>
              <a:buClr>
                <a:schemeClr val="accent2"/>
              </a:buCl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ML techniques like SVM and Naïve Bayes predicts the results accurately.</a:t>
            </a:r>
            <a:endParaRPr lang="en-IN" sz="2200" dirty="0">
              <a:solidFill>
                <a:schemeClr val="tx1"/>
              </a:solidFill>
              <a:latin typeface="Times New Roman" panose="02020603050405020304" pitchFamily="18" charset="0"/>
              <a:cs typeface="Times New Roman" panose="02020603050405020304" pitchFamily="18" charset="0"/>
            </a:endParaRPr>
          </a:p>
          <a:p>
            <a:pPr lvl="0" algn="just">
              <a:lnSpc>
                <a:spcPct val="150000"/>
              </a:lnSpc>
              <a:buClr>
                <a:schemeClr val="accent2"/>
              </a:buCl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It avoid sparsity problems.</a:t>
            </a:r>
            <a:endParaRPr lang="en-IN" sz="2200" dirty="0">
              <a:solidFill>
                <a:schemeClr val="tx1"/>
              </a:solidFill>
              <a:latin typeface="Times New Roman" panose="02020603050405020304" pitchFamily="18" charset="0"/>
              <a:cs typeface="Times New Roman" panose="02020603050405020304" pitchFamily="18" charset="0"/>
            </a:endParaRPr>
          </a:p>
          <a:p>
            <a:pPr lvl="0" algn="just">
              <a:lnSpc>
                <a:spcPct val="150000"/>
              </a:lnSpc>
              <a:buClr>
                <a:schemeClr val="accent2"/>
              </a:buCl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Reduces the information Loss and the bias of the inference due to the multiple estimates.</a:t>
            </a:r>
            <a:endParaRPr lang="en-IN" sz="22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623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09662" y="596561"/>
            <a:ext cx="9960725" cy="748145"/>
          </a:xfrm>
        </p:spPr>
        <p:txBody>
          <a:bodyPr>
            <a:normAutofit/>
          </a:bodyPr>
          <a:lstStyle/>
          <a:p>
            <a:r>
              <a:rPr lang="en-US" b="1" cap="all" dirty="0">
                <a:solidFill>
                  <a:schemeClr val="accent2"/>
                </a:solidFill>
                <a:latin typeface="Times New Roman" panose="02020603050405020304" pitchFamily="18" charset="0"/>
                <a:cs typeface="Times New Roman" panose="02020603050405020304" pitchFamily="18" charset="0"/>
              </a:rPr>
              <a:t>DISADVANTAGES</a:t>
            </a:r>
          </a:p>
        </p:txBody>
      </p:sp>
      <p:sp>
        <p:nvSpPr>
          <p:cNvPr id="5" name="Content Placeholder 2"/>
          <p:cNvSpPr>
            <a:spLocks noGrp="1"/>
          </p:cNvSpPr>
          <p:nvPr>
            <p:ph idx="1"/>
          </p:nvPr>
        </p:nvSpPr>
        <p:spPr>
          <a:xfrm>
            <a:off x="1025569" y="1775012"/>
            <a:ext cx="9750829" cy="3684494"/>
          </a:xfrm>
        </p:spPr>
        <p:txBody>
          <a:bodyPr>
            <a:normAutofit/>
          </a:bodyPr>
          <a:lstStyle/>
          <a:p>
            <a:pPr>
              <a:lnSpc>
                <a:spcPct val="200000"/>
              </a:lnSpc>
              <a:buClr>
                <a:schemeClr val="accent2"/>
              </a:buClr>
              <a:buFont typeface="Wingdings" panose="05000000000000000000" pitchFamily="2" charset="2"/>
              <a:buChar char="Ø"/>
            </a:pPr>
            <a:r>
              <a:rPr lang="en-US" sz="2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Doesn’t Efficient for handling large volume of data.</a:t>
            </a:r>
          </a:p>
          <a:p>
            <a:pPr>
              <a:lnSpc>
                <a:spcPct val="200000"/>
              </a:lnSpc>
              <a:buClr>
                <a:schemeClr val="accent2"/>
              </a:buClr>
              <a:buFont typeface="Wingdings" panose="05000000000000000000" pitchFamily="2" charset="2"/>
              <a:buChar char="Ø"/>
            </a:pPr>
            <a:r>
              <a:rPr lang="en-IN" sz="2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Data is inherently scarce in terms of public access</a:t>
            </a:r>
            <a:endParaRPr lang="en-US" sz="2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200000"/>
              </a:lnSpc>
              <a:buClr>
                <a:schemeClr val="accent2"/>
              </a:buClr>
              <a:buFont typeface="Wingdings" panose="05000000000000000000" pitchFamily="2" charset="2"/>
              <a:buChar char="Ø"/>
            </a:pPr>
            <a:r>
              <a:rPr lang="en-US" sz="2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Incorrect Classification Results.</a:t>
            </a:r>
          </a:p>
          <a:p>
            <a:pPr>
              <a:lnSpc>
                <a:spcPct val="200000"/>
              </a:lnSpc>
              <a:buClr>
                <a:schemeClr val="accent2"/>
              </a:buClr>
              <a:buFont typeface="Wingdings" panose="05000000000000000000" pitchFamily="2" charset="2"/>
              <a:buChar char="Ø"/>
            </a:pPr>
            <a:r>
              <a:rPr lang="en-US" sz="2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Less Prediction Accuracy</a:t>
            </a:r>
          </a:p>
          <a:p>
            <a:pPr algn="just">
              <a:lnSpc>
                <a:spcPct val="150000"/>
              </a:lnSpc>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548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7B05-B1F6-AE93-28AB-7B2F84729474}"/>
              </a:ext>
            </a:extLst>
          </p:cNvPr>
          <p:cNvSpPr>
            <a:spLocks noGrp="1"/>
          </p:cNvSpPr>
          <p:nvPr>
            <p:ph type="title"/>
          </p:nvPr>
        </p:nvSpPr>
        <p:spPr/>
        <p:txBody>
          <a:bodyPr/>
          <a:lstStyle/>
          <a:p>
            <a:r>
              <a:rPr lang="en-US" b="1" cap="all" dirty="0">
                <a:solidFill>
                  <a:schemeClr val="accent2"/>
                </a:solidFill>
                <a:latin typeface="Times New Roman" panose="02020603050405020304" pitchFamily="18" charset="0"/>
                <a:cs typeface="Times New Roman" panose="02020603050405020304" pitchFamily="18" charset="0"/>
              </a:rPr>
              <a:t>Test case 01</a:t>
            </a:r>
            <a:endParaRPr lang="en-IN" dirty="0"/>
          </a:p>
        </p:txBody>
      </p:sp>
      <p:sp>
        <p:nvSpPr>
          <p:cNvPr id="3" name="Content Placeholder 2">
            <a:extLst>
              <a:ext uri="{FF2B5EF4-FFF2-40B4-BE49-F238E27FC236}">
                <a16:creationId xmlns:a16="http://schemas.microsoft.com/office/drawing/2014/main" id="{EF09F852-5877-5766-4AFC-CA34B375AFFF}"/>
              </a:ext>
            </a:extLst>
          </p:cNvPr>
          <p:cNvSpPr>
            <a:spLocks noGrp="1"/>
          </p:cNvSpPr>
          <p:nvPr>
            <p:ph idx="1"/>
          </p:nvPr>
        </p:nvSpPr>
        <p:spPr/>
        <p:txBody>
          <a:bodyPr/>
          <a:lstStyle/>
          <a:p>
            <a:pPr algn="just">
              <a:lnSpc>
                <a:spcPct val="150000"/>
              </a:lnSpc>
              <a:spcBef>
                <a:spcPts val="12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rPr>
              <a:t>Aim:</a:t>
            </a:r>
            <a:r>
              <a:rPr lang="en-IN" b="1" dirty="0">
                <a:latin typeface="Calibri" panose="020F0502020204030204" pitchFamily="34"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Analysis of comments on Mr. Donald Triumph’s tweets and find the negative and positive comments. So that we can check whether that parent tweet is getting positive or negative feedback from the public to identify the cyberbullying case.</a:t>
            </a:r>
            <a:endParaRPr lang="en-IN" sz="1800" dirty="0">
              <a:effectLst/>
              <a:latin typeface="Calibri" panose="020F0502020204030204" pitchFamily="34" charset="0"/>
              <a:ea typeface="Calibri" panose="020F0502020204030204" pitchFamily="34" charset="0"/>
            </a:endParaRPr>
          </a:p>
          <a:p>
            <a:pPr algn="just">
              <a:lnSpc>
                <a:spcPct val="150000"/>
              </a:lnSpc>
              <a:spcBef>
                <a:spcPts val="12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rPr>
              <a:t>Dataset: </a:t>
            </a:r>
            <a:r>
              <a:rPr lang="en-IN" sz="1800" dirty="0">
                <a:solidFill>
                  <a:srgbClr val="000000"/>
                </a:solidFill>
                <a:effectLst/>
                <a:latin typeface="Times New Roman" panose="02020603050405020304" pitchFamily="18" charset="0"/>
                <a:ea typeface="Times New Roman" panose="02020603050405020304" pitchFamily="18" charset="0"/>
              </a:rPr>
              <a:t>Dataset imported from Kaggle.com</a:t>
            </a:r>
          </a:p>
          <a:p>
            <a:pPr algn="just">
              <a:lnSpc>
                <a:spcPct val="150000"/>
              </a:lnSpc>
              <a:spcBef>
                <a:spcPts val="12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rPr>
              <a:t>Output: </a:t>
            </a:r>
            <a:endParaRPr lang="en-IN" sz="1800" dirty="0">
              <a:effectLst/>
              <a:latin typeface="Calibri" panose="020F0502020204030204" pitchFamily="34" charset="0"/>
              <a:ea typeface="Calibri" panose="020F0502020204030204" pitchFamily="34" charset="0"/>
            </a:endParaRPr>
          </a:p>
          <a:p>
            <a:pPr algn="just">
              <a:lnSpc>
                <a:spcPct val="150000"/>
              </a:lnSpc>
              <a:spcBef>
                <a:spcPts val="1200"/>
              </a:spcBef>
              <a:spcAft>
                <a:spcPts val="600"/>
              </a:spcAft>
            </a:pPr>
            <a:endParaRPr lang="en-IN" sz="1800" dirty="0">
              <a:effectLst/>
              <a:latin typeface="Calibri" panose="020F0502020204030204" pitchFamily="34" charset="0"/>
              <a:ea typeface="Calibri" panose="020F0502020204030204" pitchFamily="34" charset="0"/>
            </a:endParaRPr>
          </a:p>
          <a:p>
            <a:endParaRPr lang="en-IN" dirty="0"/>
          </a:p>
        </p:txBody>
      </p:sp>
      <p:graphicFrame>
        <p:nvGraphicFramePr>
          <p:cNvPr id="8" name="Table 7">
            <a:extLst>
              <a:ext uri="{FF2B5EF4-FFF2-40B4-BE49-F238E27FC236}">
                <a16:creationId xmlns:a16="http://schemas.microsoft.com/office/drawing/2014/main" id="{6708D9F9-75E4-521D-C2F6-F374B00CF754}"/>
              </a:ext>
            </a:extLst>
          </p:cNvPr>
          <p:cNvGraphicFramePr>
            <a:graphicFrameLocks noGrp="1"/>
          </p:cNvGraphicFramePr>
          <p:nvPr>
            <p:extLst>
              <p:ext uri="{D42A27DB-BD31-4B8C-83A1-F6EECF244321}">
                <p14:modId xmlns:p14="http://schemas.microsoft.com/office/powerpoint/2010/main" val="4276286750"/>
              </p:ext>
            </p:extLst>
          </p:nvPr>
        </p:nvGraphicFramePr>
        <p:xfrm>
          <a:off x="3987109" y="4400486"/>
          <a:ext cx="5725160" cy="571628"/>
        </p:xfrm>
        <a:graphic>
          <a:graphicData uri="http://schemas.openxmlformats.org/drawingml/2006/table">
            <a:tbl>
              <a:tblPr firstRow="1" firstCol="1" bandRow="1"/>
              <a:tblGrid>
                <a:gridCol w="1908175">
                  <a:extLst>
                    <a:ext uri="{9D8B030D-6E8A-4147-A177-3AD203B41FA5}">
                      <a16:colId xmlns:a16="http://schemas.microsoft.com/office/drawing/2014/main" val="1782624322"/>
                    </a:ext>
                  </a:extLst>
                </a:gridCol>
                <a:gridCol w="1908175">
                  <a:extLst>
                    <a:ext uri="{9D8B030D-6E8A-4147-A177-3AD203B41FA5}">
                      <a16:colId xmlns:a16="http://schemas.microsoft.com/office/drawing/2014/main" val="2420070195"/>
                    </a:ext>
                  </a:extLst>
                </a:gridCol>
                <a:gridCol w="1908810">
                  <a:extLst>
                    <a:ext uri="{9D8B030D-6E8A-4147-A177-3AD203B41FA5}">
                      <a16:colId xmlns:a16="http://schemas.microsoft.com/office/drawing/2014/main" val="3177603643"/>
                    </a:ext>
                  </a:extLst>
                </a:gridCol>
              </a:tblGrid>
              <a:tr h="0">
                <a:tc>
                  <a:txBody>
                    <a:bodyPr/>
                    <a:lstStyle/>
                    <a:p>
                      <a:pPr algn="just">
                        <a:lnSpc>
                          <a:spcPct val="150000"/>
                        </a:lnSpc>
                        <a:spcAft>
                          <a:spcPts val="800"/>
                        </a:spcAft>
                        <a:tabLst>
                          <a:tab pos="2435225" algn="l"/>
                        </a:tabLst>
                      </a:pPr>
                      <a:r>
                        <a:rPr lang="en-IN" sz="1400" dirty="0">
                          <a:effectLst/>
                          <a:latin typeface="Times New Roman" panose="02020603050405020304" pitchFamily="18" charset="0"/>
                          <a:ea typeface="Times New Roman" panose="02020603050405020304" pitchFamily="18" charset="0"/>
                        </a:rPr>
                        <a:t>Total No. of Tweets</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Violent Tweets (in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dirty="0">
                          <a:effectLst/>
                          <a:latin typeface="Times New Roman" panose="02020603050405020304" pitchFamily="18" charset="0"/>
                          <a:ea typeface="Times New Roman" panose="02020603050405020304" pitchFamily="18" charset="0"/>
                        </a:rPr>
                        <a:t>Non-Violent Tweets</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6783128"/>
                  </a:ext>
                </a:extLst>
              </a:tr>
              <a:tr h="0">
                <a:tc>
                  <a:txBody>
                    <a:bodyPr/>
                    <a:lstStyle/>
                    <a:p>
                      <a:pPr algn="just">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41122</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a:solidFill>
                            <a:srgbClr val="FF0000"/>
                          </a:solidFill>
                          <a:effectLst/>
                          <a:latin typeface="Times New Roman" panose="02020603050405020304" pitchFamily="18" charset="0"/>
                          <a:ea typeface="Times New Roman" panose="02020603050405020304" pitchFamily="18" charset="0"/>
                        </a:rPr>
                        <a:t>24.7%</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dirty="0">
                          <a:solidFill>
                            <a:srgbClr val="00B050"/>
                          </a:solidFill>
                          <a:effectLst/>
                          <a:latin typeface="Times New Roman" panose="02020603050405020304" pitchFamily="18" charset="0"/>
                          <a:ea typeface="Times New Roman" panose="02020603050405020304" pitchFamily="18" charset="0"/>
                        </a:rPr>
                        <a:t>75.3%</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5614899"/>
                  </a:ext>
                </a:extLst>
              </a:tr>
            </a:tbl>
          </a:graphicData>
        </a:graphic>
      </p:graphicFrame>
    </p:spTree>
    <p:extLst>
      <p:ext uri="{BB962C8B-B14F-4D97-AF65-F5344CB8AC3E}">
        <p14:creationId xmlns:p14="http://schemas.microsoft.com/office/powerpoint/2010/main" val="2198896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2A2C9-CE80-A250-38D0-F36ABE610EEC}"/>
              </a:ext>
            </a:extLst>
          </p:cNvPr>
          <p:cNvSpPr>
            <a:spLocks noGrp="1"/>
          </p:cNvSpPr>
          <p:nvPr>
            <p:ph idx="1"/>
          </p:nvPr>
        </p:nvSpPr>
        <p:spPr>
          <a:xfrm>
            <a:off x="2562318" y="654423"/>
            <a:ext cx="8915400" cy="3777622"/>
          </a:xfrm>
        </p:spPr>
        <p:txBody>
          <a:bodyPr/>
          <a:lstStyle/>
          <a:p>
            <a:pPr marL="0" lvl="0" indent="0" algn="just">
              <a:lnSpc>
                <a:spcPct val="150000"/>
              </a:lnSpc>
              <a:buNone/>
              <a:tabLst>
                <a:tab pos="2435225" algn="l"/>
              </a:tabLst>
            </a:pPr>
            <a:r>
              <a:rPr lang="en-IN" sz="1800" b="1" dirty="0">
                <a:effectLst/>
                <a:latin typeface="Times New Roman" panose="02020603050405020304" pitchFamily="18" charset="0"/>
                <a:ea typeface="Times New Roman" panose="02020603050405020304" pitchFamily="18" charset="0"/>
              </a:rPr>
              <a:t>Result:  </a:t>
            </a:r>
          </a:p>
          <a:p>
            <a:pPr marL="342900" lvl="0" indent="-342900" algn="just">
              <a:lnSpc>
                <a:spcPct val="150000"/>
              </a:lnSpc>
              <a:buFont typeface="Symbol" panose="05050102010706020507" pitchFamily="18" charset="2"/>
              <a:buChar char=""/>
              <a:tabLst>
                <a:tab pos="2435225" algn="l"/>
              </a:tabLst>
            </a:pPr>
            <a:r>
              <a:rPr lang="en-IN" sz="1800" dirty="0">
                <a:effectLst/>
                <a:latin typeface="Times New Roman" panose="02020603050405020304" pitchFamily="18" charset="0"/>
                <a:ea typeface="Times New Roman" panose="02020603050405020304" pitchFamily="18" charset="0"/>
              </a:rPr>
              <a:t>Out of the total of 41122 tweets done by the public on the Mr. Donal Triumphs tweet </a:t>
            </a:r>
            <a:r>
              <a:rPr lang="en-IN" sz="1800" dirty="0">
                <a:solidFill>
                  <a:srgbClr val="FF0000"/>
                </a:solidFill>
                <a:effectLst/>
                <a:latin typeface="Times New Roman" panose="02020603050405020304" pitchFamily="18" charset="0"/>
                <a:ea typeface="Times New Roman" panose="02020603050405020304" pitchFamily="18" charset="0"/>
              </a:rPr>
              <a:t>24.7%</a:t>
            </a:r>
            <a:r>
              <a:rPr lang="en-IN" sz="1800" dirty="0">
                <a:effectLst/>
                <a:latin typeface="Times New Roman" panose="02020603050405020304" pitchFamily="18" charset="0"/>
                <a:ea typeface="Times New Roman" panose="02020603050405020304" pitchFamily="18" charset="0"/>
              </a:rPr>
              <a:t> are Violent(positive) tweets and </a:t>
            </a:r>
            <a:r>
              <a:rPr lang="en-IN" sz="1800" dirty="0">
                <a:solidFill>
                  <a:srgbClr val="00B050"/>
                </a:solidFill>
                <a:effectLst/>
                <a:latin typeface="Times New Roman" panose="02020603050405020304" pitchFamily="18" charset="0"/>
                <a:ea typeface="Times New Roman" panose="02020603050405020304" pitchFamily="18" charset="0"/>
              </a:rPr>
              <a:t>75.3% </a:t>
            </a:r>
            <a:r>
              <a:rPr lang="en-IN" sz="1800" dirty="0">
                <a:effectLst/>
                <a:latin typeface="Times New Roman" panose="02020603050405020304" pitchFamily="18" charset="0"/>
                <a:ea typeface="Times New Roman" panose="02020603050405020304" pitchFamily="18" charset="0"/>
              </a:rPr>
              <a:t>are non-violent.</a:t>
            </a:r>
            <a:r>
              <a:rPr lang="en-IN" dirty="0">
                <a:latin typeface="Calibri" panose="020F0502020204030204" pitchFamily="34" charset="0"/>
                <a:ea typeface="Times New Roman" panose="02020603050405020304" pitchFamily="18" charset="0"/>
              </a:rPr>
              <a:t> </a:t>
            </a:r>
          </a:p>
          <a:p>
            <a:pPr marL="342900" lvl="0" indent="-342900" algn="just">
              <a:lnSpc>
                <a:spcPct val="150000"/>
              </a:lnSpc>
              <a:buFont typeface="Symbol" panose="05050102010706020507" pitchFamily="18" charset="2"/>
              <a:buChar char=""/>
              <a:tabLst>
                <a:tab pos="2435225" algn="l"/>
              </a:tabLst>
            </a:pPr>
            <a:r>
              <a:rPr lang="en-IN" sz="1800" dirty="0">
                <a:effectLst/>
                <a:latin typeface="Times New Roman" panose="02020603050405020304" pitchFamily="18" charset="0"/>
                <a:ea typeface="Times New Roman" panose="02020603050405020304" pitchFamily="18" charset="0"/>
              </a:rPr>
              <a:t>This shows us there is no major activity of cyberbullying in this test case 01.</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Symbol" panose="05050102010706020507" pitchFamily="18" charset="2"/>
              <a:buChar char=""/>
              <a:tabLst>
                <a:tab pos="2435225" algn="l"/>
              </a:tabLst>
            </a:pPr>
            <a:r>
              <a:rPr lang="en-IN" sz="1800" dirty="0">
                <a:effectLst/>
                <a:latin typeface="Times New Roman" panose="02020603050405020304" pitchFamily="18" charset="0"/>
                <a:ea typeface="Times New Roman" panose="02020603050405020304" pitchFamily="18" charset="0"/>
              </a:rPr>
              <a:t>We are getting an accuracy 85%.</a:t>
            </a:r>
          </a:p>
          <a:p>
            <a:pPr marL="0" lvl="0" indent="0" algn="just">
              <a:lnSpc>
                <a:spcPct val="150000"/>
              </a:lnSpc>
              <a:spcAft>
                <a:spcPts val="800"/>
              </a:spcAft>
              <a:buNone/>
              <a:tabLst>
                <a:tab pos="2435225" algn="l"/>
              </a:tabLst>
            </a:pPr>
            <a:r>
              <a:rPr lang="en-IN" b="1" dirty="0">
                <a:latin typeface="Times New Roman" panose="02020603050405020304" pitchFamily="18" charset="0"/>
                <a:ea typeface="Calibri" panose="020F0502020204030204" pitchFamily="34" charset="0"/>
              </a:rPr>
              <a:t>Graph: 	</a:t>
            </a:r>
            <a:endParaRPr lang="en-IN" sz="1800" dirty="0">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EC2AAB2A-B377-FDFE-83E6-BEAB1D6D90E1}"/>
              </a:ext>
            </a:extLst>
          </p:cNvPr>
          <p:cNvPicPr>
            <a:picLocks noChangeAspect="1"/>
          </p:cNvPicPr>
          <p:nvPr/>
        </p:nvPicPr>
        <p:blipFill>
          <a:blip r:embed="rId2"/>
          <a:stretch>
            <a:fillRect/>
          </a:stretch>
        </p:blipFill>
        <p:spPr>
          <a:xfrm>
            <a:off x="3946912" y="3558988"/>
            <a:ext cx="2837150" cy="2752164"/>
          </a:xfrm>
          <a:prstGeom prst="rect">
            <a:avLst/>
          </a:prstGeom>
        </p:spPr>
      </p:pic>
    </p:spTree>
    <p:extLst>
      <p:ext uri="{BB962C8B-B14F-4D97-AF65-F5344CB8AC3E}">
        <p14:creationId xmlns:p14="http://schemas.microsoft.com/office/powerpoint/2010/main" val="2911074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3331-1DAE-40F2-B1BA-044715EC3974}"/>
              </a:ext>
            </a:extLst>
          </p:cNvPr>
          <p:cNvSpPr>
            <a:spLocks noGrp="1"/>
          </p:cNvSpPr>
          <p:nvPr>
            <p:ph type="title"/>
          </p:nvPr>
        </p:nvSpPr>
        <p:spPr/>
        <p:txBody>
          <a:bodyPr/>
          <a:lstStyle/>
          <a:p>
            <a:r>
              <a:rPr lang="en-US" b="1" cap="all" dirty="0">
                <a:solidFill>
                  <a:schemeClr val="accent2"/>
                </a:solidFill>
                <a:latin typeface="Times New Roman" panose="02020603050405020304" pitchFamily="18" charset="0"/>
                <a:cs typeface="Times New Roman" panose="02020603050405020304" pitchFamily="18" charset="0"/>
              </a:rPr>
              <a:t>Test case 02</a:t>
            </a:r>
            <a:endParaRPr lang="en-IN" dirty="0"/>
          </a:p>
        </p:txBody>
      </p:sp>
      <p:sp>
        <p:nvSpPr>
          <p:cNvPr id="4" name="Content Placeholder 2">
            <a:extLst>
              <a:ext uri="{FF2B5EF4-FFF2-40B4-BE49-F238E27FC236}">
                <a16:creationId xmlns:a16="http://schemas.microsoft.com/office/drawing/2014/main" id="{3FF06F5A-4669-B9DD-2C6B-EE25D285A940}"/>
              </a:ext>
            </a:extLst>
          </p:cNvPr>
          <p:cNvSpPr>
            <a:spLocks noGrp="1"/>
          </p:cNvSpPr>
          <p:nvPr>
            <p:ph idx="1"/>
          </p:nvPr>
        </p:nvSpPr>
        <p:spPr>
          <a:xfrm>
            <a:off x="2589213" y="2133600"/>
            <a:ext cx="8915400" cy="3778250"/>
          </a:xfrm>
        </p:spPr>
        <p:txBody>
          <a:bodyPr/>
          <a:lstStyle/>
          <a:p>
            <a:pPr algn="just">
              <a:lnSpc>
                <a:spcPct val="150000"/>
              </a:lnSpc>
              <a:spcBef>
                <a:spcPts val="12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rPr>
              <a:t>Aim:</a:t>
            </a:r>
            <a:r>
              <a:rPr lang="en-IN" b="1" dirty="0">
                <a:latin typeface="Calibri" panose="020F0502020204030204" pitchFamily="34"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Analysis of comments on NFT’’s tweets and find the negative and positive comments. So that we can check whether that parent tweet is getting positive or negative feedback from the public to identify the cyberbullying case.</a:t>
            </a:r>
            <a:endParaRPr lang="en-IN" sz="1800" dirty="0">
              <a:effectLst/>
              <a:latin typeface="Calibri" panose="020F0502020204030204" pitchFamily="34" charset="0"/>
              <a:ea typeface="Calibri" panose="020F0502020204030204" pitchFamily="34" charset="0"/>
            </a:endParaRPr>
          </a:p>
          <a:p>
            <a:pPr algn="just">
              <a:lnSpc>
                <a:spcPct val="150000"/>
              </a:lnSpc>
              <a:spcBef>
                <a:spcPts val="12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rPr>
              <a:t>Dataset: </a:t>
            </a:r>
            <a:r>
              <a:rPr lang="en-IN" sz="1800" dirty="0">
                <a:solidFill>
                  <a:srgbClr val="000000"/>
                </a:solidFill>
                <a:effectLst/>
                <a:latin typeface="Times New Roman" panose="02020603050405020304" pitchFamily="18" charset="0"/>
                <a:ea typeface="Times New Roman" panose="02020603050405020304" pitchFamily="18" charset="0"/>
              </a:rPr>
              <a:t>Dataset imported from Kaggle.com</a:t>
            </a:r>
          </a:p>
          <a:p>
            <a:pPr algn="just">
              <a:lnSpc>
                <a:spcPct val="150000"/>
              </a:lnSpc>
              <a:spcBef>
                <a:spcPts val="12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rPr>
              <a:t>Output: </a:t>
            </a:r>
            <a:endParaRPr lang="en-IN" sz="1800" dirty="0">
              <a:effectLst/>
              <a:latin typeface="Calibri" panose="020F0502020204030204" pitchFamily="34" charset="0"/>
              <a:ea typeface="Calibri" panose="020F0502020204030204" pitchFamily="34" charset="0"/>
            </a:endParaRPr>
          </a:p>
          <a:p>
            <a:pPr algn="just">
              <a:lnSpc>
                <a:spcPct val="150000"/>
              </a:lnSpc>
              <a:spcBef>
                <a:spcPts val="1200"/>
              </a:spcBef>
              <a:spcAft>
                <a:spcPts val="600"/>
              </a:spcAft>
            </a:pPr>
            <a:endParaRPr lang="en-IN" sz="1800" dirty="0">
              <a:effectLst/>
              <a:latin typeface="Calibri" panose="020F0502020204030204" pitchFamily="34" charset="0"/>
              <a:ea typeface="Calibri" panose="020F0502020204030204" pitchFamily="34" charset="0"/>
            </a:endParaRPr>
          </a:p>
          <a:p>
            <a:endParaRPr lang="en-IN" dirty="0"/>
          </a:p>
        </p:txBody>
      </p:sp>
      <p:graphicFrame>
        <p:nvGraphicFramePr>
          <p:cNvPr id="9" name="Table 8">
            <a:extLst>
              <a:ext uri="{FF2B5EF4-FFF2-40B4-BE49-F238E27FC236}">
                <a16:creationId xmlns:a16="http://schemas.microsoft.com/office/drawing/2014/main" id="{295FB7CA-4BA4-5EF3-E641-8C11C0CA8321}"/>
              </a:ext>
            </a:extLst>
          </p:cNvPr>
          <p:cNvGraphicFramePr>
            <a:graphicFrameLocks noGrp="1"/>
          </p:cNvGraphicFramePr>
          <p:nvPr>
            <p:extLst>
              <p:ext uri="{D42A27DB-BD31-4B8C-83A1-F6EECF244321}">
                <p14:modId xmlns:p14="http://schemas.microsoft.com/office/powerpoint/2010/main" val="1623668588"/>
              </p:ext>
            </p:extLst>
          </p:nvPr>
        </p:nvGraphicFramePr>
        <p:xfrm>
          <a:off x="4076757" y="4463239"/>
          <a:ext cx="5725160" cy="571628"/>
        </p:xfrm>
        <a:graphic>
          <a:graphicData uri="http://schemas.openxmlformats.org/drawingml/2006/table">
            <a:tbl>
              <a:tblPr firstRow="1" firstCol="1" bandRow="1"/>
              <a:tblGrid>
                <a:gridCol w="1908175">
                  <a:extLst>
                    <a:ext uri="{9D8B030D-6E8A-4147-A177-3AD203B41FA5}">
                      <a16:colId xmlns:a16="http://schemas.microsoft.com/office/drawing/2014/main" val="3469047123"/>
                    </a:ext>
                  </a:extLst>
                </a:gridCol>
                <a:gridCol w="1908175">
                  <a:extLst>
                    <a:ext uri="{9D8B030D-6E8A-4147-A177-3AD203B41FA5}">
                      <a16:colId xmlns:a16="http://schemas.microsoft.com/office/drawing/2014/main" val="1458865099"/>
                    </a:ext>
                  </a:extLst>
                </a:gridCol>
                <a:gridCol w="1908810">
                  <a:extLst>
                    <a:ext uri="{9D8B030D-6E8A-4147-A177-3AD203B41FA5}">
                      <a16:colId xmlns:a16="http://schemas.microsoft.com/office/drawing/2014/main" val="2931433847"/>
                    </a:ext>
                  </a:extLst>
                </a:gridCol>
              </a:tblGrid>
              <a:tr h="0">
                <a:tc>
                  <a:txBody>
                    <a:bodyPr/>
                    <a:lstStyle/>
                    <a:p>
                      <a:pPr algn="ctr">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Total No. of Tweets</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Violent Tweets (in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Non-Violent Tweets</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577667"/>
                  </a:ext>
                </a:extLst>
              </a:tr>
              <a:tr h="0">
                <a:tc>
                  <a:txBody>
                    <a:bodyPr/>
                    <a:lstStyle/>
                    <a:p>
                      <a:pPr algn="ctr">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12452</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435225" algn="l"/>
                        </a:tabLst>
                      </a:pPr>
                      <a:r>
                        <a:rPr lang="en-IN" sz="1400">
                          <a:solidFill>
                            <a:srgbClr val="FF0000"/>
                          </a:solidFill>
                          <a:effectLst/>
                          <a:latin typeface="Times New Roman" panose="02020603050405020304" pitchFamily="18" charset="0"/>
                          <a:ea typeface="Times New Roman" panose="02020603050405020304" pitchFamily="18" charset="0"/>
                        </a:rPr>
                        <a:t>10.1%</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435225" algn="l"/>
                        </a:tabLst>
                      </a:pPr>
                      <a:r>
                        <a:rPr lang="en-IN" sz="1400" dirty="0">
                          <a:solidFill>
                            <a:srgbClr val="00B050"/>
                          </a:solidFill>
                          <a:effectLst/>
                          <a:latin typeface="Times New Roman" panose="02020603050405020304" pitchFamily="18" charset="0"/>
                          <a:ea typeface="Times New Roman" panose="02020603050405020304" pitchFamily="18" charset="0"/>
                        </a:rPr>
                        <a:t>89.6%</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9976655"/>
                  </a:ext>
                </a:extLst>
              </a:tr>
            </a:tbl>
          </a:graphicData>
        </a:graphic>
      </p:graphicFrame>
    </p:spTree>
    <p:extLst>
      <p:ext uri="{BB962C8B-B14F-4D97-AF65-F5344CB8AC3E}">
        <p14:creationId xmlns:p14="http://schemas.microsoft.com/office/powerpoint/2010/main" val="3418977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7C3D1F-0C58-A8F3-0EB6-469C9C6FCD59}"/>
              </a:ext>
            </a:extLst>
          </p:cNvPr>
          <p:cNvSpPr>
            <a:spLocks noGrp="1"/>
          </p:cNvSpPr>
          <p:nvPr>
            <p:ph idx="1"/>
          </p:nvPr>
        </p:nvSpPr>
        <p:spPr>
          <a:xfrm>
            <a:off x="2589212" y="823826"/>
            <a:ext cx="8915400" cy="3778250"/>
          </a:xfrm>
        </p:spPr>
        <p:txBody>
          <a:bodyPr/>
          <a:lstStyle/>
          <a:p>
            <a:pPr marL="0" lvl="0" indent="0" algn="just">
              <a:lnSpc>
                <a:spcPct val="150000"/>
              </a:lnSpc>
              <a:buNone/>
              <a:tabLst>
                <a:tab pos="2435225" algn="l"/>
              </a:tabLst>
            </a:pPr>
            <a:r>
              <a:rPr lang="en-IN" sz="1800" b="1" dirty="0">
                <a:effectLst/>
                <a:latin typeface="Times New Roman" panose="02020603050405020304" pitchFamily="18" charset="0"/>
                <a:ea typeface="Times New Roman" panose="02020603050405020304" pitchFamily="18" charset="0"/>
              </a:rPr>
              <a:t>Result:  </a:t>
            </a:r>
          </a:p>
          <a:p>
            <a:pPr marL="342900" lvl="0" indent="-342900" algn="just">
              <a:lnSpc>
                <a:spcPct val="150000"/>
              </a:lnSpc>
              <a:buFont typeface="Symbol" panose="05050102010706020507" pitchFamily="18" charset="2"/>
              <a:buChar char=""/>
              <a:tabLst>
                <a:tab pos="2435225" algn="l"/>
              </a:tabLst>
            </a:pPr>
            <a:r>
              <a:rPr lang="en-IN" sz="1800" dirty="0">
                <a:effectLst/>
                <a:latin typeface="Times New Roman" panose="02020603050405020304" pitchFamily="18" charset="0"/>
                <a:ea typeface="Times New Roman" panose="02020603050405020304" pitchFamily="18" charset="0"/>
              </a:rPr>
              <a:t>Out of the total of 12452 tweets done by the public on the NFT tweet </a:t>
            </a:r>
            <a:r>
              <a:rPr lang="en-IN" sz="1800" dirty="0">
                <a:solidFill>
                  <a:srgbClr val="FF0000"/>
                </a:solidFill>
                <a:effectLst/>
                <a:latin typeface="Times New Roman" panose="02020603050405020304" pitchFamily="18" charset="0"/>
                <a:ea typeface="Times New Roman" panose="02020603050405020304" pitchFamily="18" charset="0"/>
              </a:rPr>
              <a:t>10.1%</a:t>
            </a:r>
            <a:r>
              <a:rPr lang="en-IN" sz="1800" dirty="0">
                <a:effectLst/>
                <a:latin typeface="Times New Roman" panose="02020603050405020304" pitchFamily="18" charset="0"/>
                <a:ea typeface="Times New Roman" panose="02020603050405020304" pitchFamily="18" charset="0"/>
              </a:rPr>
              <a:t> are Violent(positive) tweets and </a:t>
            </a:r>
            <a:r>
              <a:rPr lang="en-IN" sz="1800" dirty="0">
                <a:solidFill>
                  <a:srgbClr val="00B050"/>
                </a:solidFill>
                <a:effectLst/>
                <a:latin typeface="Times New Roman" panose="02020603050405020304" pitchFamily="18" charset="0"/>
                <a:ea typeface="Times New Roman" panose="02020603050405020304" pitchFamily="18" charset="0"/>
              </a:rPr>
              <a:t>89.6% </a:t>
            </a:r>
            <a:r>
              <a:rPr lang="en-IN" sz="1800" dirty="0">
                <a:effectLst/>
                <a:latin typeface="Times New Roman" panose="02020603050405020304" pitchFamily="18" charset="0"/>
                <a:ea typeface="Times New Roman" panose="02020603050405020304" pitchFamily="18" charset="0"/>
              </a:rPr>
              <a:t>are non-violent.</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tabLst>
                <a:tab pos="2435225" algn="l"/>
              </a:tabLst>
            </a:pPr>
            <a:r>
              <a:rPr lang="en-IN" sz="1800" dirty="0">
                <a:effectLst/>
                <a:latin typeface="Times New Roman" panose="02020603050405020304" pitchFamily="18" charset="0"/>
                <a:ea typeface="Times New Roman" panose="02020603050405020304" pitchFamily="18" charset="0"/>
              </a:rPr>
              <a:t>This shows us there is no major activity of cyberbullying in this test case 01.</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Symbol" panose="05050102010706020507" pitchFamily="18" charset="2"/>
              <a:buChar char=""/>
              <a:tabLst>
                <a:tab pos="2435225" algn="l"/>
              </a:tabLst>
            </a:pPr>
            <a:r>
              <a:rPr lang="en-IN" sz="1800" dirty="0">
                <a:effectLst/>
                <a:latin typeface="Times New Roman" panose="02020603050405020304" pitchFamily="18" charset="0"/>
                <a:ea typeface="Times New Roman" panose="02020603050405020304" pitchFamily="18" charset="0"/>
              </a:rPr>
              <a:t>We are getting an accuracy 94%.</a:t>
            </a:r>
            <a:endParaRPr lang="en-IN" sz="1800" dirty="0">
              <a:effectLst/>
              <a:latin typeface="Calibri" panose="020F0502020204030204" pitchFamily="34" charset="0"/>
              <a:ea typeface="Calibri" panose="020F0502020204030204" pitchFamily="34" charset="0"/>
            </a:endParaRPr>
          </a:p>
          <a:p>
            <a:pPr marL="0" lvl="0" indent="0" algn="just">
              <a:lnSpc>
                <a:spcPct val="150000"/>
              </a:lnSpc>
              <a:spcAft>
                <a:spcPts val="800"/>
              </a:spcAft>
              <a:buNone/>
              <a:tabLst>
                <a:tab pos="2435225" algn="l"/>
              </a:tabLst>
            </a:pPr>
            <a:r>
              <a:rPr lang="en-IN" b="1" dirty="0">
                <a:latin typeface="Times New Roman" panose="02020603050405020304" pitchFamily="18" charset="0"/>
                <a:ea typeface="Calibri" panose="020F0502020204030204" pitchFamily="34" charset="0"/>
              </a:rPr>
              <a:t>Graph: 	</a:t>
            </a:r>
            <a:endParaRPr lang="en-IN" sz="1800" dirty="0">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A10FE96E-50D2-13CE-CBFC-5464522A4BF2}"/>
              </a:ext>
            </a:extLst>
          </p:cNvPr>
          <p:cNvPicPr>
            <a:picLocks noChangeAspect="1"/>
          </p:cNvPicPr>
          <p:nvPr/>
        </p:nvPicPr>
        <p:blipFill>
          <a:blip r:embed="rId2"/>
          <a:stretch>
            <a:fillRect/>
          </a:stretch>
        </p:blipFill>
        <p:spPr>
          <a:xfrm>
            <a:off x="3810000" y="3747249"/>
            <a:ext cx="2967317" cy="2781814"/>
          </a:xfrm>
          <a:prstGeom prst="rect">
            <a:avLst/>
          </a:prstGeom>
        </p:spPr>
      </p:pic>
    </p:spTree>
    <p:extLst>
      <p:ext uri="{BB962C8B-B14F-4D97-AF65-F5344CB8AC3E}">
        <p14:creationId xmlns:p14="http://schemas.microsoft.com/office/powerpoint/2010/main" val="2180024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AD9-0282-1F44-783F-26E54B0AC75D}"/>
              </a:ext>
            </a:extLst>
          </p:cNvPr>
          <p:cNvSpPr>
            <a:spLocks noGrp="1"/>
          </p:cNvSpPr>
          <p:nvPr>
            <p:ph type="title"/>
          </p:nvPr>
        </p:nvSpPr>
        <p:spPr/>
        <p:txBody>
          <a:bodyPr/>
          <a:lstStyle/>
          <a:p>
            <a:r>
              <a:rPr lang="en-US" b="1" cap="all" dirty="0">
                <a:solidFill>
                  <a:schemeClr val="accent2"/>
                </a:solidFill>
                <a:latin typeface="Times New Roman" panose="02020603050405020304" pitchFamily="18" charset="0"/>
                <a:cs typeface="Times New Roman" panose="02020603050405020304" pitchFamily="18" charset="0"/>
              </a:rPr>
              <a:t>Test case 03</a:t>
            </a:r>
            <a:endParaRPr lang="en-IN" dirty="0"/>
          </a:p>
        </p:txBody>
      </p:sp>
      <p:sp>
        <p:nvSpPr>
          <p:cNvPr id="4" name="Content Placeholder 2">
            <a:extLst>
              <a:ext uri="{FF2B5EF4-FFF2-40B4-BE49-F238E27FC236}">
                <a16:creationId xmlns:a16="http://schemas.microsoft.com/office/drawing/2014/main" id="{32397C25-089E-424C-7D65-A849507405D1}"/>
              </a:ext>
            </a:extLst>
          </p:cNvPr>
          <p:cNvSpPr>
            <a:spLocks noGrp="1"/>
          </p:cNvSpPr>
          <p:nvPr>
            <p:ph idx="1"/>
          </p:nvPr>
        </p:nvSpPr>
        <p:spPr>
          <a:xfrm>
            <a:off x="2589213" y="2133600"/>
            <a:ext cx="8915400" cy="3778250"/>
          </a:xfrm>
        </p:spPr>
        <p:txBody>
          <a:bodyPr/>
          <a:lstStyle/>
          <a:p>
            <a:pPr algn="just">
              <a:lnSpc>
                <a:spcPct val="150000"/>
              </a:lnSpc>
              <a:spcBef>
                <a:spcPts val="12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rPr>
              <a:t>Aim:</a:t>
            </a:r>
            <a:r>
              <a:rPr lang="en-IN" b="1" dirty="0">
                <a:latin typeface="Calibri" panose="020F0502020204030204" pitchFamily="34"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Analysis of comments on Corona tweets and find the negative and positive comments. So that we can check whether that parent tweet is getting positive or negative feedback from the public to identify the cyberbullying case.</a:t>
            </a:r>
            <a:endParaRPr lang="en-IN" sz="1800" dirty="0">
              <a:effectLst/>
              <a:latin typeface="Calibri" panose="020F0502020204030204" pitchFamily="34" charset="0"/>
              <a:ea typeface="Calibri" panose="020F0502020204030204" pitchFamily="34" charset="0"/>
            </a:endParaRPr>
          </a:p>
          <a:p>
            <a:pPr algn="just">
              <a:lnSpc>
                <a:spcPct val="150000"/>
              </a:lnSpc>
              <a:spcBef>
                <a:spcPts val="12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rPr>
              <a:t>Dataset: </a:t>
            </a:r>
            <a:r>
              <a:rPr lang="en-IN" sz="1800" dirty="0">
                <a:solidFill>
                  <a:srgbClr val="000000"/>
                </a:solidFill>
                <a:effectLst/>
                <a:latin typeface="Times New Roman" panose="02020603050405020304" pitchFamily="18" charset="0"/>
                <a:ea typeface="Times New Roman" panose="02020603050405020304" pitchFamily="18" charset="0"/>
              </a:rPr>
              <a:t>Dataset imported from Kaggle.com</a:t>
            </a:r>
          </a:p>
          <a:p>
            <a:pPr algn="just">
              <a:lnSpc>
                <a:spcPct val="150000"/>
              </a:lnSpc>
              <a:spcBef>
                <a:spcPts val="12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rPr>
              <a:t>Output: </a:t>
            </a:r>
            <a:endParaRPr lang="en-IN" sz="1800" dirty="0">
              <a:effectLst/>
              <a:latin typeface="Calibri" panose="020F0502020204030204" pitchFamily="34" charset="0"/>
              <a:ea typeface="Calibri" panose="020F0502020204030204" pitchFamily="34" charset="0"/>
            </a:endParaRPr>
          </a:p>
          <a:p>
            <a:pPr algn="just">
              <a:lnSpc>
                <a:spcPct val="150000"/>
              </a:lnSpc>
              <a:spcBef>
                <a:spcPts val="1200"/>
              </a:spcBef>
              <a:spcAft>
                <a:spcPts val="600"/>
              </a:spcAft>
            </a:pPr>
            <a:endParaRPr lang="en-IN" sz="1800" dirty="0">
              <a:effectLst/>
              <a:latin typeface="Calibri" panose="020F0502020204030204" pitchFamily="34" charset="0"/>
              <a:ea typeface="Calibri" panose="020F0502020204030204" pitchFamily="34" charset="0"/>
            </a:endParaRPr>
          </a:p>
          <a:p>
            <a:endParaRPr lang="en-IN" dirty="0"/>
          </a:p>
        </p:txBody>
      </p:sp>
      <p:graphicFrame>
        <p:nvGraphicFramePr>
          <p:cNvPr id="6" name="Table 5">
            <a:extLst>
              <a:ext uri="{FF2B5EF4-FFF2-40B4-BE49-F238E27FC236}">
                <a16:creationId xmlns:a16="http://schemas.microsoft.com/office/drawing/2014/main" id="{9F42FF17-03B3-C5E6-7554-C591F5FAE3C8}"/>
              </a:ext>
            </a:extLst>
          </p:cNvPr>
          <p:cNvGraphicFramePr>
            <a:graphicFrameLocks noGrp="1"/>
          </p:cNvGraphicFramePr>
          <p:nvPr>
            <p:extLst>
              <p:ext uri="{D42A27DB-BD31-4B8C-83A1-F6EECF244321}">
                <p14:modId xmlns:p14="http://schemas.microsoft.com/office/powerpoint/2010/main" val="908485123"/>
              </p:ext>
            </p:extLst>
          </p:nvPr>
        </p:nvGraphicFramePr>
        <p:xfrm>
          <a:off x="4014004" y="4472204"/>
          <a:ext cx="5725160" cy="571628"/>
        </p:xfrm>
        <a:graphic>
          <a:graphicData uri="http://schemas.openxmlformats.org/drawingml/2006/table">
            <a:tbl>
              <a:tblPr firstRow="1" firstCol="1" bandRow="1"/>
              <a:tblGrid>
                <a:gridCol w="1908175">
                  <a:extLst>
                    <a:ext uri="{9D8B030D-6E8A-4147-A177-3AD203B41FA5}">
                      <a16:colId xmlns:a16="http://schemas.microsoft.com/office/drawing/2014/main" val="4059921464"/>
                    </a:ext>
                  </a:extLst>
                </a:gridCol>
                <a:gridCol w="1908175">
                  <a:extLst>
                    <a:ext uri="{9D8B030D-6E8A-4147-A177-3AD203B41FA5}">
                      <a16:colId xmlns:a16="http://schemas.microsoft.com/office/drawing/2014/main" val="1873969621"/>
                    </a:ext>
                  </a:extLst>
                </a:gridCol>
                <a:gridCol w="1908810">
                  <a:extLst>
                    <a:ext uri="{9D8B030D-6E8A-4147-A177-3AD203B41FA5}">
                      <a16:colId xmlns:a16="http://schemas.microsoft.com/office/drawing/2014/main" val="925913178"/>
                    </a:ext>
                  </a:extLst>
                </a:gridCol>
              </a:tblGrid>
              <a:tr h="0">
                <a:tc>
                  <a:txBody>
                    <a:bodyPr/>
                    <a:lstStyle/>
                    <a:p>
                      <a:pPr algn="just">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Total No. of Tweets</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Violent Tweets (in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Non-Violent Tweets</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5897181"/>
                  </a:ext>
                </a:extLst>
              </a:tr>
              <a:tr h="0">
                <a:tc>
                  <a:txBody>
                    <a:bodyPr/>
                    <a:lstStyle/>
                    <a:p>
                      <a:pPr algn="just">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3798</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a:solidFill>
                            <a:srgbClr val="FF0000"/>
                          </a:solidFill>
                          <a:effectLst/>
                          <a:latin typeface="Times New Roman" panose="02020603050405020304" pitchFamily="18" charset="0"/>
                          <a:ea typeface="Times New Roman" panose="02020603050405020304" pitchFamily="18" charset="0"/>
                        </a:rPr>
                        <a:t>42.7%</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dirty="0">
                          <a:solidFill>
                            <a:srgbClr val="00B050"/>
                          </a:solidFill>
                          <a:effectLst/>
                          <a:latin typeface="Times New Roman" panose="02020603050405020304" pitchFamily="18" charset="0"/>
                          <a:ea typeface="Times New Roman" panose="02020603050405020304" pitchFamily="18" charset="0"/>
                        </a:rPr>
                        <a:t>57.3%</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8056274"/>
                  </a:ext>
                </a:extLst>
              </a:tr>
            </a:tbl>
          </a:graphicData>
        </a:graphic>
      </p:graphicFrame>
    </p:spTree>
    <p:extLst>
      <p:ext uri="{BB962C8B-B14F-4D97-AF65-F5344CB8AC3E}">
        <p14:creationId xmlns:p14="http://schemas.microsoft.com/office/powerpoint/2010/main" val="1249466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F4E459E-B59E-A549-E4AF-3339534C7247}"/>
              </a:ext>
            </a:extLst>
          </p:cNvPr>
          <p:cNvSpPr>
            <a:spLocks noGrp="1"/>
          </p:cNvSpPr>
          <p:nvPr>
            <p:ph idx="1"/>
          </p:nvPr>
        </p:nvSpPr>
        <p:spPr>
          <a:xfrm>
            <a:off x="2517496" y="717176"/>
            <a:ext cx="8915400" cy="3778250"/>
          </a:xfrm>
        </p:spPr>
        <p:txBody>
          <a:bodyPr/>
          <a:lstStyle/>
          <a:p>
            <a:pPr marL="0" lvl="0" indent="0" algn="just">
              <a:lnSpc>
                <a:spcPct val="150000"/>
              </a:lnSpc>
              <a:buNone/>
              <a:tabLst>
                <a:tab pos="2435225" algn="l"/>
              </a:tabLst>
            </a:pPr>
            <a:r>
              <a:rPr lang="en-IN" sz="1800" b="1" dirty="0">
                <a:effectLst/>
                <a:latin typeface="Times New Roman" panose="02020603050405020304" pitchFamily="18" charset="0"/>
                <a:ea typeface="Times New Roman" panose="02020603050405020304" pitchFamily="18" charset="0"/>
              </a:rPr>
              <a:t>Result:  </a:t>
            </a:r>
          </a:p>
          <a:p>
            <a:pPr marL="342900" lvl="0" indent="-342900" algn="just">
              <a:lnSpc>
                <a:spcPct val="150000"/>
              </a:lnSpc>
              <a:buFont typeface="Symbol" panose="05050102010706020507" pitchFamily="18" charset="2"/>
              <a:buChar char=""/>
              <a:tabLst>
                <a:tab pos="2435225" algn="l"/>
              </a:tabLst>
            </a:pPr>
            <a:r>
              <a:rPr lang="en-IN" sz="1800" dirty="0">
                <a:effectLst/>
                <a:latin typeface="Times New Roman" panose="02020603050405020304" pitchFamily="18" charset="0"/>
                <a:ea typeface="Times New Roman" panose="02020603050405020304" pitchFamily="18" charset="0"/>
              </a:rPr>
              <a:t>Out of the total of 3798 tweets done by the public on the Corona tweet </a:t>
            </a:r>
            <a:r>
              <a:rPr lang="en-IN" sz="1800" dirty="0">
                <a:solidFill>
                  <a:srgbClr val="FF0000"/>
                </a:solidFill>
                <a:effectLst/>
                <a:latin typeface="Times New Roman" panose="02020603050405020304" pitchFamily="18" charset="0"/>
                <a:ea typeface="Times New Roman" panose="02020603050405020304" pitchFamily="18" charset="0"/>
              </a:rPr>
              <a:t>42.7%</a:t>
            </a:r>
            <a:r>
              <a:rPr lang="en-IN" sz="1800" dirty="0">
                <a:effectLst/>
                <a:latin typeface="Times New Roman" panose="02020603050405020304" pitchFamily="18" charset="0"/>
                <a:ea typeface="Times New Roman" panose="02020603050405020304" pitchFamily="18" charset="0"/>
              </a:rPr>
              <a:t> are Violent(positive) tweets and </a:t>
            </a:r>
            <a:r>
              <a:rPr lang="en-IN" sz="1800" dirty="0">
                <a:solidFill>
                  <a:srgbClr val="00B050"/>
                </a:solidFill>
                <a:effectLst/>
                <a:latin typeface="Times New Roman" panose="02020603050405020304" pitchFamily="18" charset="0"/>
                <a:ea typeface="Times New Roman" panose="02020603050405020304" pitchFamily="18" charset="0"/>
              </a:rPr>
              <a:t>57.3% </a:t>
            </a:r>
            <a:r>
              <a:rPr lang="en-IN" sz="1800" dirty="0">
                <a:effectLst/>
                <a:latin typeface="Times New Roman" panose="02020603050405020304" pitchFamily="18" charset="0"/>
                <a:ea typeface="Times New Roman" panose="02020603050405020304" pitchFamily="18" charset="0"/>
              </a:rPr>
              <a:t>are non-violent.</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tabLst>
                <a:tab pos="2435225" algn="l"/>
              </a:tabLst>
            </a:pPr>
            <a:r>
              <a:rPr lang="en-IN" sz="1800" dirty="0">
                <a:effectLst/>
                <a:latin typeface="Times New Roman" panose="02020603050405020304" pitchFamily="18" charset="0"/>
                <a:ea typeface="Times New Roman" panose="02020603050405020304" pitchFamily="18" charset="0"/>
              </a:rPr>
              <a:t>This shows us there is significant violent tweets in this category.</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Symbol" panose="05050102010706020507" pitchFamily="18" charset="2"/>
              <a:buChar char=""/>
              <a:tabLst>
                <a:tab pos="2435225" algn="l"/>
              </a:tabLst>
            </a:pPr>
            <a:r>
              <a:rPr lang="en-IN" sz="1800" dirty="0">
                <a:effectLst/>
                <a:latin typeface="Times New Roman" panose="02020603050405020304" pitchFamily="18" charset="0"/>
                <a:ea typeface="Times New Roman" panose="02020603050405020304" pitchFamily="18" charset="0"/>
              </a:rPr>
              <a:t>We are getting an accuracy 71%.</a:t>
            </a:r>
            <a:endParaRPr lang="en-IN" sz="1800" dirty="0">
              <a:effectLst/>
              <a:latin typeface="Calibri" panose="020F0502020204030204" pitchFamily="34" charset="0"/>
              <a:ea typeface="Calibri" panose="020F0502020204030204" pitchFamily="34" charset="0"/>
            </a:endParaRPr>
          </a:p>
          <a:p>
            <a:pPr marL="0" lvl="0" indent="0" algn="just">
              <a:lnSpc>
                <a:spcPct val="150000"/>
              </a:lnSpc>
              <a:spcAft>
                <a:spcPts val="800"/>
              </a:spcAft>
              <a:buNone/>
              <a:tabLst>
                <a:tab pos="2435225" algn="l"/>
              </a:tabLst>
            </a:pPr>
            <a:r>
              <a:rPr lang="en-IN" b="1" dirty="0">
                <a:latin typeface="Times New Roman" panose="02020603050405020304" pitchFamily="18" charset="0"/>
                <a:ea typeface="Calibri" panose="020F0502020204030204" pitchFamily="34" charset="0"/>
              </a:rPr>
              <a:t>Graph: 	</a:t>
            </a:r>
            <a:endParaRPr lang="en-IN" sz="1800" dirty="0">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46A28EC4-5727-275F-7C26-2EBCEE148A79}"/>
              </a:ext>
            </a:extLst>
          </p:cNvPr>
          <p:cNvPicPr>
            <a:picLocks noChangeAspect="1"/>
          </p:cNvPicPr>
          <p:nvPr/>
        </p:nvPicPr>
        <p:blipFill>
          <a:blip r:embed="rId2"/>
          <a:stretch>
            <a:fillRect/>
          </a:stretch>
        </p:blipFill>
        <p:spPr>
          <a:xfrm>
            <a:off x="3802379" y="3748779"/>
            <a:ext cx="2671837" cy="2786492"/>
          </a:xfrm>
          <a:prstGeom prst="rect">
            <a:avLst/>
          </a:prstGeom>
        </p:spPr>
      </p:pic>
    </p:spTree>
    <p:extLst>
      <p:ext uri="{BB962C8B-B14F-4D97-AF65-F5344CB8AC3E}">
        <p14:creationId xmlns:p14="http://schemas.microsoft.com/office/powerpoint/2010/main" val="3840733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47DBC-BFF8-8E83-0879-675E5FA22EF0}"/>
              </a:ext>
            </a:extLst>
          </p:cNvPr>
          <p:cNvSpPr>
            <a:spLocks noGrp="1"/>
          </p:cNvSpPr>
          <p:nvPr>
            <p:ph type="title"/>
          </p:nvPr>
        </p:nvSpPr>
        <p:spPr/>
        <p:txBody>
          <a:bodyPr/>
          <a:lstStyle/>
          <a:p>
            <a:r>
              <a:rPr lang="en-US" b="1" cap="all" dirty="0">
                <a:solidFill>
                  <a:schemeClr val="accent2"/>
                </a:solidFill>
                <a:latin typeface="Times New Roman" panose="02020603050405020304" pitchFamily="18" charset="0"/>
                <a:cs typeface="Times New Roman" panose="02020603050405020304" pitchFamily="18" charset="0"/>
              </a:rPr>
              <a:t>Test case 04</a:t>
            </a:r>
            <a:endParaRPr lang="en-IN" dirty="0"/>
          </a:p>
        </p:txBody>
      </p:sp>
      <p:sp>
        <p:nvSpPr>
          <p:cNvPr id="5" name="Content Placeholder 2">
            <a:extLst>
              <a:ext uri="{FF2B5EF4-FFF2-40B4-BE49-F238E27FC236}">
                <a16:creationId xmlns:a16="http://schemas.microsoft.com/office/drawing/2014/main" id="{4CED8FD4-042B-7DA2-EC06-DE978EC86186}"/>
              </a:ext>
            </a:extLst>
          </p:cNvPr>
          <p:cNvSpPr>
            <a:spLocks noGrp="1"/>
          </p:cNvSpPr>
          <p:nvPr>
            <p:ph idx="1"/>
          </p:nvPr>
        </p:nvSpPr>
        <p:spPr>
          <a:xfrm>
            <a:off x="2589213" y="2133600"/>
            <a:ext cx="8915400" cy="3778250"/>
          </a:xfrm>
        </p:spPr>
        <p:txBody>
          <a:bodyPr/>
          <a:lstStyle/>
          <a:p>
            <a:pPr algn="just">
              <a:lnSpc>
                <a:spcPct val="150000"/>
              </a:lnSpc>
              <a:spcBef>
                <a:spcPts val="12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rPr>
              <a:t>Aim:</a:t>
            </a:r>
            <a:r>
              <a:rPr lang="en-IN" b="1" dirty="0">
                <a:latin typeface="Calibri" panose="020F0502020204030204" pitchFamily="34"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Analysis of comments on Demonetization tweets and find the negative and positive comments. So that we can check whether that parent tweet is getting positive or negative feedback from the public to identify the cyberbullying case.</a:t>
            </a:r>
            <a:endParaRPr lang="en-IN" sz="1800" dirty="0">
              <a:effectLst/>
              <a:latin typeface="Calibri" panose="020F0502020204030204" pitchFamily="34" charset="0"/>
              <a:ea typeface="Calibri" panose="020F0502020204030204" pitchFamily="34" charset="0"/>
            </a:endParaRPr>
          </a:p>
          <a:p>
            <a:pPr algn="just">
              <a:lnSpc>
                <a:spcPct val="150000"/>
              </a:lnSpc>
              <a:spcBef>
                <a:spcPts val="12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rPr>
              <a:t>Dataset: </a:t>
            </a:r>
            <a:r>
              <a:rPr lang="en-IN" sz="1800" dirty="0">
                <a:solidFill>
                  <a:srgbClr val="000000"/>
                </a:solidFill>
                <a:effectLst/>
                <a:latin typeface="Times New Roman" panose="02020603050405020304" pitchFamily="18" charset="0"/>
                <a:ea typeface="Times New Roman" panose="02020603050405020304" pitchFamily="18" charset="0"/>
              </a:rPr>
              <a:t>Dataset imported from Kaggle.com</a:t>
            </a:r>
          </a:p>
          <a:p>
            <a:pPr algn="just">
              <a:lnSpc>
                <a:spcPct val="150000"/>
              </a:lnSpc>
              <a:spcBef>
                <a:spcPts val="12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rPr>
              <a:t>Output: </a:t>
            </a:r>
            <a:endParaRPr lang="en-IN" sz="1800" dirty="0">
              <a:effectLst/>
              <a:latin typeface="Calibri" panose="020F0502020204030204" pitchFamily="34" charset="0"/>
              <a:ea typeface="Calibri" panose="020F0502020204030204" pitchFamily="34" charset="0"/>
            </a:endParaRPr>
          </a:p>
          <a:p>
            <a:pPr algn="just">
              <a:lnSpc>
                <a:spcPct val="150000"/>
              </a:lnSpc>
              <a:spcBef>
                <a:spcPts val="1200"/>
              </a:spcBef>
              <a:spcAft>
                <a:spcPts val="600"/>
              </a:spcAft>
            </a:pPr>
            <a:endParaRPr lang="en-IN" sz="1800" dirty="0">
              <a:effectLst/>
              <a:latin typeface="Calibri" panose="020F0502020204030204" pitchFamily="34" charset="0"/>
              <a:ea typeface="Calibri" panose="020F0502020204030204" pitchFamily="34" charset="0"/>
            </a:endParaRPr>
          </a:p>
          <a:p>
            <a:endParaRPr lang="en-IN" dirty="0"/>
          </a:p>
        </p:txBody>
      </p:sp>
      <p:graphicFrame>
        <p:nvGraphicFramePr>
          <p:cNvPr id="7" name="Table 6">
            <a:extLst>
              <a:ext uri="{FF2B5EF4-FFF2-40B4-BE49-F238E27FC236}">
                <a16:creationId xmlns:a16="http://schemas.microsoft.com/office/drawing/2014/main" id="{C81FD31A-ED90-2972-4230-B87693FC0942}"/>
              </a:ext>
            </a:extLst>
          </p:cNvPr>
          <p:cNvGraphicFramePr>
            <a:graphicFrameLocks noGrp="1"/>
          </p:cNvGraphicFramePr>
          <p:nvPr>
            <p:extLst>
              <p:ext uri="{D42A27DB-BD31-4B8C-83A1-F6EECF244321}">
                <p14:modId xmlns:p14="http://schemas.microsoft.com/office/powerpoint/2010/main" val="3134067465"/>
              </p:ext>
            </p:extLst>
          </p:nvPr>
        </p:nvGraphicFramePr>
        <p:xfrm>
          <a:off x="3969180" y="4534957"/>
          <a:ext cx="5725160" cy="571628"/>
        </p:xfrm>
        <a:graphic>
          <a:graphicData uri="http://schemas.openxmlformats.org/drawingml/2006/table">
            <a:tbl>
              <a:tblPr firstRow="1" firstCol="1" bandRow="1"/>
              <a:tblGrid>
                <a:gridCol w="1908175">
                  <a:extLst>
                    <a:ext uri="{9D8B030D-6E8A-4147-A177-3AD203B41FA5}">
                      <a16:colId xmlns:a16="http://schemas.microsoft.com/office/drawing/2014/main" val="124826493"/>
                    </a:ext>
                  </a:extLst>
                </a:gridCol>
                <a:gridCol w="1908175">
                  <a:extLst>
                    <a:ext uri="{9D8B030D-6E8A-4147-A177-3AD203B41FA5}">
                      <a16:colId xmlns:a16="http://schemas.microsoft.com/office/drawing/2014/main" val="3965635621"/>
                    </a:ext>
                  </a:extLst>
                </a:gridCol>
                <a:gridCol w="1908810">
                  <a:extLst>
                    <a:ext uri="{9D8B030D-6E8A-4147-A177-3AD203B41FA5}">
                      <a16:colId xmlns:a16="http://schemas.microsoft.com/office/drawing/2014/main" val="4213271389"/>
                    </a:ext>
                  </a:extLst>
                </a:gridCol>
              </a:tblGrid>
              <a:tr h="0">
                <a:tc>
                  <a:txBody>
                    <a:bodyPr/>
                    <a:lstStyle/>
                    <a:p>
                      <a:pPr algn="just">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Total No. of Tweets</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Violent Tweets (in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Non-Violent Tweets</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61692"/>
                  </a:ext>
                </a:extLst>
              </a:tr>
              <a:tr h="0">
                <a:tc>
                  <a:txBody>
                    <a:bodyPr/>
                    <a:lstStyle/>
                    <a:p>
                      <a:pPr algn="just">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14940</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a:solidFill>
                            <a:srgbClr val="FF0000"/>
                          </a:solidFill>
                          <a:effectLst/>
                          <a:latin typeface="Times New Roman" panose="02020603050405020304" pitchFamily="18" charset="0"/>
                          <a:ea typeface="Times New Roman" panose="02020603050405020304" pitchFamily="18" charset="0"/>
                        </a:rPr>
                        <a:t>27.0%</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dirty="0">
                          <a:solidFill>
                            <a:srgbClr val="00B050"/>
                          </a:solidFill>
                          <a:effectLst/>
                          <a:latin typeface="Times New Roman" panose="02020603050405020304" pitchFamily="18" charset="0"/>
                          <a:ea typeface="Times New Roman" panose="02020603050405020304" pitchFamily="18" charset="0"/>
                        </a:rPr>
                        <a:t>73.0%</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8252267"/>
                  </a:ext>
                </a:extLst>
              </a:tr>
            </a:tbl>
          </a:graphicData>
        </a:graphic>
      </p:graphicFrame>
    </p:spTree>
    <p:extLst>
      <p:ext uri="{BB962C8B-B14F-4D97-AF65-F5344CB8AC3E}">
        <p14:creationId xmlns:p14="http://schemas.microsoft.com/office/powerpoint/2010/main" val="401494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3303" y="646925"/>
            <a:ext cx="658906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srgbClr val="F8931D"/>
                </a:solidFill>
                <a:effectLst/>
                <a:uLnTx/>
                <a:uFillTx/>
                <a:latin typeface="Times New Roman" panose="02020603050405020304" pitchFamily="18" charset="0"/>
                <a:ea typeface="+mn-ea"/>
                <a:cs typeface="Times New Roman" panose="02020603050405020304" pitchFamily="18" charset="0"/>
              </a:rPr>
              <a:t>DOMAIN INTRODUCTION</a:t>
            </a:r>
            <a:endParaRPr kumimoji="0" lang="en-IN" sz="3600" b="0" i="0" u="none" strike="noStrike" kern="1200" cap="none" spc="0" normalizeH="0" baseline="0" noProof="0" dirty="0">
              <a:ln>
                <a:noFill/>
              </a:ln>
              <a:solidFill>
                <a:srgbClr val="F8931D"/>
              </a:solidFill>
              <a:effectLst/>
              <a:uLnTx/>
              <a:uFillTx/>
              <a:latin typeface="Century Gothic" panose="020B0502020202020204"/>
              <a:ea typeface="+mn-ea"/>
              <a:cs typeface="+mn-cs"/>
            </a:endParaRPr>
          </a:p>
        </p:txBody>
      </p:sp>
      <p:sp>
        <p:nvSpPr>
          <p:cNvPr id="5" name="Rectangle 4"/>
          <p:cNvSpPr/>
          <p:nvPr/>
        </p:nvSpPr>
        <p:spPr>
          <a:xfrm>
            <a:off x="546845" y="1683220"/>
            <a:ext cx="11645155" cy="4832092"/>
          </a:xfrm>
          <a:prstGeom prst="rect">
            <a:avLst/>
          </a:prstGeom>
        </p:spPr>
        <p:txBody>
          <a:bodyPr wrap="square">
            <a:spAutoFit/>
          </a:bodyPr>
          <a:lstStyle/>
          <a:p>
            <a:pPr marL="0" marR="0" lvl="0" indent="0" algn="just" defTabSz="457200" rtl="0" eaLnBrk="1" fontAlgn="auto" latinLnBrk="0" hangingPunct="1">
              <a:lnSpc>
                <a:spcPct val="200000"/>
              </a:lnSpc>
              <a:spcBef>
                <a:spcPts val="0"/>
              </a:spcBef>
              <a:spcAft>
                <a:spcPts val="0"/>
              </a:spcAft>
              <a:buClr>
                <a:srgbClr val="F8931D"/>
              </a:buClr>
              <a:buSzTx/>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Data mining is the computing process of discovering patterns in large datasets involving methods at the intersection of machine learning, statistics and database systems.</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just" defTabSz="457200" rtl="0" eaLnBrk="1" fontAlgn="auto" latinLnBrk="0" hangingPunct="1">
              <a:lnSpc>
                <a:spcPct val="200000"/>
              </a:lnSpc>
              <a:spcBef>
                <a:spcPts val="0"/>
              </a:spcBef>
              <a:spcAft>
                <a:spcPts val="0"/>
              </a:spcAft>
              <a:buClr>
                <a:srgbClr val="F8931D"/>
              </a:buClr>
              <a:buSzTx/>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 The overall goal of the data mining process is to extract information from a data set and transform it into an understandable structure for further use</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a:t>
            </a:r>
          </a:p>
          <a:p>
            <a:pPr marL="0" marR="0" lvl="0" indent="0" algn="just" defTabSz="457200" rtl="0" eaLnBrk="1" fontAlgn="auto" latinLnBrk="0" hangingPunct="1">
              <a:lnSpc>
                <a:spcPct val="200000"/>
              </a:lnSpc>
              <a:spcBef>
                <a:spcPts val="0"/>
              </a:spcBef>
              <a:spcAft>
                <a:spcPts val="0"/>
              </a:spcAft>
              <a:buClr>
                <a:srgbClr val="F8931D"/>
              </a:buClr>
              <a:buSzTx/>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 Data mining is the analysis step of the "knowledge discovery in databases" process, or KDD.  </a:t>
            </a:r>
          </a:p>
          <a:p>
            <a:pPr marL="0" marR="0" lvl="0" indent="0" algn="just" defTabSz="457200" rtl="0" eaLnBrk="1" fontAlgn="auto" latinLnBrk="0" hangingPunct="1">
              <a:lnSpc>
                <a:spcPct val="200000"/>
              </a:lnSpc>
              <a:spcBef>
                <a:spcPts val="0"/>
              </a:spcBef>
              <a:spcAft>
                <a:spcPts val="0"/>
              </a:spcAft>
              <a:buClr>
                <a:srgbClr val="F8931D"/>
              </a:buClr>
              <a:buSzTx/>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 Data mining is about finding new information in a lots of data.</a:t>
            </a:r>
          </a:p>
          <a:p>
            <a:pPr marL="0" marR="0" lvl="0" indent="0" algn="just" defTabSz="457200" rtl="0" eaLnBrk="1" fontAlgn="auto" latinLnBrk="0" hangingPunct="1">
              <a:lnSpc>
                <a:spcPct val="200000"/>
              </a:lnSpc>
              <a:spcBef>
                <a:spcPts val="0"/>
              </a:spcBef>
              <a:spcAft>
                <a:spcPts val="0"/>
              </a:spcAft>
              <a:buClr>
                <a:srgbClr val="F8931D"/>
              </a:buClr>
              <a:buSzTx/>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 The information obtained from data mining is hopefully both new and useful.</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902044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E6C750E-998F-CB07-FFE4-49B333B046BC}"/>
              </a:ext>
            </a:extLst>
          </p:cNvPr>
          <p:cNvSpPr>
            <a:spLocks noGrp="1"/>
          </p:cNvSpPr>
          <p:nvPr>
            <p:ph idx="1"/>
          </p:nvPr>
        </p:nvSpPr>
        <p:spPr>
          <a:xfrm>
            <a:off x="2571284" y="779930"/>
            <a:ext cx="8915400" cy="3778250"/>
          </a:xfrm>
        </p:spPr>
        <p:txBody>
          <a:bodyPr/>
          <a:lstStyle/>
          <a:p>
            <a:pPr marL="0" lvl="0" indent="0" algn="just">
              <a:lnSpc>
                <a:spcPct val="150000"/>
              </a:lnSpc>
              <a:buNone/>
              <a:tabLst>
                <a:tab pos="2435225" algn="l"/>
              </a:tabLst>
            </a:pPr>
            <a:r>
              <a:rPr lang="en-IN" sz="1800" b="1" dirty="0">
                <a:effectLst/>
                <a:latin typeface="Times New Roman" panose="02020603050405020304" pitchFamily="18" charset="0"/>
                <a:ea typeface="Times New Roman" panose="02020603050405020304" pitchFamily="18" charset="0"/>
              </a:rPr>
              <a:t>Result:  </a:t>
            </a:r>
          </a:p>
          <a:p>
            <a:pPr marL="342900" lvl="0" indent="-342900" algn="just">
              <a:lnSpc>
                <a:spcPct val="150000"/>
              </a:lnSpc>
              <a:buFont typeface="Symbol" panose="05050102010706020507" pitchFamily="18" charset="2"/>
              <a:buChar char=""/>
              <a:tabLst>
                <a:tab pos="2435225" algn="l"/>
              </a:tabLst>
            </a:pPr>
            <a:r>
              <a:rPr lang="en-IN" sz="1800" dirty="0">
                <a:effectLst/>
                <a:latin typeface="Times New Roman" panose="02020603050405020304" pitchFamily="18" charset="0"/>
                <a:ea typeface="Times New Roman" panose="02020603050405020304" pitchFamily="18" charset="0"/>
              </a:rPr>
              <a:t>Out of the total of 14940 tweets done by the public on the Demonetization tweets </a:t>
            </a:r>
            <a:r>
              <a:rPr lang="en-IN" sz="1800" dirty="0">
                <a:solidFill>
                  <a:srgbClr val="FF0000"/>
                </a:solidFill>
                <a:effectLst/>
                <a:latin typeface="Times New Roman" panose="02020603050405020304" pitchFamily="18" charset="0"/>
                <a:ea typeface="Times New Roman" panose="02020603050405020304" pitchFamily="18" charset="0"/>
              </a:rPr>
              <a:t>27.0%</a:t>
            </a:r>
            <a:r>
              <a:rPr lang="en-IN" sz="1800" dirty="0">
                <a:effectLst/>
                <a:latin typeface="Times New Roman" panose="02020603050405020304" pitchFamily="18" charset="0"/>
                <a:ea typeface="Times New Roman" panose="02020603050405020304" pitchFamily="18" charset="0"/>
              </a:rPr>
              <a:t> are Violent(positive) tweets and </a:t>
            </a:r>
            <a:r>
              <a:rPr lang="en-IN" sz="1800" dirty="0">
                <a:solidFill>
                  <a:srgbClr val="00B050"/>
                </a:solidFill>
                <a:effectLst/>
                <a:latin typeface="Times New Roman" panose="02020603050405020304" pitchFamily="18" charset="0"/>
                <a:ea typeface="Times New Roman" panose="02020603050405020304" pitchFamily="18" charset="0"/>
              </a:rPr>
              <a:t>73.0% </a:t>
            </a:r>
            <a:r>
              <a:rPr lang="en-IN" sz="1800" dirty="0">
                <a:effectLst/>
                <a:latin typeface="Times New Roman" panose="02020603050405020304" pitchFamily="18" charset="0"/>
                <a:ea typeface="Times New Roman" panose="02020603050405020304" pitchFamily="18" charset="0"/>
              </a:rPr>
              <a:t>are non-violent.</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tabLst>
                <a:tab pos="2435225" algn="l"/>
              </a:tabLst>
            </a:pPr>
            <a:r>
              <a:rPr lang="en-IN" sz="1800" dirty="0">
                <a:effectLst/>
                <a:latin typeface="Times New Roman" panose="02020603050405020304" pitchFamily="18" charset="0"/>
                <a:ea typeface="Times New Roman" panose="02020603050405020304" pitchFamily="18" charset="0"/>
              </a:rPr>
              <a:t>This shows us there are significant violent tweets in this category.</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Symbol" panose="05050102010706020507" pitchFamily="18" charset="2"/>
              <a:buChar char=""/>
              <a:tabLst>
                <a:tab pos="2435225" algn="l"/>
              </a:tabLst>
            </a:pPr>
            <a:r>
              <a:rPr lang="en-IN" sz="1800" dirty="0">
                <a:effectLst/>
                <a:latin typeface="Times New Roman" panose="02020603050405020304" pitchFamily="18" charset="0"/>
                <a:ea typeface="Times New Roman" panose="02020603050405020304" pitchFamily="18" charset="0"/>
              </a:rPr>
              <a:t>We are getting an accuracy 92%.</a:t>
            </a:r>
            <a:endParaRPr lang="en-IN" sz="1800" dirty="0">
              <a:effectLst/>
              <a:latin typeface="Calibri" panose="020F0502020204030204" pitchFamily="34" charset="0"/>
              <a:ea typeface="Calibri" panose="020F0502020204030204" pitchFamily="34" charset="0"/>
            </a:endParaRPr>
          </a:p>
          <a:p>
            <a:pPr marL="0" lvl="0" indent="0" algn="just">
              <a:lnSpc>
                <a:spcPct val="150000"/>
              </a:lnSpc>
              <a:spcAft>
                <a:spcPts val="800"/>
              </a:spcAft>
              <a:buNone/>
              <a:tabLst>
                <a:tab pos="2435225" algn="l"/>
              </a:tabLst>
            </a:pPr>
            <a:r>
              <a:rPr lang="en-IN" b="1" dirty="0">
                <a:latin typeface="Times New Roman" panose="02020603050405020304" pitchFamily="18" charset="0"/>
                <a:ea typeface="Calibri" panose="020F0502020204030204" pitchFamily="34" charset="0"/>
              </a:rPr>
              <a:t>Graph: 	</a:t>
            </a:r>
            <a:endParaRPr lang="en-IN" sz="1800" dirty="0">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87F65276-97DD-FB16-5CE1-044C2E16A637}"/>
              </a:ext>
            </a:extLst>
          </p:cNvPr>
          <p:cNvPicPr>
            <a:picLocks noChangeAspect="1"/>
          </p:cNvPicPr>
          <p:nvPr/>
        </p:nvPicPr>
        <p:blipFill>
          <a:blip r:embed="rId2"/>
          <a:stretch>
            <a:fillRect/>
          </a:stretch>
        </p:blipFill>
        <p:spPr>
          <a:xfrm>
            <a:off x="4065241" y="3755237"/>
            <a:ext cx="2550712" cy="2660814"/>
          </a:xfrm>
          <a:prstGeom prst="rect">
            <a:avLst/>
          </a:prstGeom>
        </p:spPr>
      </p:pic>
    </p:spTree>
    <p:extLst>
      <p:ext uri="{BB962C8B-B14F-4D97-AF65-F5344CB8AC3E}">
        <p14:creationId xmlns:p14="http://schemas.microsoft.com/office/powerpoint/2010/main" val="2380388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24193-838C-D29F-2CF8-3844C9E83E74}"/>
              </a:ext>
            </a:extLst>
          </p:cNvPr>
          <p:cNvSpPr>
            <a:spLocks noGrp="1"/>
          </p:cNvSpPr>
          <p:nvPr>
            <p:ph type="title"/>
          </p:nvPr>
        </p:nvSpPr>
        <p:spPr/>
        <p:txBody>
          <a:bodyPr/>
          <a:lstStyle/>
          <a:p>
            <a:r>
              <a:rPr lang="en-US" b="1" cap="all" dirty="0">
                <a:solidFill>
                  <a:schemeClr val="accent2"/>
                </a:solidFill>
                <a:latin typeface="Times New Roman" panose="02020603050405020304" pitchFamily="18" charset="0"/>
                <a:cs typeface="Times New Roman" panose="02020603050405020304" pitchFamily="18" charset="0"/>
              </a:rPr>
              <a:t>Test case 05</a:t>
            </a:r>
            <a:endParaRPr lang="en-IN" dirty="0"/>
          </a:p>
        </p:txBody>
      </p:sp>
      <p:sp>
        <p:nvSpPr>
          <p:cNvPr id="4" name="Content Placeholder 2">
            <a:extLst>
              <a:ext uri="{FF2B5EF4-FFF2-40B4-BE49-F238E27FC236}">
                <a16:creationId xmlns:a16="http://schemas.microsoft.com/office/drawing/2014/main" id="{107EB2C4-43A6-DC89-E4B7-6C9BC43F3E18}"/>
              </a:ext>
            </a:extLst>
          </p:cNvPr>
          <p:cNvSpPr>
            <a:spLocks noGrp="1"/>
          </p:cNvSpPr>
          <p:nvPr>
            <p:ph idx="1"/>
          </p:nvPr>
        </p:nvSpPr>
        <p:spPr>
          <a:xfrm>
            <a:off x="2589213" y="2133600"/>
            <a:ext cx="8915400" cy="3778250"/>
          </a:xfrm>
        </p:spPr>
        <p:txBody>
          <a:bodyPr/>
          <a:lstStyle/>
          <a:p>
            <a:pPr algn="just">
              <a:lnSpc>
                <a:spcPct val="150000"/>
              </a:lnSpc>
              <a:spcBef>
                <a:spcPts val="12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rPr>
              <a:t>Aim:</a:t>
            </a:r>
            <a:r>
              <a:rPr lang="en-IN" b="1" dirty="0">
                <a:latin typeface="Calibri" panose="020F0502020204030204" pitchFamily="34"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Analysis of comments on Stock-market tweets and find the negative and positive comments. So that we can check whether that parent tweet is getting positive or negative feedback from the public to identify the cyberbullying case</a:t>
            </a:r>
          </a:p>
          <a:p>
            <a:pPr algn="just">
              <a:lnSpc>
                <a:spcPct val="150000"/>
              </a:lnSpc>
              <a:spcBef>
                <a:spcPts val="12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rPr>
              <a:t>Dataset: </a:t>
            </a:r>
            <a:r>
              <a:rPr lang="en-IN" sz="1800" dirty="0">
                <a:solidFill>
                  <a:srgbClr val="000000"/>
                </a:solidFill>
                <a:effectLst/>
                <a:latin typeface="Times New Roman" panose="02020603050405020304" pitchFamily="18" charset="0"/>
                <a:ea typeface="Times New Roman" panose="02020603050405020304" pitchFamily="18" charset="0"/>
              </a:rPr>
              <a:t>Dataset imported from Kaggle.com</a:t>
            </a:r>
          </a:p>
          <a:p>
            <a:pPr algn="just">
              <a:lnSpc>
                <a:spcPct val="150000"/>
              </a:lnSpc>
              <a:spcBef>
                <a:spcPts val="12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rPr>
              <a:t>Output: </a:t>
            </a:r>
            <a:endParaRPr lang="en-IN" sz="1800" dirty="0">
              <a:effectLst/>
              <a:latin typeface="Calibri" panose="020F0502020204030204" pitchFamily="34" charset="0"/>
              <a:ea typeface="Calibri" panose="020F0502020204030204" pitchFamily="34" charset="0"/>
            </a:endParaRPr>
          </a:p>
          <a:p>
            <a:pPr algn="just">
              <a:lnSpc>
                <a:spcPct val="150000"/>
              </a:lnSpc>
              <a:spcBef>
                <a:spcPts val="1200"/>
              </a:spcBef>
              <a:spcAft>
                <a:spcPts val="600"/>
              </a:spcAft>
            </a:pPr>
            <a:endParaRPr lang="en-IN" sz="1800" dirty="0">
              <a:effectLst/>
              <a:latin typeface="Calibri" panose="020F0502020204030204" pitchFamily="34" charset="0"/>
              <a:ea typeface="Calibri" panose="020F0502020204030204" pitchFamily="34" charset="0"/>
            </a:endParaRPr>
          </a:p>
          <a:p>
            <a:endParaRPr lang="en-IN" dirty="0"/>
          </a:p>
        </p:txBody>
      </p:sp>
      <p:graphicFrame>
        <p:nvGraphicFramePr>
          <p:cNvPr id="6" name="Table 5">
            <a:extLst>
              <a:ext uri="{FF2B5EF4-FFF2-40B4-BE49-F238E27FC236}">
                <a16:creationId xmlns:a16="http://schemas.microsoft.com/office/drawing/2014/main" id="{96CE6551-2E3C-05D2-8EBC-DE0D97868280}"/>
              </a:ext>
            </a:extLst>
          </p:cNvPr>
          <p:cNvGraphicFramePr>
            <a:graphicFrameLocks noGrp="1"/>
          </p:cNvGraphicFramePr>
          <p:nvPr>
            <p:extLst>
              <p:ext uri="{D42A27DB-BD31-4B8C-83A1-F6EECF244321}">
                <p14:modId xmlns:p14="http://schemas.microsoft.com/office/powerpoint/2010/main" val="2214975404"/>
              </p:ext>
            </p:extLst>
          </p:nvPr>
        </p:nvGraphicFramePr>
        <p:xfrm>
          <a:off x="3877627" y="4651498"/>
          <a:ext cx="5725160" cy="571628"/>
        </p:xfrm>
        <a:graphic>
          <a:graphicData uri="http://schemas.openxmlformats.org/drawingml/2006/table">
            <a:tbl>
              <a:tblPr firstRow="1" firstCol="1" bandRow="1"/>
              <a:tblGrid>
                <a:gridCol w="1908175">
                  <a:extLst>
                    <a:ext uri="{9D8B030D-6E8A-4147-A177-3AD203B41FA5}">
                      <a16:colId xmlns:a16="http://schemas.microsoft.com/office/drawing/2014/main" val="3785342745"/>
                    </a:ext>
                  </a:extLst>
                </a:gridCol>
                <a:gridCol w="1908175">
                  <a:extLst>
                    <a:ext uri="{9D8B030D-6E8A-4147-A177-3AD203B41FA5}">
                      <a16:colId xmlns:a16="http://schemas.microsoft.com/office/drawing/2014/main" val="548799246"/>
                    </a:ext>
                  </a:extLst>
                </a:gridCol>
                <a:gridCol w="1908810">
                  <a:extLst>
                    <a:ext uri="{9D8B030D-6E8A-4147-A177-3AD203B41FA5}">
                      <a16:colId xmlns:a16="http://schemas.microsoft.com/office/drawing/2014/main" val="788661033"/>
                    </a:ext>
                  </a:extLst>
                </a:gridCol>
              </a:tblGrid>
              <a:tr h="0">
                <a:tc>
                  <a:txBody>
                    <a:bodyPr/>
                    <a:lstStyle/>
                    <a:p>
                      <a:pPr algn="just">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Total No. of Tweets</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Violent Tweets (in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Non-Violent Tweets</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49682"/>
                  </a:ext>
                </a:extLst>
              </a:tr>
              <a:tr h="0">
                <a:tc>
                  <a:txBody>
                    <a:bodyPr/>
                    <a:lstStyle/>
                    <a:p>
                      <a:pPr algn="just">
                        <a:lnSpc>
                          <a:spcPct val="150000"/>
                        </a:lnSpc>
                        <a:spcAft>
                          <a:spcPts val="800"/>
                        </a:spcAft>
                        <a:tabLst>
                          <a:tab pos="2435225" algn="l"/>
                        </a:tabLst>
                      </a:pPr>
                      <a:r>
                        <a:rPr lang="en-IN" sz="1400">
                          <a:effectLst/>
                          <a:latin typeface="Times New Roman" panose="02020603050405020304" pitchFamily="18" charset="0"/>
                          <a:ea typeface="Times New Roman" panose="02020603050405020304" pitchFamily="18" charset="0"/>
                        </a:rPr>
                        <a:t>583</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a:solidFill>
                            <a:srgbClr val="FF0000"/>
                          </a:solidFill>
                          <a:effectLst/>
                          <a:latin typeface="Times New Roman" panose="02020603050405020304" pitchFamily="18" charset="0"/>
                          <a:ea typeface="Times New Roman" panose="02020603050405020304" pitchFamily="18" charset="0"/>
                        </a:rPr>
                        <a:t>2.1%</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435225" algn="l"/>
                        </a:tabLst>
                      </a:pPr>
                      <a:r>
                        <a:rPr lang="en-IN" sz="1400" dirty="0">
                          <a:solidFill>
                            <a:srgbClr val="00B050"/>
                          </a:solidFill>
                          <a:effectLst/>
                          <a:latin typeface="Times New Roman" panose="02020603050405020304" pitchFamily="18" charset="0"/>
                          <a:ea typeface="Times New Roman" panose="02020603050405020304" pitchFamily="18" charset="0"/>
                        </a:rPr>
                        <a:t>97.9%</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8862319"/>
                  </a:ext>
                </a:extLst>
              </a:tr>
            </a:tbl>
          </a:graphicData>
        </a:graphic>
      </p:graphicFrame>
    </p:spTree>
    <p:extLst>
      <p:ext uri="{BB962C8B-B14F-4D97-AF65-F5344CB8AC3E}">
        <p14:creationId xmlns:p14="http://schemas.microsoft.com/office/powerpoint/2010/main" val="2165782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EC4BD95-C7CE-3E3D-C029-B99555765423}"/>
              </a:ext>
            </a:extLst>
          </p:cNvPr>
          <p:cNvSpPr>
            <a:spLocks noGrp="1"/>
          </p:cNvSpPr>
          <p:nvPr>
            <p:ph idx="1"/>
          </p:nvPr>
        </p:nvSpPr>
        <p:spPr>
          <a:xfrm>
            <a:off x="2454743" y="824753"/>
            <a:ext cx="8915400" cy="3778250"/>
          </a:xfrm>
        </p:spPr>
        <p:txBody>
          <a:bodyPr/>
          <a:lstStyle/>
          <a:p>
            <a:pPr marL="0" lvl="0" indent="0" algn="just">
              <a:lnSpc>
                <a:spcPct val="150000"/>
              </a:lnSpc>
              <a:buNone/>
              <a:tabLst>
                <a:tab pos="2435225" algn="l"/>
              </a:tabLst>
            </a:pPr>
            <a:r>
              <a:rPr lang="en-IN" sz="1800" b="1" dirty="0">
                <a:effectLst/>
                <a:latin typeface="Times New Roman" panose="02020603050405020304" pitchFamily="18" charset="0"/>
                <a:ea typeface="Times New Roman" panose="02020603050405020304" pitchFamily="18" charset="0"/>
              </a:rPr>
              <a:t>Result:  </a:t>
            </a:r>
          </a:p>
          <a:p>
            <a:pPr marL="342900" lvl="0" indent="-342900" algn="just">
              <a:lnSpc>
                <a:spcPct val="150000"/>
              </a:lnSpc>
              <a:buFont typeface="Symbol" panose="05050102010706020507" pitchFamily="18" charset="2"/>
              <a:buChar char=""/>
              <a:tabLst>
                <a:tab pos="2435225" algn="l"/>
              </a:tabLst>
            </a:pPr>
            <a:r>
              <a:rPr lang="en-IN" sz="1800" dirty="0">
                <a:effectLst/>
                <a:latin typeface="Times New Roman" panose="02020603050405020304" pitchFamily="18" charset="0"/>
                <a:ea typeface="Times New Roman" panose="02020603050405020304" pitchFamily="18" charset="0"/>
              </a:rPr>
              <a:t>Out of the total of 14940 tweets done by the public on the Stock-market tweet </a:t>
            </a:r>
            <a:r>
              <a:rPr lang="en-IN" sz="1800" dirty="0">
                <a:solidFill>
                  <a:srgbClr val="FF0000"/>
                </a:solidFill>
                <a:effectLst/>
                <a:latin typeface="Times New Roman" panose="02020603050405020304" pitchFamily="18" charset="0"/>
                <a:ea typeface="Times New Roman" panose="02020603050405020304" pitchFamily="18" charset="0"/>
              </a:rPr>
              <a:t>2.1%</a:t>
            </a:r>
            <a:r>
              <a:rPr lang="en-IN" sz="1800" dirty="0">
                <a:effectLst/>
                <a:latin typeface="Times New Roman" panose="02020603050405020304" pitchFamily="18" charset="0"/>
                <a:ea typeface="Times New Roman" panose="02020603050405020304" pitchFamily="18" charset="0"/>
              </a:rPr>
              <a:t> are Violent(positive) tweets and </a:t>
            </a:r>
            <a:r>
              <a:rPr lang="en-IN" sz="1800" dirty="0">
                <a:solidFill>
                  <a:srgbClr val="00B050"/>
                </a:solidFill>
                <a:effectLst/>
                <a:latin typeface="Times New Roman" panose="02020603050405020304" pitchFamily="18" charset="0"/>
                <a:ea typeface="Times New Roman" panose="02020603050405020304" pitchFamily="18" charset="0"/>
              </a:rPr>
              <a:t>97.9% </a:t>
            </a:r>
            <a:r>
              <a:rPr lang="en-IN" sz="1800" dirty="0">
                <a:effectLst/>
                <a:latin typeface="Times New Roman" panose="02020603050405020304" pitchFamily="18" charset="0"/>
                <a:ea typeface="Times New Roman" panose="02020603050405020304" pitchFamily="18" charset="0"/>
              </a:rPr>
              <a:t>are non-violent.</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tabLst>
                <a:tab pos="2435225" algn="l"/>
              </a:tabLst>
            </a:pPr>
            <a:r>
              <a:rPr lang="en-IN" sz="1800" dirty="0">
                <a:effectLst/>
                <a:latin typeface="Times New Roman" panose="02020603050405020304" pitchFamily="18" charset="0"/>
                <a:ea typeface="Times New Roman" panose="02020603050405020304" pitchFamily="18" charset="0"/>
              </a:rPr>
              <a:t>This shows us there are significant non-violent tweets in this category.</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Symbol" panose="05050102010706020507" pitchFamily="18" charset="2"/>
              <a:buChar char=""/>
              <a:tabLst>
                <a:tab pos="2435225" algn="l"/>
              </a:tabLst>
            </a:pPr>
            <a:r>
              <a:rPr lang="en-IN" sz="1800" dirty="0">
                <a:effectLst/>
                <a:latin typeface="Times New Roman" panose="02020603050405020304" pitchFamily="18" charset="0"/>
                <a:ea typeface="Times New Roman" panose="02020603050405020304" pitchFamily="18" charset="0"/>
              </a:rPr>
              <a:t>We are getting an accuracy 99%.</a:t>
            </a:r>
            <a:endParaRPr lang="en-IN" sz="1800" dirty="0">
              <a:effectLst/>
              <a:latin typeface="Calibri" panose="020F0502020204030204" pitchFamily="34" charset="0"/>
              <a:ea typeface="Calibri" panose="020F0502020204030204" pitchFamily="34" charset="0"/>
            </a:endParaRPr>
          </a:p>
          <a:p>
            <a:pPr marL="0" lvl="0" indent="0" algn="just">
              <a:lnSpc>
                <a:spcPct val="150000"/>
              </a:lnSpc>
              <a:spcAft>
                <a:spcPts val="800"/>
              </a:spcAft>
              <a:buNone/>
              <a:tabLst>
                <a:tab pos="2435225" algn="l"/>
              </a:tabLst>
            </a:pPr>
            <a:r>
              <a:rPr lang="en-IN" b="1" dirty="0">
                <a:latin typeface="Times New Roman" panose="02020603050405020304" pitchFamily="18" charset="0"/>
                <a:ea typeface="Calibri" panose="020F0502020204030204" pitchFamily="34" charset="0"/>
              </a:rPr>
              <a:t>Graph: 	</a:t>
            </a:r>
            <a:endParaRPr lang="en-IN" sz="1800" dirty="0">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51B3F71A-E729-DA23-81DB-50A51314085E}"/>
              </a:ext>
            </a:extLst>
          </p:cNvPr>
          <p:cNvPicPr>
            <a:picLocks noChangeAspect="1"/>
          </p:cNvPicPr>
          <p:nvPr/>
        </p:nvPicPr>
        <p:blipFill>
          <a:blip r:embed="rId2"/>
          <a:stretch>
            <a:fillRect/>
          </a:stretch>
        </p:blipFill>
        <p:spPr>
          <a:xfrm>
            <a:off x="3796646" y="3756212"/>
            <a:ext cx="2659810" cy="2775455"/>
          </a:xfrm>
          <a:prstGeom prst="rect">
            <a:avLst/>
          </a:prstGeom>
        </p:spPr>
      </p:pic>
    </p:spTree>
    <p:extLst>
      <p:ext uri="{BB962C8B-B14F-4D97-AF65-F5344CB8AC3E}">
        <p14:creationId xmlns:p14="http://schemas.microsoft.com/office/powerpoint/2010/main" val="3772092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220" y="651014"/>
            <a:ext cx="10037483" cy="638660"/>
          </a:xfrm>
        </p:spPr>
        <p:txBody>
          <a:bodyPr>
            <a:noAutofit/>
          </a:bodyPr>
          <a:lstStyle/>
          <a:p>
            <a:r>
              <a:rPr lang="en-US" b="1" cap="all" dirty="0">
                <a:solidFill>
                  <a:schemeClr val="accent2"/>
                </a:solidFill>
                <a:latin typeface="Times New Roman" panose="02020603050405020304" pitchFamily="18" charset="0"/>
                <a:cs typeface="Times New Roman" panose="02020603050405020304" pitchFamily="18" charset="0"/>
              </a:rPr>
              <a:t>CONCLUSION</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E06AB5-D6E9-4208-88FB-04C9A03F34A6}"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5/10/2022</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7" name="TextBox 6"/>
          <p:cNvSpPr txBox="1"/>
          <p:nvPr/>
        </p:nvSpPr>
        <p:spPr>
          <a:xfrm>
            <a:off x="1255680" y="1470596"/>
            <a:ext cx="10738562" cy="4539704"/>
          </a:xfrm>
          <a:prstGeom prst="rect">
            <a:avLst/>
          </a:prstGeom>
          <a:noFill/>
        </p:spPr>
        <p:txBody>
          <a:bodyPr wrap="square" rtlCol="0">
            <a:spAutoFit/>
          </a:bodyPr>
          <a:lstStyle/>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 have developed an approach towards the detection of cyberbullying behaviour.</a:t>
            </a:r>
          </a:p>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 we are able to successfully detect such posts which are not suitable for adolescents or teenagers, we can very effectively deal with the crimes that are committed using these platforms.</a:t>
            </a:r>
          </a:p>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 approach is proposed for detecting and preventing Twitter cyberbullying using Supervised Binary classification Machine Learning algorithms.</a:t>
            </a:r>
          </a:p>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Our model is evaluated on Naive Bayes, also for feature extraction, we used the TFIDF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vectorizer</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10012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040" y="651014"/>
            <a:ext cx="10037483" cy="638660"/>
          </a:xfrm>
        </p:spPr>
        <p:txBody>
          <a:bodyPr>
            <a:normAutofit fontScale="90000"/>
          </a:bodyPr>
          <a:lstStyle/>
          <a:p>
            <a:r>
              <a:rPr lang="en-US" sz="4000" b="1" cap="all" dirty="0">
                <a:solidFill>
                  <a:schemeClr val="accent2"/>
                </a:solidFill>
                <a:latin typeface="Times New Roman" panose="02020603050405020304" pitchFamily="18" charset="0"/>
                <a:cs typeface="Times New Roman" panose="02020603050405020304" pitchFamily="18" charset="0"/>
              </a:rPr>
              <a:t>FUTURE</a:t>
            </a:r>
            <a:r>
              <a:rPr lang="en-US" sz="3600" b="1" dirty="0">
                <a:latin typeface="+mn-lt"/>
              </a:rPr>
              <a:t> </a:t>
            </a:r>
            <a:r>
              <a:rPr lang="en-US" sz="4000" b="1" cap="all" dirty="0">
                <a:solidFill>
                  <a:schemeClr val="accent2"/>
                </a:solidFill>
                <a:latin typeface="Times New Roman" panose="02020603050405020304" pitchFamily="18" charset="0"/>
                <a:cs typeface="Times New Roman" panose="02020603050405020304" pitchFamily="18" charset="0"/>
              </a:rPr>
              <a:t>WORK</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E06AB5-D6E9-4208-88FB-04C9A03F34A6}"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5/10/2022</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3" name="Rectangle 2"/>
          <p:cNvSpPr/>
          <p:nvPr/>
        </p:nvSpPr>
        <p:spPr>
          <a:xfrm>
            <a:off x="1056128" y="1385843"/>
            <a:ext cx="10831072" cy="3903633"/>
          </a:xfrm>
          <a:prstGeom prst="rect">
            <a:avLst/>
          </a:prstGeom>
        </p:spPr>
        <p:txBody>
          <a:bodyPr wrap="square">
            <a:spAutoFit/>
          </a:bodyPr>
          <a:lstStyle/>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future, it is possible to provide extensions or modifications to the proposed clustering and classification algorithms to achieve further increased performance.</a:t>
            </a:r>
          </a:p>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Apart from the experimented combination of data mining techniques, further combinations and other clustering algorithms can be used to improve the detection accuracy and to reduce the rate offensive tweets.</a:t>
            </a:r>
          </a:p>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Finally, the cyberbullying detection system can be extended as a prevention system to enhance the performance of the system.</a:t>
            </a:r>
          </a:p>
        </p:txBody>
      </p:sp>
    </p:spTree>
    <p:extLst>
      <p:ext uri="{BB962C8B-B14F-4D97-AF65-F5344CB8AC3E}">
        <p14:creationId xmlns:p14="http://schemas.microsoft.com/office/powerpoint/2010/main" val="2111877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90031" y="656481"/>
            <a:ext cx="8761413" cy="706964"/>
          </a:xfrm>
          <a:prstGeom prst="rect">
            <a:avLst/>
          </a:prstGeom>
        </p:spPr>
        <p:txBody>
          <a:bodyP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all" spc="0" normalizeH="0" baseline="0" noProof="0" dirty="0">
                <a:ln>
                  <a:noFill/>
                </a:ln>
                <a:solidFill>
                  <a:srgbClr val="F8931D"/>
                </a:solidFill>
                <a:effectLst/>
                <a:uLnTx/>
                <a:uFillTx/>
                <a:latin typeface="Times New Roman" panose="02020603050405020304" pitchFamily="18" charset="0"/>
                <a:ea typeface="+mj-ea"/>
                <a:cs typeface="Times New Roman" panose="02020603050405020304" pitchFamily="18" charset="0"/>
              </a:rPr>
              <a:t>REFERENCES</a:t>
            </a:r>
          </a:p>
        </p:txBody>
      </p:sp>
      <p:sp>
        <p:nvSpPr>
          <p:cNvPr id="3" name="Content Placeholder 2"/>
          <p:cNvSpPr txBox="1">
            <a:spLocks/>
          </p:cNvSpPr>
          <p:nvPr/>
        </p:nvSpPr>
        <p:spPr>
          <a:xfrm>
            <a:off x="514634" y="1599162"/>
            <a:ext cx="11096154" cy="3824596"/>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marR="0" lvl="0" indent="0" algn="just" defTabSz="914400" rtl="0" eaLnBrk="1" fontAlgn="auto" latinLnBrk="0" hangingPunct="1">
              <a:lnSpc>
                <a:spcPct val="150000"/>
              </a:lnSpc>
              <a:spcBef>
                <a:spcPts val="1200"/>
              </a:spcBef>
              <a:spcAft>
                <a:spcPts val="0"/>
              </a:spcAft>
              <a:buClr>
                <a:srgbClr val="FFCA08">
                  <a:lumMod val="75000"/>
                </a:srgbClr>
              </a:buClr>
              <a:buSzPct val="85000"/>
              <a:buFont typeface="Wingdings" pitchFamily="2" charset="2"/>
              <a:buNone/>
              <a:tabLst/>
              <a:defRPr/>
            </a:pPr>
            <a:endParaRPr kumimoji="0" lang="en-IN" sz="1200" b="0" i="0" u="none" strike="noStrike" kern="1200" cap="none" spc="0" normalizeH="0" baseline="0" noProof="0">
              <a:ln>
                <a:noFill/>
              </a:ln>
              <a:solidFill>
                <a:prstClr val="black"/>
              </a:solidFill>
              <a:effectLst/>
              <a:uLnTx/>
              <a:uFillTx/>
              <a:latin typeface="Century Gothic" panose="020B0502020202020204"/>
              <a:ea typeface="+mn-ea"/>
              <a:cs typeface="+mn-cs"/>
            </a:endParaRPr>
          </a:p>
          <a:p>
            <a:pPr marL="0" marR="0" lvl="0" indent="0" algn="just" defTabSz="914400" rtl="0" eaLnBrk="1" fontAlgn="auto" latinLnBrk="0" hangingPunct="1">
              <a:lnSpc>
                <a:spcPct val="150000"/>
              </a:lnSpc>
              <a:spcBef>
                <a:spcPts val="1200"/>
              </a:spcBef>
              <a:spcAft>
                <a:spcPts val="0"/>
              </a:spcAft>
              <a:buClr>
                <a:srgbClr val="FFCA08">
                  <a:lumMod val="75000"/>
                </a:srgbClr>
              </a:buClr>
              <a:buSzPct val="85000"/>
              <a:buFont typeface="Wingdings" pitchFamily="2" charset="2"/>
              <a:buNone/>
              <a:tabLst/>
              <a:defRPr/>
            </a:pP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4" name="Rectangle 3"/>
          <p:cNvSpPr/>
          <p:nvPr/>
        </p:nvSpPr>
        <p:spPr>
          <a:xfrm>
            <a:off x="366715" y="1248750"/>
            <a:ext cx="11695296" cy="5494581"/>
          </a:xfrm>
          <a:prstGeom prst="rect">
            <a:avLst/>
          </a:prstGeom>
        </p:spPr>
        <p:txBody>
          <a:bodyPr wrap="square">
            <a:spAutoFit/>
          </a:bodyPr>
          <a:lstStyle/>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Ying Chen,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Yilu</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Zhou,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Sencun</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Zhu, and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Heng</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Xu</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“Detecting offensive language in social media to protect adolescent online safety”. In Privacy, Security, Risk and Trust (PASSAT), 2017 International Conference on and 2017 International Conference on Social Computing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SocialCom</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pages 71– 80. IEEE, 2017.</a:t>
            </a:r>
          </a:p>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Jedrzejewski</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M.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Morzy</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“Opinion Mining and Social Networks: A Promising Match,” 2019 Int. Conf. Adv. Soc. Networks Anal. Min., pp. 599–604, Jul. 2019.</a:t>
            </a:r>
          </a:p>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Hosseinmardi</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 A. Mattson, R. I.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Rafiq</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 Han, Q.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Lv</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S. Mishra,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Analyzing</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Labeled</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Cyberbullying Incidents on the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Instagram</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Social Network.”</a:t>
            </a:r>
          </a:p>
          <a:p>
            <a:pPr marL="342900" marR="0" lvl="0" indent="-342900" algn="just" defTabSz="457200" rtl="0" eaLnBrk="1" fontAlgn="auto" latinLnBrk="0" hangingPunct="1">
              <a:lnSpc>
                <a:spcPct val="150000"/>
              </a:lnSpc>
              <a:spcBef>
                <a:spcPts val="1000"/>
              </a:spcBef>
              <a:spcAft>
                <a:spcPts val="0"/>
              </a:spcAft>
              <a:buClr>
                <a:srgbClr val="F8931D"/>
              </a:buClr>
              <a:buSzPct val="100000"/>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Kelly Reynolds, April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Kontostathis</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Lynne Edwards, "Using Machine Learning to Detect Cyberbullying”, 2020 10th International Conference on Machine Learning and Applications</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820533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944906" y="2890385"/>
            <a:ext cx="7664823" cy="1490472"/>
          </a:xfrm>
          <a:prstGeom prst="rect">
            <a:avLst/>
          </a:prstGeom>
          <a:ln>
            <a:noFill/>
          </a:ln>
          <a:effectLst>
            <a:outerShdw blurRad="50800" dist="38100" dir="13500000" algn="br" rotWithShape="0">
              <a:prstClr val="black">
                <a:alpha val="40000"/>
              </a:prstClr>
            </a:outerShdw>
          </a:effectLst>
        </p:spPr>
        <p:txBody>
          <a:bodyP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7000" b="1" i="0" u="none" strike="noStrike" kern="1200" cap="all" spc="0" normalizeH="0" baseline="0" noProof="0" dirty="0">
                <a:ln>
                  <a:noFill/>
                </a:ln>
                <a:solidFill>
                  <a:srgbClr val="F8931D"/>
                </a:solidFill>
                <a:effectLst/>
                <a:uLnTx/>
                <a:uFillTx/>
                <a:latin typeface="Times New Roman" panose="02020603050405020304" pitchFamily="18" charset="0"/>
                <a:ea typeface="+mj-ea"/>
                <a:cs typeface="Times New Roman" panose="02020603050405020304" pitchFamily="18" charset="0"/>
              </a:rPr>
              <a:t>Thank YOU…</a:t>
            </a:r>
          </a:p>
        </p:txBody>
      </p:sp>
    </p:spTree>
    <p:extLst>
      <p:ext uri="{BB962C8B-B14F-4D97-AF65-F5344CB8AC3E}">
        <p14:creationId xmlns:p14="http://schemas.microsoft.com/office/powerpoint/2010/main" val="316771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3303" y="646925"/>
            <a:ext cx="658906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srgbClr val="F8931D"/>
                </a:solidFill>
                <a:effectLst/>
                <a:uLnTx/>
                <a:uFillTx/>
                <a:latin typeface="Times New Roman" panose="02020603050405020304" pitchFamily="18" charset="0"/>
                <a:ea typeface="+mn-ea"/>
                <a:cs typeface="Times New Roman" panose="02020603050405020304" pitchFamily="18" charset="0"/>
              </a:rPr>
              <a:t>INTRODUCTION</a:t>
            </a:r>
            <a:endParaRPr kumimoji="0" lang="en-IN" sz="3600" b="0" i="0" u="none" strike="noStrike" kern="1200" cap="none" spc="0" normalizeH="0" baseline="0" noProof="0" dirty="0">
              <a:ln>
                <a:noFill/>
              </a:ln>
              <a:solidFill>
                <a:srgbClr val="F8931D"/>
              </a:solidFill>
              <a:effectLst/>
              <a:uLnTx/>
              <a:uFillTx/>
              <a:latin typeface="Century Gothic" panose="020B0502020202020204"/>
              <a:ea typeface="+mn-ea"/>
              <a:cs typeface="+mn-cs"/>
            </a:endParaRPr>
          </a:p>
        </p:txBody>
      </p:sp>
      <p:sp>
        <p:nvSpPr>
          <p:cNvPr id="5" name="Rectangle 4"/>
          <p:cNvSpPr/>
          <p:nvPr/>
        </p:nvSpPr>
        <p:spPr>
          <a:xfrm>
            <a:off x="546845" y="1683220"/>
            <a:ext cx="11645155" cy="4993931"/>
          </a:xfrm>
          <a:prstGeom prst="rect">
            <a:avLst/>
          </a:prstGeom>
        </p:spPr>
        <p:txBody>
          <a:bodyPr wrap="square">
            <a:spAutoFit/>
          </a:bodyPr>
          <a:lstStyle/>
          <a:p>
            <a:pPr marL="0" marR="0" lvl="0" indent="0" algn="just" defTabSz="457200" rtl="0" eaLnBrk="1" fontAlgn="auto" latinLnBrk="0" hangingPunct="1">
              <a:lnSpc>
                <a:spcPct val="200000"/>
              </a:lnSpc>
              <a:spcBef>
                <a:spcPts val="0"/>
              </a:spcBef>
              <a:spcAft>
                <a:spcPts val="0"/>
              </a:spcAft>
              <a:buClr>
                <a:srgbClr val="F8931D"/>
              </a:buClr>
              <a:buSzTx/>
              <a:buFont typeface="Wingdings" panose="05000000000000000000" pitchFamily="2" charset="2"/>
              <a:buChar char="Ø"/>
              <a:tabLst/>
              <a:defRPr/>
            </a:pPr>
            <a:r>
              <a:rPr lang="en-IN" sz="1800" dirty="0">
                <a:effectLst/>
                <a:latin typeface="Times New Roman" panose="02020603050405020304" pitchFamily="18" charset="0"/>
                <a:ea typeface="Calibri" panose="020F0502020204030204" pitchFamily="34" charset="0"/>
              </a:rPr>
              <a:t>Social networking sites are being widely used today for multiple purposes like entertainment, networking, etc. Social networking sites are a stop for multiple reasons to billions of people today.</a:t>
            </a:r>
          </a:p>
          <a:p>
            <a:pPr marL="0" marR="0" lvl="0" indent="0" algn="just" defTabSz="457200" rtl="0" eaLnBrk="1" fontAlgn="auto" latinLnBrk="0" hangingPunct="1">
              <a:lnSpc>
                <a:spcPct val="200000"/>
              </a:lnSpc>
              <a:spcBef>
                <a:spcPts val="0"/>
              </a:spcBef>
              <a:spcAft>
                <a:spcPts val="0"/>
              </a:spcAft>
              <a:buClr>
                <a:srgbClr val="F8931D"/>
              </a:buClr>
              <a:buSzTx/>
              <a:buFont typeface="Wingdings" panose="05000000000000000000" pitchFamily="2" charset="2"/>
              <a:buChar char="Ø"/>
              <a:tabLst/>
              <a:defRPr/>
            </a:pPr>
            <a:r>
              <a:rPr lang="en-IN" sz="1800" dirty="0">
                <a:effectLst/>
                <a:latin typeface="Times New Roman" panose="02020603050405020304" pitchFamily="18" charset="0"/>
                <a:ea typeface="Calibri" panose="020F0502020204030204" pitchFamily="34" charset="0"/>
              </a:rPr>
              <a:t>Communicating with people is no exception, as technology has changed the way people interact with a broader manner and has given a new dimension to communication. Many people are illegally using these communities. Many youngsters are getting bullied these days. Bullies use various services like Twitter, Facebook, and Email to bully people.</a:t>
            </a:r>
            <a:endParaRPr lang="en-IN" dirty="0">
              <a:latin typeface="Times New Roman" panose="02020603050405020304" pitchFamily="18" charset="0"/>
              <a:ea typeface="Calibri" panose="020F0502020204030204" pitchFamily="34" charset="0"/>
            </a:endParaRPr>
          </a:p>
          <a:p>
            <a:pPr marL="0" marR="0" lvl="0" indent="0" algn="just" defTabSz="457200" rtl="0" eaLnBrk="1" fontAlgn="auto" latinLnBrk="0" hangingPunct="1">
              <a:lnSpc>
                <a:spcPct val="200000"/>
              </a:lnSpc>
              <a:spcBef>
                <a:spcPts val="0"/>
              </a:spcBef>
              <a:spcAft>
                <a:spcPts val="0"/>
              </a:spcAft>
              <a:buClr>
                <a:srgbClr val="F8931D"/>
              </a:buClr>
              <a:buSzTx/>
              <a:buFont typeface="Wingdings" panose="05000000000000000000" pitchFamily="2" charset="2"/>
              <a:buChar char="Ø"/>
              <a:tabLst/>
              <a:defRPr/>
            </a:pPr>
            <a:r>
              <a:rPr lang="en-IN" sz="1800" dirty="0">
                <a:effectLst/>
                <a:latin typeface="Times New Roman" panose="02020603050405020304" pitchFamily="18" charset="0"/>
                <a:ea typeface="Calibri" panose="020F0502020204030204" pitchFamily="34" charset="0"/>
              </a:rPr>
              <a:t>Cyberbullying is one of the most frequently happen Internet abuse and also a very serious social problem especially for teenager</a:t>
            </a:r>
          </a:p>
          <a:p>
            <a:pPr marL="0" marR="0" lvl="0" indent="0" algn="just" defTabSz="457200" rtl="0" eaLnBrk="1" fontAlgn="auto" latinLnBrk="0" hangingPunct="1">
              <a:lnSpc>
                <a:spcPct val="200000"/>
              </a:lnSpc>
              <a:spcBef>
                <a:spcPts val="0"/>
              </a:spcBef>
              <a:spcAft>
                <a:spcPts val="0"/>
              </a:spcAft>
              <a:buClr>
                <a:srgbClr val="F8931D"/>
              </a:buClr>
              <a:buSzTx/>
              <a:buFont typeface="Wingdings" panose="05000000000000000000" pitchFamily="2" charset="2"/>
              <a:buChar char="Ø"/>
              <a:tabLst/>
              <a:defRPr/>
            </a:pPr>
            <a:r>
              <a:rPr lang="en-IN" sz="1800" dirty="0">
                <a:effectLst/>
                <a:latin typeface="Times New Roman" panose="02020603050405020304" pitchFamily="18" charset="0"/>
                <a:ea typeface="Calibri" panose="020F0502020204030204" pitchFamily="34" charset="0"/>
              </a:rPr>
              <a:t>Thus, a complete solution is required for this problem. Cyberbullying needs to stop. The problem can be tackled by detecting and preventing it by using a machine learning approach</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38596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53696" y="645458"/>
            <a:ext cx="10058400" cy="590876"/>
          </a:xfrm>
        </p:spPr>
        <p:txBody>
          <a:bodyPr>
            <a:normAutofit fontScale="90000"/>
          </a:bodyPr>
          <a:lstStyle/>
          <a:p>
            <a:r>
              <a:rPr lang="en-US" b="1" cap="all" dirty="0" err="1">
                <a:solidFill>
                  <a:schemeClr val="accent2"/>
                </a:solidFill>
                <a:latin typeface="Times New Roman"/>
                <a:ea typeface="+mn-ea"/>
                <a:cs typeface="Times New Roman"/>
              </a:rPr>
              <a:t>MOtivation</a:t>
            </a:r>
            <a:endParaRPr lang="en-US" b="1" cap="all" dirty="0" err="1">
              <a:solidFill>
                <a:schemeClr val="accent2"/>
              </a:solidFill>
              <a:latin typeface="Times New Roman" panose="02020603050405020304" pitchFamily="18" charset="0"/>
              <a:ea typeface="+mn-ea"/>
              <a:cs typeface="Times New Roman" panose="02020603050405020304" pitchFamily="18" charset="0"/>
            </a:endParaRPr>
          </a:p>
        </p:txBody>
      </p:sp>
      <p:sp>
        <p:nvSpPr>
          <p:cNvPr id="5" name="TextBox 4"/>
          <p:cNvSpPr txBox="1"/>
          <p:nvPr/>
        </p:nvSpPr>
        <p:spPr>
          <a:xfrm>
            <a:off x="539003" y="1379577"/>
            <a:ext cx="11652997" cy="5478423"/>
          </a:xfrm>
          <a:prstGeom prst="rect">
            <a:avLst/>
          </a:prstGeom>
          <a:noFill/>
        </p:spPr>
        <p:txBody>
          <a:bodyPr wrap="square" rtlCol="0">
            <a:spAutoFit/>
          </a:bodyPr>
          <a:lstStyle/>
          <a:p>
            <a:pPr marL="342900" marR="0" lvl="0" indent="-342900" algn="just" defTabSz="457200" rtl="0" eaLnBrk="1" fontAlgn="auto" latinLnBrk="0" hangingPunct="1">
              <a:lnSpc>
                <a:spcPct val="150000"/>
              </a:lnSpc>
              <a:spcBef>
                <a:spcPts val="0"/>
              </a:spcBef>
              <a:spcAft>
                <a:spcPts val="0"/>
              </a:spcAft>
              <a:buClr>
                <a:srgbClr val="F8931D"/>
              </a:buClr>
              <a:buSzTx/>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From the day internet came into existence, the era of social networking sprouted. In the beginning, no one may have thought internet would be a host of numerous amazing services like the social networking.</a:t>
            </a:r>
          </a:p>
          <a:p>
            <a:pPr marL="342900" marR="0" lvl="0" indent="-342900" algn="just" defTabSz="457200" rtl="0" eaLnBrk="1" fontAlgn="auto" latinLnBrk="0" hangingPunct="1">
              <a:lnSpc>
                <a:spcPct val="150000"/>
              </a:lnSpc>
              <a:spcBef>
                <a:spcPts val="0"/>
              </a:spcBef>
              <a:spcAft>
                <a:spcPts val="0"/>
              </a:spcAft>
              <a:buClr>
                <a:srgbClr val="F8931D"/>
              </a:buClr>
              <a:buSzTx/>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 Today we can say that online applications and social networking websites have become a non-separable part of one’s life. Many people from diverse age groups spend hours daily on such websites.</a:t>
            </a:r>
          </a:p>
          <a:p>
            <a:pPr marL="342900" marR="0" lvl="0" indent="-342900" algn="just" defTabSz="457200" rtl="0" eaLnBrk="1" fontAlgn="auto" latinLnBrk="0" hangingPunct="1">
              <a:lnSpc>
                <a:spcPct val="150000"/>
              </a:lnSpc>
              <a:spcBef>
                <a:spcPts val="0"/>
              </a:spcBef>
              <a:spcAft>
                <a:spcPts val="0"/>
              </a:spcAft>
              <a:buClr>
                <a:srgbClr val="F8931D"/>
              </a:buClr>
              <a:buSzTx/>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 Despite the fact that people are emotionally connected together through social media, these facilities bring along big threats with them such as cyber-attacks.</a:t>
            </a:r>
          </a:p>
          <a:p>
            <a:pPr marL="342900" marR="0" lvl="0" indent="-342900" algn="just" defTabSz="457200" rtl="0" eaLnBrk="1" fontAlgn="auto" latinLnBrk="0" hangingPunct="1">
              <a:lnSpc>
                <a:spcPct val="150000"/>
              </a:lnSpc>
              <a:spcBef>
                <a:spcPts val="0"/>
              </a:spcBef>
              <a:spcAft>
                <a:spcPts val="0"/>
              </a:spcAft>
              <a:buClr>
                <a:srgbClr val="F8931D"/>
              </a:buClr>
              <a:buSzTx/>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To identify word similarities in the tweets made by bullies and make use of machine learning and can develop an ML model automatically detect social media bullying actions.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20247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E06AB5-D6E9-4208-88FB-04C9A03F34A6}"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5/10/2022</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a:rPr>
              <a:t>1</a:t>
            </a:r>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
        <p:nvSpPr>
          <p:cNvPr id="8" name="TextBox 7"/>
          <p:cNvSpPr txBox="1"/>
          <p:nvPr/>
        </p:nvSpPr>
        <p:spPr>
          <a:xfrm>
            <a:off x="1081825" y="1093465"/>
            <a:ext cx="656276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all" spc="0" normalizeH="0" baseline="0" noProof="0" dirty="0">
                <a:ln>
                  <a:noFill/>
                </a:ln>
                <a:effectLst/>
                <a:uLnTx/>
                <a:uFillTx/>
                <a:latin typeface="Times New Roman" panose="02020603050405020304" pitchFamily="18" charset="0"/>
                <a:ea typeface="+mn-ea"/>
                <a:cs typeface="Times New Roman" panose="02020603050405020304" pitchFamily="18" charset="0"/>
              </a:rPr>
              <a:t>LITERATURE SURVEY</a:t>
            </a:r>
            <a:endParaRPr kumimoji="0" lang="en-IN" sz="3600" b="1" i="0" u="none" strike="noStrike" kern="1200" cap="all"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graphicFrame>
        <p:nvGraphicFramePr>
          <p:cNvPr id="9" name="Table 8"/>
          <p:cNvGraphicFramePr>
            <a:graphicFrameLocks noGrp="1"/>
          </p:cNvGraphicFramePr>
          <p:nvPr/>
        </p:nvGraphicFramePr>
        <p:xfrm>
          <a:off x="561207" y="2028496"/>
          <a:ext cx="11314592" cy="4363342"/>
        </p:xfrm>
        <a:graphic>
          <a:graphicData uri="http://schemas.openxmlformats.org/drawingml/2006/table">
            <a:tbl>
              <a:tblPr firstRow="1" bandRow="1">
                <a:tableStyleId>{5C22544A-7EE6-4342-B048-85BDC9FD1C3A}</a:tableStyleId>
              </a:tblPr>
              <a:tblGrid>
                <a:gridCol w="2828648">
                  <a:extLst>
                    <a:ext uri="{9D8B030D-6E8A-4147-A177-3AD203B41FA5}">
                      <a16:colId xmlns:a16="http://schemas.microsoft.com/office/drawing/2014/main" val="20000"/>
                    </a:ext>
                  </a:extLst>
                </a:gridCol>
                <a:gridCol w="2828648">
                  <a:extLst>
                    <a:ext uri="{9D8B030D-6E8A-4147-A177-3AD203B41FA5}">
                      <a16:colId xmlns:a16="http://schemas.microsoft.com/office/drawing/2014/main" val="20001"/>
                    </a:ext>
                  </a:extLst>
                </a:gridCol>
                <a:gridCol w="2828648">
                  <a:extLst>
                    <a:ext uri="{9D8B030D-6E8A-4147-A177-3AD203B41FA5}">
                      <a16:colId xmlns:a16="http://schemas.microsoft.com/office/drawing/2014/main" val="20002"/>
                    </a:ext>
                  </a:extLst>
                </a:gridCol>
                <a:gridCol w="2828648">
                  <a:extLst>
                    <a:ext uri="{9D8B030D-6E8A-4147-A177-3AD203B41FA5}">
                      <a16:colId xmlns:a16="http://schemas.microsoft.com/office/drawing/2014/main" val="20003"/>
                    </a:ext>
                  </a:extLst>
                </a:gridCol>
              </a:tblGrid>
              <a:tr h="531895">
                <a:tc>
                  <a:txBody>
                    <a:bodyPr/>
                    <a:lstStyle/>
                    <a:p>
                      <a:pPr algn="ctr"/>
                      <a:r>
                        <a:rPr lang="en-US" dirty="0">
                          <a:solidFill>
                            <a:schemeClr val="tx1"/>
                          </a:solidFill>
                        </a:rPr>
                        <a:t>Title</a:t>
                      </a:r>
                      <a:endParaRPr lang="en-IN" dirty="0">
                        <a:solidFill>
                          <a:schemeClr val="tx1"/>
                        </a:solidFill>
                      </a:endParaRPr>
                    </a:p>
                  </a:txBody>
                  <a:tcPr>
                    <a:solidFill>
                      <a:schemeClr val="accent2">
                        <a:lumMod val="40000"/>
                        <a:lumOff val="60000"/>
                      </a:schemeClr>
                    </a:solidFill>
                  </a:tcPr>
                </a:tc>
                <a:tc>
                  <a:txBody>
                    <a:bodyPr/>
                    <a:lstStyle/>
                    <a:p>
                      <a:pPr algn="ctr"/>
                      <a:r>
                        <a:rPr lang="en-US" dirty="0">
                          <a:solidFill>
                            <a:schemeClr val="tx1"/>
                          </a:solidFill>
                        </a:rPr>
                        <a:t>Year</a:t>
                      </a:r>
                      <a:endParaRPr lang="en-IN" dirty="0">
                        <a:solidFill>
                          <a:schemeClr val="tx1"/>
                        </a:solidFill>
                      </a:endParaRPr>
                    </a:p>
                  </a:txBody>
                  <a:tcPr>
                    <a:solidFill>
                      <a:schemeClr val="accent2">
                        <a:lumMod val="40000"/>
                        <a:lumOff val="60000"/>
                      </a:schemeClr>
                    </a:solidFill>
                  </a:tcPr>
                </a:tc>
                <a:tc>
                  <a:txBody>
                    <a:bodyPr/>
                    <a:lstStyle/>
                    <a:p>
                      <a:pPr algn="ctr"/>
                      <a:r>
                        <a:rPr lang="en-US" dirty="0">
                          <a:solidFill>
                            <a:schemeClr val="tx1"/>
                          </a:solidFill>
                        </a:rPr>
                        <a:t>Author</a:t>
                      </a:r>
                      <a:endParaRPr lang="en-IN" dirty="0">
                        <a:solidFill>
                          <a:schemeClr val="tx1"/>
                        </a:solidFill>
                      </a:endParaRPr>
                    </a:p>
                  </a:txBody>
                  <a:tcP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effectLst/>
                          <a:latin typeface="+mn-lt"/>
                          <a:ea typeface="+mn-ea"/>
                          <a:cs typeface="+mn-cs"/>
                        </a:rPr>
                        <a:t>Methodology</a:t>
                      </a:r>
                    </a:p>
                    <a:p>
                      <a:endParaRPr lang="en-IN"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10000"/>
                  </a:ext>
                </a:extLst>
              </a:tr>
              <a:tr h="3723262">
                <a:tc>
                  <a:txBody>
                    <a:bodyPr/>
                    <a:lstStyle/>
                    <a:p>
                      <a:pPr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Opinion Mining and Social Networks: a Promising Match</a:t>
                      </a:r>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tc>
                  <a:txBody>
                    <a:bodyPr/>
                    <a:lstStyle/>
                    <a:p>
                      <a:pPr algn="ctr"/>
                      <a:r>
                        <a:rPr lang="en-IN" sz="1600" kern="1200" dirty="0">
                          <a:solidFill>
                            <a:schemeClr val="dk1"/>
                          </a:solidFill>
                          <a:effectLst/>
                          <a:latin typeface="Times New Roman" panose="02020603050405020304" pitchFamily="18" charset="0"/>
                          <a:ea typeface="+mn-ea"/>
                          <a:cs typeface="Times New Roman" panose="02020603050405020304" pitchFamily="18" charset="0"/>
                        </a:rPr>
                        <a:t>2011</a:t>
                      </a:r>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tc>
                  <a:txBody>
                    <a:bodyPr/>
                    <a:lstStyle/>
                    <a:p>
                      <a:pPr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K.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Jedrzejewski</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and M.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Morzy</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Times New Roman" panose="02020603050405020304" pitchFamily="18" charset="0"/>
                          <a:ea typeface="+mn-ea"/>
                          <a:cs typeface="Times New Roman" panose="02020603050405020304" pitchFamily="18" charset="0"/>
                        </a:rPr>
                        <a:t>The role and importance of social networks in preferred environments for opinion mining and sentiment analysis. Selected properties of social networks that are relevant with respect to opinion mining are described and general relationships between the two disciplines are outlined. The related work and basic definitions used in opinion mining is given. </a:t>
                      </a:r>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87949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a:rPr>
              <a:t>2</a:t>
            </a:r>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
        <p:nvSpPr>
          <p:cNvPr id="7" name="Date Placeholder 3"/>
          <p:cNvSpPr txBox="1">
            <a:spLocks/>
          </p:cNvSpPr>
          <p:nvPr/>
        </p:nvSpPr>
        <p:spPr>
          <a:xfrm>
            <a:off x="10695439" y="6493783"/>
            <a:ext cx="990599" cy="304799"/>
          </a:xfrm>
          <a:prstGeom prst="rect">
            <a:avLst/>
          </a:prstGeom>
        </p:spPr>
        <p:txBody>
          <a:bodyPr vert="horz" lIns="91440" tIns="45720" rIns="91440" bIns="45720" rtlCol="0" anchor="ctr"/>
          <a:lstStyle>
            <a:defPPr>
              <a:defRPr lang="en-US"/>
            </a:defPPr>
            <a:lvl1pPr marL="0" algn="r" defTabSz="914400" rtl="0" eaLnBrk="1" latinLnBrk="0" hangingPunct="1">
              <a:defRPr sz="10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FE06AB5-D6E9-4208-88FB-04C9A03F34A6}" type="datetime1">
              <a:rPr kumimoji="0" lang="en-US" sz="1000" b="1" i="0" u="none" strike="noStrike" kern="1200" cap="none" spc="0" normalizeH="0" baseline="0" noProof="0" smtClean="0">
                <a:ln>
                  <a:noFill/>
                </a:ln>
                <a:solidFill>
                  <a:srgbClr val="FFCA08"/>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5/10/2022</a:t>
            </a:fld>
            <a:endParaRPr kumimoji="0" lang="en-US" sz="1000" b="1" i="0" u="none" strike="noStrike" kern="1200" cap="none" spc="0" normalizeH="0" baseline="0" noProof="0" dirty="0">
              <a:ln>
                <a:noFill/>
              </a:ln>
              <a:solidFill>
                <a:srgbClr val="FFCA08"/>
              </a:solidFill>
              <a:effectLst/>
              <a:uLnTx/>
              <a:uFillTx/>
              <a:latin typeface="Century Gothic" panose="020B0502020202020204"/>
              <a:ea typeface="+mn-ea"/>
              <a:cs typeface="+mn-cs"/>
            </a:endParaRPr>
          </a:p>
        </p:txBody>
      </p:sp>
      <p:sp>
        <p:nvSpPr>
          <p:cNvPr id="8" name="TextBox 7"/>
          <p:cNvSpPr txBox="1"/>
          <p:nvPr/>
        </p:nvSpPr>
        <p:spPr>
          <a:xfrm>
            <a:off x="1081825" y="1093465"/>
            <a:ext cx="656276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all" spc="0" normalizeH="0" baseline="0" noProof="0" dirty="0">
                <a:ln>
                  <a:noFill/>
                </a:ln>
                <a:effectLst/>
                <a:uLnTx/>
                <a:uFillTx/>
                <a:latin typeface="Times New Roman" panose="02020603050405020304" pitchFamily="18" charset="0"/>
                <a:ea typeface="+mn-ea"/>
                <a:cs typeface="Times New Roman" panose="02020603050405020304" pitchFamily="18" charset="0"/>
              </a:rPr>
              <a:t>LITERATURE SURVEY</a:t>
            </a:r>
            <a:endParaRPr kumimoji="0" lang="en-IN" sz="3600" b="1" i="0" u="none" strike="noStrike" kern="1200" cap="all"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graphicFrame>
        <p:nvGraphicFramePr>
          <p:cNvPr id="9" name="Table 8"/>
          <p:cNvGraphicFramePr>
            <a:graphicFrameLocks noGrp="1"/>
          </p:cNvGraphicFramePr>
          <p:nvPr/>
        </p:nvGraphicFramePr>
        <p:xfrm>
          <a:off x="561207" y="2028496"/>
          <a:ext cx="11314592" cy="4363342"/>
        </p:xfrm>
        <a:graphic>
          <a:graphicData uri="http://schemas.openxmlformats.org/drawingml/2006/table">
            <a:tbl>
              <a:tblPr firstRow="1" bandRow="1">
                <a:tableStyleId>{5C22544A-7EE6-4342-B048-85BDC9FD1C3A}</a:tableStyleId>
              </a:tblPr>
              <a:tblGrid>
                <a:gridCol w="2828648">
                  <a:extLst>
                    <a:ext uri="{9D8B030D-6E8A-4147-A177-3AD203B41FA5}">
                      <a16:colId xmlns:a16="http://schemas.microsoft.com/office/drawing/2014/main" val="20000"/>
                    </a:ext>
                  </a:extLst>
                </a:gridCol>
                <a:gridCol w="2828648">
                  <a:extLst>
                    <a:ext uri="{9D8B030D-6E8A-4147-A177-3AD203B41FA5}">
                      <a16:colId xmlns:a16="http://schemas.microsoft.com/office/drawing/2014/main" val="20001"/>
                    </a:ext>
                  </a:extLst>
                </a:gridCol>
                <a:gridCol w="2828648">
                  <a:extLst>
                    <a:ext uri="{9D8B030D-6E8A-4147-A177-3AD203B41FA5}">
                      <a16:colId xmlns:a16="http://schemas.microsoft.com/office/drawing/2014/main" val="20002"/>
                    </a:ext>
                  </a:extLst>
                </a:gridCol>
                <a:gridCol w="2828648">
                  <a:extLst>
                    <a:ext uri="{9D8B030D-6E8A-4147-A177-3AD203B41FA5}">
                      <a16:colId xmlns:a16="http://schemas.microsoft.com/office/drawing/2014/main" val="20003"/>
                    </a:ext>
                  </a:extLst>
                </a:gridCol>
              </a:tblGrid>
              <a:tr h="531895">
                <a:tc>
                  <a:txBody>
                    <a:bodyPr/>
                    <a:lstStyle/>
                    <a:p>
                      <a:pPr algn="ctr"/>
                      <a:r>
                        <a:rPr lang="en-US" dirty="0">
                          <a:solidFill>
                            <a:schemeClr val="tx1"/>
                          </a:solidFill>
                        </a:rPr>
                        <a:t>Title</a:t>
                      </a:r>
                      <a:endParaRPr lang="en-IN" dirty="0">
                        <a:solidFill>
                          <a:schemeClr val="tx1"/>
                        </a:solidFill>
                      </a:endParaRPr>
                    </a:p>
                  </a:txBody>
                  <a:tcPr>
                    <a:solidFill>
                      <a:schemeClr val="accent2">
                        <a:lumMod val="40000"/>
                        <a:lumOff val="60000"/>
                      </a:schemeClr>
                    </a:solidFill>
                  </a:tcPr>
                </a:tc>
                <a:tc>
                  <a:txBody>
                    <a:bodyPr/>
                    <a:lstStyle/>
                    <a:p>
                      <a:pPr algn="ctr"/>
                      <a:r>
                        <a:rPr lang="en-US" dirty="0">
                          <a:solidFill>
                            <a:schemeClr val="tx1"/>
                          </a:solidFill>
                        </a:rPr>
                        <a:t>Year</a:t>
                      </a:r>
                      <a:endParaRPr lang="en-IN" dirty="0">
                        <a:solidFill>
                          <a:schemeClr val="tx1"/>
                        </a:solidFill>
                      </a:endParaRPr>
                    </a:p>
                  </a:txBody>
                  <a:tcPr>
                    <a:solidFill>
                      <a:schemeClr val="accent2">
                        <a:lumMod val="40000"/>
                        <a:lumOff val="60000"/>
                      </a:schemeClr>
                    </a:solidFill>
                  </a:tcPr>
                </a:tc>
                <a:tc>
                  <a:txBody>
                    <a:bodyPr/>
                    <a:lstStyle/>
                    <a:p>
                      <a:pPr algn="ctr"/>
                      <a:r>
                        <a:rPr lang="en-US" dirty="0">
                          <a:solidFill>
                            <a:schemeClr val="tx1"/>
                          </a:solidFill>
                        </a:rPr>
                        <a:t>Author</a:t>
                      </a:r>
                      <a:endParaRPr lang="en-IN" dirty="0">
                        <a:solidFill>
                          <a:schemeClr val="tx1"/>
                        </a:solidFill>
                      </a:endParaRPr>
                    </a:p>
                  </a:txBody>
                  <a:tcP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effectLst/>
                          <a:latin typeface="+mn-lt"/>
                          <a:ea typeface="+mn-ea"/>
                          <a:cs typeface="+mn-cs"/>
                        </a:rPr>
                        <a:t>Methodology</a:t>
                      </a:r>
                    </a:p>
                    <a:p>
                      <a:endParaRPr lang="en-IN"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10000"/>
                  </a:ext>
                </a:extLst>
              </a:tr>
              <a:tr h="3723262">
                <a:tc>
                  <a:txBody>
                    <a:bodyPr/>
                    <a:lstStyle/>
                    <a:p>
                      <a:pPr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Using Machine Learning to Detect Cyberbullying</a:t>
                      </a:r>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tc>
                  <a:txBody>
                    <a:bodyPr/>
                    <a:lstStyle/>
                    <a:p>
                      <a:pPr algn="ctr"/>
                      <a:r>
                        <a:rPr lang="en-IN" sz="1600" kern="1200" dirty="0">
                          <a:solidFill>
                            <a:schemeClr val="dk1"/>
                          </a:solidFill>
                          <a:effectLst/>
                          <a:latin typeface="Times New Roman" panose="02020603050405020304" pitchFamily="18" charset="0"/>
                          <a:ea typeface="+mn-ea"/>
                          <a:cs typeface="Times New Roman" panose="02020603050405020304" pitchFamily="18" charset="0"/>
                        </a:rPr>
                        <a:t>2011</a:t>
                      </a:r>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tc>
                  <a:txBody>
                    <a:bodyPr/>
                    <a:lstStyle/>
                    <a:p>
                      <a:pPr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Kelly Reynolds, April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Kontostathis</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Lynne Edwards</a:t>
                      </a:r>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Times New Roman" panose="02020603050405020304" pitchFamily="18" charset="0"/>
                          <a:ea typeface="+mn-ea"/>
                          <a:cs typeface="Times New Roman" panose="02020603050405020304" pitchFamily="18" charset="0"/>
                        </a:rPr>
                        <a:t>Cyberbullying is the use of technology as a medium to bully someone. It has been an issue for many years, the recognition of its impact on young people has recently increased. Social networking sites provide a fertile medium for bullies, and teens and young adults who use these sites are vulnerable to attacks. Through machine learning, we can detect language patterns.</a:t>
                      </a:r>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9548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0695439" y="6493783"/>
            <a:ext cx="990599" cy="30479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E06AB5-D6E9-4208-88FB-04C9A03F34A6}"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5/10/2022</a:t>
            </a:fld>
            <a:endParaRPr kumimoji="0" 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a:rPr>
              <a:t>3</a:t>
            </a:r>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
        <p:nvSpPr>
          <p:cNvPr id="9" name="TextBox 8"/>
          <p:cNvSpPr txBox="1"/>
          <p:nvPr/>
        </p:nvSpPr>
        <p:spPr>
          <a:xfrm>
            <a:off x="1081825" y="1093465"/>
            <a:ext cx="656276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all" spc="0" normalizeH="0" baseline="0" noProof="0" dirty="0">
                <a:ln>
                  <a:noFill/>
                </a:ln>
                <a:effectLst/>
                <a:uLnTx/>
                <a:uFillTx/>
                <a:latin typeface="Times New Roman" panose="02020603050405020304" pitchFamily="18" charset="0"/>
                <a:ea typeface="+mn-ea"/>
                <a:cs typeface="Times New Roman" panose="02020603050405020304" pitchFamily="18" charset="0"/>
              </a:rPr>
              <a:t>LITERATURE SURVEY</a:t>
            </a:r>
            <a:endParaRPr kumimoji="0" lang="en-IN" sz="3600" b="1" i="0" u="none" strike="noStrike" kern="1200" cap="all"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graphicFrame>
        <p:nvGraphicFramePr>
          <p:cNvPr id="10" name="Table 9"/>
          <p:cNvGraphicFramePr>
            <a:graphicFrameLocks noGrp="1"/>
          </p:cNvGraphicFramePr>
          <p:nvPr/>
        </p:nvGraphicFramePr>
        <p:xfrm>
          <a:off x="561207" y="2028496"/>
          <a:ext cx="11314592" cy="4389120"/>
        </p:xfrm>
        <a:graphic>
          <a:graphicData uri="http://schemas.openxmlformats.org/drawingml/2006/table">
            <a:tbl>
              <a:tblPr firstRow="1" bandRow="1">
                <a:tableStyleId>{5C22544A-7EE6-4342-B048-85BDC9FD1C3A}</a:tableStyleId>
              </a:tblPr>
              <a:tblGrid>
                <a:gridCol w="2828648">
                  <a:extLst>
                    <a:ext uri="{9D8B030D-6E8A-4147-A177-3AD203B41FA5}">
                      <a16:colId xmlns:a16="http://schemas.microsoft.com/office/drawing/2014/main" val="20000"/>
                    </a:ext>
                  </a:extLst>
                </a:gridCol>
                <a:gridCol w="2828648">
                  <a:extLst>
                    <a:ext uri="{9D8B030D-6E8A-4147-A177-3AD203B41FA5}">
                      <a16:colId xmlns:a16="http://schemas.microsoft.com/office/drawing/2014/main" val="20001"/>
                    </a:ext>
                  </a:extLst>
                </a:gridCol>
                <a:gridCol w="2828648">
                  <a:extLst>
                    <a:ext uri="{9D8B030D-6E8A-4147-A177-3AD203B41FA5}">
                      <a16:colId xmlns:a16="http://schemas.microsoft.com/office/drawing/2014/main" val="20002"/>
                    </a:ext>
                  </a:extLst>
                </a:gridCol>
                <a:gridCol w="2828648">
                  <a:extLst>
                    <a:ext uri="{9D8B030D-6E8A-4147-A177-3AD203B41FA5}">
                      <a16:colId xmlns:a16="http://schemas.microsoft.com/office/drawing/2014/main" val="20003"/>
                    </a:ext>
                  </a:extLst>
                </a:gridCol>
              </a:tblGrid>
              <a:tr h="531895">
                <a:tc>
                  <a:txBody>
                    <a:bodyPr/>
                    <a:lstStyle/>
                    <a:p>
                      <a:pPr algn="ctr"/>
                      <a:r>
                        <a:rPr lang="en-US" dirty="0">
                          <a:solidFill>
                            <a:schemeClr val="tx1"/>
                          </a:solidFill>
                        </a:rPr>
                        <a:t>Title</a:t>
                      </a:r>
                      <a:endParaRPr lang="en-IN" dirty="0">
                        <a:solidFill>
                          <a:schemeClr val="tx1"/>
                        </a:solidFill>
                      </a:endParaRPr>
                    </a:p>
                  </a:txBody>
                  <a:tcPr>
                    <a:solidFill>
                      <a:schemeClr val="accent2">
                        <a:lumMod val="40000"/>
                        <a:lumOff val="60000"/>
                      </a:schemeClr>
                    </a:solidFill>
                  </a:tcPr>
                </a:tc>
                <a:tc>
                  <a:txBody>
                    <a:bodyPr/>
                    <a:lstStyle/>
                    <a:p>
                      <a:pPr algn="ctr"/>
                      <a:r>
                        <a:rPr lang="en-US" dirty="0">
                          <a:solidFill>
                            <a:schemeClr val="tx1"/>
                          </a:solidFill>
                        </a:rPr>
                        <a:t>Year</a:t>
                      </a:r>
                      <a:endParaRPr lang="en-IN" dirty="0">
                        <a:solidFill>
                          <a:schemeClr val="tx1"/>
                        </a:solidFill>
                      </a:endParaRPr>
                    </a:p>
                  </a:txBody>
                  <a:tcPr>
                    <a:solidFill>
                      <a:schemeClr val="accent2">
                        <a:lumMod val="40000"/>
                        <a:lumOff val="60000"/>
                      </a:schemeClr>
                    </a:solidFill>
                  </a:tcPr>
                </a:tc>
                <a:tc>
                  <a:txBody>
                    <a:bodyPr/>
                    <a:lstStyle/>
                    <a:p>
                      <a:pPr algn="ctr"/>
                      <a:r>
                        <a:rPr lang="en-US" dirty="0">
                          <a:solidFill>
                            <a:schemeClr val="tx1"/>
                          </a:solidFill>
                        </a:rPr>
                        <a:t>Author</a:t>
                      </a:r>
                      <a:endParaRPr lang="en-IN" dirty="0">
                        <a:solidFill>
                          <a:schemeClr val="tx1"/>
                        </a:solidFill>
                      </a:endParaRPr>
                    </a:p>
                  </a:txBody>
                  <a:tcP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effectLst/>
                          <a:latin typeface="+mn-lt"/>
                          <a:ea typeface="+mn-ea"/>
                          <a:cs typeface="+mn-cs"/>
                        </a:rPr>
                        <a:t>Methodology</a:t>
                      </a:r>
                    </a:p>
                    <a:p>
                      <a:endParaRPr lang="en-IN"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10000"/>
                  </a:ext>
                </a:extLst>
              </a:tr>
              <a:tr h="3723262">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Times New Roman" panose="02020603050405020304" pitchFamily="18" charset="0"/>
                          <a:ea typeface="+mn-ea"/>
                          <a:cs typeface="Times New Roman" panose="02020603050405020304" pitchFamily="18" charset="0"/>
                        </a:rPr>
                        <a:t>Detecting Offensive Language in Social Media to Protect Adolescent Online Safety.</a:t>
                      </a:r>
                    </a:p>
                    <a:p>
                      <a:pPr algn="just"/>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tc>
                  <a:txBody>
                    <a:bodyPr/>
                    <a:lstStyle/>
                    <a:p>
                      <a:pPr algn="ctr"/>
                      <a:r>
                        <a:rPr lang="en-IN" sz="1600" kern="1200" dirty="0">
                          <a:solidFill>
                            <a:schemeClr val="dk1"/>
                          </a:solidFill>
                          <a:effectLst/>
                          <a:latin typeface="Times New Roman" panose="02020603050405020304" pitchFamily="18" charset="0"/>
                          <a:ea typeface="+mn-ea"/>
                          <a:cs typeface="Times New Roman" panose="02020603050405020304" pitchFamily="18" charset="0"/>
                        </a:rPr>
                        <a:t>2012</a:t>
                      </a:r>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tc>
                  <a:txBody>
                    <a:bodyPr/>
                    <a:lstStyle/>
                    <a:p>
                      <a:pPr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Ying Chen,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Yilu</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Zhou,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Sencun</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Zhu, and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Heng</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Xu</a:t>
                      </a:r>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tc>
                  <a:txBody>
                    <a:bodyPr/>
                    <a:lstStyle/>
                    <a:p>
                      <a:pPr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user-level offensiveness detection seems a more feasible approach. so, the Lexical Syntactic Feature (LSF) architecture is used to detect offensive content and identify potential offensive users in social media. We distinguish the contribution of pejoratives/profanities and obscenities in determining offensive content, and introduce hand-authoring syntactic rules in identifying name-calling harassments</a:t>
                      </a:r>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9746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a:rPr>
              <a:t>4</a:t>
            </a:r>
            <a:endParaRPr kumimoji="0" lang="en-US" sz="2000" b="0" i="0" u="none" strike="noStrike" kern="1200" cap="none" spc="0" normalizeH="0" baseline="0" noProof="0" dirty="0">
              <a:ln>
                <a:noFill/>
              </a:ln>
              <a:solidFill>
                <a:srgbClr val="FEFFFF"/>
              </a:solidFill>
              <a:effectLst/>
              <a:uLnTx/>
              <a:uFillTx/>
              <a:latin typeface="Century Gothic" panose="020B0502020202020204"/>
              <a:ea typeface="+mn-ea"/>
              <a:cs typeface="+mn-cs"/>
            </a:endParaRPr>
          </a:p>
        </p:txBody>
      </p:sp>
      <p:sp>
        <p:nvSpPr>
          <p:cNvPr id="7" name="Date Placeholder 3"/>
          <p:cNvSpPr txBox="1">
            <a:spLocks/>
          </p:cNvSpPr>
          <p:nvPr/>
        </p:nvSpPr>
        <p:spPr>
          <a:xfrm>
            <a:off x="10695439" y="6493783"/>
            <a:ext cx="990599" cy="304799"/>
          </a:xfrm>
          <a:prstGeom prst="rect">
            <a:avLst/>
          </a:prstGeom>
        </p:spPr>
        <p:txBody>
          <a:bodyPr vert="horz" lIns="91440" tIns="45720" rIns="91440" bIns="45720" rtlCol="0" anchor="ctr"/>
          <a:lstStyle>
            <a:defPPr>
              <a:defRPr lang="en-US"/>
            </a:defPPr>
            <a:lvl1pPr marL="0" algn="r" defTabSz="914400" rtl="0" eaLnBrk="1" latinLnBrk="0" hangingPunct="1">
              <a:defRPr sz="10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FE06AB5-D6E9-4208-88FB-04C9A03F34A6}" type="datetime1">
              <a:rPr kumimoji="0" lang="en-US" sz="1000" b="1" i="0" u="none" strike="noStrike" kern="1200" cap="none" spc="0" normalizeH="0" baseline="0" noProof="0" smtClean="0">
                <a:ln>
                  <a:noFill/>
                </a:ln>
                <a:solidFill>
                  <a:srgbClr val="FFCA08"/>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5/10/2022</a:t>
            </a:fld>
            <a:endParaRPr kumimoji="0" lang="en-US" sz="1000" b="1" i="0" u="none" strike="noStrike" kern="1200" cap="none" spc="0" normalizeH="0" baseline="0" noProof="0" dirty="0">
              <a:ln>
                <a:noFill/>
              </a:ln>
              <a:solidFill>
                <a:srgbClr val="FFCA08"/>
              </a:solidFill>
              <a:effectLst/>
              <a:uLnTx/>
              <a:uFillTx/>
              <a:latin typeface="Century Gothic" panose="020B0502020202020204"/>
              <a:ea typeface="+mn-ea"/>
              <a:cs typeface="+mn-cs"/>
            </a:endParaRPr>
          </a:p>
        </p:txBody>
      </p:sp>
      <p:sp>
        <p:nvSpPr>
          <p:cNvPr id="8" name="TextBox 7"/>
          <p:cNvSpPr txBox="1"/>
          <p:nvPr/>
        </p:nvSpPr>
        <p:spPr>
          <a:xfrm>
            <a:off x="1081825" y="1093465"/>
            <a:ext cx="656276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all" spc="0" normalizeH="0" baseline="0" noProof="0" dirty="0">
                <a:ln>
                  <a:noFill/>
                </a:ln>
                <a:effectLst/>
                <a:uLnTx/>
                <a:uFillTx/>
                <a:latin typeface="Times New Roman" panose="02020603050405020304" pitchFamily="18" charset="0"/>
                <a:ea typeface="+mn-ea"/>
                <a:cs typeface="Times New Roman" panose="02020603050405020304" pitchFamily="18" charset="0"/>
              </a:rPr>
              <a:t>LITERATURE SURVEY</a:t>
            </a:r>
            <a:endParaRPr kumimoji="0" lang="en-IN" sz="3600" b="1" i="0" u="none" strike="noStrike" kern="1200" cap="all"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graphicFrame>
        <p:nvGraphicFramePr>
          <p:cNvPr id="9" name="Table 8"/>
          <p:cNvGraphicFramePr>
            <a:graphicFrameLocks noGrp="1"/>
          </p:cNvGraphicFramePr>
          <p:nvPr/>
        </p:nvGraphicFramePr>
        <p:xfrm>
          <a:off x="561207" y="2028496"/>
          <a:ext cx="11314592" cy="4363342"/>
        </p:xfrm>
        <a:graphic>
          <a:graphicData uri="http://schemas.openxmlformats.org/drawingml/2006/table">
            <a:tbl>
              <a:tblPr firstRow="1" bandRow="1">
                <a:tableStyleId>{5C22544A-7EE6-4342-B048-85BDC9FD1C3A}</a:tableStyleId>
              </a:tblPr>
              <a:tblGrid>
                <a:gridCol w="2828648">
                  <a:extLst>
                    <a:ext uri="{9D8B030D-6E8A-4147-A177-3AD203B41FA5}">
                      <a16:colId xmlns:a16="http://schemas.microsoft.com/office/drawing/2014/main" val="20000"/>
                    </a:ext>
                  </a:extLst>
                </a:gridCol>
                <a:gridCol w="2828648">
                  <a:extLst>
                    <a:ext uri="{9D8B030D-6E8A-4147-A177-3AD203B41FA5}">
                      <a16:colId xmlns:a16="http://schemas.microsoft.com/office/drawing/2014/main" val="20001"/>
                    </a:ext>
                  </a:extLst>
                </a:gridCol>
                <a:gridCol w="2828648">
                  <a:extLst>
                    <a:ext uri="{9D8B030D-6E8A-4147-A177-3AD203B41FA5}">
                      <a16:colId xmlns:a16="http://schemas.microsoft.com/office/drawing/2014/main" val="20002"/>
                    </a:ext>
                  </a:extLst>
                </a:gridCol>
                <a:gridCol w="2828648">
                  <a:extLst>
                    <a:ext uri="{9D8B030D-6E8A-4147-A177-3AD203B41FA5}">
                      <a16:colId xmlns:a16="http://schemas.microsoft.com/office/drawing/2014/main" val="20003"/>
                    </a:ext>
                  </a:extLst>
                </a:gridCol>
              </a:tblGrid>
              <a:tr h="531895">
                <a:tc>
                  <a:txBody>
                    <a:bodyPr/>
                    <a:lstStyle/>
                    <a:p>
                      <a:pPr algn="ctr"/>
                      <a:r>
                        <a:rPr lang="en-US" dirty="0">
                          <a:solidFill>
                            <a:schemeClr val="tx1"/>
                          </a:solidFill>
                        </a:rPr>
                        <a:t>Title</a:t>
                      </a:r>
                      <a:endParaRPr lang="en-IN" dirty="0">
                        <a:solidFill>
                          <a:schemeClr val="tx1"/>
                        </a:solidFill>
                      </a:endParaRPr>
                    </a:p>
                  </a:txBody>
                  <a:tcPr>
                    <a:solidFill>
                      <a:schemeClr val="accent2">
                        <a:lumMod val="40000"/>
                        <a:lumOff val="60000"/>
                      </a:schemeClr>
                    </a:solidFill>
                  </a:tcPr>
                </a:tc>
                <a:tc>
                  <a:txBody>
                    <a:bodyPr/>
                    <a:lstStyle/>
                    <a:p>
                      <a:pPr algn="ctr"/>
                      <a:r>
                        <a:rPr lang="en-US" dirty="0">
                          <a:solidFill>
                            <a:schemeClr val="tx1"/>
                          </a:solidFill>
                        </a:rPr>
                        <a:t>Year</a:t>
                      </a:r>
                      <a:endParaRPr lang="en-IN" dirty="0">
                        <a:solidFill>
                          <a:schemeClr val="tx1"/>
                        </a:solidFill>
                      </a:endParaRPr>
                    </a:p>
                  </a:txBody>
                  <a:tcPr>
                    <a:solidFill>
                      <a:schemeClr val="accent2">
                        <a:lumMod val="40000"/>
                        <a:lumOff val="60000"/>
                      </a:schemeClr>
                    </a:solidFill>
                  </a:tcPr>
                </a:tc>
                <a:tc>
                  <a:txBody>
                    <a:bodyPr/>
                    <a:lstStyle/>
                    <a:p>
                      <a:pPr algn="ctr"/>
                      <a:r>
                        <a:rPr lang="en-US" dirty="0">
                          <a:solidFill>
                            <a:schemeClr val="tx1"/>
                          </a:solidFill>
                        </a:rPr>
                        <a:t>Author</a:t>
                      </a:r>
                      <a:endParaRPr lang="en-IN" dirty="0">
                        <a:solidFill>
                          <a:schemeClr val="tx1"/>
                        </a:solidFill>
                      </a:endParaRPr>
                    </a:p>
                  </a:txBody>
                  <a:tcP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effectLst/>
                          <a:latin typeface="+mn-lt"/>
                          <a:ea typeface="+mn-ea"/>
                          <a:cs typeface="+mn-cs"/>
                        </a:rPr>
                        <a:t>Methodology</a:t>
                      </a:r>
                    </a:p>
                    <a:p>
                      <a:endParaRPr lang="en-IN"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10000"/>
                  </a:ext>
                </a:extLst>
              </a:tr>
              <a:tr h="3723262">
                <a:tc>
                  <a:txBody>
                    <a:bodyPr/>
                    <a:lstStyle/>
                    <a:p>
                      <a:pPr algn="just"/>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Analyzing</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Labelled Cyberbullying Incidents on the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Instagram</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Social Network.</a:t>
                      </a:r>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tc>
                  <a:txBody>
                    <a:bodyPr/>
                    <a:lstStyle/>
                    <a:p>
                      <a:pPr algn="ctr"/>
                      <a:r>
                        <a:rPr lang="en-IN" sz="1600" kern="1200" dirty="0">
                          <a:solidFill>
                            <a:schemeClr val="dk1"/>
                          </a:solidFill>
                          <a:effectLst/>
                          <a:latin typeface="Times New Roman" panose="02020603050405020304" pitchFamily="18" charset="0"/>
                          <a:ea typeface="+mn-ea"/>
                          <a:cs typeface="Times New Roman" panose="02020603050405020304" pitchFamily="18" charset="0"/>
                        </a:rPr>
                        <a:t>2015</a:t>
                      </a:r>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Times New Roman" panose="02020603050405020304" pitchFamily="18" charset="0"/>
                          <a:ea typeface="+mn-ea"/>
                          <a:cs typeface="Times New Roman" panose="02020603050405020304" pitchFamily="18" charset="0"/>
                        </a:rPr>
                        <a:t>H.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Hosseinmardi</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S. A. Mattson, R. I.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Rafiq</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R. Han, Q.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Lv</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and S. Mishra.</a:t>
                      </a:r>
                    </a:p>
                    <a:p>
                      <a:pPr algn="just"/>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Times New Roman" panose="02020603050405020304" pitchFamily="18" charset="0"/>
                          <a:ea typeface="+mn-ea"/>
                          <a:cs typeface="Times New Roman" panose="02020603050405020304" pitchFamily="18" charset="0"/>
                        </a:rPr>
                        <a:t>Cyberbullying is a growing problem affecting more than half teens. The main goal is to study cyberbullying incidents in the social network. In this work, we have collected a sample data and their associated comments. We then designed a study and employed human contributors at the crowd-sourced Crowd Flower website to label these media sessions for cyberbullying. </a:t>
                      </a:r>
                      <a:endParaRPr lang="en-IN" sz="16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2">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372886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TIMEBANDCULTUREINFO" val="en-US"/>
  <p:tag name="OTLTIMEBANDSCALEFORMAT" val="MMM"/>
  <p:tag name="OTLTIMEBANDSCALETYPE" val="Quarters"/>
  <p:tag name="OTLTIMEBANDQUICKPOSITION" val="Custom"/>
  <p:tag name="OTLTIMEBANDSHAPETYPE" val="LeafTimeband"/>
  <p:tag name="OTLTIMEBANDTHREEDEFFECTS" val="Gel"/>
  <p:tag name="OTLTIMEBANDAUTODATERANGE" val="True"/>
  <p:tag name="OTLTIMEBANDSTARTDATE" val="2017-01-15T23:59:59.9990000Z"/>
  <p:tag name="OTLTIMEBANDWORKINGDAYS" val="Standard"/>
  <p:tag name="OTLTIMEBANDELAPSEDTIMEEXTENSION" val="False"/>
  <p:tag name="OTLTIMEBANDUSETIME" val="False"/>
  <p:tag name="OTLTIMEBANDTIMECONFIGWORKDAYSTART" val="00:00:00"/>
  <p:tag name="OTLTIMEBANDTIMECONFIGWORKDAYEND" val="23:59:00"/>
  <p:tag name="OTLTIMEBANDAPPENDYEARONYEARCHANGE" val="True"/>
  <p:tag name="OTLTIMEBANDSCALEMARKING" val="None"/>
  <p:tag name="OTLRIGHTENDCAPSMARGINRIGHT" val="20"/>
  <p:tag name="OTLLEFTENDCAPSMARGINLEFT" val="20"/>
  <p:tag name="OTLTIMEBANDSHAPEPADDINGTOP" val="3"/>
  <p:tag name="OTLTIMEBANDFYSTARTMONTH" val="January"/>
  <p:tag name="OTLTIMEBANDSHOWFYLABEL" val="True"/>
  <p:tag name="OTLTIMEBANDUSESTARTINGOFTHEYEARFORFYNUMBERING" val="True"/>
  <p:tag name="OTLTIMEBANDENDDATE" val="2022-12-15T23:59:00.0000000"/>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ELAPSEDSTYLE" val="Thick"/>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DATEFORMATSTRING" val="M/d/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wk"/>
  <p:tag name="OTLSPACING" val="5"/>
  <p:tag name="OTLSHAPETHICKNESSTYPE" val="Thick"/>
  <p:tag name="OTLWEEKNUMBERINGFORMAT" val="WNFormat1"/>
  <p:tag name="OTLWEEKNUMBERINGISVISIBLE" val="False"/>
  <p:tag name="OTLSTARTDATE" val="2020-10-30T00:00:00.0000000Z"/>
  <p:tag name="OTLENDDATE" val="2021-10-28T23:59:00.0000000Z"/>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DATEFORMATSTRING" val="M/d/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wk"/>
  <p:tag name="OTLSPACING" val="5"/>
  <p:tag name="OTLSHAPETHICKNESSTYPE" val="Thick"/>
  <p:tag name="OTLWEEKNUMBERINGFORMAT" val="WNFormat1"/>
  <p:tag name="OTLWEEKNUMBERINGISVISIBLE" val="False"/>
  <p:tag name="OTLSTARTDATE" val="2021-11-15T00:00:00.0000000Z"/>
  <p:tag name="OTLENDDATE" val="2022-09-25T23:59:00.0000000Z"/>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DATEFORMATSTRING" val="M/d/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wk"/>
  <p:tag name="OTLSPACING" val="5"/>
  <p:tag name="OTLSHAPETHICKNESSTYPE" val="Thick"/>
  <p:tag name="OTLWEEKNUMBERINGFORMAT" val="WNFormat1"/>
  <p:tag name="OTLWEEKNUMBERINGISVISIBLE" val="False"/>
  <p:tag name="OTLSTARTDATE" val="2022-06-16T00:00:00.0000000Z"/>
  <p:tag name="OTLENDDATE" val="2022-11-28T23:59:00.0000000Z"/>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MTITLE" val="Milestone 1"/>
  <p:tag name="OTLPOSITIONONTASK" val="None"/>
  <p:tag name="OTLRELATEDTASKID" val="00000000-0000-0000-0000-000000000000"/>
  <p:tag name="OTLWEEKNUMBERINGFORMAT" val="WNFormat1"/>
  <p:tag name="OTLWEEKNUMBERINGISVISIBLE" val="False"/>
  <p:tag name="OTLDATE" val="2021-01-15T23:59:00.0000000"/>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MTITLE" val="Milestone 2"/>
  <p:tag name="OTLPOSITIONONTASK" val="None"/>
  <p:tag name="OTLRELATEDTASKID" val="00000000-0000-0000-0000-000000000000"/>
  <p:tag name="OTLWEEKNUMBERINGFORMAT" val="WNFormat1"/>
  <p:tag name="OTLWEEKNUMBERINGISVISIBLE" val="False"/>
  <p:tag name="OTLDATE" val="2021-03-01T23:59:00.0000000"/>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MTITLE" val="Milestone 4"/>
  <p:tag name="OTLPOSITIONONTASK" val="None"/>
  <p:tag name="OTLRELATEDTASKID" val="00000000-0000-0000-0000-000000000000"/>
  <p:tag name="OTLWEEKNUMBERINGFORMAT" val="WNFormat1"/>
  <p:tag name="OTLWEEKNUMBERINGISVISIBLE" val="False"/>
  <p:tag name="OTLDATE" val="2021-09-27T23:59:00.0000000"/>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MTITLE" val="Milestone 6"/>
  <p:tag name="OTLPOSITIONONTASK" val="None"/>
  <p:tag name="OTLRELATEDTASKID" val="00000000-0000-0000-0000-000000000000"/>
  <p:tag name="OTLWEEKNUMBERINGFORMAT" val="WNFormat1"/>
  <p:tag name="OTLWEEKNUMBERINGISVISIBLE" val="False"/>
  <p:tag name="OTLDATE" val="2021-12-30T23:59:00.0000000"/>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MTITLE" val="Milestone 7"/>
  <p:tag name="OTLPOSITIONONTASK" val="None"/>
  <p:tag name="OTLRELATEDTASKID" val="00000000-0000-0000-0000-000000000000"/>
  <p:tag name="OTLWEEKNUMBERINGFORMAT" val="WNFormat1"/>
  <p:tag name="OTLWEEKNUMBERINGISVISIBLE" val="False"/>
  <p:tag name="OTLDATE" val="2022-03-11T23:59:00.0000000"/>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MTITLE" val="Milestone 9"/>
  <p:tag name="OTLPOSITIONONTASK" val="None"/>
  <p:tag name="OTLRELATEDTASKID" val="00000000-0000-0000-0000-000000000000"/>
  <p:tag name="OTLWEEKNUMBERINGFORMAT" val="WNFormat1"/>
  <p:tag name="OTLWEEKNUMBERINGISVISIBLE" val="False"/>
  <p:tag name="OTLDATE" val="2022-05-25T23:59:00.0000000"/>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MTITLE" val="Milestone 11"/>
  <p:tag name="OTLPOSITIONONTASK" val="None"/>
  <p:tag name="OTLRELATEDTASKID" val="00000000-0000-0000-0000-000000000000"/>
  <p:tag name="OTLWEEKNUMBERINGFORMAT" val="WNFormat1"/>
  <p:tag name="OTLWEEKNUMBERINGISVISIBLE" val="False"/>
  <p:tag name="OTLDATE" val="2022-09-30T23:59:00.0000000"/>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MTITLE" val="Milestone 3"/>
  <p:tag name="OTLPOSITIONONTASK" val="None"/>
  <p:tag name="OTLRELATEDTASKID" val="00000000-0000-0000-0000-000000000000"/>
  <p:tag name="OTLWEEKNUMBERINGFORMAT" val="WNFormat1"/>
  <p:tag name="OTLWEEKNUMBERINGISVISIBLE" val="False"/>
  <p:tag name="OTLDATE" val="2021-04-01T23:59:00.0000000"/>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MTITLE" val="Milestone 5"/>
  <p:tag name="OTLPOSITIONONTASK" val="None"/>
  <p:tag name="OTLRELATEDTASKID" val="00000000-0000-0000-0000-000000000000"/>
  <p:tag name="OTLWEEKNUMBERINGFORMAT" val="WNFormat1"/>
  <p:tag name="OTLWEEKNUMBERINGISVISIBLE" val="False"/>
  <p:tag name="OTLDATE" val="2021-11-07T23:59:00.0000000"/>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MTITLE" val="Milestone 8"/>
  <p:tag name="OTLPOSITIONONTASK" val="None"/>
  <p:tag name="OTLRELATEDTASKID" val="00000000-0000-0000-0000-000000000000"/>
  <p:tag name="OTLWEEKNUMBERINGFORMAT" val="WNFormat1"/>
  <p:tag name="OTLWEEKNUMBERINGISVISIBLE" val="False"/>
  <p:tag name="OTLDATE" val="2022-04-21T23:59:00.0000000"/>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MTITLE" val="Milestone 10"/>
  <p:tag name="OTLPOSITIONONTASK" val="None"/>
  <p:tag name="OTLRELATEDTASKID" val="00000000-0000-0000-0000-000000000000"/>
  <p:tag name="OTLWEEKNUMBERINGFORMAT" val="WNFormat1"/>
  <p:tag name="OTLWEEKNUMBERINGISVISIBLE" val="False"/>
  <p:tag name="OTLDATE" val="2022-08-19T23:59:00.0000000"/>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MTITLE" val="Milestone 12"/>
  <p:tag name="OTLPOSITIONONTASK" val="None"/>
  <p:tag name="OTLRELATEDTASKID" val="00000000-0000-0000-0000-000000000000"/>
  <p:tag name="OTLWEEKNUMBERINGFORMAT" val="WNFormat1"/>
  <p:tag name="OTLWEEKNUMBERINGISVISIBLE" val="False"/>
  <p:tag name="OTLDATE" val="2022-12-15T23:59:00.0000000"/>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2476</Words>
  <Application>Microsoft Office PowerPoint</Application>
  <PresentationFormat>Widescreen</PresentationFormat>
  <Paragraphs>303</Paragraphs>
  <Slides>36</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36</vt:i4>
      </vt:variant>
    </vt:vector>
  </HeadingPairs>
  <TitlesOfParts>
    <vt:vector size="48" baseType="lpstr">
      <vt:lpstr>Arial</vt:lpstr>
      <vt:lpstr>Calibri</vt:lpstr>
      <vt:lpstr>Calibri Light</vt:lpstr>
      <vt:lpstr>Century Gothic</vt:lpstr>
      <vt:lpstr>Symbol</vt:lpstr>
      <vt:lpstr>Tahoma</vt:lpstr>
      <vt:lpstr>Times New Roman</vt:lpstr>
      <vt:lpstr>Wingdings</vt:lpstr>
      <vt:lpstr>Wingdings 3</vt:lpstr>
      <vt:lpstr>Wingdings,Sans-Serif</vt:lpstr>
      <vt:lpstr>Office Theme</vt:lpstr>
      <vt:lpstr>Wisp</vt:lpstr>
      <vt:lpstr>BE Project Presentation On “Cyberbullying Detection in Social Media Using Supervised ML &amp; NLP Techniques”</vt:lpstr>
      <vt:lpstr>Outline</vt:lpstr>
      <vt:lpstr>PowerPoint Presentation</vt:lpstr>
      <vt:lpstr>PowerPoint Presentation</vt:lpstr>
      <vt:lpstr>MOtivation</vt:lpstr>
      <vt:lpstr>PowerPoint Presentation</vt:lpstr>
      <vt:lpstr>PowerPoint Presentation</vt:lpstr>
      <vt:lpstr>PowerPoint Presentation</vt:lpstr>
      <vt:lpstr>PowerPoint Presentation</vt:lpstr>
      <vt:lpstr>gap analysis</vt:lpstr>
      <vt:lpstr>Problem statement</vt:lpstr>
      <vt:lpstr>OBJECTIVE</vt:lpstr>
      <vt:lpstr>Social Impact</vt:lpstr>
      <vt:lpstr>PowerPoint Presentation</vt:lpstr>
      <vt:lpstr>PowerPoint Presentation</vt:lpstr>
      <vt:lpstr>SYSTEM REQUIREMENTS</vt:lpstr>
      <vt:lpstr>SYSTEM REQUIREMENTS</vt:lpstr>
      <vt:lpstr>Project Timeline</vt:lpstr>
      <vt:lpstr>PowerPoint Presentation</vt:lpstr>
      <vt:lpstr>PROPOSED SYSTEM</vt:lpstr>
      <vt:lpstr>ADVANTAGES</vt:lpstr>
      <vt:lpstr>DISADVANTAGES</vt:lpstr>
      <vt:lpstr>Test case 01</vt:lpstr>
      <vt:lpstr>PowerPoint Presentation</vt:lpstr>
      <vt:lpstr>Test case 02</vt:lpstr>
      <vt:lpstr>PowerPoint Presentation</vt:lpstr>
      <vt:lpstr>Test case 03</vt:lpstr>
      <vt:lpstr>PowerPoint Presentation</vt:lpstr>
      <vt:lpstr>Test case 04</vt:lpstr>
      <vt:lpstr>PowerPoint Presentation</vt:lpstr>
      <vt:lpstr>Test case 05</vt:lpstr>
      <vt:lpstr>PowerPoint Presentation</vt:lpstr>
      <vt:lpstr>CONCLUSION</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Project Presentation On “Cyberbullying Detection in Social Media Using Supervised ML &amp; NLP Techniques”</dc:title>
  <dc:creator>Anuj patil</dc:creator>
  <cp:lastModifiedBy>Anuj patil</cp:lastModifiedBy>
  <cp:revision>135</cp:revision>
  <dcterms:created xsi:type="dcterms:W3CDTF">2021-10-09T14:43:27Z</dcterms:created>
  <dcterms:modified xsi:type="dcterms:W3CDTF">2022-05-10T18:56:00Z</dcterms:modified>
</cp:coreProperties>
</file>