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7" r:id="rId3"/>
    <p:sldId id="258" r:id="rId4"/>
    <p:sldId id="262" r:id="rId5"/>
    <p:sldId id="259" r:id="rId6"/>
    <p:sldId id="263"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6757B-398C-49D8-9D57-ADC760C8FCBD}" v="339" dt="2022-09-27T18:29:25.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10/11/2022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8928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10/11/2022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8653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10/11/2022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38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10/11/2022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1499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10/11/2022</a:t>
            </a:fld>
            <a:endParaRPr lang="en-US" dirty="0"/>
          </a:p>
        </p:txBody>
      </p:sp>
    </p:spTree>
    <p:extLst>
      <p:ext uri="{BB962C8B-B14F-4D97-AF65-F5344CB8AC3E}">
        <p14:creationId xmlns:p14="http://schemas.microsoft.com/office/powerpoint/2010/main" val="299254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10/11/2022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3122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10/11/2022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588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10/11/2022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0743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10/11/2022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64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10/11/2022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3324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10/11/2022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262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10/11/2022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692861"/>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58" r:id="rId6"/>
    <p:sldLayoutId id="2147483854" r:id="rId7"/>
    <p:sldLayoutId id="2147483855" r:id="rId8"/>
    <p:sldLayoutId id="2147483856" r:id="rId9"/>
    <p:sldLayoutId id="2147483857" r:id="rId10"/>
    <p:sldLayoutId id="214748385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implilearn.com/tutorials/c-tutorial/use-of-c-langu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8" y="1068946"/>
            <a:ext cx="4960104" cy="47355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583" y="1197735"/>
            <a:ext cx="4641209" cy="447461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27675" y="1685677"/>
            <a:ext cx="4215520" cy="2362673"/>
          </a:xfrm>
        </p:spPr>
        <p:txBody>
          <a:bodyPr anchor="b">
            <a:normAutofit/>
          </a:bodyPr>
          <a:lstStyle/>
          <a:p>
            <a:pPr algn="ctr"/>
            <a:r>
              <a:rPr lang="en-US" b="0" dirty="0"/>
              <a:t>C Arrays</a:t>
            </a:r>
            <a:endParaRPr lang="en-US" dirty="0"/>
          </a:p>
          <a:p>
            <a:pPr algn="ctr"/>
            <a:endParaRPr lang="en-US" sz="4400" dirty="0">
              <a:solidFill>
                <a:schemeClr val="tx1">
                  <a:lumMod val="75000"/>
                  <a:lumOff val="25000"/>
                </a:schemeClr>
              </a:solidFill>
              <a:ea typeface="Meiryo"/>
            </a:endParaRPr>
          </a:p>
        </p:txBody>
      </p:sp>
      <p:sp>
        <p:nvSpPr>
          <p:cNvPr id="3" name="Subtitle 2"/>
          <p:cNvSpPr>
            <a:spLocks noGrp="1"/>
          </p:cNvSpPr>
          <p:nvPr>
            <p:ph type="subTitle" idx="1"/>
          </p:nvPr>
        </p:nvSpPr>
        <p:spPr>
          <a:xfrm>
            <a:off x="1793490" y="4048350"/>
            <a:ext cx="3283888" cy="816301"/>
          </a:xfrm>
        </p:spPr>
        <p:txBody>
          <a:bodyPr anchor="t">
            <a:normAutofit fontScale="92500"/>
          </a:bodyPr>
          <a:lstStyle/>
          <a:p>
            <a:pPr algn="ctr"/>
            <a:r>
              <a:rPr lang="en-US" sz="2000" dirty="0">
                <a:solidFill>
                  <a:schemeClr val="tx1">
                    <a:lumMod val="75000"/>
                    <a:lumOff val="25000"/>
                  </a:schemeClr>
                </a:solidFill>
                <a:ea typeface="Meiryo"/>
              </a:rPr>
              <a:t>By-</a:t>
            </a:r>
            <a:r>
              <a:rPr lang="en-US" sz="2000" dirty="0" err="1">
                <a:solidFill>
                  <a:schemeClr val="tx1">
                    <a:lumMod val="75000"/>
                    <a:lumOff val="25000"/>
                  </a:schemeClr>
                </a:solidFill>
                <a:ea typeface="Meiryo"/>
              </a:rPr>
              <a:t>Anujraj</a:t>
            </a:r>
            <a:r>
              <a:rPr lang="en-US" sz="2000" dirty="0">
                <a:solidFill>
                  <a:schemeClr val="tx1">
                    <a:lumMod val="75000"/>
                    <a:lumOff val="25000"/>
                  </a:schemeClr>
                </a:solidFill>
                <a:ea typeface="Meiryo"/>
              </a:rPr>
              <a:t> Mohapatra</a:t>
            </a:r>
            <a:endParaRPr lang="en-US" sz="2000" dirty="0">
              <a:solidFill>
                <a:schemeClr val="tx1">
                  <a:lumMod val="75000"/>
                  <a:lumOff val="25000"/>
                </a:schemeClr>
              </a:solidFill>
            </a:endParaRPr>
          </a:p>
        </p:txBody>
      </p:sp>
      <p:pic>
        <p:nvPicPr>
          <p:cNvPr id="4" name="Picture 3" descr="Multicolored smoke gradient">
            <a:extLst>
              <a:ext uri="{FF2B5EF4-FFF2-40B4-BE49-F238E27FC236}">
                <a16:creationId xmlns:a16="http://schemas.microsoft.com/office/drawing/2014/main" id="{9519C39C-F6B6-B4F5-A6C3-E180D202E20D}"/>
              </a:ext>
            </a:extLst>
          </p:cNvPr>
          <p:cNvPicPr>
            <a:picLocks noChangeAspect="1"/>
          </p:cNvPicPr>
          <p:nvPr/>
        </p:nvPicPr>
        <p:blipFill rotWithShape="1">
          <a:blip r:embed="rId2"/>
          <a:srcRect l="23977" r="8303" b="70"/>
          <a:stretch/>
        </p:blipFill>
        <p:spPr>
          <a:xfrm>
            <a:off x="6893487" y="1308826"/>
            <a:ext cx="4304983" cy="424034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D89D1DA-0644-48B4-A2B7-88FA78824C9B}"/>
              </a:ext>
            </a:extLst>
          </p:cNvPr>
          <p:cNvSpPr>
            <a:spLocks noGrp="1"/>
          </p:cNvSpPr>
          <p:nvPr>
            <p:ph type="title"/>
          </p:nvPr>
        </p:nvSpPr>
        <p:spPr>
          <a:xfrm>
            <a:off x="992518" y="442913"/>
            <a:ext cx="5271804" cy="1639888"/>
          </a:xfrm>
        </p:spPr>
        <p:txBody>
          <a:bodyPr anchor="b">
            <a:normAutofit/>
          </a:bodyPr>
          <a:lstStyle/>
          <a:p>
            <a:r>
              <a:rPr lang="en-US" dirty="0">
                <a:ea typeface="Meiryo"/>
              </a:rPr>
              <a:t>What is an array?</a:t>
            </a:r>
            <a:endParaRPr lang="en-US" dirty="0"/>
          </a:p>
        </p:txBody>
      </p:sp>
      <p:sp>
        <p:nvSpPr>
          <p:cNvPr id="3" name="Content Placeholder 2">
            <a:extLst>
              <a:ext uri="{FF2B5EF4-FFF2-40B4-BE49-F238E27FC236}">
                <a16:creationId xmlns:a16="http://schemas.microsoft.com/office/drawing/2014/main" id="{7FAE3230-5C13-D53B-8C3C-98677DA32C59}"/>
              </a:ext>
            </a:extLst>
          </p:cNvPr>
          <p:cNvSpPr>
            <a:spLocks noGrp="1"/>
          </p:cNvSpPr>
          <p:nvPr>
            <p:ph idx="1"/>
          </p:nvPr>
        </p:nvSpPr>
        <p:spPr>
          <a:xfrm>
            <a:off x="992519" y="2312988"/>
            <a:ext cx="5271804" cy="3651250"/>
          </a:xfrm>
        </p:spPr>
        <p:txBody>
          <a:bodyPr vert="horz" lIns="109728" tIns="109728" rIns="109728" bIns="91440" rtlCol="0">
            <a:normAutofit/>
          </a:bodyPr>
          <a:lstStyle/>
          <a:p>
            <a:pPr marL="285750" indent="-285750">
              <a:lnSpc>
                <a:spcPct val="130000"/>
              </a:lnSpc>
              <a:buFont typeface="Arial" panose="020B0503020204020204" pitchFamily="34" charset="0"/>
              <a:buChar char="•"/>
            </a:pPr>
            <a:r>
              <a:rPr lang="en-US" sz="1500">
                <a:ea typeface="+mn-lt"/>
                <a:cs typeface="+mn-lt"/>
              </a:rPr>
              <a:t>Arrays are used to store multiple values in a single variable, instead of declaring separate variables for each value.</a:t>
            </a:r>
            <a:endParaRPr lang="en-US" sz="1500">
              <a:ea typeface="Meiryo"/>
            </a:endParaRPr>
          </a:p>
          <a:p>
            <a:pPr marL="285750" indent="-285750">
              <a:lnSpc>
                <a:spcPct val="130000"/>
              </a:lnSpc>
              <a:buFont typeface="Arial" panose="020B0503020204020204" pitchFamily="34" charset="0"/>
              <a:buChar char="•"/>
            </a:pPr>
            <a:r>
              <a:rPr lang="en-US" sz="1500">
                <a:ea typeface="+mn-lt"/>
                <a:cs typeface="+mn-lt"/>
              </a:rPr>
              <a:t>To create an array, define the data type (like </a:t>
            </a:r>
            <a:r>
              <a:rPr lang="en-US" sz="1500">
                <a:latin typeface="Consolas"/>
              </a:rPr>
              <a:t>int</a:t>
            </a:r>
            <a:r>
              <a:rPr lang="en-US" sz="1500">
                <a:ea typeface="+mn-lt"/>
                <a:cs typeface="+mn-lt"/>
              </a:rPr>
              <a:t>) and specify the name of the array followed by </a:t>
            </a:r>
            <a:r>
              <a:rPr lang="en-US" sz="1500" b="1">
                <a:ea typeface="+mn-lt"/>
                <a:cs typeface="+mn-lt"/>
              </a:rPr>
              <a:t>square brackets []</a:t>
            </a:r>
            <a:r>
              <a:rPr lang="en-US" sz="1500">
                <a:ea typeface="+mn-lt"/>
                <a:cs typeface="+mn-lt"/>
              </a:rPr>
              <a:t>.</a:t>
            </a:r>
            <a:endParaRPr lang="en-US" sz="1500">
              <a:ea typeface="Meiryo"/>
            </a:endParaRPr>
          </a:p>
          <a:p>
            <a:pPr marL="285750" indent="-285750">
              <a:lnSpc>
                <a:spcPct val="130000"/>
              </a:lnSpc>
              <a:buFont typeface="Arial" panose="020B0503020204020204" pitchFamily="34" charset="0"/>
              <a:buChar char="•"/>
            </a:pPr>
            <a:r>
              <a:rPr lang="en-US" sz="1500">
                <a:ea typeface="+mn-lt"/>
                <a:cs typeface="+mn-lt"/>
              </a:rPr>
              <a:t>To insert values to it, use a comma-separated list, inside curly braces: int </a:t>
            </a:r>
            <a:r>
              <a:rPr lang="en-US" sz="1500" err="1">
                <a:ea typeface="+mn-lt"/>
                <a:cs typeface="+mn-lt"/>
              </a:rPr>
              <a:t>myNumbers</a:t>
            </a:r>
            <a:r>
              <a:rPr lang="en-US" sz="1500">
                <a:ea typeface="+mn-lt"/>
                <a:cs typeface="+mn-lt"/>
              </a:rPr>
              <a:t>[] = {25, 50, 75, 100};</a:t>
            </a:r>
            <a:endParaRPr lang="en-US" sz="1500">
              <a:ea typeface="Meiryo"/>
            </a:endParaRP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80F1E5AD-D404-BFB7-CEF3-21FC0ACB5E5A}"/>
              </a:ext>
            </a:extLst>
          </p:cNvPr>
          <p:cNvPicPr>
            <a:picLocks noChangeAspect="1"/>
          </p:cNvPicPr>
          <p:nvPr/>
        </p:nvPicPr>
        <p:blipFill rotWithShape="1">
          <a:blip r:embed="rId2"/>
          <a:srcRect l="21591" r="26981" b="-4"/>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75376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9" name="Group 28">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30" name="Freeform: Shape 29">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F79A6AB7-E218-A920-385A-E3DE31194702}"/>
              </a:ext>
            </a:extLst>
          </p:cNvPr>
          <p:cNvSpPr>
            <a:spLocks noGrp="1"/>
          </p:cNvSpPr>
          <p:nvPr>
            <p:ph type="title"/>
          </p:nvPr>
        </p:nvSpPr>
        <p:spPr>
          <a:xfrm>
            <a:off x="1920875" y="442913"/>
            <a:ext cx="6857365" cy="1344612"/>
          </a:xfrm>
        </p:spPr>
        <p:txBody>
          <a:bodyPr anchor="b">
            <a:normAutofit/>
          </a:bodyPr>
          <a:lstStyle/>
          <a:p>
            <a:r>
              <a:rPr lang="en-US" b="0" dirty="0"/>
              <a:t>Why Do We Need Arrays?</a:t>
            </a:r>
            <a:endParaRPr lang="en-US" dirty="0"/>
          </a:p>
          <a:p>
            <a:endParaRPr lang="en-US" dirty="0">
              <a:ea typeface="Meiryo"/>
            </a:endParaRPr>
          </a:p>
        </p:txBody>
      </p:sp>
      <p:sp>
        <p:nvSpPr>
          <p:cNvPr id="3" name="Content Placeholder 2">
            <a:extLst>
              <a:ext uri="{FF2B5EF4-FFF2-40B4-BE49-F238E27FC236}">
                <a16:creationId xmlns:a16="http://schemas.microsoft.com/office/drawing/2014/main" id="{CD6F8460-D8CF-0C7B-0317-DB3392AAE545}"/>
              </a:ext>
            </a:extLst>
          </p:cNvPr>
          <p:cNvSpPr>
            <a:spLocks noGrp="1"/>
          </p:cNvSpPr>
          <p:nvPr>
            <p:ph idx="1"/>
          </p:nvPr>
        </p:nvSpPr>
        <p:spPr>
          <a:xfrm>
            <a:off x="1920875" y="2312988"/>
            <a:ext cx="6857365" cy="3651250"/>
          </a:xfrm>
        </p:spPr>
        <p:txBody>
          <a:bodyPr vert="horz" lIns="109728" tIns="109728" rIns="109728" bIns="91440" rtlCol="0" anchor="t">
            <a:normAutofit lnSpcReduction="10000"/>
          </a:bodyPr>
          <a:lstStyle/>
          <a:p>
            <a:pPr marL="285750" indent="-285750">
              <a:buFont typeface="Arial" panose="020B0503020204020204" pitchFamily="34" charset="0"/>
              <a:buChar char="•"/>
            </a:pPr>
            <a:r>
              <a:rPr lang="en-US" dirty="0">
                <a:ea typeface="+mn-lt"/>
                <a:cs typeface="+mn-lt"/>
              </a:rPr>
              <a:t>If we have a small number of elements, let us say we want 3 variables, then we can declare them separately like var1, var2, and var3. But if we have a large number of variables then we can use arrays to store them. </a:t>
            </a:r>
            <a:endParaRPr lang="en-US"/>
          </a:p>
          <a:p>
            <a:pPr marL="285750" indent="-285750">
              <a:buFont typeface="Arial"/>
              <a:buChar char="•"/>
            </a:pPr>
            <a:r>
              <a:rPr lang="en-US" dirty="0">
                <a:ea typeface="+mn-lt"/>
                <a:cs typeface="+mn-lt"/>
              </a:rPr>
              <a:t>Arrays make sorting much easier. Elements can be sorted by writing a few lines of code.</a:t>
            </a:r>
            <a:endParaRPr lang="en-US" dirty="0"/>
          </a:p>
          <a:p>
            <a:pPr marL="285750" indent="-285750">
              <a:buFont typeface="Arial"/>
              <a:buChar char="•"/>
            </a:pPr>
            <a:r>
              <a:rPr lang="en-US" dirty="0">
                <a:ea typeface="+mn-lt"/>
                <a:cs typeface="+mn-lt"/>
              </a:rPr>
              <a:t>Insertion or deletion of the elements can be done in linear complexity in an array.</a:t>
            </a:r>
            <a:endParaRPr lang="en-US" dirty="0">
              <a:ea typeface="Meiryo"/>
            </a:endParaRPr>
          </a:p>
          <a:p>
            <a:pPr marL="285750" indent="-285750">
              <a:buFont typeface="Arial"/>
              <a:buChar char="•"/>
            </a:pPr>
            <a:endParaRPr lang="en-US" dirty="0">
              <a:ea typeface="Meiryo"/>
            </a:endParaRPr>
          </a:p>
          <a:p>
            <a:endParaRPr lang="en-US" dirty="0">
              <a:ea typeface="Meiryo"/>
            </a:endParaRPr>
          </a:p>
        </p:txBody>
      </p:sp>
    </p:spTree>
    <p:extLst>
      <p:ext uri="{BB962C8B-B14F-4D97-AF65-F5344CB8AC3E}">
        <p14:creationId xmlns:p14="http://schemas.microsoft.com/office/powerpoint/2010/main" val="201664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682D308-9BE3-25C0-49CD-22C7751AA3A7}"/>
              </a:ext>
            </a:extLst>
          </p:cNvPr>
          <p:cNvSpPr>
            <a:spLocks noGrp="1"/>
          </p:cNvSpPr>
          <p:nvPr>
            <p:ph type="title"/>
          </p:nvPr>
        </p:nvSpPr>
        <p:spPr>
          <a:xfrm>
            <a:off x="1412543" y="1833229"/>
            <a:ext cx="3577022" cy="2934031"/>
          </a:xfrm>
        </p:spPr>
        <p:txBody>
          <a:bodyPr anchor="ctr">
            <a:normAutofit/>
          </a:bodyPr>
          <a:lstStyle/>
          <a:p>
            <a:r>
              <a:rPr lang="en-US" dirty="0">
                <a:ea typeface="Meiryo"/>
              </a:rPr>
              <a:t>Some basics about an Array</a:t>
            </a:r>
            <a:endParaRPr lang="en-US" dirty="0"/>
          </a:p>
        </p:txBody>
      </p:sp>
      <p:sp>
        <p:nvSpPr>
          <p:cNvPr id="3" name="Content Placeholder 2">
            <a:extLst>
              <a:ext uri="{FF2B5EF4-FFF2-40B4-BE49-F238E27FC236}">
                <a16:creationId xmlns:a16="http://schemas.microsoft.com/office/drawing/2014/main" id="{348E35AB-EFBC-C239-1567-38DE641D115F}"/>
              </a:ext>
            </a:extLst>
          </p:cNvPr>
          <p:cNvSpPr>
            <a:spLocks noGrp="1"/>
          </p:cNvSpPr>
          <p:nvPr>
            <p:ph idx="1"/>
          </p:nvPr>
        </p:nvSpPr>
        <p:spPr>
          <a:xfrm>
            <a:off x="6414302" y="2629307"/>
            <a:ext cx="5127436" cy="3891735"/>
          </a:xfrm>
        </p:spPr>
        <p:txBody>
          <a:bodyPr vert="horz" lIns="109728" tIns="109728" rIns="109728" bIns="91440" rtlCol="0" anchor="ctr">
            <a:noAutofit/>
          </a:bodyPr>
          <a:lstStyle/>
          <a:p>
            <a:pPr marL="285750" indent="-285750">
              <a:buFont typeface="Arial" panose="020B0503020204020204" pitchFamily="34" charset="0"/>
              <a:buChar char="•"/>
            </a:pPr>
            <a:r>
              <a:rPr lang="en-US" sz="1400" b="1" u="sng" dirty="0"/>
              <a:t>Access the Elements of an Array:</a:t>
            </a:r>
            <a:endParaRPr lang="en-US" sz="1400">
              <a:ea typeface="Meiryo"/>
            </a:endParaRPr>
          </a:p>
          <a:p>
            <a:r>
              <a:rPr lang="en-US" sz="1400" dirty="0">
                <a:ea typeface="+mn-lt"/>
                <a:cs typeface="+mn-lt"/>
              </a:rPr>
              <a:t>int </a:t>
            </a:r>
            <a:r>
              <a:rPr lang="en-US" sz="1400" dirty="0" err="1">
                <a:ea typeface="+mn-lt"/>
                <a:cs typeface="+mn-lt"/>
              </a:rPr>
              <a:t>myNumbers</a:t>
            </a:r>
            <a:r>
              <a:rPr lang="en-US" sz="1400" dirty="0">
                <a:ea typeface="+mn-lt"/>
                <a:cs typeface="+mn-lt"/>
              </a:rPr>
              <a:t>[] = {25, 50, 75, 100};</a:t>
            </a:r>
            <a:br>
              <a:rPr lang="en-US" sz="1400" dirty="0">
                <a:ea typeface="+mn-lt"/>
                <a:cs typeface="+mn-lt"/>
              </a:rPr>
            </a:br>
            <a:r>
              <a:rPr lang="en-US" sz="1400" dirty="0" err="1">
                <a:ea typeface="+mn-lt"/>
                <a:cs typeface="+mn-lt"/>
              </a:rPr>
              <a:t>printf</a:t>
            </a:r>
            <a:r>
              <a:rPr lang="en-US" sz="1400" dirty="0">
                <a:ea typeface="+mn-lt"/>
                <a:cs typeface="+mn-lt"/>
              </a:rPr>
              <a:t>("%d", </a:t>
            </a:r>
            <a:r>
              <a:rPr lang="en-US" sz="1400" dirty="0" err="1">
                <a:ea typeface="+mn-lt"/>
                <a:cs typeface="+mn-lt"/>
              </a:rPr>
              <a:t>myNumbers</a:t>
            </a:r>
            <a:r>
              <a:rPr lang="en-US" sz="1400" dirty="0">
                <a:ea typeface="+mn-lt"/>
                <a:cs typeface="+mn-lt"/>
              </a:rPr>
              <a:t>[0]);</a:t>
            </a:r>
            <a:br>
              <a:rPr lang="en-US" sz="1400" dirty="0">
                <a:ea typeface="+mn-lt"/>
                <a:cs typeface="+mn-lt"/>
              </a:rPr>
            </a:br>
            <a:br>
              <a:rPr lang="en-US" sz="1400" dirty="0">
                <a:ea typeface="+mn-lt"/>
                <a:cs typeface="+mn-lt"/>
              </a:rPr>
            </a:br>
            <a:r>
              <a:rPr lang="en-US" sz="1400" dirty="0">
                <a:ea typeface="+mn-lt"/>
                <a:cs typeface="+mn-lt"/>
              </a:rPr>
              <a:t>// Outputs 25</a:t>
            </a:r>
            <a:endParaRPr lang="en-US" sz="1400" b="1" u="sng">
              <a:ea typeface="Meiryo"/>
            </a:endParaRPr>
          </a:p>
          <a:p>
            <a:pPr marL="285750" indent="-285750">
              <a:buFont typeface="Arial" panose="020B0503020204020204" pitchFamily="34" charset="0"/>
              <a:buChar char="•"/>
            </a:pPr>
            <a:r>
              <a:rPr lang="en-US" sz="1400" b="1" u="sng" dirty="0"/>
              <a:t>Change an Array Element:</a:t>
            </a:r>
            <a:endParaRPr lang="en-US" sz="1400" b="1" u="sng" dirty="0">
              <a:ea typeface="Meiryo"/>
            </a:endParaRPr>
          </a:p>
          <a:p>
            <a:r>
              <a:rPr lang="en-US" sz="1400" dirty="0">
                <a:ea typeface="+mn-lt"/>
                <a:cs typeface="+mn-lt"/>
              </a:rPr>
              <a:t>int </a:t>
            </a:r>
            <a:r>
              <a:rPr lang="en-US" sz="1400" dirty="0" err="1">
                <a:ea typeface="+mn-lt"/>
                <a:cs typeface="+mn-lt"/>
              </a:rPr>
              <a:t>myNumbers</a:t>
            </a:r>
            <a:r>
              <a:rPr lang="en-US" sz="1400" dirty="0">
                <a:ea typeface="+mn-lt"/>
                <a:cs typeface="+mn-lt"/>
              </a:rPr>
              <a:t>[] = {25, 50, 75, 100};</a:t>
            </a:r>
            <a:br>
              <a:rPr lang="en-US" sz="1400" dirty="0">
                <a:ea typeface="+mn-lt"/>
                <a:cs typeface="+mn-lt"/>
              </a:rPr>
            </a:br>
            <a:r>
              <a:rPr lang="en-US" sz="1400" dirty="0" err="1">
                <a:ea typeface="+mn-lt"/>
                <a:cs typeface="+mn-lt"/>
              </a:rPr>
              <a:t>myNumbers</a:t>
            </a:r>
            <a:r>
              <a:rPr lang="en-US" sz="1400" dirty="0">
                <a:ea typeface="+mn-lt"/>
                <a:cs typeface="+mn-lt"/>
              </a:rPr>
              <a:t>[0] = 33;</a:t>
            </a:r>
            <a:br>
              <a:rPr lang="en-US" sz="1400" dirty="0">
                <a:ea typeface="+mn-lt"/>
                <a:cs typeface="+mn-lt"/>
              </a:rPr>
            </a:br>
            <a:br>
              <a:rPr lang="en-US" sz="1400" dirty="0">
                <a:ea typeface="+mn-lt"/>
                <a:cs typeface="+mn-lt"/>
              </a:rPr>
            </a:br>
            <a:r>
              <a:rPr lang="en-US" sz="1400" dirty="0" err="1">
                <a:ea typeface="+mn-lt"/>
                <a:cs typeface="+mn-lt"/>
              </a:rPr>
              <a:t>printf</a:t>
            </a:r>
            <a:r>
              <a:rPr lang="en-US" sz="1400" dirty="0">
                <a:ea typeface="+mn-lt"/>
                <a:cs typeface="+mn-lt"/>
              </a:rPr>
              <a:t>("%d", </a:t>
            </a:r>
            <a:r>
              <a:rPr lang="en-US" sz="1400" dirty="0" err="1">
                <a:ea typeface="+mn-lt"/>
                <a:cs typeface="+mn-lt"/>
              </a:rPr>
              <a:t>myNumbers</a:t>
            </a:r>
            <a:r>
              <a:rPr lang="en-US" sz="1400" dirty="0">
                <a:ea typeface="+mn-lt"/>
                <a:cs typeface="+mn-lt"/>
              </a:rPr>
              <a:t>[0]);</a:t>
            </a:r>
            <a:br>
              <a:rPr lang="en-US" sz="1400" dirty="0">
                <a:ea typeface="+mn-lt"/>
                <a:cs typeface="+mn-lt"/>
              </a:rPr>
            </a:br>
            <a:br>
              <a:rPr lang="en-US" sz="1400" dirty="0">
                <a:ea typeface="+mn-lt"/>
                <a:cs typeface="+mn-lt"/>
              </a:rPr>
            </a:br>
            <a:r>
              <a:rPr lang="en-US" sz="1400" dirty="0">
                <a:ea typeface="+mn-lt"/>
                <a:cs typeface="+mn-lt"/>
              </a:rPr>
              <a:t>// Now outputs 33 instead of 25</a:t>
            </a:r>
            <a:endParaRPr lang="en-US" sz="1400" dirty="0">
              <a:ea typeface="Meiryo"/>
            </a:endParaRPr>
          </a:p>
          <a:p>
            <a:pPr marL="285750" indent="-285750">
              <a:buFont typeface="Arial" panose="020B0503020204020204" pitchFamily="34" charset="0"/>
              <a:buChar char="•"/>
            </a:pPr>
            <a:r>
              <a:rPr lang="en-US" sz="1400" b="1" u="sng" dirty="0">
                <a:solidFill>
                  <a:schemeClr val="tx1"/>
                </a:solidFill>
              </a:rPr>
              <a:t>Loop Through an Array:</a:t>
            </a:r>
            <a:endParaRPr lang="en-US" sz="1400" b="1" u="sng" dirty="0">
              <a:solidFill>
                <a:schemeClr val="tx1"/>
              </a:solidFill>
              <a:ea typeface="Meiryo"/>
            </a:endParaRPr>
          </a:p>
          <a:p>
            <a:r>
              <a:rPr lang="en-US" sz="1400" dirty="0">
                <a:ea typeface="+mn-lt"/>
                <a:cs typeface="+mn-lt"/>
              </a:rPr>
              <a:t>int </a:t>
            </a:r>
            <a:r>
              <a:rPr lang="en-US" sz="1400" dirty="0" err="1">
                <a:ea typeface="+mn-lt"/>
                <a:cs typeface="+mn-lt"/>
              </a:rPr>
              <a:t>myNumbers</a:t>
            </a:r>
            <a:r>
              <a:rPr lang="en-US" sz="1400" dirty="0">
                <a:ea typeface="+mn-lt"/>
                <a:cs typeface="+mn-lt"/>
              </a:rPr>
              <a:t>[] = {25, 50, 75, 100};</a:t>
            </a:r>
            <a:br>
              <a:rPr lang="en-US" sz="1400" dirty="0">
                <a:ea typeface="+mn-lt"/>
                <a:cs typeface="+mn-lt"/>
              </a:rPr>
            </a:br>
            <a:r>
              <a:rPr lang="en-US" sz="1400" dirty="0">
                <a:ea typeface="+mn-lt"/>
                <a:cs typeface="+mn-lt"/>
              </a:rPr>
              <a:t>int </a:t>
            </a:r>
            <a:r>
              <a:rPr lang="en-US" sz="1400" dirty="0" err="1">
                <a:ea typeface="+mn-lt"/>
                <a:cs typeface="+mn-lt"/>
              </a:rPr>
              <a:t>i</a:t>
            </a:r>
            <a:r>
              <a:rPr lang="en-US" sz="1400" dirty="0">
                <a:ea typeface="+mn-lt"/>
                <a:cs typeface="+mn-lt"/>
              </a:rPr>
              <a:t>;</a:t>
            </a:r>
            <a:br>
              <a:rPr lang="en-US" sz="1400" dirty="0">
                <a:ea typeface="+mn-lt"/>
                <a:cs typeface="+mn-lt"/>
              </a:rPr>
            </a:br>
            <a:br>
              <a:rPr lang="en-US" sz="1400" dirty="0">
                <a:ea typeface="+mn-lt"/>
                <a:cs typeface="+mn-lt"/>
              </a:rPr>
            </a:br>
            <a:r>
              <a:rPr lang="en-US" sz="1400" dirty="0">
                <a:ea typeface="+mn-lt"/>
                <a:cs typeface="+mn-lt"/>
              </a:rPr>
              <a:t>for (</a:t>
            </a:r>
            <a:r>
              <a:rPr lang="en-US" sz="1400" dirty="0" err="1">
                <a:ea typeface="+mn-lt"/>
                <a:cs typeface="+mn-lt"/>
              </a:rPr>
              <a:t>i</a:t>
            </a:r>
            <a:r>
              <a:rPr lang="en-US" sz="1400" dirty="0">
                <a:ea typeface="+mn-lt"/>
                <a:cs typeface="+mn-lt"/>
              </a:rPr>
              <a:t> = 0; </a:t>
            </a:r>
            <a:r>
              <a:rPr lang="en-US" sz="1400" dirty="0" err="1">
                <a:ea typeface="+mn-lt"/>
                <a:cs typeface="+mn-lt"/>
              </a:rPr>
              <a:t>i</a:t>
            </a:r>
            <a:r>
              <a:rPr lang="en-US" sz="1400" dirty="0">
                <a:ea typeface="+mn-lt"/>
                <a:cs typeface="+mn-lt"/>
              </a:rPr>
              <a:t> &lt; 4; </a:t>
            </a:r>
            <a:r>
              <a:rPr lang="en-US" sz="1400" dirty="0" err="1">
                <a:ea typeface="+mn-lt"/>
                <a:cs typeface="+mn-lt"/>
              </a:rPr>
              <a:t>i</a:t>
            </a:r>
            <a:r>
              <a:rPr lang="en-US" sz="1400" dirty="0">
                <a:ea typeface="+mn-lt"/>
                <a:cs typeface="+mn-lt"/>
              </a:rPr>
              <a:t>++) {</a:t>
            </a:r>
            <a:br>
              <a:rPr lang="en-US" sz="1400" dirty="0">
                <a:ea typeface="+mn-lt"/>
                <a:cs typeface="+mn-lt"/>
              </a:rPr>
            </a:br>
            <a:r>
              <a:rPr lang="en-US" sz="1400" dirty="0">
                <a:ea typeface="+mn-lt"/>
                <a:cs typeface="+mn-lt"/>
              </a:rPr>
              <a:t>  </a:t>
            </a:r>
            <a:r>
              <a:rPr lang="en-US" sz="1400" dirty="0" err="1">
                <a:ea typeface="+mn-lt"/>
                <a:cs typeface="+mn-lt"/>
              </a:rPr>
              <a:t>printf</a:t>
            </a:r>
            <a:r>
              <a:rPr lang="en-US" sz="1400" dirty="0">
                <a:ea typeface="+mn-lt"/>
                <a:cs typeface="+mn-lt"/>
              </a:rPr>
              <a:t>("%d", </a:t>
            </a:r>
            <a:r>
              <a:rPr lang="en-US" sz="1400" dirty="0" err="1">
                <a:ea typeface="+mn-lt"/>
                <a:cs typeface="+mn-lt"/>
              </a:rPr>
              <a:t>myNumbers</a:t>
            </a:r>
            <a:r>
              <a:rPr lang="en-US" sz="1400" dirty="0">
                <a:ea typeface="+mn-lt"/>
                <a:cs typeface="+mn-lt"/>
              </a:rPr>
              <a:t>[</a:t>
            </a:r>
            <a:r>
              <a:rPr lang="en-US" sz="1400" dirty="0" err="1">
                <a:ea typeface="+mn-lt"/>
                <a:cs typeface="+mn-lt"/>
              </a:rPr>
              <a:t>i</a:t>
            </a:r>
            <a:r>
              <a:rPr lang="en-US" sz="1400" dirty="0">
                <a:ea typeface="+mn-lt"/>
                <a:cs typeface="+mn-lt"/>
              </a:rPr>
              <a:t>]);</a:t>
            </a:r>
            <a:br>
              <a:rPr lang="en-US" sz="1400" dirty="0">
                <a:ea typeface="+mn-lt"/>
                <a:cs typeface="+mn-lt"/>
              </a:rPr>
            </a:br>
            <a:r>
              <a:rPr lang="en-US" sz="1400" dirty="0">
                <a:ea typeface="+mn-lt"/>
                <a:cs typeface="+mn-lt"/>
              </a:rPr>
              <a:t>}</a:t>
            </a:r>
            <a:endParaRPr lang="en-US" sz="1400" dirty="0">
              <a:ea typeface="Meiryo"/>
            </a:endParaRPr>
          </a:p>
          <a:p>
            <a:r>
              <a:rPr lang="en-US" sz="1400" dirty="0">
                <a:ea typeface="Meiryo"/>
              </a:rPr>
              <a:t>//output 25 50 75 100</a:t>
            </a:r>
          </a:p>
          <a:p>
            <a:endParaRPr lang="en-US" sz="1400" dirty="0">
              <a:ea typeface="Meiryo"/>
            </a:endParaRPr>
          </a:p>
          <a:p>
            <a:pPr marL="285750" indent="-285750">
              <a:buFont typeface="Arial" panose="020B0503020204020204" pitchFamily="34" charset="0"/>
              <a:buChar char="•"/>
            </a:pPr>
            <a:endParaRPr lang="en-US" dirty="0">
              <a:ea typeface="Meiryo"/>
            </a:endParaRPr>
          </a:p>
          <a:p>
            <a:pPr marL="285750" indent="-285750">
              <a:buFont typeface="Arial" panose="020B0503020204020204" pitchFamily="34" charset="0"/>
              <a:buChar char="•"/>
            </a:pPr>
            <a:endParaRPr lang="en-US" dirty="0">
              <a:ea typeface="Meiryo"/>
            </a:endParaRPr>
          </a:p>
          <a:p>
            <a:endParaRPr lang="en-US" b="1" u="sng" dirty="0">
              <a:ea typeface="Meiryo"/>
            </a:endParaRPr>
          </a:p>
          <a:p>
            <a:endParaRPr lang="en-US" dirty="0">
              <a:ea typeface="Meiryo"/>
            </a:endParaRPr>
          </a:p>
        </p:txBody>
      </p:sp>
    </p:spTree>
    <p:extLst>
      <p:ext uri="{BB962C8B-B14F-4D97-AF65-F5344CB8AC3E}">
        <p14:creationId xmlns:p14="http://schemas.microsoft.com/office/powerpoint/2010/main" val="120359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2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41" name="Group 2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42" name="Freeform: Shape 3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3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7B2FEAE-1C25-0C32-DF14-7C30C3020379}"/>
              </a:ext>
            </a:extLst>
          </p:cNvPr>
          <p:cNvSpPr>
            <a:spLocks noGrp="1"/>
          </p:cNvSpPr>
          <p:nvPr>
            <p:ph type="title"/>
          </p:nvPr>
        </p:nvSpPr>
        <p:spPr>
          <a:xfrm>
            <a:off x="1412543" y="1833229"/>
            <a:ext cx="3577022" cy="2934031"/>
          </a:xfrm>
        </p:spPr>
        <p:txBody>
          <a:bodyPr anchor="ctr">
            <a:normAutofit/>
          </a:bodyPr>
          <a:lstStyle/>
          <a:p>
            <a:r>
              <a:rPr lang="en-US" dirty="0">
                <a:ea typeface="Meiryo"/>
              </a:rPr>
              <a:t>Types</a:t>
            </a:r>
          </a:p>
        </p:txBody>
      </p:sp>
      <p:sp>
        <p:nvSpPr>
          <p:cNvPr id="3" name="Content Placeholder 2">
            <a:extLst>
              <a:ext uri="{FF2B5EF4-FFF2-40B4-BE49-F238E27FC236}">
                <a16:creationId xmlns:a16="http://schemas.microsoft.com/office/drawing/2014/main" id="{A2A49475-BB3F-3386-F829-B0C99F51922E}"/>
              </a:ext>
            </a:extLst>
          </p:cNvPr>
          <p:cNvSpPr>
            <a:spLocks noGrp="1"/>
          </p:cNvSpPr>
          <p:nvPr>
            <p:ph idx="1"/>
          </p:nvPr>
        </p:nvSpPr>
        <p:spPr>
          <a:xfrm>
            <a:off x="6241774" y="1105306"/>
            <a:ext cx="5012417" cy="4524340"/>
          </a:xfrm>
        </p:spPr>
        <p:txBody>
          <a:bodyPr vert="horz" lIns="109728" tIns="109728" rIns="109728" bIns="91440" rtlCol="0" anchor="ctr">
            <a:normAutofit fontScale="70000" lnSpcReduction="20000"/>
          </a:bodyPr>
          <a:lstStyle/>
          <a:p>
            <a:pPr marL="285750" indent="-285750">
              <a:lnSpc>
                <a:spcPct val="130000"/>
              </a:lnSpc>
              <a:buFont typeface="Arial" panose="020B0503020204020204" pitchFamily="34" charset="0"/>
              <a:buChar char="•"/>
            </a:pPr>
            <a:r>
              <a:rPr lang="en-US" dirty="0">
                <a:ea typeface="+mn-lt"/>
                <a:cs typeface="+mn-lt"/>
              </a:rPr>
              <a:t>Array  in C are of two types; </a:t>
            </a:r>
            <a:r>
              <a:rPr lang="en-US" b="1" dirty="0">
                <a:ea typeface="+mn-lt"/>
                <a:cs typeface="+mn-lt"/>
              </a:rPr>
              <a:t>Single dimensional</a:t>
            </a:r>
            <a:r>
              <a:rPr lang="en-US" dirty="0">
                <a:ea typeface="+mn-lt"/>
                <a:cs typeface="+mn-lt"/>
              </a:rPr>
              <a:t> arrays and </a:t>
            </a:r>
            <a:r>
              <a:rPr lang="en-US" b="1" dirty="0">
                <a:ea typeface="+mn-lt"/>
                <a:cs typeface="+mn-lt"/>
              </a:rPr>
              <a:t>Multidimensional</a:t>
            </a:r>
            <a:r>
              <a:rPr lang="en-US" dirty="0">
                <a:ea typeface="+mn-lt"/>
                <a:cs typeface="+mn-lt"/>
              </a:rPr>
              <a:t> arrays.</a:t>
            </a:r>
            <a:endParaRPr lang="en-US">
              <a:ea typeface="+mn-lt"/>
              <a:cs typeface="+mn-lt"/>
            </a:endParaRPr>
          </a:p>
          <a:p>
            <a:pPr marL="285750" indent="-285750">
              <a:lnSpc>
                <a:spcPct val="130000"/>
              </a:lnSpc>
              <a:buFont typeface="Arial" panose="020B0503020204020204" pitchFamily="34" charset="0"/>
              <a:buChar char="•"/>
            </a:pPr>
            <a:r>
              <a:rPr lang="en-US" b="1" u="sng" dirty="0">
                <a:ea typeface="+mn-lt"/>
                <a:cs typeface="+mn-lt"/>
              </a:rPr>
              <a:t>Single </a:t>
            </a:r>
            <a:r>
              <a:rPr lang="en-US" b="1" u="sng" dirty="0" err="1">
                <a:ea typeface="+mn-lt"/>
                <a:cs typeface="+mn-lt"/>
              </a:rPr>
              <a:t>dimensional:</a:t>
            </a:r>
            <a:r>
              <a:rPr lang="en-US" dirty="0" err="1">
                <a:ea typeface="+mn-lt"/>
                <a:cs typeface="+mn-lt"/>
              </a:rPr>
              <a:t>Single</a:t>
            </a:r>
            <a:r>
              <a:rPr lang="en-US" dirty="0">
                <a:ea typeface="+mn-lt"/>
                <a:cs typeface="+mn-lt"/>
              </a:rPr>
              <a:t> dimensional array or 1-D array is the simplest form of arrays that can be found in C. This type of array consists of elements of similar types and these elements can be accessed through their indices.</a:t>
            </a:r>
            <a:endParaRPr lang="en-US">
              <a:ea typeface="+mn-lt"/>
              <a:cs typeface="+mn-lt"/>
            </a:endParaRPr>
          </a:p>
          <a:p>
            <a:pPr marL="285750" indent="-285750">
              <a:lnSpc>
                <a:spcPct val="130000"/>
              </a:lnSpc>
              <a:buFont typeface="Arial" panose="020B0503020204020204" pitchFamily="34" charset="0"/>
              <a:buChar char="•"/>
            </a:pPr>
            <a:endParaRPr lang="en-US">
              <a:ea typeface="Meiryo"/>
            </a:endParaRPr>
          </a:p>
          <a:p>
            <a:pPr marL="285750" indent="-285750">
              <a:buFont typeface="Arial" panose="020B0503020204020204" pitchFamily="34" charset="0"/>
              <a:buChar char="•"/>
            </a:pPr>
            <a:r>
              <a:rPr lang="en-US" b="1" u="sng" dirty="0" err="1">
                <a:ea typeface="+mn-lt"/>
                <a:cs typeface="+mn-lt"/>
              </a:rPr>
              <a:t>Multi-dimensional:</a:t>
            </a:r>
            <a:r>
              <a:rPr lang="en-US" dirty="0" err="1">
                <a:ea typeface="+mn-lt"/>
                <a:cs typeface="+mn-lt"/>
              </a:rPr>
              <a:t>The</a:t>
            </a:r>
            <a:r>
              <a:rPr lang="en-US" dirty="0">
                <a:ea typeface="+mn-lt"/>
                <a:cs typeface="+mn-lt"/>
              </a:rPr>
              <a:t> most common type of multi-dimensional array that is </a:t>
            </a:r>
            <a:r>
              <a:rPr lang="en-US" dirty="0">
                <a:ea typeface="+mn-lt"/>
                <a:cs typeface="+mn-lt"/>
                <a:hlinkClick r:id="rId2"/>
              </a:rPr>
              <a:t>used in the C language</a:t>
            </a:r>
            <a:r>
              <a:rPr lang="en-US" dirty="0">
                <a:ea typeface="+mn-lt"/>
                <a:cs typeface="+mn-lt"/>
              </a:rPr>
              <a:t> is a 2-D array. However, the number of dimensions can be more than 2 depending upon the compiler of the user’s system. These arrays consist of elements that are array themselves.</a:t>
            </a:r>
            <a:endParaRPr lang="en-US" dirty="0">
              <a:ea typeface="Meiryo"/>
            </a:endParaRPr>
          </a:p>
        </p:txBody>
      </p:sp>
    </p:spTree>
    <p:extLst>
      <p:ext uri="{BB962C8B-B14F-4D97-AF65-F5344CB8AC3E}">
        <p14:creationId xmlns:p14="http://schemas.microsoft.com/office/powerpoint/2010/main" val="241498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43CC2AB-EAC7-2F04-1E2F-18FDCC63F5D2}"/>
              </a:ext>
            </a:extLst>
          </p:cNvPr>
          <p:cNvSpPr>
            <a:spLocks noGrp="1"/>
          </p:cNvSpPr>
          <p:nvPr>
            <p:ph type="title"/>
          </p:nvPr>
        </p:nvSpPr>
        <p:spPr>
          <a:xfrm>
            <a:off x="1412543" y="1833229"/>
            <a:ext cx="3577022" cy="2934031"/>
          </a:xfrm>
        </p:spPr>
        <p:txBody>
          <a:bodyPr anchor="ctr">
            <a:normAutofit/>
          </a:bodyPr>
          <a:lstStyle/>
          <a:p>
            <a:r>
              <a:rPr lang="en-US" dirty="0">
                <a:ea typeface="Meiryo"/>
              </a:rPr>
              <a:t>1-D Example</a:t>
            </a:r>
            <a:endParaRPr lang="en-US" dirty="0"/>
          </a:p>
        </p:txBody>
      </p:sp>
      <p:sp>
        <p:nvSpPr>
          <p:cNvPr id="3" name="Content Placeholder 2">
            <a:extLst>
              <a:ext uri="{FF2B5EF4-FFF2-40B4-BE49-F238E27FC236}">
                <a16:creationId xmlns:a16="http://schemas.microsoft.com/office/drawing/2014/main" id="{EF7CAF42-0756-F001-4167-8C47EBE11880}"/>
              </a:ext>
            </a:extLst>
          </p:cNvPr>
          <p:cNvSpPr>
            <a:spLocks noGrp="1"/>
          </p:cNvSpPr>
          <p:nvPr>
            <p:ph idx="1"/>
          </p:nvPr>
        </p:nvSpPr>
        <p:spPr>
          <a:xfrm>
            <a:off x="6241774" y="1105306"/>
            <a:ext cx="4825512" cy="4337435"/>
          </a:xfrm>
        </p:spPr>
        <p:txBody>
          <a:bodyPr vert="horz" lIns="109728" tIns="109728" rIns="109728" bIns="91440" rtlCol="0" anchor="ctr">
            <a:normAutofit/>
          </a:bodyPr>
          <a:lstStyle/>
          <a:p>
            <a:r>
              <a:rPr lang="en-US" dirty="0">
                <a:latin typeface="Consolas"/>
              </a:rPr>
              <a:t>#include&lt;stdio.h&gt;
int main()
{
    int n[5]={0, 1, 2, 3, 4};
    </a:t>
            </a:r>
            <a:r>
              <a:rPr lang="en-US" dirty="0" err="1">
                <a:latin typeface="Consolas"/>
              </a:rPr>
              <a:t>printf</a:t>
            </a:r>
            <a:r>
              <a:rPr lang="en-US" dirty="0">
                <a:latin typeface="Consolas"/>
              </a:rPr>
              <a:t>("%d", n[0]);
    </a:t>
            </a:r>
            <a:r>
              <a:rPr lang="en-US" dirty="0" err="1">
                <a:latin typeface="Consolas"/>
              </a:rPr>
              <a:t>printf</a:t>
            </a:r>
            <a:r>
              <a:rPr lang="en-US" dirty="0">
                <a:latin typeface="Consolas"/>
              </a:rPr>
              <a:t>("%d", n[1]);
    </a:t>
            </a:r>
            <a:r>
              <a:rPr lang="en-US" dirty="0" err="1">
                <a:latin typeface="Consolas"/>
              </a:rPr>
              <a:t>printf</a:t>
            </a:r>
            <a:r>
              <a:rPr lang="en-US" dirty="0">
                <a:latin typeface="Consolas"/>
              </a:rPr>
              <a:t>("%d", n[2]);
    </a:t>
            </a:r>
            <a:r>
              <a:rPr lang="en-US" dirty="0" err="1">
                <a:latin typeface="Consolas"/>
              </a:rPr>
              <a:t>printf</a:t>
            </a:r>
            <a:r>
              <a:rPr lang="en-US" dirty="0">
                <a:latin typeface="Consolas"/>
              </a:rPr>
              <a:t>("%d", n[3]);
    </a:t>
            </a:r>
            <a:r>
              <a:rPr lang="en-US" dirty="0" err="1">
                <a:latin typeface="Consolas"/>
              </a:rPr>
              <a:t>printf</a:t>
            </a:r>
            <a:r>
              <a:rPr lang="en-US" dirty="0">
                <a:latin typeface="Consolas"/>
              </a:rPr>
              <a:t>("%d", n[4]);
}</a:t>
            </a:r>
            <a:endParaRPr lang="en-US" dirty="0"/>
          </a:p>
        </p:txBody>
      </p:sp>
    </p:spTree>
    <p:extLst>
      <p:ext uri="{BB962C8B-B14F-4D97-AF65-F5344CB8AC3E}">
        <p14:creationId xmlns:p14="http://schemas.microsoft.com/office/powerpoint/2010/main" val="90962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9AC1C7B-CA8E-F4BD-CE27-EB7A51F3E3DC}"/>
              </a:ext>
            </a:extLst>
          </p:cNvPr>
          <p:cNvSpPr>
            <a:spLocks noGrp="1"/>
          </p:cNvSpPr>
          <p:nvPr>
            <p:ph type="title"/>
          </p:nvPr>
        </p:nvSpPr>
        <p:spPr>
          <a:xfrm>
            <a:off x="1412543" y="1833229"/>
            <a:ext cx="3577022" cy="2934031"/>
          </a:xfrm>
        </p:spPr>
        <p:txBody>
          <a:bodyPr anchor="ctr">
            <a:normAutofit/>
          </a:bodyPr>
          <a:lstStyle/>
          <a:p>
            <a:r>
              <a:rPr lang="en-US" dirty="0">
                <a:ea typeface="Meiryo"/>
              </a:rPr>
              <a:t>2-D Example</a:t>
            </a:r>
            <a:endParaRPr lang="en-US" dirty="0"/>
          </a:p>
        </p:txBody>
      </p:sp>
      <p:sp>
        <p:nvSpPr>
          <p:cNvPr id="3" name="Content Placeholder 2">
            <a:extLst>
              <a:ext uri="{FF2B5EF4-FFF2-40B4-BE49-F238E27FC236}">
                <a16:creationId xmlns:a16="http://schemas.microsoft.com/office/drawing/2014/main" id="{86B18830-3A6D-2FB5-91B1-2F08A6902C59}"/>
              </a:ext>
            </a:extLst>
          </p:cNvPr>
          <p:cNvSpPr>
            <a:spLocks noGrp="1"/>
          </p:cNvSpPr>
          <p:nvPr>
            <p:ph idx="1"/>
          </p:nvPr>
        </p:nvSpPr>
        <p:spPr>
          <a:xfrm>
            <a:off x="6241774" y="1105306"/>
            <a:ext cx="4825512" cy="4337435"/>
          </a:xfrm>
        </p:spPr>
        <p:txBody>
          <a:bodyPr vert="horz" lIns="109728" tIns="109728" rIns="109728" bIns="91440" rtlCol="0" anchor="ctr">
            <a:normAutofit/>
          </a:bodyPr>
          <a:lstStyle/>
          <a:p>
            <a:pPr>
              <a:lnSpc>
                <a:spcPct val="130000"/>
              </a:lnSpc>
            </a:pPr>
            <a:r>
              <a:rPr lang="en-US" sz="1100">
                <a:ea typeface="+mn-lt"/>
                <a:cs typeface="+mn-lt"/>
              </a:rPr>
              <a:t>#include&lt;stdio.h&gt;  </a:t>
            </a:r>
            <a:endParaRPr lang="en-US" sz="1100">
              <a:ea typeface="Meiryo"/>
            </a:endParaRPr>
          </a:p>
          <a:p>
            <a:pPr>
              <a:lnSpc>
                <a:spcPct val="130000"/>
              </a:lnSpc>
            </a:pPr>
            <a:r>
              <a:rPr lang="en-US" sz="1100" b="1">
                <a:ea typeface="+mn-lt"/>
                <a:cs typeface="+mn-lt"/>
              </a:rPr>
              <a:t>int</a:t>
            </a:r>
            <a:r>
              <a:rPr lang="en-US" sz="1100">
                <a:ea typeface="+mn-lt"/>
                <a:cs typeface="+mn-lt"/>
              </a:rPr>
              <a:t> main(){      </a:t>
            </a:r>
            <a:endParaRPr lang="en-US" sz="1100">
              <a:ea typeface="Meiryo"/>
            </a:endParaRPr>
          </a:p>
          <a:p>
            <a:pPr>
              <a:lnSpc>
                <a:spcPct val="130000"/>
              </a:lnSpc>
            </a:pPr>
            <a:r>
              <a:rPr lang="en-US" sz="1100" b="1">
                <a:ea typeface="+mn-lt"/>
                <a:cs typeface="+mn-lt"/>
              </a:rPr>
              <a:t>int</a:t>
            </a:r>
            <a:r>
              <a:rPr lang="en-US" sz="1100">
                <a:ea typeface="+mn-lt"/>
                <a:cs typeface="+mn-lt"/>
              </a:rPr>
              <a:t> i=0,j=0;    </a:t>
            </a:r>
            <a:endParaRPr lang="en-US" sz="1100">
              <a:ea typeface="Meiryo"/>
            </a:endParaRPr>
          </a:p>
          <a:p>
            <a:pPr>
              <a:lnSpc>
                <a:spcPct val="130000"/>
              </a:lnSpc>
            </a:pPr>
            <a:r>
              <a:rPr lang="en-US" sz="1100" b="1">
                <a:ea typeface="+mn-lt"/>
                <a:cs typeface="+mn-lt"/>
              </a:rPr>
              <a:t>int</a:t>
            </a:r>
            <a:r>
              <a:rPr lang="en-US" sz="1100">
                <a:ea typeface="+mn-lt"/>
                <a:cs typeface="+mn-lt"/>
              </a:rPr>
              <a:t> arr[4][3]={{1,2,3},{2,3,4},{3,4,5},{4,5,6}};     </a:t>
            </a:r>
            <a:endParaRPr lang="en-US" sz="1100">
              <a:ea typeface="Meiryo"/>
            </a:endParaRPr>
          </a:p>
          <a:p>
            <a:pPr>
              <a:lnSpc>
                <a:spcPct val="130000"/>
              </a:lnSpc>
            </a:pPr>
            <a:r>
              <a:rPr lang="en-US" sz="1100">
                <a:ea typeface="+mn-lt"/>
                <a:cs typeface="+mn-lt"/>
              </a:rPr>
              <a:t>//traversing 2D array    </a:t>
            </a:r>
            <a:endParaRPr lang="en-US" sz="1100">
              <a:ea typeface="Meiryo"/>
            </a:endParaRPr>
          </a:p>
          <a:p>
            <a:pPr>
              <a:lnSpc>
                <a:spcPct val="130000"/>
              </a:lnSpc>
            </a:pPr>
            <a:r>
              <a:rPr lang="en-US" sz="1100" b="1">
                <a:ea typeface="+mn-lt"/>
                <a:cs typeface="+mn-lt"/>
              </a:rPr>
              <a:t>for</a:t>
            </a:r>
            <a:r>
              <a:rPr lang="en-US" sz="1100">
                <a:ea typeface="+mn-lt"/>
                <a:cs typeface="+mn-lt"/>
              </a:rPr>
              <a:t>(i=0;i&lt;4;i++){    </a:t>
            </a:r>
            <a:endParaRPr lang="en-US" sz="1100">
              <a:ea typeface="Meiryo"/>
            </a:endParaRPr>
          </a:p>
          <a:p>
            <a:pPr>
              <a:lnSpc>
                <a:spcPct val="130000"/>
              </a:lnSpc>
            </a:pPr>
            <a:r>
              <a:rPr lang="en-US" sz="1100">
                <a:ea typeface="+mn-lt"/>
                <a:cs typeface="+mn-lt"/>
              </a:rPr>
              <a:t> </a:t>
            </a:r>
            <a:r>
              <a:rPr lang="en-US" sz="1100" b="1">
                <a:ea typeface="+mn-lt"/>
                <a:cs typeface="+mn-lt"/>
              </a:rPr>
              <a:t>for</a:t>
            </a:r>
            <a:r>
              <a:rPr lang="en-US" sz="1100">
                <a:ea typeface="+mn-lt"/>
                <a:cs typeface="+mn-lt"/>
              </a:rPr>
              <a:t>(j=0;j&lt;3;j++){    </a:t>
            </a:r>
            <a:endParaRPr lang="en-US" sz="1100">
              <a:ea typeface="Meiryo"/>
            </a:endParaRPr>
          </a:p>
          <a:p>
            <a:pPr>
              <a:lnSpc>
                <a:spcPct val="130000"/>
              </a:lnSpc>
            </a:pPr>
            <a:r>
              <a:rPr lang="en-US" sz="1100">
                <a:ea typeface="+mn-lt"/>
                <a:cs typeface="+mn-lt"/>
              </a:rPr>
              <a:t>   printf("arr[%d] [%d] = %d \n",i,j,arr[i][j]);    </a:t>
            </a:r>
            <a:endParaRPr lang="en-US" sz="1100">
              <a:ea typeface="Meiryo"/>
            </a:endParaRPr>
          </a:p>
          <a:p>
            <a:pPr>
              <a:lnSpc>
                <a:spcPct val="130000"/>
              </a:lnSpc>
            </a:pPr>
            <a:r>
              <a:rPr lang="en-US" sz="1100">
                <a:ea typeface="+mn-lt"/>
                <a:cs typeface="+mn-lt"/>
              </a:rPr>
              <a:t> }//end of j    </a:t>
            </a:r>
            <a:endParaRPr lang="en-US" sz="1100">
              <a:ea typeface="Meiryo"/>
            </a:endParaRPr>
          </a:p>
          <a:p>
            <a:pPr>
              <a:lnSpc>
                <a:spcPct val="130000"/>
              </a:lnSpc>
            </a:pPr>
            <a:r>
              <a:rPr lang="en-US" sz="1100">
                <a:ea typeface="+mn-lt"/>
                <a:cs typeface="+mn-lt"/>
              </a:rPr>
              <a:t>}//end of i    </a:t>
            </a:r>
            <a:endParaRPr lang="en-US" sz="1100">
              <a:ea typeface="Meiryo"/>
            </a:endParaRPr>
          </a:p>
          <a:p>
            <a:pPr>
              <a:lnSpc>
                <a:spcPct val="130000"/>
              </a:lnSpc>
            </a:pPr>
            <a:r>
              <a:rPr lang="en-US" sz="1100" b="1">
                <a:ea typeface="+mn-lt"/>
                <a:cs typeface="+mn-lt"/>
              </a:rPr>
              <a:t>return</a:t>
            </a:r>
            <a:r>
              <a:rPr lang="en-US" sz="1100">
                <a:ea typeface="+mn-lt"/>
                <a:cs typeface="+mn-lt"/>
              </a:rPr>
              <a:t> 0;  </a:t>
            </a:r>
            <a:endParaRPr lang="en-US" sz="1100">
              <a:ea typeface="Meiryo"/>
            </a:endParaRPr>
          </a:p>
          <a:p>
            <a:pPr>
              <a:lnSpc>
                <a:spcPct val="130000"/>
              </a:lnSpc>
            </a:pPr>
            <a:r>
              <a:rPr lang="en-US" sz="1100">
                <a:ea typeface="+mn-lt"/>
                <a:cs typeface="+mn-lt"/>
              </a:rPr>
              <a:t>}</a:t>
            </a:r>
            <a:endParaRPr lang="en-US" sz="1100">
              <a:ea typeface="Meiryo"/>
            </a:endParaRPr>
          </a:p>
          <a:p>
            <a:pPr>
              <a:lnSpc>
                <a:spcPct val="130000"/>
              </a:lnSpc>
            </a:pPr>
            <a:endParaRPr lang="en-US" sz="1100">
              <a:ea typeface="Meiryo"/>
            </a:endParaRPr>
          </a:p>
        </p:txBody>
      </p:sp>
    </p:spTree>
    <p:extLst>
      <p:ext uri="{BB962C8B-B14F-4D97-AF65-F5344CB8AC3E}">
        <p14:creationId xmlns:p14="http://schemas.microsoft.com/office/powerpoint/2010/main" val="60253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3A61EED-8357-CB66-3506-0F1D4E2844F3}"/>
              </a:ext>
            </a:extLst>
          </p:cNvPr>
          <p:cNvSpPr>
            <a:spLocks noGrp="1"/>
          </p:cNvSpPr>
          <p:nvPr>
            <p:ph type="title"/>
          </p:nvPr>
        </p:nvSpPr>
        <p:spPr>
          <a:xfrm>
            <a:off x="7430501" y="1847596"/>
            <a:ext cx="3459760" cy="2186393"/>
          </a:xfrm>
        </p:spPr>
        <p:txBody>
          <a:bodyPr vert="horz" lIns="109728" tIns="109728" rIns="109728" bIns="91440" rtlCol="0" anchor="b">
            <a:normAutofit/>
          </a:bodyPr>
          <a:lstStyle/>
          <a:p>
            <a:pPr algn="ctr">
              <a:lnSpc>
                <a:spcPct val="120000"/>
              </a:lnSpc>
            </a:pPr>
            <a:r>
              <a:rPr lang="en-US" sz="3600"/>
              <a:t>THANK YOU</a:t>
            </a:r>
          </a:p>
        </p:txBody>
      </p:sp>
      <p:pic>
        <p:nvPicPr>
          <p:cNvPr id="6" name="Graphic 5" descr="Smiling Face with No Fill">
            <a:extLst>
              <a:ext uri="{FF2B5EF4-FFF2-40B4-BE49-F238E27FC236}">
                <a16:creationId xmlns:a16="http://schemas.microsoft.com/office/drawing/2014/main" id="{F1E465ED-6700-54D5-D804-10709FF92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684" y="957869"/>
            <a:ext cx="4943233" cy="4943233"/>
          </a:xfrm>
          <a:prstGeom prst="rect">
            <a:avLst/>
          </a:prstGeom>
        </p:spPr>
      </p:pic>
    </p:spTree>
    <p:extLst>
      <p:ext uri="{BB962C8B-B14F-4D97-AF65-F5344CB8AC3E}">
        <p14:creationId xmlns:p14="http://schemas.microsoft.com/office/powerpoint/2010/main" val="2210430957"/>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Meiryo</vt:lpstr>
      <vt:lpstr>Arial</vt:lpstr>
      <vt:lpstr>Consolas</vt:lpstr>
      <vt:lpstr>Corbel</vt:lpstr>
      <vt:lpstr>SketchLinesVTI</vt:lpstr>
      <vt:lpstr>C Arrays </vt:lpstr>
      <vt:lpstr>What is an array?</vt:lpstr>
      <vt:lpstr>Why Do We Need Arrays? </vt:lpstr>
      <vt:lpstr>Some basics about an Array</vt:lpstr>
      <vt:lpstr>Types</vt:lpstr>
      <vt:lpstr>1-D Example</vt:lpstr>
      <vt:lpstr>2-D 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Anujraj Mohapatra</dc:creator>
  <cp:lastModifiedBy>Anujraj Mohapatra</cp:lastModifiedBy>
  <cp:revision>187</cp:revision>
  <dcterms:created xsi:type="dcterms:W3CDTF">2022-09-27T17:20:41Z</dcterms:created>
  <dcterms:modified xsi:type="dcterms:W3CDTF">2022-10-10T18:41:48Z</dcterms:modified>
</cp:coreProperties>
</file>