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1" r:id="rId9"/>
    <p:sldId id="262" r:id="rId10"/>
    <p:sldId id="269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566BC-D247-43B1-8811-D248826C09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2AFB3B-06B9-49CC-8D0D-AF5D6F1BD87A}">
      <dgm:prSet/>
      <dgm:spPr/>
      <dgm:t>
        <a:bodyPr/>
        <a:lstStyle/>
        <a:p>
          <a:r>
            <a:rPr lang="en-US" dirty="0"/>
            <a:t>Conditional statements</a:t>
          </a:r>
        </a:p>
      </dgm:t>
    </dgm:pt>
    <dgm:pt modelId="{3AC39B33-16E8-4775-A5FF-757779370B16}" type="parTrans" cxnId="{C6ABFF28-5B63-4D4B-9622-8C1474261671}">
      <dgm:prSet/>
      <dgm:spPr/>
      <dgm:t>
        <a:bodyPr/>
        <a:lstStyle/>
        <a:p>
          <a:endParaRPr lang="en-US"/>
        </a:p>
      </dgm:t>
    </dgm:pt>
    <dgm:pt modelId="{CC91DC69-DAD4-467B-A23F-8955FCD54E79}" type="sibTrans" cxnId="{C6ABFF28-5B63-4D4B-9622-8C1474261671}">
      <dgm:prSet/>
      <dgm:spPr/>
      <dgm:t>
        <a:bodyPr/>
        <a:lstStyle/>
        <a:p>
          <a:endParaRPr lang="en-US"/>
        </a:p>
      </dgm:t>
    </dgm:pt>
    <dgm:pt modelId="{FB497383-B339-4EE1-B341-A0B472405A70}">
      <dgm:prSet/>
      <dgm:spPr/>
      <dgm:t>
        <a:bodyPr/>
        <a:lstStyle/>
        <a:p>
          <a:r>
            <a:rPr lang="en-US" dirty="0"/>
            <a:t>Unconditional statements</a:t>
          </a:r>
        </a:p>
      </dgm:t>
    </dgm:pt>
    <dgm:pt modelId="{33E658D5-FA41-4AC1-86FB-FCEC9478DD97}" type="parTrans" cxnId="{7A427BEA-6305-4801-9D28-D8F19F68F645}">
      <dgm:prSet/>
      <dgm:spPr/>
      <dgm:t>
        <a:bodyPr/>
        <a:lstStyle/>
        <a:p>
          <a:endParaRPr lang="en-US"/>
        </a:p>
      </dgm:t>
    </dgm:pt>
    <dgm:pt modelId="{0FAEAD4F-CC82-4879-89FE-A1653F6E03A9}" type="sibTrans" cxnId="{7A427BEA-6305-4801-9D28-D8F19F68F645}">
      <dgm:prSet/>
      <dgm:spPr/>
      <dgm:t>
        <a:bodyPr/>
        <a:lstStyle/>
        <a:p>
          <a:endParaRPr lang="en-US"/>
        </a:p>
      </dgm:t>
    </dgm:pt>
    <dgm:pt modelId="{1C5E3F8E-ADFE-424E-A4FC-06E7C533BCCF}">
      <dgm:prSet/>
      <dgm:spPr/>
      <dgm:t>
        <a:bodyPr/>
        <a:lstStyle/>
        <a:p>
          <a:r>
            <a:rPr lang="en-US" dirty="0">
              <a:latin typeface="Avenir Next LT Pro"/>
            </a:rPr>
            <a:t>Iteratives</a:t>
          </a:r>
          <a:endParaRPr lang="en-US" dirty="0"/>
        </a:p>
      </dgm:t>
    </dgm:pt>
    <dgm:pt modelId="{79148BE0-F30F-463B-9D11-F5A4ACE08DE0}" type="parTrans" cxnId="{39A5B59B-6E4F-46E8-8606-D5C586084268}">
      <dgm:prSet/>
      <dgm:spPr/>
      <dgm:t>
        <a:bodyPr/>
        <a:lstStyle/>
        <a:p>
          <a:endParaRPr lang="en-US"/>
        </a:p>
      </dgm:t>
    </dgm:pt>
    <dgm:pt modelId="{B64E7F3C-7A9C-484C-8990-A1FB2A2FA73D}" type="sibTrans" cxnId="{39A5B59B-6E4F-46E8-8606-D5C586084268}">
      <dgm:prSet/>
      <dgm:spPr/>
      <dgm:t>
        <a:bodyPr/>
        <a:lstStyle/>
        <a:p>
          <a:endParaRPr lang="en-US"/>
        </a:p>
      </dgm:t>
    </dgm:pt>
    <dgm:pt modelId="{6DF4167F-BEDB-4FA6-9DA0-10F333630465}" type="pres">
      <dgm:prSet presAssocID="{07C566BC-D247-43B1-8811-D248826C0954}" presName="linear" presStyleCnt="0">
        <dgm:presLayoutVars>
          <dgm:animLvl val="lvl"/>
          <dgm:resizeHandles val="exact"/>
        </dgm:presLayoutVars>
      </dgm:prSet>
      <dgm:spPr/>
    </dgm:pt>
    <dgm:pt modelId="{3B398C4F-1EF3-4F92-A072-65BFFED95AA0}" type="pres">
      <dgm:prSet presAssocID="{D72AFB3B-06B9-49CC-8D0D-AF5D6F1BD8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98F0EA-4CA6-409C-92D7-2D53D335DC5C}" type="pres">
      <dgm:prSet presAssocID="{CC91DC69-DAD4-467B-A23F-8955FCD54E79}" presName="spacer" presStyleCnt="0"/>
      <dgm:spPr/>
    </dgm:pt>
    <dgm:pt modelId="{4B773FDE-5F41-4970-B378-51ED6B11BFAB}" type="pres">
      <dgm:prSet presAssocID="{FB497383-B339-4EE1-B341-A0B472405A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ED2F91-DAA3-4259-B5F4-72383BE108B1}" type="pres">
      <dgm:prSet presAssocID="{0FAEAD4F-CC82-4879-89FE-A1653F6E03A9}" presName="spacer" presStyleCnt="0"/>
      <dgm:spPr/>
    </dgm:pt>
    <dgm:pt modelId="{4A32F994-CE6C-4C44-B0D3-11B63FFC1F27}" type="pres">
      <dgm:prSet presAssocID="{1C5E3F8E-ADFE-424E-A4FC-06E7C533BC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ABFF28-5B63-4D4B-9622-8C1474261671}" srcId="{07C566BC-D247-43B1-8811-D248826C0954}" destId="{D72AFB3B-06B9-49CC-8D0D-AF5D6F1BD87A}" srcOrd="0" destOrd="0" parTransId="{3AC39B33-16E8-4775-A5FF-757779370B16}" sibTransId="{CC91DC69-DAD4-467B-A23F-8955FCD54E79}"/>
    <dgm:cxn modelId="{5B691D34-5291-4C54-A576-CDD03F480C24}" type="presOf" srcId="{FB497383-B339-4EE1-B341-A0B472405A70}" destId="{4B773FDE-5F41-4970-B378-51ED6B11BFAB}" srcOrd="0" destOrd="0" presId="urn:microsoft.com/office/officeart/2005/8/layout/vList2"/>
    <dgm:cxn modelId="{FB62F688-3ECF-48CA-93A3-D364765A3066}" type="presOf" srcId="{D72AFB3B-06B9-49CC-8D0D-AF5D6F1BD87A}" destId="{3B398C4F-1EF3-4F92-A072-65BFFED95AA0}" srcOrd="0" destOrd="0" presId="urn:microsoft.com/office/officeart/2005/8/layout/vList2"/>
    <dgm:cxn modelId="{680C0A91-8FB1-44CE-8952-EC9A7FBD3660}" type="presOf" srcId="{07C566BC-D247-43B1-8811-D248826C0954}" destId="{6DF4167F-BEDB-4FA6-9DA0-10F333630465}" srcOrd="0" destOrd="0" presId="urn:microsoft.com/office/officeart/2005/8/layout/vList2"/>
    <dgm:cxn modelId="{39A5B59B-6E4F-46E8-8606-D5C586084268}" srcId="{07C566BC-D247-43B1-8811-D248826C0954}" destId="{1C5E3F8E-ADFE-424E-A4FC-06E7C533BCCF}" srcOrd="2" destOrd="0" parTransId="{79148BE0-F30F-463B-9D11-F5A4ACE08DE0}" sibTransId="{B64E7F3C-7A9C-484C-8990-A1FB2A2FA73D}"/>
    <dgm:cxn modelId="{26AE56E4-02E3-4DD8-8EB6-42EEF4FE4CB5}" type="presOf" srcId="{1C5E3F8E-ADFE-424E-A4FC-06E7C533BCCF}" destId="{4A32F994-CE6C-4C44-B0D3-11B63FFC1F27}" srcOrd="0" destOrd="0" presId="urn:microsoft.com/office/officeart/2005/8/layout/vList2"/>
    <dgm:cxn modelId="{7A427BEA-6305-4801-9D28-D8F19F68F645}" srcId="{07C566BC-D247-43B1-8811-D248826C0954}" destId="{FB497383-B339-4EE1-B341-A0B472405A70}" srcOrd="1" destOrd="0" parTransId="{33E658D5-FA41-4AC1-86FB-FCEC9478DD97}" sibTransId="{0FAEAD4F-CC82-4879-89FE-A1653F6E03A9}"/>
    <dgm:cxn modelId="{A4430FD7-F734-4C34-9AC0-DFE45FCE73C3}" type="presParOf" srcId="{6DF4167F-BEDB-4FA6-9DA0-10F333630465}" destId="{3B398C4F-1EF3-4F92-A072-65BFFED95AA0}" srcOrd="0" destOrd="0" presId="urn:microsoft.com/office/officeart/2005/8/layout/vList2"/>
    <dgm:cxn modelId="{8248A6AA-9C74-4571-A516-3DBE334857F4}" type="presParOf" srcId="{6DF4167F-BEDB-4FA6-9DA0-10F333630465}" destId="{1E98F0EA-4CA6-409C-92D7-2D53D335DC5C}" srcOrd="1" destOrd="0" presId="urn:microsoft.com/office/officeart/2005/8/layout/vList2"/>
    <dgm:cxn modelId="{593C97FE-B4C4-4D92-BE6B-C796829DCF78}" type="presParOf" srcId="{6DF4167F-BEDB-4FA6-9DA0-10F333630465}" destId="{4B773FDE-5F41-4970-B378-51ED6B11BFAB}" srcOrd="2" destOrd="0" presId="urn:microsoft.com/office/officeart/2005/8/layout/vList2"/>
    <dgm:cxn modelId="{540118F1-9E43-461A-B444-DB1A0CD4DBF1}" type="presParOf" srcId="{6DF4167F-BEDB-4FA6-9DA0-10F333630465}" destId="{AEED2F91-DAA3-4259-B5F4-72383BE108B1}" srcOrd="3" destOrd="0" presId="urn:microsoft.com/office/officeart/2005/8/layout/vList2"/>
    <dgm:cxn modelId="{60AF1C34-79C3-4DD9-8ADE-FD50D617A423}" type="presParOf" srcId="{6DF4167F-BEDB-4FA6-9DA0-10F333630465}" destId="{4A32F994-CE6C-4C44-B0D3-11B63FFC1F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98C4F-1EF3-4F92-A072-65BFFED95AA0}">
      <dsp:nvSpPr>
        <dsp:cNvPr id="0" name=""/>
        <dsp:cNvSpPr/>
      </dsp:nvSpPr>
      <dsp:spPr>
        <a:xfrm>
          <a:off x="0" y="141500"/>
          <a:ext cx="7240146" cy="17966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Conditional statements</a:t>
          </a:r>
        </a:p>
      </dsp:txBody>
      <dsp:txXfrm>
        <a:off x="87704" y="229204"/>
        <a:ext cx="7064738" cy="1621218"/>
      </dsp:txXfrm>
    </dsp:sp>
    <dsp:sp modelId="{4B773FDE-5F41-4970-B378-51ED6B11BFAB}">
      <dsp:nvSpPr>
        <dsp:cNvPr id="0" name=""/>
        <dsp:cNvSpPr/>
      </dsp:nvSpPr>
      <dsp:spPr>
        <a:xfrm>
          <a:off x="0" y="2073486"/>
          <a:ext cx="7240146" cy="1796626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Unconditional statements</a:t>
          </a:r>
        </a:p>
      </dsp:txBody>
      <dsp:txXfrm>
        <a:off x="87704" y="2161190"/>
        <a:ext cx="7064738" cy="1621218"/>
      </dsp:txXfrm>
    </dsp:sp>
    <dsp:sp modelId="{4A32F994-CE6C-4C44-B0D3-11B63FFC1F27}">
      <dsp:nvSpPr>
        <dsp:cNvPr id="0" name=""/>
        <dsp:cNvSpPr/>
      </dsp:nvSpPr>
      <dsp:spPr>
        <a:xfrm>
          <a:off x="0" y="4005473"/>
          <a:ext cx="7240146" cy="1796626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venir Next LT Pro"/>
            </a:rPr>
            <a:t>Iteratives</a:t>
          </a:r>
          <a:endParaRPr lang="en-US" sz="4700" kern="1200" dirty="0"/>
        </a:p>
      </dsp:txBody>
      <dsp:txXfrm>
        <a:off x="87704" y="4093177"/>
        <a:ext cx="7064738" cy="162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4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October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October 11,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8401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70" r:id="rId3"/>
    <p:sldLayoutId id="2147483671" r:id="rId4"/>
    <p:sldLayoutId id="2147483672" r:id="rId5"/>
    <p:sldLayoutId id="2147483675" r:id="rId6"/>
    <p:sldLayoutId id="2147483662" r:id="rId7"/>
    <p:sldLayoutId id="2147483674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Hand holding a pen shading number on a sheet">
            <a:extLst>
              <a:ext uri="{FF2B5EF4-FFF2-40B4-BE49-F238E27FC236}">
                <a16:creationId xmlns:a16="http://schemas.microsoft.com/office/drawing/2014/main" id="{E91A96DC-3BC8-BAB7-4380-560BB1EA1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12" r="473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CONDITIONAL STATEMENTS AND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BY Anujraj mohapatra</a:t>
            </a:r>
          </a:p>
        </p:txBody>
      </p:sp>
    </p:spTree>
    <p:extLst>
      <p:ext uri="{BB962C8B-B14F-4D97-AF65-F5344CB8AC3E}">
        <p14:creationId xmlns:p14="http://schemas.microsoft.com/office/powerpoint/2010/main" val="294895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71B1D-2207-057E-0B42-1EBE8D79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Do-While loop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E01E2FE-9D71-F73A-631E-F12926DB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 sz="1800" dirty="0">
                <a:ea typeface="+mn-lt"/>
                <a:cs typeface="+mn-lt"/>
              </a:rPr>
              <a:t>The body of </a:t>
            </a:r>
            <a:r>
              <a:rPr lang="en-US" sz="1800" dirty="0">
                <a:latin typeface="Consolas"/>
              </a:rPr>
              <a:t>do...while</a:t>
            </a:r>
            <a:r>
              <a:rPr lang="en-US" sz="1800" dirty="0">
                <a:ea typeface="+mn-lt"/>
                <a:cs typeface="+mn-lt"/>
              </a:rPr>
              <a:t> loop is executed once. Only then, the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 evaluated.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If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</a:t>
            </a:r>
            <a:r>
              <a:rPr lang="en-US" sz="1800" b="1" dirty="0">
                <a:ea typeface="+mn-lt"/>
                <a:cs typeface="+mn-lt"/>
              </a:rPr>
              <a:t>true</a:t>
            </a:r>
            <a:r>
              <a:rPr lang="en-US" sz="1800" dirty="0">
                <a:ea typeface="+mn-lt"/>
                <a:cs typeface="+mn-lt"/>
              </a:rPr>
              <a:t>, the body of the loop is executed again and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evaluated once more.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This process goes on until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becomes </a:t>
            </a:r>
            <a:r>
              <a:rPr lang="en-US" sz="1800" b="1" dirty="0">
                <a:ea typeface="+mn-lt"/>
                <a:cs typeface="+mn-lt"/>
              </a:rPr>
              <a:t>false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If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</a:t>
            </a:r>
            <a:r>
              <a:rPr lang="en-US" sz="1800" b="1" dirty="0">
                <a:ea typeface="+mn-lt"/>
                <a:cs typeface="+mn-lt"/>
              </a:rPr>
              <a:t>false</a:t>
            </a:r>
            <a:r>
              <a:rPr lang="en-US" sz="1800" dirty="0">
                <a:ea typeface="+mn-lt"/>
                <a:cs typeface="+mn-lt"/>
              </a:rPr>
              <a:t>, the loop ends.</a:t>
            </a:r>
            <a:endParaRPr lang="en-US" sz="1800" dirty="0"/>
          </a:p>
          <a:p>
            <a:r>
              <a:rPr lang="en-US" sz="1800" dirty="0">
                <a:latin typeface="Consolas"/>
              </a:rPr>
              <a:t>do {
  // the body of the loop
}
while (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latin typeface="Consolas"/>
              </a:rPr>
              <a:t>);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ifferent coloured ropes">
            <a:extLst>
              <a:ext uri="{FF2B5EF4-FFF2-40B4-BE49-F238E27FC236}">
                <a16:creationId xmlns:a16="http://schemas.microsoft.com/office/drawing/2014/main" id="{FB391364-413A-5376-E669-41FE1E87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3" r="26092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8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71B1D-2207-057E-0B42-1EBE8D79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While loop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E01E2FE-9D71-F73A-631E-F12926DB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 fontScale="85000" lnSpcReduction="10000"/>
          </a:bodyPr>
          <a:lstStyle/>
          <a:p>
            <a:r>
              <a:rPr lang="en-US" sz="1800" dirty="0">
                <a:ea typeface="+mn-lt"/>
                <a:cs typeface="+mn-lt"/>
              </a:rPr>
              <a:t>The </a:t>
            </a:r>
            <a:r>
              <a:rPr lang="en-US" sz="1800" dirty="0">
                <a:latin typeface="Consolas"/>
              </a:rPr>
              <a:t>while</a:t>
            </a:r>
            <a:r>
              <a:rPr lang="en-US" sz="1800" dirty="0">
                <a:ea typeface="+mn-lt"/>
                <a:cs typeface="+mn-lt"/>
              </a:rPr>
              <a:t> loop evaluates the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inside the parentheses </a:t>
            </a:r>
            <a:r>
              <a:rPr lang="en-US" sz="1800" dirty="0">
                <a:latin typeface="Consolas"/>
              </a:rPr>
              <a:t>()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If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</a:t>
            </a:r>
            <a:r>
              <a:rPr lang="en-US" sz="1800" b="1" dirty="0">
                <a:ea typeface="+mn-lt"/>
                <a:cs typeface="+mn-lt"/>
              </a:rPr>
              <a:t>true</a:t>
            </a:r>
            <a:r>
              <a:rPr lang="en-US" sz="1800" dirty="0">
                <a:ea typeface="+mn-lt"/>
                <a:cs typeface="+mn-lt"/>
              </a:rPr>
              <a:t>, statements inside the body of </a:t>
            </a:r>
            <a:r>
              <a:rPr lang="en-US" sz="1800" dirty="0">
                <a:latin typeface="Consolas"/>
              </a:rPr>
              <a:t>while</a:t>
            </a:r>
            <a:r>
              <a:rPr lang="en-US" sz="1800" dirty="0">
                <a:ea typeface="+mn-lt"/>
                <a:cs typeface="+mn-lt"/>
              </a:rPr>
              <a:t> loop are executed. Then,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 evaluated again.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The process goes on until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 evaluated to </a:t>
            </a:r>
            <a:r>
              <a:rPr lang="en-US" sz="1800" b="1" dirty="0">
                <a:ea typeface="+mn-lt"/>
                <a:cs typeface="+mn-lt"/>
              </a:rPr>
              <a:t>false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If 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</a:t>
            </a:r>
            <a:r>
              <a:rPr lang="en-US" sz="1800" b="1" dirty="0">
                <a:ea typeface="+mn-lt"/>
                <a:cs typeface="+mn-lt"/>
              </a:rPr>
              <a:t>false</a:t>
            </a:r>
            <a:r>
              <a:rPr lang="en-US" sz="1800" dirty="0">
                <a:ea typeface="+mn-lt"/>
                <a:cs typeface="+mn-lt"/>
              </a:rPr>
              <a:t>, the loop terminates (ends).</a:t>
            </a:r>
            <a:endParaRPr lang="en-US" sz="1800" dirty="0"/>
          </a:p>
          <a:p>
            <a:r>
              <a:rPr lang="en-US" sz="1800" dirty="0">
                <a:latin typeface="Consolas"/>
              </a:rPr>
              <a:t>while (testExpression) {
  // the body of the loop 
}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ifferent coloured ropes">
            <a:extLst>
              <a:ext uri="{FF2B5EF4-FFF2-40B4-BE49-F238E27FC236}">
                <a16:creationId xmlns:a16="http://schemas.microsoft.com/office/drawing/2014/main" id="{FB391364-413A-5376-E669-41FE1E87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3" r="26092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3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71B1D-2207-057E-0B42-1EBE8D79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009272" cy="1205995"/>
          </a:xfrm>
        </p:spPr>
        <p:txBody>
          <a:bodyPr>
            <a:normAutofit/>
          </a:bodyPr>
          <a:lstStyle/>
          <a:p>
            <a:r>
              <a:rPr lang="en-US" sz="4000" dirty="0"/>
              <a:t>For loop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E01E2FE-9D71-F73A-631E-F12926DB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41" y="1715608"/>
            <a:ext cx="6820818" cy="4227992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 sz="1800" dirty="0">
                <a:ea typeface="+mn-lt"/>
                <a:cs typeface="+mn-lt"/>
              </a:rPr>
              <a:t>The initialization statement is executed only once.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Then, the test expression is evaluated. If the test expression is evaluated to false, the </a:t>
            </a:r>
            <a:r>
              <a:rPr lang="en-US" sz="1800" dirty="0">
                <a:latin typeface="Consolas"/>
              </a:rPr>
              <a:t>for</a:t>
            </a:r>
            <a:r>
              <a:rPr lang="en-US" sz="1800" dirty="0">
                <a:ea typeface="+mn-lt"/>
                <a:cs typeface="+mn-lt"/>
              </a:rPr>
              <a:t> loop is terminated.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However, if the test expression is evaluated to true, statements inside the body of the </a:t>
            </a:r>
            <a:r>
              <a:rPr lang="en-US" sz="1800" dirty="0">
                <a:latin typeface="Consolas"/>
              </a:rPr>
              <a:t>for</a:t>
            </a:r>
            <a:r>
              <a:rPr lang="en-US" sz="1800" dirty="0">
                <a:ea typeface="+mn-lt"/>
                <a:cs typeface="+mn-lt"/>
              </a:rPr>
              <a:t> loop are executed, and the update expression is updated.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Again the test expression is evaluated.</a:t>
            </a:r>
            <a:endParaRPr lang="en-US" dirty="0"/>
          </a:p>
          <a:p>
            <a:r>
              <a:rPr lang="en-US" sz="1800" dirty="0">
                <a:latin typeface="Consolas"/>
              </a:rPr>
              <a:t>for (</a:t>
            </a:r>
            <a:r>
              <a:rPr lang="en-US" sz="1800" dirty="0" err="1">
                <a:latin typeface="Consolas"/>
              </a:rPr>
              <a:t>initializationStatement</a:t>
            </a:r>
            <a:r>
              <a:rPr lang="en-US" sz="1800" dirty="0">
                <a:latin typeface="Consolas"/>
              </a:rPr>
              <a:t>; </a:t>
            </a:r>
            <a:r>
              <a:rPr lang="en-US" sz="1800" dirty="0" err="1">
                <a:latin typeface="Consolas"/>
              </a:rPr>
              <a:t>testExpression</a:t>
            </a:r>
            <a:r>
              <a:rPr lang="en-US" sz="1800" dirty="0">
                <a:latin typeface="Consolas"/>
              </a:rPr>
              <a:t>; </a:t>
            </a:r>
            <a:r>
              <a:rPr lang="en-US" sz="1800" dirty="0" err="1">
                <a:latin typeface="Consolas"/>
              </a:rPr>
              <a:t>updateStatement</a:t>
            </a:r>
            <a:r>
              <a:rPr lang="en-US" sz="1800" dirty="0">
                <a:latin typeface="Consolas"/>
              </a:rPr>
              <a:t>)
{
    // statements inside the body of loop
}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ifferent coloured ropes">
            <a:extLst>
              <a:ext uri="{FF2B5EF4-FFF2-40B4-BE49-F238E27FC236}">
                <a16:creationId xmlns:a16="http://schemas.microsoft.com/office/drawing/2014/main" id="{FB391364-413A-5376-E669-41FE1E87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3" r="26092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AC957-7B8B-0AA0-60C6-6BBE3EED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56" y="740563"/>
            <a:ext cx="4688488" cy="32325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302892-BC59-A135-1375-2CE57040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9154" y="1199785"/>
            <a:ext cx="4449692" cy="44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B485F-CA66-B858-4044-032F4467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types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61D5C8E-627D-64E9-88BE-59A74B607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47055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1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Conditional statements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Conditional statements help you to make a decision based on certain conditions. These conditions are specified by a set of conditional statements having boolean expressions which are evaluated to a boolean value of true or false.</a:t>
            </a:r>
          </a:p>
          <a:p>
            <a:pPr>
              <a:lnSpc>
                <a:spcPct val="110000"/>
              </a:lnSpc>
            </a:pPr>
            <a:r>
              <a:rPr lang="en-US" sz="1800"/>
              <a:t>These are 3 types:</a:t>
            </a:r>
          </a:p>
          <a:p>
            <a:pPr>
              <a:lnSpc>
                <a:spcPct val="110000"/>
              </a:lnSpc>
            </a:pPr>
            <a:r>
              <a:rPr lang="en-US" sz="1800"/>
              <a:t>If statement</a:t>
            </a:r>
          </a:p>
          <a:p>
            <a:pPr>
              <a:lnSpc>
                <a:spcPct val="110000"/>
              </a:lnSpc>
            </a:pPr>
            <a:r>
              <a:rPr lang="en-US" sz="1800"/>
              <a:t>Elseif statement</a:t>
            </a:r>
          </a:p>
          <a:p>
            <a:pPr>
              <a:lnSpc>
                <a:spcPct val="110000"/>
              </a:lnSpc>
            </a:pPr>
            <a:r>
              <a:rPr lang="en-US" sz="1800"/>
              <a:t>Switch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E78F913F-E13E-BD90-F819-42F0ED781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4" r="28752" b="4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51018-5D77-4CE9-DE64-18A10592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If statement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6D3693D-3602-C0DF-383C-47D72AA5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 If statements are </a:t>
            </a:r>
            <a:r>
              <a:rPr lang="en-US" sz="1800" b="1" dirty="0">
                <a:ea typeface="+mn-lt"/>
                <a:cs typeface="+mn-lt"/>
              </a:rPr>
              <a:t>logical blocks used within programming.</a:t>
            </a:r>
          </a:p>
          <a:p>
            <a:r>
              <a:rPr lang="en-US" sz="1800" dirty="0">
                <a:latin typeface="Consolas"/>
              </a:rPr>
              <a:t>if (test expression) 
{
   // code
}</a:t>
            </a:r>
            <a:endParaRPr lang="en-US" sz="1800" b="1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7" descr="Black pen against a sheet with shaded numbers">
            <a:extLst>
              <a:ext uri="{FF2B5EF4-FFF2-40B4-BE49-F238E27FC236}">
                <a16:creationId xmlns:a16="http://schemas.microsoft.com/office/drawing/2014/main" id="{BAAF0145-7565-B059-D492-EAC255820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4" r="27619" b="-9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630F-3F14-7584-C1B4-96D7755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Else statement</a:t>
            </a:r>
          </a:p>
        </p:txBody>
      </p:sp>
      <p:pic>
        <p:nvPicPr>
          <p:cNvPr id="23" name="Picture 22" descr="Pen placed on top of a signature line">
            <a:extLst>
              <a:ext uri="{FF2B5EF4-FFF2-40B4-BE49-F238E27FC236}">
                <a16:creationId xmlns:a16="http://schemas.microsoft.com/office/drawing/2014/main" id="{06D14AA6-8CBD-1EAE-E96F-E6B2987B8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5" r="6" b="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86BF-4CA2-5D3B-0CAA-9BB7D269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400" dirty="0">
                <a:latin typeface="Consolas"/>
              </a:rPr>
              <a:t>if (test expression) {
    // run code if test expression is true
}
else {
    // run code if test expression is false
}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630F-3F14-7584-C1B4-96D7755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Elseif statement</a:t>
            </a:r>
          </a:p>
        </p:txBody>
      </p:sp>
      <p:pic>
        <p:nvPicPr>
          <p:cNvPr id="23" name="Picture 22" descr="Pen placed on top of a signature line">
            <a:extLst>
              <a:ext uri="{FF2B5EF4-FFF2-40B4-BE49-F238E27FC236}">
                <a16:creationId xmlns:a16="http://schemas.microsoft.com/office/drawing/2014/main" id="{06D14AA6-8CBD-1EAE-E96F-E6B2987B8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86BF-4CA2-5D3B-0CAA-9BB7D269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4003218"/>
          </a:xfrm>
        </p:spPr>
        <p:txBody>
          <a:bodyPr vert="horz" lIns="0" tIns="0" rIns="0" bIns="0" rtlCol="0" anchor="t">
            <a:normAutofit fontScale="55000" lnSpcReduction="20000"/>
          </a:bodyPr>
          <a:lstStyle/>
          <a:p>
            <a:endParaRPr lang="en-US" sz="1400">
              <a:latin typeface="Consolas"/>
            </a:endParaRPr>
          </a:p>
          <a:p>
            <a:r>
              <a:rPr lang="en-US" sz="1600" dirty="0">
                <a:latin typeface="Consolas"/>
              </a:rPr>
              <a:t>if (test expression1) {
   // statement(s)
}
else if(test expression2) {
   // statement(s)
}
else if (test expression3) {
   // statement(s)
}
.
.
else {
   // statement(s)
}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630F-3F14-7584-C1B4-96D7755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 dirty="0"/>
              <a:t>Switch statement</a:t>
            </a:r>
          </a:p>
        </p:txBody>
      </p:sp>
      <p:pic>
        <p:nvPicPr>
          <p:cNvPr id="23" name="Picture 22" descr="Pen placed on top of a signature line">
            <a:extLst>
              <a:ext uri="{FF2B5EF4-FFF2-40B4-BE49-F238E27FC236}">
                <a16:creationId xmlns:a16="http://schemas.microsoft.com/office/drawing/2014/main" id="{06D14AA6-8CBD-1EAE-E96F-E6B2987B8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86BF-4CA2-5D3B-0CAA-9BB7D269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4003218"/>
          </a:xfrm>
        </p:spPr>
        <p:txBody>
          <a:bodyPr vert="horz" lIns="0" tIns="0" rIns="0" bIns="0" rtlCol="0" anchor="t">
            <a:normAutofit fontScale="55000" lnSpcReduction="20000"/>
          </a:bodyPr>
          <a:lstStyle/>
          <a:p>
            <a:r>
              <a:rPr lang="en-US" sz="1600" dirty="0">
                <a:latin typeface="Consolas"/>
              </a:rPr>
              <a:t>switch (expression)
​{
    case constant1:
      // statements
      break;
    case constant2:
      // statements
      break;
    .
    .
    .
    default:
      // default statements
}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Unconditional statements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algn="just"/>
            <a:r>
              <a:rPr lang="en-US" sz="1800" dirty="0">
                <a:ea typeface="+mn-lt"/>
                <a:cs typeface="+mn-lt"/>
              </a:rPr>
              <a:t>In c, there are control statements that do not need any condition to control the program execution flow. These control statements are called as </a:t>
            </a:r>
            <a:r>
              <a:rPr lang="en-US" sz="1800" b="1" dirty="0">
                <a:ea typeface="+mn-lt"/>
                <a:cs typeface="+mn-lt"/>
              </a:rPr>
              <a:t>unconditional control statements</a:t>
            </a:r>
            <a:r>
              <a:rPr lang="en-US" sz="1800" dirty="0">
                <a:ea typeface="+mn-lt"/>
                <a:cs typeface="+mn-lt"/>
              </a:rPr>
              <a:t>. C programming language provides the following unconditional control statements...</a:t>
            </a:r>
            <a:endParaRPr lang="en-US" sz="1800" dirty="0"/>
          </a:p>
          <a:p>
            <a:pPr algn="just"/>
            <a:r>
              <a:rPr lang="en-US" sz="1800" b="1" dirty="0">
                <a:ea typeface="+mn-lt"/>
                <a:cs typeface="+mn-lt"/>
              </a:rPr>
              <a:t>break</a:t>
            </a:r>
            <a:endParaRPr lang="en-US" dirty="0"/>
          </a:p>
          <a:p>
            <a:pPr algn="just"/>
            <a:r>
              <a:rPr lang="en-US" sz="1800" b="1" dirty="0">
                <a:ea typeface="+mn-lt"/>
                <a:cs typeface="+mn-lt"/>
              </a:rPr>
              <a:t>continue</a:t>
            </a:r>
            <a:endParaRPr lang="en-US" dirty="0"/>
          </a:p>
          <a:p>
            <a:pPr algn="just"/>
            <a:r>
              <a:rPr lang="en-US" sz="1800" b="1" dirty="0" err="1">
                <a:ea typeface="+mn-lt"/>
                <a:cs typeface="+mn-lt"/>
              </a:rPr>
              <a:t>goto</a:t>
            </a:r>
            <a:endParaRPr lang="en-US" dirty="0" err="1"/>
          </a:p>
          <a:p>
            <a:pPr algn="just"/>
            <a:r>
              <a:rPr lang="en-US" sz="1800" dirty="0">
                <a:ea typeface="+mn-lt"/>
                <a:cs typeface="+mn-lt"/>
              </a:rPr>
              <a:t>The above three statements do not need any condition to control the program execution flow.</a:t>
            </a:r>
            <a:endParaRPr lang="en-US" dirty="0"/>
          </a:p>
          <a:p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CEABAAFD-CC52-8156-5EF7-F05348D5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7" r="30181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8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iteratives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algn="just"/>
            <a:r>
              <a:rPr lang="en-US" b="1" i="1" dirty="0">
                <a:ea typeface="+mn-lt"/>
                <a:cs typeface="+mn-lt"/>
              </a:rPr>
              <a:t>Iteration</a:t>
            </a:r>
            <a:r>
              <a:rPr lang="en-US" i="1" dirty="0">
                <a:ea typeface="+mn-lt"/>
                <a:cs typeface="+mn-lt"/>
              </a:rPr>
              <a:t> is the process where a set of instructions or statements is executed repeatedly for a specified number of time or until a condition is met. These statements also alter the control flow of the program and thus can also be classified as </a:t>
            </a:r>
            <a:r>
              <a:rPr lang="en-US" b="1" i="1" dirty="0">
                <a:ea typeface="+mn-lt"/>
                <a:cs typeface="+mn-lt"/>
              </a:rPr>
              <a:t>control statements</a:t>
            </a:r>
            <a:r>
              <a:rPr lang="en-US" i="1" dirty="0">
                <a:ea typeface="+mn-lt"/>
                <a:cs typeface="+mn-lt"/>
              </a:rPr>
              <a:t> in C Programming Language.</a:t>
            </a:r>
          </a:p>
          <a:p>
            <a:pPr algn="just"/>
            <a:r>
              <a:rPr lang="en-US" b="1" dirty="0">
                <a:ea typeface="+mn-lt"/>
                <a:cs typeface="+mn-lt"/>
              </a:rPr>
              <a:t>Iteration</a:t>
            </a:r>
            <a:r>
              <a:rPr lang="en-US" dirty="0">
                <a:ea typeface="+mn-lt"/>
                <a:cs typeface="+mn-lt"/>
              </a:rPr>
              <a:t> statements are most commonly know as </a:t>
            </a:r>
            <a:r>
              <a:rPr lang="en-US" b="1" i="1" dirty="0">
                <a:ea typeface="+mn-lt"/>
                <a:cs typeface="+mn-lt"/>
              </a:rPr>
              <a:t>loops</a:t>
            </a:r>
            <a:r>
              <a:rPr lang="en-US" dirty="0">
                <a:ea typeface="+mn-lt"/>
                <a:cs typeface="+mn-lt"/>
              </a:rPr>
              <a:t>. Also the repetition process in C is done by using loop control instruction. There are three types of looping statements:</a:t>
            </a:r>
            <a:endParaRPr lang="en-US" i="1" dirty="0">
              <a:ea typeface="+mn-lt"/>
              <a:cs typeface="+mn-lt"/>
            </a:endParaRPr>
          </a:p>
          <a:p>
            <a:pPr algn="just"/>
            <a:r>
              <a:rPr lang="en-US" b="1" i="1" dirty="0">
                <a:ea typeface="+mn-lt"/>
                <a:cs typeface="+mn-lt"/>
              </a:rPr>
              <a:t>For Loop</a:t>
            </a:r>
          </a:p>
          <a:p>
            <a:pPr algn="just"/>
            <a:r>
              <a:rPr lang="en-US" b="1" i="1" dirty="0">
                <a:ea typeface="+mn-lt"/>
                <a:cs typeface="+mn-lt"/>
              </a:rPr>
              <a:t>While Loop</a:t>
            </a:r>
          </a:p>
          <a:p>
            <a:pPr algn="just"/>
            <a:r>
              <a:rPr lang="en-US" b="1" i="1" dirty="0">
                <a:ea typeface="+mn-lt"/>
                <a:cs typeface="+mn-lt"/>
              </a:rPr>
              <a:t>Do-while loop</a:t>
            </a:r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39686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Consolas</vt:lpstr>
      <vt:lpstr>GradientRiseVTI</vt:lpstr>
      <vt:lpstr>CONDITIONAL STATEMENTS AND DECISION MAKING</vt:lpstr>
      <vt:lpstr>types</vt:lpstr>
      <vt:lpstr>Conditional statements</vt:lpstr>
      <vt:lpstr>If statement</vt:lpstr>
      <vt:lpstr>Else statement</vt:lpstr>
      <vt:lpstr>Elseif statement</vt:lpstr>
      <vt:lpstr>Switch statement</vt:lpstr>
      <vt:lpstr>Unconditional statements</vt:lpstr>
      <vt:lpstr>iteratives</vt:lpstr>
      <vt:lpstr>Do-While loop</vt:lpstr>
      <vt:lpstr>While loop</vt:lpstr>
      <vt:lpstr>For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Anujraj Mohapatra</cp:lastModifiedBy>
  <cp:revision>106</cp:revision>
  <dcterms:created xsi:type="dcterms:W3CDTF">2019-10-16T03:03:10Z</dcterms:created>
  <dcterms:modified xsi:type="dcterms:W3CDTF">2022-10-10T18:41:04Z</dcterms:modified>
</cp:coreProperties>
</file>