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411" r:id="rId4"/>
    <p:sldId id="258" r:id="rId5"/>
    <p:sldId id="259" r:id="rId6"/>
    <p:sldId id="260" r:id="rId7"/>
    <p:sldId id="409" r:id="rId8"/>
    <p:sldId id="410" r:id="rId9"/>
    <p:sldId id="412" r:id="rId10"/>
    <p:sldId id="413" r:id="rId11"/>
    <p:sldId id="4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raj Mohapatra" userId="fad61805f46d1000" providerId="LiveId" clId="{D4F7F0EE-4A4C-4FF9-AD4C-B41F7E9D4358}"/>
    <pc:docChg chg="custSel addSld modSld">
      <pc:chgData name="Anujraj Mohapatra" userId="fad61805f46d1000" providerId="LiveId" clId="{D4F7F0EE-4A4C-4FF9-AD4C-B41F7E9D4358}" dt="2022-10-11T18:28:52.592" v="29" actId="26606"/>
      <pc:docMkLst>
        <pc:docMk/>
      </pc:docMkLst>
      <pc:sldChg chg="addSp modSp new mod setBg">
        <pc:chgData name="Anujraj Mohapatra" userId="fad61805f46d1000" providerId="LiveId" clId="{D4F7F0EE-4A4C-4FF9-AD4C-B41F7E9D4358}" dt="2022-10-11T18:28:52.592" v="29" actId="26606"/>
        <pc:sldMkLst>
          <pc:docMk/>
          <pc:sldMk cId="1356139242" sldId="414"/>
        </pc:sldMkLst>
        <pc:spChg chg="mod">
          <ac:chgData name="Anujraj Mohapatra" userId="fad61805f46d1000" providerId="LiveId" clId="{D4F7F0EE-4A4C-4FF9-AD4C-B41F7E9D4358}" dt="2022-10-11T18:28:52.592" v="29" actId="26606"/>
          <ac:spMkLst>
            <pc:docMk/>
            <pc:sldMk cId="1356139242" sldId="414"/>
            <ac:spMk id="2" creationId="{BA553988-6731-6AF2-B039-BC0962391F63}"/>
          </ac:spMkLst>
        </pc:spChg>
        <pc:spChg chg="add">
          <ac:chgData name="Anujraj Mohapatra" userId="fad61805f46d1000" providerId="LiveId" clId="{D4F7F0EE-4A4C-4FF9-AD4C-B41F7E9D4358}" dt="2022-10-11T18:28:52.592" v="29" actId="26606"/>
          <ac:spMkLst>
            <pc:docMk/>
            <pc:sldMk cId="1356139242" sldId="414"/>
            <ac:spMk id="9" creationId="{A4798C7F-C8CA-4799-BF37-3AB4642CDB66}"/>
          </ac:spMkLst>
        </pc:spChg>
        <pc:spChg chg="add">
          <ac:chgData name="Anujraj Mohapatra" userId="fad61805f46d1000" providerId="LiveId" clId="{D4F7F0EE-4A4C-4FF9-AD4C-B41F7E9D4358}" dt="2022-10-11T18:28:52.592" v="29" actId="26606"/>
          <ac:spMkLst>
            <pc:docMk/>
            <pc:sldMk cId="1356139242" sldId="414"/>
            <ac:spMk id="42" creationId="{216BB147-20D5-4D93-BDA5-1BC614D6A4B2}"/>
          </ac:spMkLst>
        </pc:spChg>
        <pc:spChg chg="add">
          <ac:chgData name="Anujraj Mohapatra" userId="fad61805f46d1000" providerId="LiveId" clId="{D4F7F0EE-4A4C-4FF9-AD4C-B41F7E9D4358}" dt="2022-10-11T18:28:52.592" v="29" actId="26606"/>
          <ac:spMkLst>
            <pc:docMk/>
            <pc:sldMk cId="1356139242" sldId="414"/>
            <ac:spMk id="44" creationId="{0A253F60-DE40-4508-A37A-61331DF1DD5D}"/>
          </ac:spMkLst>
        </pc:spChg>
        <pc:spChg chg="add">
          <ac:chgData name="Anujraj Mohapatra" userId="fad61805f46d1000" providerId="LiveId" clId="{D4F7F0EE-4A4C-4FF9-AD4C-B41F7E9D4358}" dt="2022-10-11T18:28:52.592" v="29" actId="26606"/>
          <ac:spMkLst>
            <pc:docMk/>
            <pc:sldMk cId="1356139242" sldId="414"/>
            <ac:spMk id="46" creationId="{3BBF3378-C49E-4B97-A883-6393FBF18C0B}"/>
          </ac:spMkLst>
        </pc:spChg>
        <pc:spChg chg="add">
          <ac:chgData name="Anujraj Mohapatra" userId="fad61805f46d1000" providerId="LiveId" clId="{D4F7F0EE-4A4C-4FF9-AD4C-B41F7E9D4358}" dt="2022-10-11T18:28:52.592" v="29" actId="26606"/>
          <ac:spMkLst>
            <pc:docMk/>
            <pc:sldMk cId="1356139242" sldId="414"/>
            <ac:spMk id="79" creationId="{EB68BB96-3C54-47CE-A559-16FC5968EE9F}"/>
          </ac:spMkLst>
        </pc:spChg>
        <pc:spChg chg="add">
          <ac:chgData name="Anujraj Mohapatra" userId="fad61805f46d1000" providerId="LiveId" clId="{D4F7F0EE-4A4C-4FF9-AD4C-B41F7E9D4358}" dt="2022-10-11T18:28:52.592" v="29" actId="26606"/>
          <ac:spMkLst>
            <pc:docMk/>
            <pc:sldMk cId="1356139242" sldId="414"/>
            <ac:spMk id="112" creationId="{BA6285CA-6AFA-4F27-AFB5-1B32CDE09B1A}"/>
          </ac:spMkLst>
        </pc:spChg>
        <pc:spChg chg="add">
          <ac:chgData name="Anujraj Mohapatra" userId="fad61805f46d1000" providerId="LiveId" clId="{D4F7F0EE-4A4C-4FF9-AD4C-B41F7E9D4358}" dt="2022-10-11T18:28:52.592" v="29" actId="26606"/>
          <ac:spMkLst>
            <pc:docMk/>
            <pc:sldMk cId="1356139242" sldId="414"/>
            <ac:spMk id="114" creationId="{AF152BFE-7BA8-4007-AD9C-F4DC95E437EE}"/>
          </ac:spMkLst>
        </pc:spChg>
        <pc:spChg chg="add">
          <ac:chgData name="Anujraj Mohapatra" userId="fad61805f46d1000" providerId="LiveId" clId="{D4F7F0EE-4A4C-4FF9-AD4C-B41F7E9D4358}" dt="2022-10-11T18:28:52.592" v="29" actId="26606"/>
          <ac:spMkLst>
            <pc:docMk/>
            <pc:sldMk cId="1356139242" sldId="414"/>
            <ac:spMk id="116" creationId="{7BCC6446-8462-4A63-9B6F-8F57EC40F648}"/>
          </ac:spMkLst>
        </pc:spChg>
        <pc:spChg chg="add">
          <ac:chgData name="Anujraj Mohapatra" userId="fad61805f46d1000" providerId="LiveId" clId="{D4F7F0EE-4A4C-4FF9-AD4C-B41F7E9D4358}" dt="2022-10-11T18:28:52.592" v="29" actId="26606"/>
          <ac:spMkLst>
            <pc:docMk/>
            <pc:sldMk cId="1356139242" sldId="414"/>
            <ac:spMk id="118" creationId="{B6DE7CCF-F894-44DD-9FA3-8BD0D5CE25AD}"/>
          </ac:spMkLst>
        </pc:spChg>
        <pc:grpChg chg="add">
          <ac:chgData name="Anujraj Mohapatra" userId="fad61805f46d1000" providerId="LiveId" clId="{D4F7F0EE-4A4C-4FF9-AD4C-B41F7E9D4358}" dt="2022-10-11T18:28:52.592" v="29" actId="26606"/>
          <ac:grpSpMkLst>
            <pc:docMk/>
            <pc:sldMk cId="1356139242" sldId="414"/>
            <ac:grpSpMk id="11" creationId="{87F0794B-55D3-4D2D-BDE7-4688ED321E42}"/>
          </ac:grpSpMkLst>
        </pc:grpChg>
        <pc:grpChg chg="add">
          <ac:chgData name="Anujraj Mohapatra" userId="fad61805f46d1000" providerId="LiveId" clId="{D4F7F0EE-4A4C-4FF9-AD4C-B41F7E9D4358}" dt="2022-10-11T18:28:52.592" v="29" actId="26606"/>
          <ac:grpSpMkLst>
            <pc:docMk/>
            <pc:sldMk cId="1356139242" sldId="414"/>
            <ac:grpSpMk id="48" creationId="{DA3D4001-286E-4CB2-B293-3058BDDC8221}"/>
          </ac:grpSpMkLst>
        </pc:grpChg>
        <pc:grpChg chg="add">
          <ac:chgData name="Anujraj Mohapatra" userId="fad61805f46d1000" providerId="LiveId" clId="{D4F7F0EE-4A4C-4FF9-AD4C-B41F7E9D4358}" dt="2022-10-11T18:28:52.592" v="29" actId="26606"/>
          <ac:grpSpMkLst>
            <pc:docMk/>
            <pc:sldMk cId="1356139242" sldId="414"/>
            <ac:grpSpMk id="81" creationId="{BDDD9304-3AB6-4BE9-833E-9C1B3EC42182}"/>
          </ac:grpSpMkLst>
        </pc:grpChg>
        <pc:grpChg chg="add">
          <ac:chgData name="Anujraj Mohapatra" userId="fad61805f46d1000" providerId="LiveId" clId="{D4F7F0EE-4A4C-4FF9-AD4C-B41F7E9D4358}" dt="2022-10-11T18:28:52.592" v="29" actId="26606"/>
          <ac:grpSpMkLst>
            <pc:docMk/>
            <pc:sldMk cId="1356139242" sldId="414"/>
            <ac:grpSpMk id="120" creationId="{8118ECEF-CA6A-4CB6-BCA5-59B2DB40C4AB}"/>
          </ac:grpSpMkLst>
        </pc:grpChg>
        <pc:picChg chg="add">
          <ac:chgData name="Anujraj Mohapatra" userId="fad61805f46d1000" providerId="LiveId" clId="{D4F7F0EE-4A4C-4FF9-AD4C-B41F7E9D4358}" dt="2022-10-11T18:28:52.592" v="29" actId="26606"/>
          <ac:picMkLst>
            <pc:docMk/>
            <pc:sldMk cId="1356139242" sldId="414"/>
            <ac:picMk id="6" creationId="{11BE97A6-3892-244C-2815-C63EB00009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10/11/2022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3292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10/11/2022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4835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10/11/2022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96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10/11/2022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4686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10/11/2022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1269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10/11/2022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749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10/11/2022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6597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10/11/2022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8943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10/11/2022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285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10/11/2022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8918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10/11/2022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160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10/11/2022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91203307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ight Triangle 2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ocument 23">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6" name="Group 2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 name="Straight Connector 2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25965BD-BB02-1899-262C-5F9916A92830}"/>
              </a:ext>
            </a:extLst>
          </p:cNvPr>
          <p:cNvSpPr>
            <a:spLocks noGrp="1"/>
          </p:cNvSpPr>
          <p:nvPr>
            <p:ph type="ctrTitle"/>
          </p:nvPr>
        </p:nvSpPr>
        <p:spPr>
          <a:xfrm>
            <a:off x="453142" y="725467"/>
            <a:ext cx="5414255" cy="2784496"/>
          </a:xfrm>
        </p:spPr>
        <p:txBody>
          <a:bodyPr>
            <a:normAutofit/>
          </a:bodyPr>
          <a:lstStyle/>
          <a:p>
            <a:pPr algn="l"/>
            <a:r>
              <a:rPr lang="en-IN" b="0" i="0">
                <a:solidFill>
                  <a:schemeClr val="tx2"/>
                </a:solidFill>
                <a:effectLst/>
                <a:latin typeface="erdana"/>
              </a:rPr>
              <a:t>C Structure</a:t>
            </a:r>
            <a:br>
              <a:rPr lang="en-IN" b="0" i="0">
                <a:solidFill>
                  <a:schemeClr val="tx2"/>
                </a:solidFill>
                <a:effectLst/>
                <a:latin typeface="erdana"/>
              </a:rPr>
            </a:br>
            <a:endParaRPr lang="en-IN">
              <a:solidFill>
                <a:schemeClr val="tx2"/>
              </a:solidFill>
            </a:endParaRPr>
          </a:p>
        </p:txBody>
      </p:sp>
      <p:sp>
        <p:nvSpPr>
          <p:cNvPr id="3" name="Subtitle 2">
            <a:extLst>
              <a:ext uri="{FF2B5EF4-FFF2-40B4-BE49-F238E27FC236}">
                <a16:creationId xmlns:a16="http://schemas.microsoft.com/office/drawing/2014/main" id="{6579D9B9-E33B-5396-729A-AD415B7AE1A2}"/>
              </a:ext>
            </a:extLst>
          </p:cNvPr>
          <p:cNvSpPr>
            <a:spLocks noGrp="1"/>
          </p:cNvSpPr>
          <p:nvPr>
            <p:ph type="subTitle" idx="1"/>
          </p:nvPr>
        </p:nvSpPr>
        <p:spPr>
          <a:xfrm>
            <a:off x="453142" y="3602038"/>
            <a:ext cx="5414255" cy="1560594"/>
          </a:xfrm>
        </p:spPr>
        <p:txBody>
          <a:bodyPr>
            <a:normAutofit/>
          </a:bodyPr>
          <a:lstStyle/>
          <a:p>
            <a:pPr algn="l"/>
            <a:r>
              <a:rPr lang="en-US" dirty="0">
                <a:solidFill>
                  <a:schemeClr val="tx2"/>
                </a:solidFill>
              </a:rPr>
              <a:t>BY-ANUJRAJ MOHAPATRA</a:t>
            </a:r>
            <a:endParaRPr lang="en-IN" dirty="0">
              <a:solidFill>
                <a:schemeClr val="tx2"/>
              </a:solidFill>
            </a:endParaRPr>
          </a:p>
        </p:txBody>
      </p:sp>
      <p:pic>
        <p:nvPicPr>
          <p:cNvPr id="4" name="Picture 3" descr="Colored pencils inside a pencil holder which is on top of a wood table">
            <a:extLst>
              <a:ext uri="{FF2B5EF4-FFF2-40B4-BE49-F238E27FC236}">
                <a16:creationId xmlns:a16="http://schemas.microsoft.com/office/drawing/2014/main" id="{498F2EFC-78BA-D8E6-3FB8-1BF32DFF57A3}"/>
              </a:ext>
            </a:extLst>
          </p:cNvPr>
          <p:cNvPicPr>
            <a:picLocks noChangeAspect="1"/>
          </p:cNvPicPr>
          <p:nvPr/>
        </p:nvPicPr>
        <p:blipFill rotWithShape="1">
          <a:blip r:embed="rId2"/>
          <a:srcRect l="44591" r="154" b="-1"/>
          <a:stretch/>
        </p:blipFill>
        <p:spPr>
          <a:xfrm>
            <a:off x="6401860" y="725467"/>
            <a:ext cx="4571784" cy="5522934"/>
          </a:xfrm>
          <a:prstGeom prst="rect">
            <a:avLst/>
          </a:prstGeom>
        </p:spPr>
      </p:pic>
    </p:spTree>
    <p:extLst>
      <p:ext uri="{BB962C8B-B14F-4D97-AF65-F5344CB8AC3E}">
        <p14:creationId xmlns:p14="http://schemas.microsoft.com/office/powerpoint/2010/main" val="156876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EEB90C3-B295-3FEF-2AAA-6A587DFEE3E4}"/>
              </a:ext>
            </a:extLst>
          </p:cNvPr>
          <p:cNvSpPr>
            <a:spLocks noGrp="1" noChangeArrowheads="1"/>
          </p:cNvSpPr>
          <p:nvPr>
            <p:ph type="title"/>
          </p:nvPr>
        </p:nvSpPr>
        <p:spPr>
          <a:xfrm>
            <a:off x="1948365" y="1"/>
            <a:ext cx="8230464" cy="1373904"/>
          </a:xfrm>
        </p:spPr>
        <p:txBody>
          <a:bodyPr/>
          <a:lstStyle/>
          <a:p>
            <a:pPr eaLnBrk="1" hangingPunct="1"/>
            <a:r>
              <a:rPr lang="en-US" altLang="en-US" dirty="0">
                <a:solidFill>
                  <a:srgbClr val="FFFF00"/>
                </a:solidFill>
              </a:rPr>
              <a:t>Returning structures</a:t>
            </a:r>
          </a:p>
        </p:txBody>
      </p:sp>
      <p:sp>
        <p:nvSpPr>
          <p:cNvPr id="16388" name="Rectangle 3">
            <a:extLst>
              <a:ext uri="{FF2B5EF4-FFF2-40B4-BE49-F238E27FC236}">
                <a16:creationId xmlns:a16="http://schemas.microsoft.com/office/drawing/2014/main" id="{E03C0914-2045-4B10-ACBC-5EE756CDAEE8}"/>
              </a:ext>
            </a:extLst>
          </p:cNvPr>
          <p:cNvSpPr>
            <a:spLocks noGrp="1" noChangeArrowheads="1"/>
          </p:cNvSpPr>
          <p:nvPr>
            <p:ph type="body" idx="1"/>
          </p:nvPr>
        </p:nvSpPr>
        <p:spPr>
          <a:xfrm>
            <a:off x="1948365" y="1355184"/>
            <a:ext cx="8230464" cy="3885528"/>
          </a:xfrm>
        </p:spPr>
        <p:txBody>
          <a:bodyPr/>
          <a:lstStyle/>
          <a:p>
            <a:pPr eaLnBrk="1" hangingPunct="1"/>
            <a:r>
              <a:rPr lang="en-US" altLang="en-US" sz="2540"/>
              <a:t>It is also possible to return structure values from a function. The return data type of the function should be as same as the data type of the structure itself</a:t>
            </a:r>
          </a:p>
        </p:txBody>
      </p:sp>
      <p:sp>
        <p:nvSpPr>
          <p:cNvPr id="16389" name="Text Box 4">
            <a:extLst>
              <a:ext uri="{FF2B5EF4-FFF2-40B4-BE49-F238E27FC236}">
                <a16:creationId xmlns:a16="http://schemas.microsoft.com/office/drawing/2014/main" id="{B029C6F8-67D4-A6CA-3754-F3C054A50558}"/>
              </a:ext>
            </a:extLst>
          </p:cNvPr>
          <p:cNvSpPr txBox="1">
            <a:spLocks noChangeArrowheads="1"/>
          </p:cNvSpPr>
          <p:nvPr/>
        </p:nvSpPr>
        <p:spPr bwMode="auto">
          <a:xfrm>
            <a:off x="4736499" y="5239270"/>
            <a:ext cx="184708" cy="45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29" tIns="45715" rIns="91429" bIns="45715">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359" b="1">
              <a:solidFill>
                <a:srgbClr val="FF0000"/>
              </a:solidFill>
            </a:endParaRPr>
          </a:p>
        </p:txBody>
      </p:sp>
      <p:sp>
        <p:nvSpPr>
          <p:cNvPr id="16390" name="Text Box 5">
            <a:extLst>
              <a:ext uri="{FF2B5EF4-FFF2-40B4-BE49-F238E27FC236}">
                <a16:creationId xmlns:a16="http://schemas.microsoft.com/office/drawing/2014/main" id="{7C473822-CFF8-00F6-C55F-AC5462A9B4D0}"/>
              </a:ext>
            </a:extLst>
          </p:cNvPr>
          <p:cNvSpPr txBox="1">
            <a:spLocks noChangeArrowheads="1"/>
          </p:cNvSpPr>
          <p:nvPr/>
        </p:nvSpPr>
        <p:spPr bwMode="auto">
          <a:xfrm>
            <a:off x="2224875" y="2737728"/>
            <a:ext cx="7603998" cy="2800565"/>
          </a:xfrm>
          <a:prstGeom prst="rect">
            <a:avLst/>
          </a:prstGeom>
          <a:solidFill>
            <a:srgbClr val="F8F8F8"/>
          </a:solidFill>
          <a:ln w="12700">
            <a:solidFill>
              <a:schemeClr val="tx1"/>
            </a:solidFill>
            <a:miter lim="800000"/>
            <a:headEnd/>
            <a:tailEnd/>
          </a:ln>
        </p:spPr>
        <p:txBody>
          <a:bodyPr lIns="91429" tIns="45715" rIns="91429" bIns="45715">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59" b="1">
                <a:solidFill>
                  <a:srgbClr val="FF0000"/>
                </a:solidFill>
              </a:rPr>
              <a:t> </a:t>
            </a:r>
            <a:r>
              <a:rPr lang="en-US" altLang="en-US" sz="2177" b="1"/>
              <a:t>struct complex add(struct complex a, struct complex b)</a:t>
            </a:r>
          </a:p>
          <a:p>
            <a:pPr eaLnBrk="1" hangingPunct="1"/>
            <a:r>
              <a:rPr lang="en-US" altLang="en-US" sz="2177" b="1"/>
              <a:t> {</a:t>
            </a:r>
          </a:p>
          <a:p>
            <a:pPr eaLnBrk="1" hangingPunct="1"/>
            <a:r>
              <a:rPr lang="en-US" altLang="en-US" sz="2177" b="1"/>
              <a:t>       struct complex tmp;</a:t>
            </a:r>
          </a:p>
          <a:p>
            <a:pPr eaLnBrk="1" hangingPunct="1"/>
            <a:endParaRPr lang="en-US" altLang="en-US" sz="2177" b="1"/>
          </a:p>
          <a:p>
            <a:pPr eaLnBrk="1" hangingPunct="1"/>
            <a:r>
              <a:rPr lang="en-US" altLang="en-US" sz="2177" b="1"/>
              <a:t>       tmp.real = a.real + b.real;</a:t>
            </a:r>
          </a:p>
          <a:p>
            <a:pPr eaLnBrk="1" hangingPunct="1"/>
            <a:r>
              <a:rPr lang="en-US" altLang="en-US" sz="2177" b="1"/>
              <a:t>       tmp.imag = a.imag + b.imag;</a:t>
            </a:r>
          </a:p>
          <a:p>
            <a:pPr eaLnBrk="1" hangingPunct="1"/>
            <a:r>
              <a:rPr lang="en-US" altLang="en-US" sz="2177" b="1"/>
              <a:t>       return(tmp);</a:t>
            </a:r>
          </a:p>
          <a:p>
            <a:pPr eaLnBrk="1" hangingPunct="1"/>
            <a:r>
              <a:rPr lang="en-US" altLang="en-US" sz="2177" b="1"/>
              <a:t> }</a:t>
            </a:r>
          </a:p>
        </p:txBody>
      </p:sp>
      <p:sp>
        <p:nvSpPr>
          <p:cNvPr id="16391" name="Rectangle 6">
            <a:extLst>
              <a:ext uri="{FF2B5EF4-FFF2-40B4-BE49-F238E27FC236}">
                <a16:creationId xmlns:a16="http://schemas.microsoft.com/office/drawing/2014/main" id="{8783C082-23AE-B89E-26E4-1A292E2BD3E4}"/>
              </a:ext>
            </a:extLst>
          </p:cNvPr>
          <p:cNvSpPr>
            <a:spLocks noChangeArrowheads="1"/>
          </p:cNvSpPr>
          <p:nvPr/>
        </p:nvSpPr>
        <p:spPr bwMode="auto">
          <a:xfrm>
            <a:off x="1752505" y="5986710"/>
            <a:ext cx="8915976" cy="44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29" tIns="45715" rIns="91429" bIns="45715" anchor="ct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96" b="1">
                <a:solidFill>
                  <a:srgbClr val="0000FF"/>
                </a:solidFill>
              </a:rPr>
              <a:t>Direct arithmetic operations are not possible with structure variables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A553988-6731-6AF2-B039-BC0962391F63}"/>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dirty="0">
                <a:solidFill>
                  <a:schemeClr val="tx2"/>
                </a:solidFill>
              </a:rPr>
              <a:t>THANK YOU</a:t>
            </a:r>
          </a:p>
        </p:txBody>
      </p:sp>
      <p:pic>
        <p:nvPicPr>
          <p:cNvPr id="6" name="Graphic 5" descr="Smiling Face with No Fill">
            <a:extLst>
              <a:ext uri="{FF2B5EF4-FFF2-40B4-BE49-F238E27FC236}">
                <a16:creationId xmlns:a16="http://schemas.microsoft.com/office/drawing/2014/main" id="{11BE97A6-3892-244C-2815-C63EB00009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8" y="988340"/>
            <a:ext cx="4997188" cy="4997188"/>
          </a:xfrm>
          <a:prstGeom prst="rect">
            <a:avLst/>
          </a:prstGeom>
        </p:spPr>
      </p:pic>
    </p:spTree>
    <p:extLst>
      <p:ext uri="{BB962C8B-B14F-4D97-AF65-F5344CB8AC3E}">
        <p14:creationId xmlns:p14="http://schemas.microsoft.com/office/powerpoint/2010/main" val="135613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6B90-D086-A16D-77B0-307115DD6CB1}"/>
              </a:ext>
            </a:extLst>
          </p:cNvPr>
          <p:cNvSpPr>
            <a:spLocks noGrp="1"/>
          </p:cNvSpPr>
          <p:nvPr>
            <p:ph type="title"/>
          </p:nvPr>
        </p:nvSpPr>
        <p:spPr/>
        <p:txBody>
          <a:bodyPr>
            <a:normAutofit/>
          </a:bodyPr>
          <a:lstStyle/>
          <a:p>
            <a:r>
              <a:rPr lang="en-US">
                <a:solidFill>
                  <a:srgbClr val="FFFF00"/>
                </a:solidFill>
              </a:rPr>
              <a:t>D</a:t>
            </a:r>
            <a:r>
              <a:rPr lang="en-IN">
                <a:solidFill>
                  <a:srgbClr val="FFFF00"/>
                </a:solidFill>
              </a:rPr>
              <a:t>EFINITION</a:t>
            </a:r>
            <a:endParaRPr lang="en-IN" dirty="0">
              <a:solidFill>
                <a:srgbClr val="FFFF00"/>
              </a:solidFill>
            </a:endParaRPr>
          </a:p>
        </p:txBody>
      </p:sp>
      <p:sp>
        <p:nvSpPr>
          <p:cNvPr id="3" name="Content Placeholder 2">
            <a:extLst>
              <a:ext uri="{FF2B5EF4-FFF2-40B4-BE49-F238E27FC236}">
                <a16:creationId xmlns:a16="http://schemas.microsoft.com/office/drawing/2014/main" id="{20CE1060-7A94-109D-585A-FCAA73EF0EF9}"/>
              </a:ext>
            </a:extLst>
          </p:cNvPr>
          <p:cNvSpPr>
            <a:spLocks noGrp="1"/>
          </p:cNvSpPr>
          <p:nvPr>
            <p:ph idx="1"/>
          </p:nvPr>
        </p:nvSpPr>
        <p:spPr>
          <a:xfrm>
            <a:off x="352425" y="1457324"/>
            <a:ext cx="11906250" cy="5143501"/>
          </a:xfrm>
        </p:spPr>
        <p:txBody>
          <a:bodyPr>
            <a:normAutofit fontScale="70000" lnSpcReduction="20000"/>
          </a:bodyPr>
          <a:lstStyle/>
          <a:p>
            <a:pPr algn="l"/>
            <a:r>
              <a:rPr lang="en-US" sz="2900" b="0" i="0" dirty="0">
                <a:solidFill>
                  <a:schemeClr val="bg1"/>
                </a:solidFill>
                <a:effectLst/>
                <a:latin typeface="Verdana" panose="020B0604030504040204" pitchFamily="34" charset="0"/>
              </a:rPr>
              <a:t>Structures (also called structs) are a way to group several related variables into one place. Each variable in the structure is known as a </a:t>
            </a:r>
            <a:r>
              <a:rPr lang="en-US" sz="2900" b="1" i="0" dirty="0">
                <a:solidFill>
                  <a:schemeClr val="bg1"/>
                </a:solidFill>
                <a:effectLst/>
                <a:latin typeface="Verdana" panose="020B0604030504040204" pitchFamily="34" charset="0"/>
              </a:rPr>
              <a:t>member</a:t>
            </a:r>
            <a:r>
              <a:rPr lang="en-US" sz="2900" b="0" i="0" dirty="0">
                <a:solidFill>
                  <a:schemeClr val="bg1"/>
                </a:solidFill>
                <a:effectLst/>
                <a:latin typeface="Verdana" panose="020B0604030504040204" pitchFamily="34" charset="0"/>
              </a:rPr>
              <a:t> of the structure.</a:t>
            </a:r>
          </a:p>
          <a:p>
            <a:pPr algn="l"/>
            <a:r>
              <a:rPr lang="en-US" sz="2900" b="0" i="0" dirty="0">
                <a:solidFill>
                  <a:schemeClr val="bg1"/>
                </a:solidFill>
                <a:effectLst/>
                <a:latin typeface="Verdana" panose="020B0604030504040204" pitchFamily="34" charset="0"/>
              </a:rPr>
              <a:t>Unlike an </a:t>
            </a:r>
            <a:r>
              <a:rPr lang="en-US" sz="2900" dirty="0">
                <a:solidFill>
                  <a:schemeClr val="bg1"/>
                </a:solidFill>
                <a:latin typeface="Verdana" panose="020B0604030504040204" pitchFamily="34" charset="0"/>
              </a:rPr>
              <a:t>array</a:t>
            </a:r>
            <a:r>
              <a:rPr lang="en-US" sz="2900" b="0" i="0" dirty="0">
                <a:solidFill>
                  <a:schemeClr val="bg1"/>
                </a:solidFill>
                <a:effectLst/>
                <a:latin typeface="Verdana" panose="020B0604030504040204" pitchFamily="34" charset="0"/>
              </a:rPr>
              <a:t>, a structure can contain many different data types (int, float, char, etc.).</a:t>
            </a:r>
          </a:p>
          <a:p>
            <a:pPr algn="l"/>
            <a:r>
              <a:rPr lang="en-US" sz="3200" b="0" i="0" dirty="0">
                <a:solidFill>
                  <a:schemeClr val="bg1"/>
                </a:solidFill>
                <a:effectLst/>
                <a:latin typeface="inter-regular"/>
              </a:rPr>
              <a:t>The </a:t>
            </a:r>
            <a:r>
              <a:rPr lang="en-US" sz="3200" b="1" i="0" dirty="0">
                <a:solidFill>
                  <a:schemeClr val="bg1"/>
                </a:solidFill>
                <a:effectLst/>
                <a:latin typeface="inter-bold"/>
              </a:rPr>
              <a:t>,struct</a:t>
            </a:r>
            <a:r>
              <a:rPr lang="en-US" sz="3200" b="0" i="0" dirty="0">
                <a:solidFill>
                  <a:schemeClr val="bg1"/>
                </a:solidFill>
                <a:effectLst/>
                <a:latin typeface="inter-regular"/>
              </a:rPr>
              <a:t> keyword is used to define the structure.</a:t>
            </a:r>
            <a:endParaRPr lang="en-US" sz="3200" b="0" i="0" dirty="0">
              <a:solidFill>
                <a:schemeClr val="bg1"/>
              </a:solidFill>
              <a:effectLst/>
              <a:latin typeface="Verdana" panose="020B0604030504040204" pitchFamily="34" charset="0"/>
            </a:endParaRPr>
          </a:p>
          <a:p>
            <a:r>
              <a:rPr lang="en-IN" b="1" i="1" u="sng" dirty="0">
                <a:solidFill>
                  <a:schemeClr val="bg1"/>
                </a:solidFill>
              </a:rPr>
              <a:t>Syntax to define a structure:</a:t>
            </a:r>
          </a:p>
          <a:p>
            <a:pPr marL="0" indent="0" algn="just">
              <a:buNone/>
            </a:pPr>
            <a:r>
              <a:rPr lang="en-US" sz="2900" b="1" i="0" dirty="0">
                <a:solidFill>
                  <a:srgbClr val="FF0000"/>
                </a:solidFill>
                <a:effectLst/>
                <a:latin typeface="inter-regular"/>
              </a:rPr>
              <a:t>struct</a:t>
            </a:r>
            <a:r>
              <a:rPr lang="en-US" sz="2900" b="0" i="0" dirty="0">
                <a:solidFill>
                  <a:schemeClr val="bg1"/>
                </a:solidFill>
                <a:effectLst/>
                <a:latin typeface="inter-regular"/>
              </a:rPr>
              <a:t> structure_name   </a:t>
            </a:r>
          </a:p>
          <a:p>
            <a:pPr marL="0" indent="0" algn="just">
              <a:buNone/>
            </a:pPr>
            <a:r>
              <a:rPr lang="en-US" sz="2900" b="0" i="0" dirty="0">
                <a:solidFill>
                  <a:schemeClr val="bg1"/>
                </a:solidFill>
                <a:effectLst/>
                <a:latin typeface="inter-regular"/>
              </a:rPr>
              <a:t>{  </a:t>
            </a:r>
          </a:p>
          <a:p>
            <a:pPr marL="0" indent="0" algn="just">
              <a:buNone/>
            </a:pPr>
            <a:r>
              <a:rPr lang="en-US" sz="2900" b="0" i="0" dirty="0">
                <a:solidFill>
                  <a:schemeClr val="bg1"/>
                </a:solidFill>
                <a:effectLst/>
                <a:latin typeface="inter-regular"/>
              </a:rPr>
              <a:t>    </a:t>
            </a:r>
            <a:r>
              <a:rPr lang="en-US" sz="2900" b="0" i="0" dirty="0" err="1">
                <a:solidFill>
                  <a:schemeClr val="bg1"/>
                </a:solidFill>
                <a:effectLst/>
                <a:latin typeface="inter-regular"/>
              </a:rPr>
              <a:t>data_type</a:t>
            </a:r>
            <a:r>
              <a:rPr lang="en-US" sz="2900" b="0" i="0" dirty="0">
                <a:solidFill>
                  <a:schemeClr val="bg1"/>
                </a:solidFill>
                <a:effectLst/>
                <a:latin typeface="inter-regular"/>
              </a:rPr>
              <a:t> member1;  </a:t>
            </a:r>
          </a:p>
          <a:p>
            <a:pPr marL="0" indent="0" algn="just">
              <a:buNone/>
            </a:pPr>
            <a:r>
              <a:rPr lang="en-US" sz="2900" b="0" i="0" dirty="0">
                <a:solidFill>
                  <a:schemeClr val="bg1"/>
                </a:solidFill>
                <a:effectLst/>
                <a:latin typeface="inter-regular"/>
              </a:rPr>
              <a:t>    </a:t>
            </a:r>
            <a:r>
              <a:rPr lang="en-US" sz="2900" b="0" i="0" dirty="0" err="1">
                <a:solidFill>
                  <a:schemeClr val="bg1"/>
                </a:solidFill>
                <a:effectLst/>
                <a:latin typeface="inter-regular"/>
              </a:rPr>
              <a:t>data_type</a:t>
            </a:r>
            <a:r>
              <a:rPr lang="en-US" sz="2900" b="0" i="0" dirty="0">
                <a:solidFill>
                  <a:schemeClr val="bg1"/>
                </a:solidFill>
                <a:effectLst/>
                <a:latin typeface="inter-regular"/>
              </a:rPr>
              <a:t> member2;  </a:t>
            </a:r>
          </a:p>
          <a:p>
            <a:pPr marL="0" indent="0" algn="just">
              <a:buNone/>
            </a:pPr>
            <a:r>
              <a:rPr lang="en-US" sz="2900" b="0" i="0" dirty="0">
                <a:solidFill>
                  <a:schemeClr val="bg1"/>
                </a:solidFill>
                <a:effectLst/>
                <a:latin typeface="inter-regular"/>
              </a:rPr>
              <a:t>    .  </a:t>
            </a:r>
          </a:p>
          <a:p>
            <a:pPr marL="0" indent="0" algn="just">
              <a:buNone/>
            </a:pPr>
            <a:r>
              <a:rPr lang="en-US" sz="2900" b="0" i="0" dirty="0">
                <a:solidFill>
                  <a:schemeClr val="bg1"/>
                </a:solidFill>
                <a:effectLst/>
                <a:latin typeface="inter-regular"/>
              </a:rPr>
              <a:t>    .  </a:t>
            </a:r>
          </a:p>
          <a:p>
            <a:pPr marL="0" indent="0" algn="just">
              <a:buNone/>
            </a:pPr>
            <a:r>
              <a:rPr lang="en-US" sz="2900" b="0" i="0" dirty="0">
                <a:solidFill>
                  <a:schemeClr val="bg1"/>
                </a:solidFill>
                <a:effectLst/>
                <a:latin typeface="inter-regular"/>
              </a:rPr>
              <a:t>    </a:t>
            </a:r>
            <a:r>
              <a:rPr lang="en-US" sz="2900" b="0" i="0" dirty="0" err="1">
                <a:solidFill>
                  <a:schemeClr val="bg1"/>
                </a:solidFill>
                <a:effectLst/>
                <a:latin typeface="inter-regular"/>
              </a:rPr>
              <a:t>data_type</a:t>
            </a:r>
            <a:r>
              <a:rPr lang="en-US" sz="2900" b="0" i="0" dirty="0">
                <a:solidFill>
                  <a:schemeClr val="bg1"/>
                </a:solidFill>
                <a:effectLst/>
                <a:latin typeface="inter-regular"/>
              </a:rPr>
              <a:t> </a:t>
            </a:r>
            <a:r>
              <a:rPr lang="en-US" sz="2900" b="0" i="0" dirty="0" err="1">
                <a:solidFill>
                  <a:schemeClr val="bg1"/>
                </a:solidFill>
                <a:effectLst/>
                <a:latin typeface="inter-regular"/>
              </a:rPr>
              <a:t>memeberN</a:t>
            </a:r>
            <a:r>
              <a:rPr lang="en-US" sz="2900" b="0" i="0" dirty="0">
                <a:solidFill>
                  <a:schemeClr val="bg1"/>
                </a:solidFill>
                <a:effectLst/>
                <a:latin typeface="inter-regular"/>
              </a:rPr>
              <a:t>;  </a:t>
            </a:r>
          </a:p>
          <a:p>
            <a:pPr marL="0" indent="0" algn="just">
              <a:buNone/>
            </a:pPr>
            <a:r>
              <a:rPr lang="en-US" sz="2900" b="0" i="0" dirty="0">
                <a:solidFill>
                  <a:schemeClr val="bg1"/>
                </a:solidFill>
                <a:effectLst/>
                <a:latin typeface="inter-regular"/>
              </a:rPr>
              <a:t>};  </a:t>
            </a:r>
          </a:p>
          <a:p>
            <a:pPr marL="0" indent="0">
              <a:buNone/>
            </a:pPr>
            <a:endParaRPr lang="en-IN" u="sng" dirty="0">
              <a:solidFill>
                <a:schemeClr val="tx1"/>
              </a:solidFill>
            </a:endParaRPr>
          </a:p>
          <a:p>
            <a:pPr marL="0" indent="0">
              <a:buNone/>
            </a:pPr>
            <a:endParaRPr lang="en-IN" u="sng" dirty="0">
              <a:solidFill>
                <a:schemeClr val="tx1"/>
              </a:solidFill>
            </a:endParaRPr>
          </a:p>
        </p:txBody>
      </p:sp>
    </p:spTree>
    <p:extLst>
      <p:ext uri="{BB962C8B-B14F-4D97-AF65-F5344CB8AC3E}">
        <p14:creationId xmlns:p14="http://schemas.microsoft.com/office/powerpoint/2010/main" val="396160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2DAC7DFF-CBD7-9FE7-97CF-73D57B23E513}"/>
              </a:ext>
            </a:extLst>
          </p:cNvPr>
          <p:cNvSpPr>
            <a:spLocks noGrp="1" noChangeArrowheads="1"/>
          </p:cNvSpPr>
          <p:nvPr>
            <p:ph type="title"/>
          </p:nvPr>
        </p:nvSpPr>
        <p:spPr>
          <a:xfrm>
            <a:off x="1948365" y="316834"/>
            <a:ext cx="8230464" cy="1373904"/>
          </a:xfrm>
        </p:spPr>
        <p:txBody>
          <a:bodyPr/>
          <a:lstStyle/>
          <a:p>
            <a:pPr eaLnBrk="1" hangingPunct="1"/>
            <a:r>
              <a:rPr lang="en-US" altLang="en-US" dirty="0">
                <a:solidFill>
                  <a:srgbClr val="FFFF00"/>
                </a:solidFill>
              </a:rPr>
              <a:t>Structure Initialization</a:t>
            </a:r>
          </a:p>
        </p:txBody>
      </p:sp>
      <p:sp>
        <p:nvSpPr>
          <p:cNvPr id="14340" name="Rectangle 3">
            <a:extLst>
              <a:ext uri="{FF2B5EF4-FFF2-40B4-BE49-F238E27FC236}">
                <a16:creationId xmlns:a16="http://schemas.microsoft.com/office/drawing/2014/main" id="{3170B297-6AD0-C6AC-0292-3C6A42225D54}"/>
              </a:ext>
            </a:extLst>
          </p:cNvPr>
          <p:cNvSpPr>
            <a:spLocks noGrp="1" noChangeArrowheads="1"/>
          </p:cNvSpPr>
          <p:nvPr>
            <p:ph type="body" idx="1"/>
          </p:nvPr>
        </p:nvSpPr>
        <p:spPr>
          <a:xfrm>
            <a:off x="2017493" y="1631693"/>
            <a:ext cx="8230464" cy="3885528"/>
          </a:xfrm>
        </p:spPr>
        <p:txBody>
          <a:bodyPr>
            <a:normAutofit fontScale="92500"/>
          </a:bodyPr>
          <a:lstStyle/>
          <a:p>
            <a:pPr eaLnBrk="1" hangingPunct="1"/>
            <a:r>
              <a:rPr lang="en-US" altLang="en-US" sz="2903"/>
              <a:t>Structure variables may be initialized following similar rules of an array. The values are provided within the second braces separated by commas</a:t>
            </a:r>
          </a:p>
          <a:p>
            <a:pPr eaLnBrk="1" hangingPunct="1">
              <a:buClr>
                <a:schemeClr val="accent2"/>
              </a:buClr>
            </a:pPr>
            <a:r>
              <a:rPr lang="en-US" altLang="en-US" sz="2903"/>
              <a:t>An example:</a:t>
            </a:r>
          </a:p>
          <a:p>
            <a:pPr lvl="1" eaLnBrk="1" hangingPunct="1">
              <a:buFont typeface="Wingdings" panose="05000000000000000000" pitchFamily="2" charset="2"/>
              <a:buNone/>
            </a:pPr>
            <a:r>
              <a:rPr lang="en-US" altLang="en-US">
                <a:solidFill>
                  <a:srgbClr val="800080"/>
                </a:solidFill>
                <a:latin typeface="Courier New" panose="02070309020205020404" pitchFamily="49" charset="0"/>
              </a:rPr>
              <a:t>  </a:t>
            </a:r>
            <a:r>
              <a:rPr lang="en-US" altLang="en-US">
                <a:solidFill>
                  <a:srgbClr val="0000FF"/>
                </a:solidFill>
              </a:rPr>
              <a:t>struct complex a={1.0,2.0}, b={-3.0,4.0};</a:t>
            </a:r>
          </a:p>
          <a:p>
            <a:pPr eaLnBrk="1" hangingPunct="1">
              <a:buFont typeface="Wingdings" panose="05000000000000000000" pitchFamily="2" charset="2"/>
              <a:buNone/>
            </a:pPr>
            <a:r>
              <a:rPr lang="en-US" altLang="en-US">
                <a:solidFill>
                  <a:srgbClr val="0000FF"/>
                </a:solidFill>
              </a:rPr>
              <a:t>        </a:t>
            </a:r>
            <a:r>
              <a:rPr lang="en-US" altLang="en-US"/>
              <a:t>        </a:t>
            </a:r>
          </a:p>
          <a:p>
            <a:pPr eaLnBrk="1" hangingPunct="1">
              <a:buFont typeface="Wingdings" panose="05000000000000000000" pitchFamily="2" charset="2"/>
              <a:buNone/>
            </a:pPr>
            <a:r>
              <a:rPr lang="en-US" altLang="en-US"/>
              <a:t>   </a:t>
            </a:r>
          </a:p>
        </p:txBody>
      </p:sp>
      <p:sp>
        <p:nvSpPr>
          <p:cNvPr id="14341" name="Rectangle 4">
            <a:extLst>
              <a:ext uri="{FF2B5EF4-FFF2-40B4-BE49-F238E27FC236}">
                <a16:creationId xmlns:a16="http://schemas.microsoft.com/office/drawing/2014/main" id="{CE93823D-1DD0-965B-9208-3FCE0F41D624}"/>
              </a:ext>
            </a:extLst>
          </p:cNvPr>
          <p:cNvSpPr>
            <a:spLocks noChangeArrowheads="1"/>
          </p:cNvSpPr>
          <p:nvPr/>
        </p:nvSpPr>
        <p:spPr bwMode="auto">
          <a:xfrm>
            <a:off x="3676547" y="5295437"/>
            <a:ext cx="4038184" cy="999465"/>
          </a:xfrm>
          <a:prstGeom prst="rect">
            <a:avLst/>
          </a:prstGeom>
          <a:solidFill>
            <a:srgbClr val="EAEAEA"/>
          </a:solidFill>
          <a:ln w="25400">
            <a:solidFill>
              <a:schemeClr val="tx1"/>
            </a:solidFill>
            <a:miter lim="800000"/>
            <a:headEnd/>
            <a:tailEnd/>
          </a:ln>
        </p:spPr>
        <p:txBody>
          <a:bodyPr wrap="none" lIns="91429" tIns="45715" rIns="91429" bIns="45715" anchor="ct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40"/>
              <a:t>a.real=1.0;   a.imag=2.0;</a:t>
            </a:r>
          </a:p>
          <a:p>
            <a:pPr eaLnBrk="1" hangingPunct="1"/>
            <a:r>
              <a:rPr lang="en-US" altLang="en-US" sz="2540"/>
              <a:t>b.real=-3.0;  b.imag=4.0;</a:t>
            </a:r>
          </a:p>
        </p:txBody>
      </p:sp>
      <p:sp>
        <p:nvSpPr>
          <p:cNvPr id="14342" name="AutoShape 5">
            <a:extLst>
              <a:ext uri="{FF2B5EF4-FFF2-40B4-BE49-F238E27FC236}">
                <a16:creationId xmlns:a16="http://schemas.microsoft.com/office/drawing/2014/main" id="{EBCD7FB5-898E-1132-79EE-89369386334F}"/>
              </a:ext>
            </a:extLst>
          </p:cNvPr>
          <p:cNvSpPr>
            <a:spLocks noChangeArrowheads="1"/>
          </p:cNvSpPr>
          <p:nvPr/>
        </p:nvSpPr>
        <p:spPr bwMode="auto">
          <a:xfrm>
            <a:off x="5197347" y="4742419"/>
            <a:ext cx="305312" cy="421964"/>
          </a:xfrm>
          <a:prstGeom prst="downArrow">
            <a:avLst>
              <a:gd name="adj1" fmla="val 50000"/>
              <a:gd name="adj2" fmla="val 34552"/>
            </a:avLst>
          </a:prstGeom>
          <a:solidFill>
            <a:schemeClr val="tx1"/>
          </a:solidFill>
          <a:ln w="38100">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33"/>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0950-927A-194E-A173-1451FD6E8AB3}"/>
              </a:ext>
            </a:extLst>
          </p:cNvPr>
          <p:cNvSpPr>
            <a:spLocks noGrp="1"/>
          </p:cNvSpPr>
          <p:nvPr>
            <p:ph type="title"/>
          </p:nvPr>
        </p:nvSpPr>
        <p:spPr/>
        <p:txBody>
          <a:bodyPr/>
          <a:lstStyle/>
          <a:p>
            <a:r>
              <a:rPr lang="en-IN" b="0" i="0" dirty="0">
                <a:solidFill>
                  <a:srgbClr val="FFFF00"/>
                </a:solidFill>
                <a:effectLst/>
                <a:latin typeface="erdana"/>
              </a:rPr>
              <a:t>Why use structure?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5D4DEC1-8B44-56B6-01CC-0B48E0098DE5}"/>
              </a:ext>
            </a:extLst>
          </p:cNvPr>
          <p:cNvSpPr>
            <a:spLocks noGrp="1"/>
          </p:cNvSpPr>
          <p:nvPr>
            <p:ph idx="1"/>
          </p:nvPr>
        </p:nvSpPr>
        <p:spPr/>
        <p:txBody>
          <a:bodyPr>
            <a:normAutofit lnSpcReduction="10000"/>
          </a:bodyPr>
          <a:lstStyle/>
          <a:p>
            <a:pPr algn="just"/>
            <a:r>
              <a:rPr lang="en-US" b="0" i="0" dirty="0">
                <a:solidFill>
                  <a:schemeClr val="bg1"/>
                </a:solidFill>
                <a:effectLst/>
                <a:latin typeface="inter-regular"/>
              </a:rPr>
              <a:t>In C, there are cases where we need to store multiple attributes of an entity. It is not necessary that an entity has all the information of one type only. It can have different attributes of different data types. For example, an entity </a:t>
            </a:r>
            <a:r>
              <a:rPr lang="en-US" b="1" i="0" dirty="0">
                <a:solidFill>
                  <a:schemeClr val="bg1"/>
                </a:solidFill>
                <a:effectLst/>
                <a:latin typeface="inter-bold"/>
              </a:rPr>
              <a:t>Student</a:t>
            </a:r>
            <a:r>
              <a:rPr lang="en-US" b="0" i="0" dirty="0">
                <a:solidFill>
                  <a:schemeClr val="bg1"/>
                </a:solidFill>
                <a:effectLst/>
                <a:latin typeface="inter-regular"/>
              </a:rPr>
              <a:t> may have its name (string), roll number (int), marks (float). To store such type of information regarding an entity student, we have the following approaches:</a:t>
            </a:r>
          </a:p>
          <a:p>
            <a:pPr algn="just">
              <a:buFont typeface="Arial" panose="020B0604020202020204" pitchFamily="34" charset="0"/>
              <a:buChar char="•"/>
            </a:pPr>
            <a:r>
              <a:rPr lang="en-US" b="0" i="0" dirty="0">
                <a:solidFill>
                  <a:schemeClr val="bg1"/>
                </a:solidFill>
                <a:effectLst/>
                <a:latin typeface="inter-regular"/>
              </a:rPr>
              <a:t>Construct individual arrays for storing names, roll numbers, and marks.</a:t>
            </a:r>
          </a:p>
          <a:p>
            <a:pPr algn="just">
              <a:buFont typeface="Arial" panose="020B0604020202020204" pitchFamily="34" charset="0"/>
              <a:buChar char="•"/>
            </a:pPr>
            <a:r>
              <a:rPr lang="en-US" b="0" i="0" dirty="0">
                <a:solidFill>
                  <a:schemeClr val="bg1"/>
                </a:solidFill>
                <a:effectLst/>
                <a:latin typeface="inter-regular"/>
              </a:rPr>
              <a:t>Use a special data structure to store the collection of different data types.</a:t>
            </a:r>
          </a:p>
          <a:p>
            <a:endParaRPr lang="en-IN" dirty="0">
              <a:solidFill>
                <a:schemeClr val="bg1"/>
              </a:solidFill>
            </a:endParaRPr>
          </a:p>
        </p:txBody>
      </p:sp>
    </p:spTree>
    <p:extLst>
      <p:ext uri="{BB962C8B-B14F-4D97-AF65-F5344CB8AC3E}">
        <p14:creationId xmlns:p14="http://schemas.microsoft.com/office/powerpoint/2010/main" val="55709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8452-9722-2AC0-2B5F-9EB7F166A37A}"/>
              </a:ext>
            </a:extLst>
          </p:cNvPr>
          <p:cNvSpPr>
            <a:spLocks noGrp="1"/>
          </p:cNvSpPr>
          <p:nvPr>
            <p:ph type="title"/>
          </p:nvPr>
        </p:nvSpPr>
        <p:spPr/>
        <p:txBody>
          <a:bodyPr/>
          <a:lstStyle/>
          <a:p>
            <a:r>
              <a:rPr lang="en-US" b="0" i="0" dirty="0">
                <a:solidFill>
                  <a:srgbClr val="FFFF00"/>
                </a:solidFill>
                <a:effectLst/>
                <a:latin typeface="inter-regular"/>
              </a:rPr>
              <a:t> Example to define a structure</a:t>
            </a:r>
            <a:endParaRPr lang="en-IN" dirty="0">
              <a:solidFill>
                <a:srgbClr val="FFFF00"/>
              </a:solidFill>
            </a:endParaRPr>
          </a:p>
        </p:txBody>
      </p:sp>
      <p:pic>
        <p:nvPicPr>
          <p:cNvPr id="5" name="Content Placeholder 4" descr="Diagram&#10;&#10;Description automatically generated">
            <a:extLst>
              <a:ext uri="{FF2B5EF4-FFF2-40B4-BE49-F238E27FC236}">
                <a16:creationId xmlns:a16="http://schemas.microsoft.com/office/drawing/2014/main" id="{0B5842E6-927B-5E54-3483-8F87DB65E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453" y="1787760"/>
            <a:ext cx="3522219" cy="2364362"/>
          </a:xfrm>
        </p:spPr>
      </p:pic>
      <p:sp>
        <p:nvSpPr>
          <p:cNvPr id="7" name="TextBox 6">
            <a:extLst>
              <a:ext uri="{FF2B5EF4-FFF2-40B4-BE49-F238E27FC236}">
                <a16:creationId xmlns:a16="http://schemas.microsoft.com/office/drawing/2014/main" id="{11B2D9A1-33FA-7D4F-DC7D-F5ADAACCC548}"/>
              </a:ext>
            </a:extLst>
          </p:cNvPr>
          <p:cNvSpPr txBox="1"/>
          <p:nvPr/>
        </p:nvSpPr>
        <p:spPr>
          <a:xfrm>
            <a:off x="939087" y="1787760"/>
            <a:ext cx="6115050" cy="2308324"/>
          </a:xfrm>
          <a:prstGeom prst="rect">
            <a:avLst/>
          </a:prstGeom>
          <a:noFill/>
        </p:spPr>
        <p:txBody>
          <a:bodyPr wrap="square">
            <a:spAutoFit/>
          </a:bodyPr>
          <a:lstStyle/>
          <a:p>
            <a:pPr algn="just"/>
            <a:r>
              <a:rPr lang="en-US" b="1" i="0" dirty="0">
                <a:solidFill>
                  <a:srgbClr val="006699"/>
                </a:solidFill>
                <a:effectLst/>
                <a:latin typeface="inter-regular"/>
              </a:rPr>
              <a:t>struct</a:t>
            </a:r>
            <a:r>
              <a:rPr lang="en-US" b="0" i="0" dirty="0">
                <a:solidFill>
                  <a:srgbClr val="000000"/>
                </a:solidFill>
                <a:effectLst/>
                <a:latin typeface="inter-regular"/>
              </a:rPr>
              <a:t> employee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id;  </a:t>
            </a:r>
          </a:p>
          <a:p>
            <a:pPr algn="just"/>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name[50];  </a:t>
            </a:r>
          </a:p>
          <a:p>
            <a:pPr algn="just"/>
            <a:r>
              <a:rPr lang="en-US" b="0" i="0" dirty="0">
                <a:solidFill>
                  <a:srgbClr val="000000"/>
                </a:solidFill>
                <a:effectLst/>
                <a:latin typeface="inter-regular"/>
              </a:rPr>
              <a:t>    </a:t>
            </a:r>
            <a:r>
              <a:rPr lang="en-US" b="1" i="0" dirty="0">
                <a:solidFill>
                  <a:srgbClr val="2E8B57"/>
                </a:solidFill>
                <a:effectLst/>
                <a:latin typeface="inter-regular"/>
              </a:rPr>
              <a:t>float</a:t>
            </a:r>
            <a:r>
              <a:rPr lang="en-US" b="0" i="0" dirty="0">
                <a:solidFill>
                  <a:srgbClr val="000000"/>
                </a:solidFill>
                <a:effectLst/>
                <a:latin typeface="inter-regular"/>
              </a:rPr>
              <a:t> salary;  </a:t>
            </a:r>
          </a:p>
          <a:p>
            <a:pPr algn="just"/>
            <a:r>
              <a:rPr lang="en-US" b="0" i="0" dirty="0">
                <a:solidFill>
                  <a:srgbClr val="000000"/>
                </a:solidFill>
                <a:effectLst/>
                <a:latin typeface="inter-regular"/>
              </a:rPr>
              <a:t>};  </a:t>
            </a:r>
          </a:p>
          <a:p>
            <a:pPr algn="just"/>
            <a:r>
              <a:rPr lang="en-US" b="0" i="0" dirty="0">
                <a:solidFill>
                  <a:schemeClr val="bg1"/>
                </a:solidFill>
                <a:effectLst/>
                <a:latin typeface="inter-regular"/>
              </a:rPr>
              <a:t>Here, </a:t>
            </a:r>
            <a:r>
              <a:rPr lang="en-US" b="1" i="0" dirty="0">
                <a:solidFill>
                  <a:schemeClr val="bg1"/>
                </a:solidFill>
                <a:effectLst/>
                <a:latin typeface="inter-bold"/>
              </a:rPr>
              <a:t>struct</a:t>
            </a:r>
            <a:r>
              <a:rPr lang="en-US" b="0" i="0" dirty="0">
                <a:solidFill>
                  <a:schemeClr val="bg1"/>
                </a:solidFill>
                <a:effectLst/>
                <a:latin typeface="inter-regular"/>
              </a:rPr>
              <a:t> is the keyword; </a:t>
            </a:r>
            <a:r>
              <a:rPr lang="en-US" b="1" i="0" dirty="0">
                <a:solidFill>
                  <a:schemeClr val="bg1"/>
                </a:solidFill>
                <a:effectLst/>
                <a:latin typeface="inter-bold"/>
              </a:rPr>
              <a:t>employee</a:t>
            </a:r>
            <a:r>
              <a:rPr lang="en-US" b="0" i="0" dirty="0">
                <a:solidFill>
                  <a:schemeClr val="bg1"/>
                </a:solidFill>
                <a:effectLst/>
                <a:latin typeface="inter-regular"/>
              </a:rPr>
              <a:t> is the name of the structure; </a:t>
            </a:r>
            <a:r>
              <a:rPr lang="en-US" b="1" i="0" dirty="0">
                <a:solidFill>
                  <a:schemeClr val="bg1"/>
                </a:solidFill>
                <a:effectLst/>
                <a:latin typeface="inter-bold"/>
              </a:rPr>
              <a:t>id</a:t>
            </a:r>
            <a:r>
              <a:rPr lang="en-US" b="0" i="0" dirty="0">
                <a:solidFill>
                  <a:schemeClr val="bg1"/>
                </a:solidFill>
                <a:effectLst/>
                <a:latin typeface="inter-regular"/>
              </a:rPr>
              <a:t>, </a:t>
            </a:r>
            <a:r>
              <a:rPr lang="en-US" b="1" i="0" dirty="0">
                <a:solidFill>
                  <a:schemeClr val="bg1"/>
                </a:solidFill>
                <a:effectLst/>
                <a:latin typeface="inter-bold"/>
              </a:rPr>
              <a:t>name</a:t>
            </a:r>
            <a:r>
              <a:rPr lang="en-US" b="0" i="0" dirty="0">
                <a:solidFill>
                  <a:schemeClr val="bg1"/>
                </a:solidFill>
                <a:effectLst/>
                <a:latin typeface="inter-regular"/>
              </a:rPr>
              <a:t>, and </a:t>
            </a:r>
            <a:r>
              <a:rPr lang="en-US" b="1" i="0" dirty="0">
                <a:solidFill>
                  <a:schemeClr val="bg1"/>
                </a:solidFill>
                <a:effectLst/>
                <a:latin typeface="inter-bold"/>
              </a:rPr>
              <a:t>salary</a:t>
            </a:r>
            <a:r>
              <a:rPr lang="en-US" b="0" i="0" dirty="0">
                <a:solidFill>
                  <a:schemeClr val="bg1"/>
                </a:solidFill>
                <a:effectLst/>
                <a:latin typeface="inter-regular"/>
              </a:rPr>
              <a:t> are the members or fields of the structure.</a:t>
            </a:r>
          </a:p>
        </p:txBody>
      </p:sp>
    </p:spTree>
    <p:extLst>
      <p:ext uri="{BB962C8B-B14F-4D97-AF65-F5344CB8AC3E}">
        <p14:creationId xmlns:p14="http://schemas.microsoft.com/office/powerpoint/2010/main" val="391783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F8CC-D0B4-2755-8D74-AA5FE8871437}"/>
              </a:ext>
            </a:extLst>
          </p:cNvPr>
          <p:cNvSpPr>
            <a:spLocks noGrp="1"/>
          </p:cNvSpPr>
          <p:nvPr>
            <p:ph type="title"/>
          </p:nvPr>
        </p:nvSpPr>
        <p:spPr/>
        <p:txBody>
          <a:bodyPr/>
          <a:lstStyle/>
          <a:p>
            <a:r>
              <a:rPr lang="en-IN" b="0" i="0" dirty="0">
                <a:solidFill>
                  <a:srgbClr val="FFFF00"/>
                </a:solidFill>
                <a:effectLst/>
                <a:latin typeface="erdana"/>
              </a:rPr>
              <a:t>Declaring structure variable</a:t>
            </a:r>
            <a:br>
              <a:rPr lang="en-IN" b="0" i="0" dirty="0">
                <a:solidFill>
                  <a:srgbClr val="FFFF00"/>
                </a:solidFill>
                <a:effectLst/>
                <a:latin typeface="erdana"/>
              </a:rPr>
            </a:br>
            <a:endParaRPr lang="en-IN" dirty="0">
              <a:solidFill>
                <a:srgbClr val="FFFF00"/>
              </a:solidFill>
            </a:endParaRPr>
          </a:p>
        </p:txBody>
      </p:sp>
      <p:sp>
        <p:nvSpPr>
          <p:cNvPr id="3" name="Content Placeholder 2">
            <a:extLst>
              <a:ext uri="{FF2B5EF4-FFF2-40B4-BE49-F238E27FC236}">
                <a16:creationId xmlns:a16="http://schemas.microsoft.com/office/drawing/2014/main" id="{673B0A9E-81F7-5572-1B79-B69196D5A320}"/>
              </a:ext>
            </a:extLst>
          </p:cNvPr>
          <p:cNvSpPr>
            <a:spLocks noGrp="1"/>
          </p:cNvSpPr>
          <p:nvPr>
            <p:ph idx="1"/>
          </p:nvPr>
        </p:nvSpPr>
        <p:spPr/>
        <p:txBody>
          <a:bodyPr/>
          <a:lstStyle/>
          <a:p>
            <a:pPr algn="just"/>
            <a:r>
              <a:rPr lang="en-US" b="0" i="0" dirty="0">
                <a:solidFill>
                  <a:schemeClr val="bg1"/>
                </a:solidFill>
                <a:effectLst/>
                <a:latin typeface="inter-regular"/>
              </a:rPr>
              <a:t>We can declare a variable for the structure so that we can access the member of the structure easily. There are two ways to declare structure variable:</a:t>
            </a:r>
          </a:p>
          <a:p>
            <a:pPr algn="just">
              <a:buFont typeface="+mj-lt"/>
              <a:buAutoNum type="arabicPeriod"/>
            </a:pPr>
            <a:r>
              <a:rPr lang="en-US" b="0" i="0" dirty="0">
                <a:solidFill>
                  <a:schemeClr val="bg1"/>
                </a:solidFill>
                <a:effectLst/>
                <a:latin typeface="inter-regular"/>
              </a:rPr>
              <a:t>By struct keyword within main() function</a:t>
            </a:r>
          </a:p>
          <a:p>
            <a:pPr algn="just">
              <a:buFont typeface="+mj-lt"/>
              <a:buAutoNum type="arabicPeriod"/>
            </a:pPr>
            <a:r>
              <a:rPr lang="en-US" b="0" i="0" dirty="0">
                <a:solidFill>
                  <a:schemeClr val="bg1"/>
                </a:solidFill>
                <a:effectLst/>
                <a:latin typeface="inter-regular"/>
              </a:rPr>
              <a:t>By declaring a variable at the time of defining the structure.</a:t>
            </a:r>
          </a:p>
          <a:p>
            <a:endParaRPr lang="en-IN" dirty="0">
              <a:solidFill>
                <a:schemeClr val="bg1"/>
              </a:solidFill>
            </a:endParaRPr>
          </a:p>
        </p:txBody>
      </p:sp>
    </p:spTree>
    <p:extLst>
      <p:ext uri="{BB962C8B-B14F-4D97-AF65-F5344CB8AC3E}">
        <p14:creationId xmlns:p14="http://schemas.microsoft.com/office/powerpoint/2010/main" val="412470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CE751E78-8356-0A73-1A27-87316F928F24}"/>
              </a:ext>
            </a:extLst>
          </p:cNvPr>
          <p:cNvSpPr>
            <a:spLocks noGrp="1" noChangeArrowheads="1"/>
          </p:cNvSpPr>
          <p:nvPr>
            <p:ph type="title"/>
          </p:nvPr>
        </p:nvSpPr>
        <p:spPr/>
        <p:txBody>
          <a:bodyPr/>
          <a:lstStyle/>
          <a:p>
            <a:pPr eaLnBrk="1" hangingPunct="1"/>
            <a:r>
              <a:rPr lang="en-US" altLang="en-US" dirty="0">
                <a:solidFill>
                  <a:srgbClr val="FFFF00"/>
                </a:solidFill>
              </a:rPr>
              <a:t>Arrays of Structures</a:t>
            </a:r>
          </a:p>
        </p:txBody>
      </p:sp>
      <p:sp>
        <p:nvSpPr>
          <p:cNvPr id="12292" name="Rectangle 3">
            <a:extLst>
              <a:ext uri="{FF2B5EF4-FFF2-40B4-BE49-F238E27FC236}">
                <a16:creationId xmlns:a16="http://schemas.microsoft.com/office/drawing/2014/main" id="{410317E1-D8E4-EAF2-714E-9006DCF3E450}"/>
              </a:ext>
            </a:extLst>
          </p:cNvPr>
          <p:cNvSpPr>
            <a:spLocks noGrp="1" noChangeArrowheads="1"/>
          </p:cNvSpPr>
          <p:nvPr>
            <p:ph type="body" idx="1"/>
          </p:nvPr>
        </p:nvSpPr>
        <p:spPr/>
        <p:txBody>
          <a:bodyPr/>
          <a:lstStyle/>
          <a:p>
            <a:pPr eaLnBrk="1" hangingPunct="1"/>
            <a:r>
              <a:rPr lang="en-US" altLang="en-US"/>
              <a:t>Once a structure has been defined, we can declare an array of structures</a:t>
            </a:r>
          </a:p>
          <a:p>
            <a:pPr lvl="1" eaLnBrk="1" hangingPunct="1">
              <a:buFont typeface="Wingdings" panose="05000000000000000000" pitchFamily="2" charset="2"/>
              <a:buNone/>
            </a:pPr>
            <a:r>
              <a:rPr lang="en-US" altLang="en-US"/>
              <a:t>	</a:t>
            </a:r>
            <a:r>
              <a:rPr lang="en-US" altLang="en-US">
                <a:solidFill>
                  <a:srgbClr val="0000FF"/>
                </a:solidFill>
              </a:rPr>
              <a:t>struct student class[50];</a:t>
            </a:r>
          </a:p>
          <a:p>
            <a:pPr lvl="1" eaLnBrk="1" hangingPunct="1">
              <a:buFont typeface="Wingdings" panose="05000000000000000000" pitchFamily="2" charset="2"/>
              <a:buNone/>
            </a:pPr>
            <a:endParaRPr lang="en-US" altLang="en-US">
              <a:solidFill>
                <a:srgbClr val="800080"/>
              </a:solidFill>
              <a:latin typeface="Courier New" panose="02070309020205020404" pitchFamily="49" charset="0"/>
            </a:endParaRPr>
          </a:p>
          <a:p>
            <a:pPr lvl="1" eaLnBrk="1" hangingPunct="1"/>
            <a:endParaRPr lang="en-US" altLang="en-US"/>
          </a:p>
          <a:p>
            <a:pPr lvl="1" eaLnBrk="1" hangingPunct="1"/>
            <a:r>
              <a:rPr lang="en-US" altLang="en-US"/>
              <a:t>The individual members can be accessed as:</a:t>
            </a:r>
          </a:p>
          <a:p>
            <a:pPr lvl="2" eaLnBrk="1" hangingPunct="1">
              <a:buFont typeface="Wingdings" panose="05000000000000000000" pitchFamily="2" charset="2"/>
              <a:buNone/>
            </a:pPr>
            <a:r>
              <a:rPr lang="en-US" altLang="en-US" sz="2722">
                <a:latin typeface="Courier New" panose="02070309020205020404" pitchFamily="49" charset="0"/>
              </a:rPr>
              <a:t>  </a:t>
            </a:r>
            <a:r>
              <a:rPr lang="en-US" altLang="en-US" sz="2722">
                <a:solidFill>
                  <a:srgbClr val="0000FF"/>
                </a:solidFill>
              </a:rPr>
              <a:t>class[i].name</a:t>
            </a:r>
          </a:p>
          <a:p>
            <a:pPr lvl="2" eaLnBrk="1" hangingPunct="1">
              <a:buFont typeface="Wingdings" panose="05000000000000000000" pitchFamily="2" charset="2"/>
              <a:buNone/>
            </a:pPr>
            <a:r>
              <a:rPr lang="en-US" altLang="en-US" sz="2722">
                <a:solidFill>
                  <a:srgbClr val="0000FF"/>
                </a:solidFill>
              </a:rPr>
              <a:t>    class[5].roll_number</a:t>
            </a:r>
          </a:p>
        </p:txBody>
      </p:sp>
      <p:sp>
        <p:nvSpPr>
          <p:cNvPr id="12293" name="Text Box 4">
            <a:extLst>
              <a:ext uri="{FF2B5EF4-FFF2-40B4-BE49-F238E27FC236}">
                <a16:creationId xmlns:a16="http://schemas.microsoft.com/office/drawing/2014/main" id="{C0E626E7-4E17-B823-9D3F-811C181AC2EF}"/>
              </a:ext>
            </a:extLst>
          </p:cNvPr>
          <p:cNvSpPr txBox="1">
            <a:spLocks noChangeArrowheads="1"/>
          </p:cNvSpPr>
          <p:nvPr/>
        </p:nvSpPr>
        <p:spPr bwMode="auto">
          <a:xfrm>
            <a:off x="3400038" y="3912892"/>
            <a:ext cx="2281199" cy="33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177" b="1">
                <a:solidFill>
                  <a:srgbClr val="FF3300"/>
                </a:solidFill>
              </a:rPr>
              <a:t>type name</a:t>
            </a:r>
          </a:p>
        </p:txBody>
      </p:sp>
      <p:sp>
        <p:nvSpPr>
          <p:cNvPr id="12294" name="AutoShape 5">
            <a:extLst>
              <a:ext uri="{FF2B5EF4-FFF2-40B4-BE49-F238E27FC236}">
                <a16:creationId xmlns:a16="http://schemas.microsoft.com/office/drawing/2014/main" id="{6CD8BF58-E338-D524-4A3E-A01311676D88}"/>
              </a:ext>
            </a:extLst>
          </p:cNvPr>
          <p:cNvSpPr>
            <a:spLocks/>
          </p:cNvSpPr>
          <p:nvPr/>
        </p:nvSpPr>
        <p:spPr bwMode="auto">
          <a:xfrm rot="16200000">
            <a:off x="3883929" y="3014237"/>
            <a:ext cx="276509" cy="1382545"/>
          </a:xfrm>
          <a:prstGeom prst="lef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33"/>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097DF86-70E6-F124-07B1-D65D03DACFE7}"/>
              </a:ext>
            </a:extLst>
          </p:cNvPr>
          <p:cNvSpPr>
            <a:spLocks noGrp="1" noChangeArrowheads="1"/>
          </p:cNvSpPr>
          <p:nvPr>
            <p:ph type="title"/>
          </p:nvPr>
        </p:nvSpPr>
        <p:spPr>
          <a:xfrm>
            <a:off x="2086620" y="249147"/>
            <a:ext cx="8230464" cy="1371024"/>
          </a:xfrm>
        </p:spPr>
        <p:txBody>
          <a:bodyPr/>
          <a:lstStyle/>
          <a:p>
            <a:pPr eaLnBrk="1" hangingPunct="1"/>
            <a:r>
              <a:rPr lang="en-US" altLang="en-US" dirty="0">
                <a:solidFill>
                  <a:srgbClr val="FFFF00"/>
                </a:solidFill>
              </a:rPr>
              <a:t>Arrays within Structures</a:t>
            </a:r>
          </a:p>
        </p:txBody>
      </p:sp>
      <p:sp>
        <p:nvSpPr>
          <p:cNvPr id="13316" name="Rectangle 3">
            <a:extLst>
              <a:ext uri="{FF2B5EF4-FFF2-40B4-BE49-F238E27FC236}">
                <a16:creationId xmlns:a16="http://schemas.microsoft.com/office/drawing/2014/main" id="{E98538A2-C1B7-45DA-C531-808162B264C6}"/>
              </a:ext>
            </a:extLst>
          </p:cNvPr>
          <p:cNvSpPr>
            <a:spLocks noGrp="1" noChangeArrowheads="1"/>
          </p:cNvSpPr>
          <p:nvPr>
            <p:ph type="body" idx="1"/>
          </p:nvPr>
        </p:nvSpPr>
        <p:spPr>
          <a:xfrm>
            <a:off x="476237" y="1769947"/>
            <a:ext cx="7880507" cy="4424144"/>
          </a:xfrm>
        </p:spPr>
        <p:txBody>
          <a:bodyPr/>
          <a:lstStyle/>
          <a:p>
            <a:pPr eaLnBrk="1" hangingPunct="1">
              <a:lnSpc>
                <a:spcPct val="90000"/>
              </a:lnSpc>
            </a:pPr>
            <a:r>
              <a:rPr lang="en-US" altLang="en-US" sz="2903"/>
              <a:t>A structure member can be an array</a:t>
            </a:r>
          </a:p>
          <a:p>
            <a:pPr eaLnBrk="1" hangingPunct="1">
              <a:lnSpc>
                <a:spcPct val="90000"/>
              </a:lnSpc>
            </a:pPr>
            <a:endParaRPr lang="en-US" altLang="en-US" sz="2903"/>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sz="2903"/>
              <a:t>The array element within the structure can be accessed as:</a:t>
            </a:r>
          </a:p>
          <a:p>
            <a:pPr lvl="1" eaLnBrk="1" hangingPunct="1">
              <a:lnSpc>
                <a:spcPct val="90000"/>
              </a:lnSpc>
              <a:buFont typeface="Wingdings" panose="05000000000000000000" pitchFamily="2" charset="2"/>
              <a:buNone/>
            </a:pPr>
            <a:r>
              <a:rPr lang="en-US" altLang="en-US"/>
              <a:t>   </a:t>
            </a:r>
            <a:r>
              <a:rPr lang="en-US" altLang="en-US">
                <a:solidFill>
                  <a:srgbClr val="0000FF"/>
                </a:solidFill>
              </a:rPr>
              <a:t>a1.marks[2], a1.dob[3],…</a:t>
            </a:r>
          </a:p>
        </p:txBody>
      </p:sp>
      <p:sp>
        <p:nvSpPr>
          <p:cNvPr id="13317" name="Rectangle 4">
            <a:extLst>
              <a:ext uri="{FF2B5EF4-FFF2-40B4-BE49-F238E27FC236}">
                <a16:creationId xmlns:a16="http://schemas.microsoft.com/office/drawing/2014/main" id="{9C9D7D03-0B23-2A84-50A4-C0264D5E7045}"/>
              </a:ext>
            </a:extLst>
          </p:cNvPr>
          <p:cNvSpPr>
            <a:spLocks noChangeArrowheads="1"/>
          </p:cNvSpPr>
          <p:nvPr/>
        </p:nvSpPr>
        <p:spPr bwMode="auto">
          <a:xfrm>
            <a:off x="476237" y="2298786"/>
            <a:ext cx="5410648" cy="255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91429" tIns="45715" rIns="91429" bIns="45715">
            <a:spAutoFit/>
          </a:bodyPr>
          <a:lstStyle>
            <a:lvl1pPr marL="342900" indent="-342900" defTabSz="1008063">
              <a:defRPr>
                <a:solidFill>
                  <a:schemeClr val="tx1"/>
                </a:solidFill>
                <a:latin typeface="Arial" panose="020B0604020202020204" pitchFamily="34" charset="0"/>
              </a:defRPr>
            </a:lvl1pPr>
            <a:lvl2pPr marL="503238"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pPr>
            <a:r>
              <a:rPr lang="en-US" altLang="en-US" sz="2540" dirty="0">
                <a:solidFill>
                  <a:srgbClr val="0000FF"/>
                </a:solidFill>
              </a:rPr>
              <a:t>struct  student  </a:t>
            </a:r>
          </a:p>
          <a:p>
            <a:pPr lvl="1" eaLnBrk="1" hangingPunct="1">
              <a:lnSpc>
                <a:spcPct val="90000"/>
              </a:lnSpc>
            </a:pPr>
            <a:r>
              <a:rPr lang="en-US" altLang="en-US" sz="2540" dirty="0">
                <a:solidFill>
                  <a:srgbClr val="0000FF"/>
                </a:solidFill>
              </a:rPr>
              <a:t>{          </a:t>
            </a:r>
          </a:p>
          <a:p>
            <a:pPr lvl="1" eaLnBrk="1" hangingPunct="1">
              <a:lnSpc>
                <a:spcPct val="90000"/>
              </a:lnSpc>
            </a:pPr>
            <a:r>
              <a:rPr lang="en-US" altLang="en-US" sz="2540" dirty="0">
                <a:solidFill>
                  <a:srgbClr val="0000FF"/>
                </a:solidFill>
              </a:rPr>
              <a:t>     char  name[30];</a:t>
            </a:r>
          </a:p>
          <a:p>
            <a:pPr lvl="1" eaLnBrk="1" hangingPunct="1">
              <a:lnSpc>
                <a:spcPct val="90000"/>
              </a:lnSpc>
            </a:pPr>
            <a:r>
              <a:rPr lang="en-US" altLang="en-US" sz="2540" dirty="0">
                <a:solidFill>
                  <a:srgbClr val="0000FF"/>
                </a:solidFill>
              </a:rPr>
              <a:t>     int  </a:t>
            </a:r>
            <a:r>
              <a:rPr lang="en-US" altLang="en-US" sz="2540" dirty="0" err="1">
                <a:solidFill>
                  <a:srgbClr val="0000FF"/>
                </a:solidFill>
              </a:rPr>
              <a:t>roll_number</a:t>
            </a:r>
            <a:r>
              <a:rPr lang="en-US" altLang="en-US" sz="2540" dirty="0">
                <a:solidFill>
                  <a:srgbClr val="0000FF"/>
                </a:solidFill>
              </a:rPr>
              <a:t>;</a:t>
            </a:r>
          </a:p>
          <a:p>
            <a:pPr lvl="1" eaLnBrk="1" hangingPunct="1">
              <a:lnSpc>
                <a:spcPct val="90000"/>
              </a:lnSpc>
            </a:pPr>
            <a:r>
              <a:rPr lang="en-US" altLang="en-US" sz="2540" dirty="0">
                <a:solidFill>
                  <a:srgbClr val="0000FF"/>
                </a:solidFill>
              </a:rPr>
              <a:t>     int  marks[5];</a:t>
            </a:r>
          </a:p>
          <a:p>
            <a:pPr lvl="1" eaLnBrk="1" hangingPunct="1">
              <a:lnSpc>
                <a:spcPct val="90000"/>
              </a:lnSpc>
            </a:pPr>
            <a:r>
              <a:rPr lang="en-US" altLang="en-US" sz="2540" dirty="0">
                <a:solidFill>
                  <a:srgbClr val="0000FF"/>
                </a:solidFill>
              </a:rPr>
              <a:t>     char  dob[10];</a:t>
            </a:r>
          </a:p>
          <a:p>
            <a:pPr lvl="1" eaLnBrk="1" hangingPunct="1">
              <a:lnSpc>
                <a:spcPct val="90000"/>
              </a:lnSpc>
            </a:pPr>
            <a:r>
              <a:rPr lang="en-US" altLang="en-US" sz="2540" dirty="0">
                <a:solidFill>
                  <a:srgbClr val="0000FF"/>
                </a:solidFill>
              </a:rPr>
              <a:t>}  a1, a2, a3;</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7F139E68-AB85-AAF8-550E-2D6A7231819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15">
              <a:defRPr>
                <a:solidFill>
                  <a:schemeClr val="tx1"/>
                </a:solidFill>
                <a:latin typeface="Arial" panose="020B0604020202020204" pitchFamily="34" charset="0"/>
              </a:defRPr>
            </a:lvl1pPr>
            <a:lvl2pPr marL="674004" indent="-259232" defTabSz="914515">
              <a:defRPr>
                <a:solidFill>
                  <a:schemeClr val="tx1"/>
                </a:solidFill>
                <a:latin typeface="Arial" panose="020B0604020202020204" pitchFamily="34" charset="0"/>
              </a:defRPr>
            </a:lvl2pPr>
            <a:lvl3pPr marL="1036930" indent="-207386" defTabSz="914515">
              <a:defRPr>
                <a:solidFill>
                  <a:schemeClr val="tx1"/>
                </a:solidFill>
                <a:latin typeface="Arial" panose="020B0604020202020204" pitchFamily="34" charset="0"/>
              </a:defRPr>
            </a:lvl3pPr>
            <a:lvl4pPr marL="1451701" indent="-207386" defTabSz="914515">
              <a:defRPr>
                <a:solidFill>
                  <a:schemeClr val="tx1"/>
                </a:solidFill>
                <a:latin typeface="Arial" panose="020B0604020202020204" pitchFamily="34" charset="0"/>
              </a:defRPr>
            </a:lvl4pPr>
            <a:lvl5pPr marL="1866473" indent="-207386" defTabSz="914515">
              <a:defRPr>
                <a:solidFill>
                  <a:schemeClr val="tx1"/>
                </a:solidFill>
                <a:latin typeface="Arial" panose="020B0604020202020204" pitchFamily="34" charset="0"/>
              </a:defRPr>
            </a:lvl5pPr>
            <a:lvl6pPr marL="2281245" indent="-207386" defTabSz="914515" eaLnBrk="0" fontAlgn="base" hangingPunct="0">
              <a:spcBef>
                <a:spcPct val="0"/>
              </a:spcBef>
              <a:spcAft>
                <a:spcPct val="0"/>
              </a:spcAft>
              <a:defRPr>
                <a:solidFill>
                  <a:schemeClr val="tx1"/>
                </a:solidFill>
                <a:latin typeface="Arial" panose="020B0604020202020204" pitchFamily="34" charset="0"/>
              </a:defRPr>
            </a:lvl6pPr>
            <a:lvl7pPr marL="2696017" indent="-207386" defTabSz="914515" eaLnBrk="0" fontAlgn="base" hangingPunct="0">
              <a:spcBef>
                <a:spcPct val="0"/>
              </a:spcBef>
              <a:spcAft>
                <a:spcPct val="0"/>
              </a:spcAft>
              <a:defRPr>
                <a:solidFill>
                  <a:schemeClr val="tx1"/>
                </a:solidFill>
                <a:latin typeface="Arial" panose="020B0604020202020204" pitchFamily="34" charset="0"/>
              </a:defRPr>
            </a:lvl7pPr>
            <a:lvl8pPr marL="3110789" indent="-207386" defTabSz="914515" eaLnBrk="0" fontAlgn="base" hangingPunct="0">
              <a:spcBef>
                <a:spcPct val="0"/>
              </a:spcBef>
              <a:spcAft>
                <a:spcPct val="0"/>
              </a:spcAft>
              <a:defRPr>
                <a:solidFill>
                  <a:schemeClr val="tx1"/>
                </a:solidFill>
                <a:latin typeface="Arial" panose="020B0604020202020204" pitchFamily="34" charset="0"/>
              </a:defRPr>
            </a:lvl8pPr>
            <a:lvl9pPr marL="3525561" indent="-207386" defTabSz="914515" eaLnBrk="0" fontAlgn="base" hangingPunct="0">
              <a:spcBef>
                <a:spcPct val="0"/>
              </a:spcBef>
              <a:spcAft>
                <a:spcPct val="0"/>
              </a:spcAft>
              <a:defRPr>
                <a:solidFill>
                  <a:schemeClr val="tx1"/>
                </a:solidFill>
                <a:latin typeface="Arial" panose="020B0604020202020204" pitchFamily="34" charset="0"/>
              </a:defRPr>
            </a:lvl9pPr>
          </a:lstStyle>
          <a:p>
            <a:fld id="{2D1FB1CA-DBDC-4747-9065-13691A09C706}" type="slidenum">
              <a:rPr lang="en-US" altLang="en-US">
                <a:latin typeface="Arial Black" panose="020B0A04020102020204" pitchFamily="34" charset="0"/>
              </a:rPr>
              <a:pPr/>
              <a:t>9</a:t>
            </a:fld>
            <a:endParaRPr lang="en-US" altLang="en-US">
              <a:latin typeface="Arial Black" panose="020B0A04020102020204" pitchFamily="34" charset="0"/>
            </a:endParaRPr>
          </a:p>
        </p:txBody>
      </p:sp>
      <p:sp>
        <p:nvSpPr>
          <p:cNvPr id="15363" name="Rectangle 3">
            <a:extLst>
              <a:ext uri="{FF2B5EF4-FFF2-40B4-BE49-F238E27FC236}">
                <a16:creationId xmlns:a16="http://schemas.microsoft.com/office/drawing/2014/main" id="{A38B755F-8906-0F45-32D5-A1FC26CED046}"/>
              </a:ext>
            </a:extLst>
          </p:cNvPr>
          <p:cNvSpPr>
            <a:spLocks noGrp="1" noChangeArrowheads="1"/>
          </p:cNvSpPr>
          <p:nvPr>
            <p:ph type="title"/>
          </p:nvPr>
        </p:nvSpPr>
        <p:spPr/>
        <p:txBody>
          <a:bodyPr/>
          <a:lstStyle/>
          <a:p>
            <a:pPr eaLnBrk="1" hangingPunct="1"/>
            <a:r>
              <a:rPr lang="en-US" altLang="en-US" dirty="0">
                <a:solidFill>
                  <a:srgbClr val="FFFF00"/>
                </a:solidFill>
              </a:rPr>
              <a:t>Parameter Passing in a Function</a:t>
            </a:r>
          </a:p>
        </p:txBody>
      </p:sp>
      <p:sp>
        <p:nvSpPr>
          <p:cNvPr id="15364" name="Rectangle 4">
            <a:extLst>
              <a:ext uri="{FF2B5EF4-FFF2-40B4-BE49-F238E27FC236}">
                <a16:creationId xmlns:a16="http://schemas.microsoft.com/office/drawing/2014/main" id="{A90E2BDB-82D6-FBD9-0FFF-66AC2AA53C68}"/>
              </a:ext>
            </a:extLst>
          </p:cNvPr>
          <p:cNvSpPr>
            <a:spLocks noGrp="1" noChangeArrowheads="1"/>
          </p:cNvSpPr>
          <p:nvPr>
            <p:ph type="body" idx="1"/>
          </p:nvPr>
        </p:nvSpPr>
        <p:spPr/>
        <p:txBody>
          <a:bodyPr/>
          <a:lstStyle/>
          <a:p>
            <a:pPr eaLnBrk="1" hangingPunct="1"/>
            <a:r>
              <a:rPr lang="en-US" altLang="en-US" sz="2540"/>
              <a:t>Structure variables can be passed as parameters like any other variables. Only the values will be copied during function invocation</a:t>
            </a:r>
          </a:p>
          <a:p>
            <a:pPr eaLnBrk="1" hangingPunct="1">
              <a:buFont typeface="Wingdings" panose="05000000000000000000" pitchFamily="2" charset="2"/>
              <a:buNone/>
            </a:pPr>
            <a:endParaRPr lang="en-US" altLang="en-US" sz="2903"/>
          </a:p>
        </p:txBody>
      </p:sp>
      <p:sp>
        <p:nvSpPr>
          <p:cNvPr id="15365" name="Text Box 5">
            <a:extLst>
              <a:ext uri="{FF2B5EF4-FFF2-40B4-BE49-F238E27FC236}">
                <a16:creationId xmlns:a16="http://schemas.microsoft.com/office/drawing/2014/main" id="{CF32FFC4-A6BE-834B-31D8-9F395D16FCB3}"/>
              </a:ext>
            </a:extLst>
          </p:cNvPr>
          <p:cNvSpPr txBox="1">
            <a:spLocks noChangeArrowheads="1"/>
          </p:cNvSpPr>
          <p:nvPr/>
        </p:nvSpPr>
        <p:spPr bwMode="auto">
          <a:xfrm>
            <a:off x="2363129" y="3459244"/>
            <a:ext cx="7465744" cy="3219333"/>
          </a:xfrm>
          <a:prstGeom prst="rect">
            <a:avLst/>
          </a:prstGeom>
          <a:solidFill>
            <a:srgbClr val="F8F8F8"/>
          </a:solidFill>
          <a:ln w="12700">
            <a:solidFill>
              <a:schemeClr val="tx1"/>
            </a:solidFill>
            <a:miter lim="800000"/>
            <a:headEnd/>
            <a:tailEnd/>
          </a:ln>
        </p:spPr>
        <p:txBody>
          <a:bodyPr lIns="91429" tIns="45715" rIns="91429" bIns="45715">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59" b="1">
                <a:solidFill>
                  <a:srgbClr val="FF0000"/>
                </a:solidFill>
              </a:rPr>
              <a:t> </a:t>
            </a:r>
            <a:r>
              <a:rPr lang="en-US" altLang="en-US" sz="2540"/>
              <a:t>void swap (struct complex a, struct complex b)</a:t>
            </a:r>
          </a:p>
          <a:p>
            <a:pPr eaLnBrk="1" hangingPunct="1"/>
            <a:r>
              <a:rPr lang="en-US" altLang="en-US" sz="2540"/>
              <a:t> {</a:t>
            </a:r>
          </a:p>
          <a:p>
            <a:pPr eaLnBrk="1" hangingPunct="1"/>
            <a:r>
              <a:rPr lang="en-US" altLang="en-US" sz="2540"/>
              <a:t>      struct complex tmp;</a:t>
            </a:r>
          </a:p>
          <a:p>
            <a:pPr eaLnBrk="1" hangingPunct="1"/>
            <a:endParaRPr lang="en-US" altLang="en-US" sz="2540"/>
          </a:p>
          <a:p>
            <a:pPr eaLnBrk="1" hangingPunct="1"/>
            <a:r>
              <a:rPr lang="en-US" altLang="en-US" sz="2540"/>
              <a:t>      tmp=a;</a:t>
            </a:r>
          </a:p>
          <a:p>
            <a:pPr eaLnBrk="1" hangingPunct="1"/>
            <a:r>
              <a:rPr lang="en-US" altLang="en-US" sz="2540"/>
              <a:t>      a=b;</a:t>
            </a:r>
          </a:p>
          <a:p>
            <a:pPr eaLnBrk="1" hangingPunct="1"/>
            <a:r>
              <a:rPr lang="en-US" altLang="en-US" sz="2540"/>
              <a:t>      b=tmp;</a:t>
            </a:r>
          </a:p>
          <a:p>
            <a:pPr eaLnBrk="1" hangingPunct="1"/>
            <a:r>
              <a:rPr lang="en-US" altLang="en-US" sz="2540"/>
              <a:t> }</a:t>
            </a:r>
          </a:p>
        </p:txBody>
      </p:sp>
    </p:spTree>
  </p:cSld>
  <p:clrMapOvr>
    <a:masterClrMapping/>
  </p:clrMapOvr>
  <p:transition/>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86</TotalTime>
  <Words>665</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Black</vt:lpstr>
      <vt:lpstr>Avenir Next LT Pro</vt:lpstr>
      <vt:lpstr>Courier New</vt:lpstr>
      <vt:lpstr>erdana</vt:lpstr>
      <vt:lpstr>inter-bold</vt:lpstr>
      <vt:lpstr>inter-regular</vt:lpstr>
      <vt:lpstr>Posterama</vt:lpstr>
      <vt:lpstr>Verdana</vt:lpstr>
      <vt:lpstr>Wingdings</vt:lpstr>
      <vt:lpstr>SineVTI</vt:lpstr>
      <vt:lpstr>C Structure </vt:lpstr>
      <vt:lpstr>DEFINITION</vt:lpstr>
      <vt:lpstr>Structure Initialization</vt:lpstr>
      <vt:lpstr>Why use structure? </vt:lpstr>
      <vt:lpstr> Example to define a structure</vt:lpstr>
      <vt:lpstr>Declaring structure variable </vt:lpstr>
      <vt:lpstr>Arrays of Structures</vt:lpstr>
      <vt:lpstr>Arrays within Structures</vt:lpstr>
      <vt:lpstr>Parameter Passing in a Function</vt:lpstr>
      <vt:lpstr>Returning structures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Structure </dc:title>
  <dc:creator>Anujraj Mohapatra</dc:creator>
  <cp:lastModifiedBy>Anujraj Mohapatra</cp:lastModifiedBy>
  <cp:revision>1</cp:revision>
  <dcterms:created xsi:type="dcterms:W3CDTF">2022-10-11T17:02:30Z</dcterms:created>
  <dcterms:modified xsi:type="dcterms:W3CDTF">2022-10-11T18:29:00Z</dcterms:modified>
</cp:coreProperties>
</file>