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B3EFBC-5AD5-41CF-AD96-0A3646F60551}" v="1354" dt="2022-10-17T18:17:50.210"/>
    <p1510:client id="{CDAA86B8-72FB-248C-172E-F4BEB9F52AB3}" v="43" dt="2022-10-17T17:35:27.127"/>
    <p1510:client id="{D2EBE205-02A8-61E7-025A-0E099B71CB9E}" v="5" dt="2022-10-17T18:16:31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jraj Mohapatra" userId="fad61805f46d1000" providerId="LiveId" clId="{EF9D3227-0132-4652-AFA8-BD299E1F603C}"/>
    <pc:docChg chg="delSld">
      <pc:chgData name="Anujraj Mohapatra" userId="fad61805f46d1000" providerId="LiveId" clId="{EF9D3227-0132-4652-AFA8-BD299E1F603C}" dt="2022-10-18T04:11:24.481" v="1" actId="2696"/>
      <pc:docMkLst>
        <pc:docMk/>
      </pc:docMkLst>
      <pc:sldChg chg="del">
        <pc:chgData name="Anujraj Mohapatra" userId="fad61805f46d1000" providerId="LiveId" clId="{EF9D3227-0132-4652-AFA8-BD299E1F603C}" dt="2022-10-18T04:11:03.414" v="0" actId="2696"/>
        <pc:sldMkLst>
          <pc:docMk/>
          <pc:sldMk cId="367763514" sldId="260"/>
        </pc:sldMkLst>
      </pc:sldChg>
      <pc:sldChg chg="del">
        <pc:chgData name="Anujraj Mohapatra" userId="fad61805f46d1000" providerId="LiveId" clId="{EF9D3227-0132-4652-AFA8-BD299E1F603C}" dt="2022-10-18T04:11:24.481" v="1" actId="2696"/>
        <pc:sldMkLst>
          <pc:docMk/>
          <pc:sldMk cId="2003541088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38C9-F016-C403-42E3-9786912BC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9916F-7CBC-AF1F-0954-7B2830982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B784F-427D-B95F-4578-5AE2DC04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CCED-8427-4A7E-8341-BEB25B9CA889}" type="datetimeFigureOut">
              <a:rPr lang="en-IN" smtClean="0"/>
              <a:t>18-10-2022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C6743-5C8D-39E7-FD9E-F75BCB1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4E3A-AFF6-7D03-BA8D-CE8D7EB4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4B59-D80C-4292-9596-76F6CB89C6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26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6E38-A035-2823-9DB7-44C6340E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B81ED-FD33-266E-F986-D7B60C7C1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B7ACC-5BB0-22B3-B3C1-83DDB39F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CCED-8427-4A7E-8341-BEB25B9CA889}" type="datetimeFigureOut">
              <a:rPr lang="en-IN" smtClean="0"/>
              <a:t>18-10-2022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64E9-51AD-ECDD-FAAE-3B0FE7BA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D2BF0-7575-33F5-F1C8-D9703E01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4B59-D80C-4292-9596-76F6CB89C6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32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617E8-01D1-A68F-BD74-A8EC0E891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0A07B-345E-00FF-4C5C-944F645C5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45F6D-100B-FDA7-C0F8-98994582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CCED-8427-4A7E-8341-BEB25B9CA889}" type="datetimeFigureOut">
              <a:rPr lang="en-IN" smtClean="0"/>
              <a:t>18-10-2022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F00E-BE5A-B35F-1338-D09971BA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38952-B877-DA34-0B60-1A823737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4B59-D80C-4292-9596-76F6CB89C6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71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5471-9A4E-FF66-9EE8-F90EF89E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2F77-E52C-8983-C472-D052597F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F4825-2694-0603-E729-2EB58883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CCED-8427-4A7E-8341-BEB25B9CA889}" type="datetimeFigureOut">
              <a:rPr lang="en-IN" smtClean="0"/>
              <a:t>18-10-2022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612C7-60BA-B4BE-C180-08E64C44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812B4-7C2A-AD22-726D-14E80218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4B59-D80C-4292-9596-76F6CB89C6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37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B93A-3111-CDB6-ED09-50127C34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84259-9BB7-F82F-BAD5-3E061C6CE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F8243-E2E6-8893-5C24-B2BDFB35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CCED-8427-4A7E-8341-BEB25B9CA889}" type="datetimeFigureOut">
              <a:rPr lang="en-IN" smtClean="0"/>
              <a:t>18-10-2022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60E08-AB16-E662-4AE5-ECE18C93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C24E6-2EBF-D5FC-D529-B7EE0B67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4B59-D80C-4292-9596-76F6CB89C6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68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2FDE-48D2-0222-50CC-AC563F6E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38B0-DE32-A818-6E73-AD7B857BE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A28CE-FED3-C829-1B2A-271FC88FE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E2476-B75A-6139-A56E-E5263DF2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CCED-8427-4A7E-8341-BEB25B9CA889}" type="datetimeFigureOut">
              <a:rPr lang="en-IN" smtClean="0"/>
              <a:t>18-10-2022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E3F39-A849-60D7-39F4-2E9A35D5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13857-1DAC-277B-F4BF-1C4DF7CF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4B59-D80C-4292-9596-76F6CB89C6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03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D62F-5F0B-8A8D-8855-B463AE66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73267-B6EB-1D43-1E68-23A2337D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6C51B-22E4-F0F6-2443-A5A0C7697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D0A93-F6E0-05AA-6565-5FB939473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A0350-7C07-70F6-9A3E-00C129646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F2162-7BC2-403D-A082-7BE5F601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CCED-8427-4A7E-8341-BEB25B9CA889}" type="datetimeFigureOut">
              <a:rPr lang="en-IN" smtClean="0"/>
              <a:t>18-10-2022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A1805-086F-5BBB-B8FF-18BED955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D2890-608F-4901-935C-0AC84671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4B59-D80C-4292-9596-76F6CB89C6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20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42B8-3823-E4EC-B3B3-60822230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27784-0C73-1A7F-F5CE-B8AFAACA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CCED-8427-4A7E-8341-BEB25B9CA889}" type="datetimeFigureOut">
              <a:rPr lang="en-IN" smtClean="0"/>
              <a:t>18-10-2022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BF892-E034-746B-761D-01D390C5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7F26E-AF40-98C0-0158-B4283E5A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4B59-D80C-4292-9596-76F6CB89C6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9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40199-3550-CBBB-D5A5-12F2C54E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CCED-8427-4A7E-8341-BEB25B9CA889}" type="datetimeFigureOut">
              <a:rPr lang="en-IN" smtClean="0"/>
              <a:t>18-10-2022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8F8E5-5914-E818-7A0D-7EA98F01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902E0-E22C-839B-FEEC-387537C4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4B59-D80C-4292-9596-76F6CB89C6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95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9893-B7D4-B39A-A888-0975CD1D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89128-A478-BBBB-FAD1-7516BDD4B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4F2C0-6E90-6A75-52E2-F66CDAF5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BC248-5578-5033-CAB3-C97D1500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CCED-8427-4A7E-8341-BEB25B9CA889}" type="datetimeFigureOut">
              <a:rPr lang="en-IN" smtClean="0"/>
              <a:t>18-10-2022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10EDE-47C8-D4AD-0C51-47B4C935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F3EE2-631F-0FE8-363D-7F640770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4B59-D80C-4292-9596-76F6CB89C6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134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B2A6-48F4-7DF7-93DE-061A0B2E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66827-E6D7-1058-5861-A3430D1A3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B47B9-5D5A-0D29-AEC2-1CD50E98E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D6900-FC06-5393-5151-98BBB7CD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CCED-8427-4A7E-8341-BEB25B9CA889}" type="datetimeFigureOut">
              <a:rPr lang="en-IN" smtClean="0"/>
              <a:t>18-10-2022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F58B5-4BF9-409B-2317-11F9A1F2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7B4B0-7E12-65FA-D266-002C24F2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4B59-D80C-4292-9596-76F6CB89C6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84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00F8F-A2D4-27C4-7CB1-975DE349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5D9A7-7E15-862C-D23C-822EC034A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AF0D9-CD2F-83A5-961C-EA9DB64A8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7CCED-8427-4A7E-8341-BEB25B9CA889}" type="datetimeFigureOut">
              <a:rPr lang="en-IN" smtClean="0"/>
              <a:t>18-10-2022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5FE5E-6BFC-F03C-C573-37BB7193B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08D6E-4459-2451-F1CD-6EA93C098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54B59-D80C-4292-9596-76F6CB89C6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9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6355CF0-422E-4E6A-95EA-261971F67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60F12-0D06-226E-ADBA-69C0E3B68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557" y="637953"/>
            <a:ext cx="7659688" cy="3189507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HANDLING IN C</a:t>
            </a:r>
            <a:endParaRPr lang="en-IN" sz="8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8AA5B50B-519E-4763-9EFB-2C80373D1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9091" y="4356608"/>
            <a:ext cx="542047" cy="1997227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298FD7FF-CB14-4A07-B879-0731A1847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3841" y="4214476"/>
            <a:ext cx="369761" cy="1783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CA0D5741-1590-4555-A7A7-DC9B4E2E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51746" y="4122185"/>
            <a:ext cx="201857" cy="1727743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3E9C0339-B0D3-40BA-96EF-3C1DB738A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6820" y="4214476"/>
            <a:ext cx="339126" cy="1783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A4B9A42A-C5B8-4470-8743-670E34420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122186"/>
            <a:ext cx="201857" cy="1727743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EDB12AFC-55F8-4AE8-9351-0F38D0C5D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51447" y="4122187"/>
            <a:ext cx="7978524" cy="1647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5A9AD-904C-9F00-1330-75D3576E1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557" y="4376667"/>
            <a:ext cx="7659688" cy="1089254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>
                <a:solidFill>
                  <a:srgbClr val="FEFFFF"/>
                </a:solidFill>
              </a:rPr>
              <a:t>BY-ANUJRAJ MOHAPATRA</a:t>
            </a:r>
            <a:endParaRPr lang="en-IN" sz="2800" dirty="0">
              <a:solidFill>
                <a:srgbClr val="FEFFFF"/>
              </a:solidFill>
            </a:endParaRP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C58506DD-7B3D-4594-846B-F78590BE9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5946" y="4356608"/>
            <a:ext cx="3122079" cy="16411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0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6760941-EF99-4F61-A95D-3C3E7C08D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44D9B9FF-D6DA-4F69-B4A0-BA1550D65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84269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7DC0AF9-0747-4070-A6D7-DF3681B9E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6839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74612EAD-0A8C-4C44-AFE1-3DF0669AC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8850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2D46295-4D0D-487B-8972-141A047FB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24043"/>
            <a:ext cx="5288862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162EA-702B-D208-57EA-1AF2D20E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42" y="1357766"/>
            <a:ext cx="4322204" cy="35413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A83B640-0734-F0CF-80CE-680BBB7A9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334" y="1124043"/>
            <a:ext cx="5096755" cy="509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1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81A58-6332-1C7E-4C65-D6B010D8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9C585-24A0-60D5-0894-8433241E4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1700" dirty="0"/>
              <a:t>A FILE represents a sequence of bytes on the disk where a group of related data is stored.</a:t>
            </a:r>
          </a:p>
          <a:p>
            <a:r>
              <a:rPr lang="en-US" sz="1700" b="0" i="0" u="sng" dirty="0">
                <a:effectLst/>
                <a:latin typeface="Roboto" panose="020B0604020202020204" pitchFamily="2" charset="0"/>
              </a:rPr>
              <a:t>Why Do We Need File Handling </a:t>
            </a:r>
          </a:p>
          <a:p>
            <a:pPr marL="0" indent="0">
              <a:buNone/>
            </a:pPr>
            <a:r>
              <a:rPr lang="en-US" sz="1700" b="1" i="0" dirty="0">
                <a:effectLst/>
                <a:latin typeface="Roboto" panose="02000000000000000000" pitchFamily="2" charset="0"/>
              </a:rPr>
              <a:t>Reusability: </a:t>
            </a:r>
            <a:r>
              <a:rPr lang="en-US" sz="1700" b="0" i="0" dirty="0">
                <a:effectLst/>
                <a:latin typeface="Roboto" panose="02000000000000000000" pitchFamily="2" charset="0"/>
              </a:rPr>
              <a:t>File handling allows us to preserve the information/data generated after we run the program.</a:t>
            </a:r>
          </a:p>
          <a:p>
            <a:pPr marL="0" indent="0">
              <a:buNone/>
            </a:pPr>
            <a:r>
              <a:rPr lang="en-US" sz="1700" b="1" i="0" dirty="0">
                <a:effectLst/>
                <a:latin typeface="Roboto" panose="02000000000000000000" pitchFamily="2" charset="0"/>
              </a:rPr>
              <a:t>Saves Time: </a:t>
            </a:r>
            <a:r>
              <a:rPr lang="en-US" sz="1700" b="0" i="0" dirty="0">
                <a:effectLst/>
                <a:latin typeface="Roboto" panose="02000000000000000000" pitchFamily="2" charset="0"/>
              </a:rPr>
              <a:t>Some programs might require a large amount of input from their users. In such cases, file handling allows you to easily access a part of a code using individual commands.</a:t>
            </a:r>
          </a:p>
          <a:p>
            <a:pPr marL="0" indent="0">
              <a:buNone/>
            </a:pPr>
            <a:r>
              <a:rPr lang="en-US" sz="1700" b="1" i="0" dirty="0">
                <a:effectLst/>
                <a:latin typeface="Roboto" panose="02000000000000000000" pitchFamily="2" charset="0"/>
              </a:rPr>
              <a:t>Commendable storage capacity: </a:t>
            </a:r>
            <a:r>
              <a:rPr lang="en-US" sz="1700" b="0" i="0" dirty="0">
                <a:effectLst/>
                <a:latin typeface="Roboto" panose="02000000000000000000" pitchFamily="2" charset="0"/>
              </a:rPr>
              <a:t>When storing data in files, you can leave behind the worry of storing all the info in bulk in any program.</a:t>
            </a:r>
          </a:p>
          <a:p>
            <a:pPr marL="0" indent="0">
              <a:buNone/>
            </a:pPr>
            <a:r>
              <a:rPr lang="en-US" sz="1700" b="1" i="0" dirty="0">
                <a:effectLst/>
                <a:latin typeface="Roboto" panose="02000000000000000000" pitchFamily="2" charset="0"/>
              </a:rPr>
              <a:t>Portability: </a:t>
            </a:r>
            <a:r>
              <a:rPr lang="en-US" sz="1700" b="0" i="0" dirty="0">
                <a:effectLst/>
                <a:latin typeface="Roboto" panose="02000000000000000000" pitchFamily="2" charset="0"/>
              </a:rPr>
              <a:t>The contents available in any file can be transferred to another one without any data loss in the computer system. This saves a lot of effort and </a:t>
            </a:r>
            <a:r>
              <a:rPr lang="en-US" sz="1700" b="0" i="0" dirty="0" err="1">
                <a:effectLst/>
                <a:latin typeface="Roboto" panose="02000000000000000000" pitchFamily="2" charset="0"/>
              </a:rPr>
              <a:t>minimises</a:t>
            </a:r>
            <a:r>
              <a:rPr lang="en-US" sz="1700" b="0" i="0" dirty="0">
                <a:effectLst/>
                <a:latin typeface="Roboto" panose="02000000000000000000" pitchFamily="2" charset="0"/>
              </a:rPr>
              <a:t> the risk of flawed coding</a:t>
            </a:r>
          </a:p>
          <a:p>
            <a:endParaRPr lang="en-US" sz="1700" b="0" i="0" u="sng" dirty="0">
              <a:effectLst/>
              <a:latin typeface="Roboto" panose="020B0604020202020204" pitchFamily="2" charset="0"/>
            </a:endParaRP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70108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81A58-6332-1C7E-4C65-D6B010D8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BASIC FILE OPERATIONS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9C585-24A0-60D5-0894-8433241E4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b="1" dirty="0"/>
              <a:t>Opening a file</a:t>
            </a:r>
          </a:p>
          <a:p>
            <a:pPr marL="0" indent="0">
              <a:buNone/>
            </a:pPr>
            <a:r>
              <a:rPr lang="en-US" sz="3600" b="1" dirty="0"/>
              <a:t>Reading data from a file</a:t>
            </a:r>
          </a:p>
          <a:p>
            <a:pPr marL="0" indent="0">
              <a:buNone/>
            </a:pPr>
            <a:r>
              <a:rPr lang="en-US" sz="3600" b="1" dirty="0"/>
              <a:t>Writing data to a file</a:t>
            </a:r>
          </a:p>
          <a:p>
            <a:pPr marL="0" indent="0">
              <a:buNone/>
            </a:pPr>
            <a:r>
              <a:rPr lang="en-US" sz="3600" b="1" dirty="0"/>
              <a:t>Closing a file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16156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03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A0BBA1-3485-BEC6-1B4C-BE3422E6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OPENING A FILE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81A7-33DE-339C-FE27-2114D04BB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300" dirty="0"/>
              <a:t>A file must be “Opened” before it can be used.</a:t>
            </a:r>
          </a:p>
          <a:p>
            <a:pPr marL="0" indent="0">
              <a:buNone/>
            </a:pPr>
            <a:r>
              <a:rPr lang="en-US" sz="1300" dirty="0"/>
              <a:t>FILE</a:t>
            </a:r>
            <a:r>
              <a:rPr lang="en-US" sz="1600" dirty="0"/>
              <a:t> *</a:t>
            </a:r>
            <a:r>
              <a:rPr lang="en-US" sz="1600" dirty="0" err="1"/>
              <a:t>fp</a:t>
            </a:r>
            <a:r>
              <a:rPr lang="en-US" sz="1600" dirty="0"/>
              <a:t>;</a:t>
            </a:r>
            <a:endParaRPr lang="en-US" sz="16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/>
              <a:t>.</a:t>
            </a:r>
            <a:endParaRPr lang="en-US" sz="16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/>
              <a:t>.</a:t>
            </a:r>
            <a:endParaRPr lang="en-US" sz="16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 err="1"/>
              <a:t>Fp</a:t>
            </a:r>
            <a:r>
              <a:rPr lang="en-US" sz="1600" dirty="0"/>
              <a:t>=</a:t>
            </a:r>
            <a:r>
              <a:rPr lang="en-US" sz="1600" dirty="0" err="1"/>
              <a:t>fopen</a:t>
            </a:r>
            <a:r>
              <a:rPr lang="en-US" sz="1600" dirty="0"/>
              <a:t>(</a:t>
            </a:r>
            <a:r>
              <a:rPr lang="en-US" sz="1600" dirty="0" err="1"/>
              <a:t>filename,mode</a:t>
            </a:r>
            <a:r>
              <a:rPr lang="en-US" sz="1600" dirty="0"/>
              <a:t>);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b="1" dirty="0" err="1"/>
              <a:t>fp</a:t>
            </a:r>
            <a:r>
              <a:rPr lang="en-US" sz="1600" dirty="0"/>
              <a:t> is declared as a pointer to the data type FILE.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b="1" dirty="0"/>
              <a:t>filename</a:t>
            </a:r>
            <a:r>
              <a:rPr lang="en-US" sz="1600" dirty="0"/>
              <a:t> is a string-specifies the name of the file.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b="1" dirty="0" err="1"/>
              <a:t>fopen</a:t>
            </a:r>
            <a:r>
              <a:rPr lang="en-US" sz="1600" dirty="0"/>
              <a:t> returns a pointer to the file which is used in all subsequent file operations.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b="1" dirty="0"/>
              <a:t>mode</a:t>
            </a:r>
            <a:r>
              <a:rPr lang="en-US" sz="1600" dirty="0"/>
              <a:t> is a string which specifies the purpose of opening the file</a:t>
            </a:r>
            <a:endParaRPr lang="en-US" sz="1600" dirty="0">
              <a:ea typeface="Calibri"/>
              <a:cs typeface="Calibri"/>
            </a:endParaRPr>
          </a:p>
          <a:p>
            <a:endParaRPr lang="en-IN" sz="1300" dirty="0"/>
          </a:p>
        </p:txBody>
      </p:sp>
      <p:pic>
        <p:nvPicPr>
          <p:cNvPr id="1026" name="Picture 2" descr="File and Directory Operations Using Python">
            <a:extLst>
              <a:ext uri="{FF2B5EF4-FFF2-40B4-BE49-F238E27FC236}">
                <a16:creationId xmlns:a16="http://schemas.microsoft.com/office/drawing/2014/main" id="{38F43B3D-3090-7607-8FA0-CDBDE4435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9687" y="2788951"/>
            <a:ext cx="5574841" cy="28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50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49006-1096-3B1D-1BE0-2513A205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Calibri Light"/>
                <a:cs typeface="Calibri Light"/>
              </a:rPr>
              <a:t>CLOSING A FILE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6463F-3F86-A45E-F2F2-509FEF4E4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92500"/>
          </a:bodyPr>
          <a:lstStyle/>
          <a:p>
            <a:r>
              <a:rPr lang="en-US" sz="2400" dirty="0"/>
              <a:t>After all operations on a file have been </a:t>
            </a:r>
            <a:r>
              <a:rPr lang="en-US" sz="2400" dirty="0" err="1"/>
              <a:t>completed,it</a:t>
            </a:r>
            <a:r>
              <a:rPr lang="en-US" sz="2400" dirty="0"/>
              <a:t> must be closed.</a:t>
            </a:r>
          </a:p>
          <a:p>
            <a:r>
              <a:rPr lang="en-US" sz="2400" dirty="0"/>
              <a:t>Ensures that all file data stored in memory buffers are properly written to the file.</a:t>
            </a:r>
          </a:p>
          <a:p>
            <a:r>
              <a:rPr lang="en-US" sz="2400" b="1" dirty="0"/>
              <a:t>General format:</a:t>
            </a:r>
          </a:p>
          <a:p>
            <a:pPr marL="0" indent="0">
              <a:buNone/>
            </a:pPr>
            <a:r>
              <a:rPr lang="en-US" sz="2400" dirty="0" err="1"/>
              <a:t>fclose</a:t>
            </a:r>
            <a:r>
              <a:rPr lang="en-US" sz="2400" dirty="0"/>
              <a:t>(</a:t>
            </a:r>
            <a:r>
              <a:rPr lang="en-US" sz="2400" dirty="0" err="1"/>
              <a:t>file_pointer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FILE *</a:t>
            </a:r>
            <a:r>
              <a:rPr lang="en-US" sz="2400" dirty="0" err="1"/>
              <a:t>xyz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 err="1"/>
              <a:t>xyz</a:t>
            </a:r>
            <a:r>
              <a:rPr lang="en-US" sz="2400" dirty="0"/>
              <a:t>=</a:t>
            </a:r>
            <a:r>
              <a:rPr lang="en-US" sz="2400" dirty="0" err="1"/>
              <a:t>fopen</a:t>
            </a:r>
            <a:r>
              <a:rPr lang="en-US" sz="2400" dirty="0"/>
              <a:t>(“</a:t>
            </a:r>
            <a:r>
              <a:rPr lang="en-US" sz="2400" dirty="0" err="1"/>
              <a:t>test”,”w</a:t>
            </a:r>
            <a:r>
              <a:rPr lang="en-US" sz="2400" dirty="0"/>
              <a:t>”);</a:t>
            </a:r>
          </a:p>
          <a:p>
            <a:pPr marL="0" indent="0">
              <a:buNone/>
            </a:pPr>
            <a:r>
              <a:rPr lang="en-US" sz="2400" dirty="0"/>
              <a:t>……</a:t>
            </a:r>
          </a:p>
          <a:p>
            <a:pPr marL="0" indent="0">
              <a:buNone/>
            </a:pPr>
            <a:r>
              <a:rPr lang="en-US" sz="2400" dirty="0" err="1"/>
              <a:t>fclose</a:t>
            </a:r>
            <a:r>
              <a:rPr lang="en-US" sz="2400" dirty="0"/>
              <a:t>(</a:t>
            </a:r>
            <a:r>
              <a:rPr lang="en-US" sz="2400" dirty="0" err="1"/>
              <a:t>xyz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1642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9681C-DFBB-0F1B-7A4E-C69BE4F01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READ/WRITE OPERATIONS ON FILES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8414-9BE0-7C39-0C18-DE7219222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2400" dirty="0"/>
              <a:t>The simplest file input-output (I/0) function are </a:t>
            </a:r>
            <a:r>
              <a:rPr lang="en-US" sz="2400" b="1" dirty="0" err="1"/>
              <a:t>getc</a:t>
            </a:r>
            <a:r>
              <a:rPr lang="en-US" sz="2400" dirty="0"/>
              <a:t>  and </a:t>
            </a:r>
            <a:r>
              <a:rPr lang="en-US" sz="2400" b="1" dirty="0" err="1"/>
              <a:t>putc</a:t>
            </a:r>
            <a:r>
              <a:rPr lang="en-US" sz="2400" dirty="0"/>
              <a:t> </a:t>
            </a:r>
          </a:p>
          <a:p>
            <a:r>
              <a:rPr lang="en-US" sz="2400" b="1" dirty="0" err="1"/>
              <a:t>getc</a:t>
            </a:r>
            <a:r>
              <a:rPr lang="en-US" sz="2400" dirty="0"/>
              <a:t> is used to read a character from a file and return it.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Char </a:t>
            </a:r>
            <a:r>
              <a:rPr lang="en-US" sz="2400" dirty="0" err="1">
                <a:solidFill>
                  <a:schemeClr val="accent2"/>
                </a:solidFill>
              </a:rPr>
              <a:t>ch</a:t>
            </a:r>
            <a:r>
              <a:rPr lang="en-US" sz="2400" dirty="0">
                <a:solidFill>
                  <a:schemeClr val="accent2"/>
                </a:solidFill>
              </a:rPr>
              <a:t>; FILE *</a:t>
            </a:r>
            <a:r>
              <a:rPr lang="en-US" sz="2400" dirty="0" err="1">
                <a:solidFill>
                  <a:schemeClr val="accent2"/>
                </a:solidFill>
              </a:rPr>
              <a:t>fp</a:t>
            </a:r>
            <a:r>
              <a:rPr lang="en-US" sz="2400" dirty="0">
                <a:solidFill>
                  <a:schemeClr val="accent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….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Ch=</a:t>
            </a:r>
            <a:r>
              <a:rPr lang="en-US" sz="2400" dirty="0" err="1">
                <a:solidFill>
                  <a:schemeClr val="accent2"/>
                </a:solidFill>
              </a:rPr>
              <a:t>getc</a:t>
            </a:r>
            <a:r>
              <a:rPr lang="en-US" sz="2400" dirty="0">
                <a:solidFill>
                  <a:schemeClr val="accent2"/>
                </a:solidFill>
              </a:rPr>
              <a:t>(</a:t>
            </a:r>
            <a:r>
              <a:rPr lang="en-US" sz="2400" dirty="0" err="1">
                <a:solidFill>
                  <a:schemeClr val="accent2"/>
                </a:solidFill>
              </a:rPr>
              <a:t>fp</a:t>
            </a:r>
            <a:r>
              <a:rPr lang="en-US" sz="2400" dirty="0">
                <a:solidFill>
                  <a:schemeClr val="accent2"/>
                </a:solidFill>
              </a:rPr>
              <a:t>);</a:t>
            </a:r>
          </a:p>
          <a:p>
            <a:r>
              <a:rPr lang="en-US" sz="2400" b="1" dirty="0" err="1"/>
              <a:t>getc</a:t>
            </a:r>
            <a:r>
              <a:rPr lang="en-US" sz="2400" dirty="0"/>
              <a:t> will return an end-of-file marker EOF(End Of File),when the end of the file has been reached.</a:t>
            </a:r>
          </a:p>
          <a:p>
            <a:r>
              <a:rPr lang="en-US" sz="2400" b="1" dirty="0" err="1"/>
              <a:t>putc</a:t>
            </a:r>
            <a:r>
              <a:rPr lang="en-US" sz="2400" dirty="0"/>
              <a:t> is used to write a character to a file.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char </a:t>
            </a:r>
            <a:r>
              <a:rPr lang="en-US" sz="2400" dirty="0" err="1">
                <a:solidFill>
                  <a:schemeClr val="accent2"/>
                </a:solidFill>
              </a:rPr>
              <a:t>ch</a:t>
            </a:r>
            <a:r>
              <a:rPr lang="en-US" sz="2400" dirty="0">
                <a:solidFill>
                  <a:schemeClr val="accent2"/>
                </a:solidFill>
              </a:rPr>
              <a:t>; FILE *</a:t>
            </a:r>
            <a:r>
              <a:rPr lang="en-US" sz="2400" dirty="0" err="1">
                <a:solidFill>
                  <a:schemeClr val="accent2"/>
                </a:solidFill>
              </a:rPr>
              <a:t>fp</a:t>
            </a:r>
            <a:r>
              <a:rPr lang="en-US" sz="2400" dirty="0">
                <a:solidFill>
                  <a:schemeClr val="accent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….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2"/>
                </a:solidFill>
              </a:rPr>
              <a:t>putc</a:t>
            </a:r>
            <a:r>
              <a:rPr lang="en-US" sz="2400" dirty="0">
                <a:solidFill>
                  <a:schemeClr val="accent2"/>
                </a:solidFill>
              </a:rPr>
              <a:t> (</a:t>
            </a:r>
            <a:r>
              <a:rPr lang="en-US" sz="2400" dirty="0" err="1">
                <a:solidFill>
                  <a:schemeClr val="accent2"/>
                </a:solidFill>
              </a:rPr>
              <a:t>c,fp</a:t>
            </a:r>
            <a:r>
              <a:rPr lang="en-US" sz="2400" dirty="0">
                <a:solidFill>
                  <a:schemeClr val="accent2"/>
                </a:solidFill>
              </a:rPr>
              <a:t>);</a:t>
            </a:r>
            <a:endParaRPr lang="en-IN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9E5C6-6183-B6B0-AF39-0D873862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Contd.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0208-6108-4B5A-8A6F-C289039E2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can also use the file versions of </a:t>
            </a:r>
            <a:r>
              <a:rPr lang="en-US" sz="2400" b="1" dirty="0" err="1"/>
              <a:t>scanf</a:t>
            </a:r>
            <a:r>
              <a:rPr lang="en-US" sz="2400" dirty="0"/>
              <a:t> and </a:t>
            </a:r>
            <a:r>
              <a:rPr lang="en-US" sz="2400" b="1" dirty="0" err="1"/>
              <a:t>printf</a:t>
            </a:r>
            <a:r>
              <a:rPr lang="en-US" sz="2400" dirty="0" err="1"/>
              <a:t>,called</a:t>
            </a:r>
            <a:r>
              <a:rPr lang="en-US" sz="2400" dirty="0"/>
              <a:t> </a:t>
            </a:r>
            <a:r>
              <a:rPr lang="en-US" sz="2400" b="1" dirty="0" err="1"/>
              <a:t>fscanf</a:t>
            </a:r>
            <a:r>
              <a:rPr lang="en-US" sz="2400" dirty="0"/>
              <a:t> and </a:t>
            </a:r>
            <a:r>
              <a:rPr lang="en-US" sz="2400" b="1" dirty="0" err="1"/>
              <a:t>fprintf</a:t>
            </a:r>
            <a:r>
              <a:rPr lang="en-US" sz="2400" b="1" dirty="0"/>
              <a:t>.</a:t>
            </a:r>
          </a:p>
          <a:p>
            <a:r>
              <a:rPr lang="en-US" sz="2400" u="sng" dirty="0"/>
              <a:t>General format:</a:t>
            </a:r>
          </a:p>
          <a:p>
            <a:pPr marL="0" indent="0">
              <a:buNone/>
            </a:pPr>
            <a:r>
              <a:rPr lang="en-US" sz="2400" b="1" dirty="0" err="1"/>
              <a:t>fscanf</a:t>
            </a:r>
            <a:r>
              <a:rPr lang="en-US" sz="2400" dirty="0"/>
              <a:t>(</a:t>
            </a:r>
            <a:r>
              <a:rPr lang="en-US" sz="2400" dirty="0" err="1"/>
              <a:t>file_pointer,control_string,list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b="1" dirty="0" err="1"/>
              <a:t>fprintf</a:t>
            </a:r>
            <a:r>
              <a:rPr lang="en-US" sz="2400" dirty="0"/>
              <a:t>(</a:t>
            </a:r>
            <a:r>
              <a:rPr lang="en-US" sz="2400" dirty="0" err="1"/>
              <a:t>file_pointer,control_string,list</a:t>
            </a:r>
            <a:r>
              <a:rPr lang="en-US" sz="2400" dirty="0"/>
              <a:t>);</a:t>
            </a:r>
          </a:p>
          <a:p>
            <a:r>
              <a:rPr lang="en-US" sz="2400" u="sng" dirty="0"/>
              <a:t>Examples:</a:t>
            </a:r>
          </a:p>
          <a:p>
            <a:pPr marL="0" indent="0">
              <a:buNone/>
            </a:pPr>
            <a:r>
              <a:rPr lang="en-US" sz="2400" b="1" dirty="0" err="1"/>
              <a:t>fscanf</a:t>
            </a:r>
            <a:r>
              <a:rPr lang="en-US" sz="2400" dirty="0"/>
              <a:t>(</a:t>
            </a:r>
            <a:r>
              <a:rPr lang="en-US" sz="2400" dirty="0" err="1"/>
              <a:t>fp</a:t>
            </a:r>
            <a:r>
              <a:rPr lang="en-US" sz="2400" dirty="0"/>
              <a:t>,”%</a:t>
            </a:r>
            <a:r>
              <a:rPr lang="en-US" sz="2400" dirty="0" err="1"/>
              <a:t>d%s%f</a:t>
            </a:r>
            <a:r>
              <a:rPr lang="en-US" sz="2400" dirty="0"/>
              <a:t>”,&amp;roll,dept_code,&amp;</a:t>
            </a:r>
            <a:r>
              <a:rPr lang="en-US" sz="2400" dirty="0" err="1"/>
              <a:t>cgpa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b="1" dirty="0" err="1"/>
              <a:t>fprintf</a:t>
            </a:r>
            <a:r>
              <a:rPr lang="en-US" sz="2400" dirty="0"/>
              <a:t>(out,”\the result is:%d”,</a:t>
            </a:r>
            <a:r>
              <a:rPr lang="en-US" sz="2400" dirty="0" err="1"/>
              <a:t>xyz</a:t>
            </a:r>
            <a:r>
              <a:rPr lang="en-US" sz="2400" dirty="0"/>
              <a:t>);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8021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7042C-1D51-F663-ADA2-9C49B230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SOME POINTS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40BB-FE58-2AFD-F3EC-06EF7F0DB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200" dirty="0"/>
              <a:t>How to check EOF condition when using </a:t>
            </a:r>
            <a:r>
              <a:rPr lang="en-US" sz="2200" dirty="0" err="1"/>
              <a:t>fscanf</a:t>
            </a:r>
            <a:r>
              <a:rPr lang="en-US" sz="2200" dirty="0"/>
              <a:t>?</a:t>
            </a:r>
          </a:p>
          <a:p>
            <a:r>
              <a:rPr lang="en-US" sz="2200" dirty="0"/>
              <a:t>Use the function </a:t>
            </a:r>
            <a:r>
              <a:rPr lang="en-US" sz="2200" dirty="0" err="1"/>
              <a:t>feof</a:t>
            </a:r>
            <a:endParaRPr lang="en-US" sz="2200" dirty="0"/>
          </a:p>
          <a:p>
            <a:r>
              <a:rPr lang="en-US" sz="2200" dirty="0"/>
              <a:t>If (</a:t>
            </a:r>
            <a:r>
              <a:rPr lang="en-US" sz="2200" dirty="0" err="1"/>
              <a:t>feof</a:t>
            </a:r>
            <a:r>
              <a:rPr lang="en-US" sz="2200" dirty="0"/>
              <a:t>(</a:t>
            </a:r>
            <a:r>
              <a:rPr lang="en-US" sz="2200" dirty="0" err="1"/>
              <a:t>fp</a:t>
            </a:r>
            <a:r>
              <a:rPr lang="en-US" sz="2200" dirty="0"/>
              <a:t>))</a:t>
            </a:r>
          </a:p>
          <a:p>
            <a:r>
              <a:rPr lang="en-US" sz="2200" dirty="0" err="1"/>
              <a:t>Printf</a:t>
            </a:r>
            <a:r>
              <a:rPr lang="en-US" sz="2200" dirty="0"/>
              <a:t>(“\n reached end of file”);</a:t>
            </a:r>
          </a:p>
          <a:p>
            <a:r>
              <a:rPr lang="en-US" sz="2200" dirty="0"/>
              <a:t>How to check successful open?</a:t>
            </a:r>
          </a:p>
          <a:p>
            <a:r>
              <a:rPr lang="en-US" sz="2200" dirty="0"/>
              <a:t>For opening in “r” </a:t>
            </a:r>
            <a:r>
              <a:rPr lang="en-US" sz="2200" dirty="0" err="1"/>
              <a:t>mode,the</a:t>
            </a:r>
            <a:r>
              <a:rPr lang="en-US" sz="2200" dirty="0"/>
              <a:t> file must exist.</a:t>
            </a:r>
          </a:p>
          <a:p>
            <a:r>
              <a:rPr lang="en-US" sz="2200" dirty="0"/>
              <a:t>If (</a:t>
            </a:r>
            <a:r>
              <a:rPr lang="en-US" sz="2200" dirty="0" err="1"/>
              <a:t>fp</a:t>
            </a:r>
            <a:r>
              <a:rPr lang="en-US" sz="2200" dirty="0"/>
              <a:t>==NULL)</a:t>
            </a:r>
          </a:p>
          <a:p>
            <a:r>
              <a:rPr lang="en-US" sz="2200" dirty="0" err="1"/>
              <a:t>Printf</a:t>
            </a:r>
            <a:r>
              <a:rPr lang="en-US" sz="2200" dirty="0"/>
              <a:t>(“\n Unable to open file”);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76559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D2094-DF9C-9404-F79A-3C72F472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EXAMPLE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0996-4A8A-0543-9011-262EF029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194" y="3014311"/>
            <a:ext cx="9708995" cy="356717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IN" sz="1200" b="1" dirty="0"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&lt;stdio.h&gt;</a:t>
            </a:r>
          </a:p>
          <a:p>
            <a:pPr marL="0" indent="0">
              <a:buNone/>
            </a:pPr>
            <a:r>
              <a:rPr lang="en-IN" sz="1200" b="1" dirty="0"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    FILE </a:t>
            </a:r>
            <a:r>
              <a:rPr lang="en-IN" sz="1200" b="1" dirty="0"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fp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fp</a:t>
            </a:r>
            <a:r>
              <a:rPr lang="en-IN" sz="1200" b="1" dirty="0"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fopen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("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hello.txt","r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200" b="1" dirty="0"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fp</a:t>
            </a:r>
            <a:r>
              <a:rPr lang="en-IN" sz="1200" b="1" dirty="0">
                <a:effectLst/>
                <a:latin typeface="Consolas" panose="020B0609020204030204" pitchFamily="49" charset="0"/>
              </a:rPr>
              <a:t>==NULL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("File not found");</a:t>
            </a: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200" b="1" dirty="0">
                <a:effectLst/>
                <a:latin typeface="Consolas" panose="020B0609020204030204" pitchFamily="49" charset="0"/>
              </a:rPr>
              <a:t>else</a:t>
            </a:r>
            <a:endParaRPr lang="en-IN" sz="1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effectLst/>
                <a:latin typeface="Consolas" panose="020B0609020204030204" pitchFamily="49" charset="0"/>
              </a:rPr>
              <a:t>("file created successfully");</a:t>
            </a: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35176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78CC80CB11E348A26436D956029FF2" ma:contentTypeVersion="2" ma:contentTypeDescription="Create a new document." ma:contentTypeScope="" ma:versionID="7e39c688c7c2a5d2481d7b97d08fdaef">
  <xsd:schema xmlns:xsd="http://www.w3.org/2001/XMLSchema" xmlns:xs="http://www.w3.org/2001/XMLSchema" xmlns:p="http://schemas.microsoft.com/office/2006/metadata/properties" xmlns:ns3="e5dd2816-eaf2-47fe-8029-18c4cdbc7f6c" targetNamespace="http://schemas.microsoft.com/office/2006/metadata/properties" ma:root="true" ma:fieldsID="fa4f2915b096f10a3a97e9306da88a8d" ns3:_="">
    <xsd:import namespace="e5dd2816-eaf2-47fe-8029-18c4cdbc7f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d2816-eaf2-47fe-8029-18c4cdbc7f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F5B2C3-D5E6-4225-9704-8064BB362095}">
  <ds:schemaRefs>
    <ds:schemaRef ds:uri="e5dd2816-eaf2-47fe-8029-18c4cdbc7f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DA61E8C-6C3B-45F6-8876-76FD28386A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BF21AC-3312-4DCC-8FDE-78C69E5D8A34}">
  <ds:schemaRefs>
    <ds:schemaRef ds:uri="http://purl.org/dc/terms/"/>
    <ds:schemaRef ds:uri="http://www.w3.org/XML/1998/namespace"/>
    <ds:schemaRef ds:uri="e5dd2816-eaf2-47fe-8029-18c4cdbc7f6c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606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Roboto</vt:lpstr>
      <vt:lpstr>Office Theme</vt:lpstr>
      <vt:lpstr>FILE HANDLING IN C</vt:lpstr>
      <vt:lpstr>INTRODUCTION</vt:lpstr>
      <vt:lpstr>BASIC FILE OPERATIONS</vt:lpstr>
      <vt:lpstr>OPENING A FILE</vt:lpstr>
      <vt:lpstr>CLOSING A FILE</vt:lpstr>
      <vt:lpstr>READ/WRITE OPERATIONS ON FILES</vt:lpstr>
      <vt:lpstr>Contd.</vt:lpstr>
      <vt:lpstr>SOME POINTS</vt:lpstr>
      <vt:lpstr>EXAMPLE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 IN C</dc:title>
  <dc:creator>Anujraj Mohapatra</dc:creator>
  <cp:lastModifiedBy>Anujraj Mohapatra</cp:lastModifiedBy>
  <cp:revision>2</cp:revision>
  <dcterms:created xsi:type="dcterms:W3CDTF">2022-10-17T16:29:23Z</dcterms:created>
  <dcterms:modified xsi:type="dcterms:W3CDTF">2022-10-18T04:11:24Z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0x0101006178CC80CB11E348A26436D956029FF2</vt:lpwstr>
  </property>
</Properties>
</file>