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4" r:id="rId8"/>
    <p:sldId id="265" r:id="rId9"/>
    <p:sldId id="266" r:id="rId10"/>
    <p:sldId id="267" r:id="rId11"/>
    <p:sldId id="269" r:id="rId12"/>
    <p:sldId id="270" r:id="rId13"/>
    <p:sldId id="268" r:id="rId14"/>
    <p:sldId id="273" r:id="rId15"/>
    <p:sldId id="274" r:id="rId16"/>
    <p:sldId id="271" r:id="rId17"/>
    <p:sldId id="276" r:id="rId18"/>
    <p:sldId id="272"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8C36DE-FAB5-4D01-A879-679C658AB8BE}" type="datetimeFigureOut">
              <a:rPr lang="en-IN" smtClean="0"/>
              <a:t>07-07-2018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75907-33BC-4B7C-BF9B-350988016313}" type="slidenum">
              <a:rPr lang="en-IN" smtClean="0"/>
              <a:t>‹#›</a:t>
            </a:fld>
            <a:endParaRPr lang="en-IN"/>
          </a:p>
        </p:txBody>
      </p:sp>
    </p:spTree>
    <p:extLst>
      <p:ext uri="{BB962C8B-B14F-4D97-AF65-F5344CB8AC3E}">
        <p14:creationId xmlns:p14="http://schemas.microsoft.com/office/powerpoint/2010/main" val="268615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C36DE-FAB5-4D01-A879-679C658AB8BE}" type="datetimeFigureOut">
              <a:rPr lang="en-IN" smtClean="0"/>
              <a:t>07-07-2018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975907-33BC-4B7C-BF9B-350988016313}" type="slidenum">
              <a:rPr lang="en-IN" smtClean="0"/>
              <a:t>‹#›</a:t>
            </a:fld>
            <a:endParaRPr lang="en-IN"/>
          </a:p>
        </p:txBody>
      </p:sp>
    </p:spTree>
    <p:extLst>
      <p:ext uri="{BB962C8B-B14F-4D97-AF65-F5344CB8AC3E}">
        <p14:creationId xmlns:p14="http://schemas.microsoft.com/office/powerpoint/2010/main" val="1832546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C36DE-FAB5-4D01-A879-679C658AB8BE}" type="datetimeFigureOut">
              <a:rPr lang="en-IN" smtClean="0"/>
              <a:t>07-07-2018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975907-33BC-4B7C-BF9B-350988016313}" type="slidenum">
              <a:rPr lang="en-IN" smtClean="0"/>
              <a:t>‹#›</a:t>
            </a:fld>
            <a:endParaRPr lang="en-IN"/>
          </a:p>
        </p:txBody>
      </p:sp>
    </p:spTree>
    <p:extLst>
      <p:ext uri="{BB962C8B-B14F-4D97-AF65-F5344CB8AC3E}">
        <p14:creationId xmlns:p14="http://schemas.microsoft.com/office/powerpoint/2010/main" val="50688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C36DE-FAB5-4D01-A879-679C658AB8BE}" type="datetimeFigureOut">
              <a:rPr lang="en-IN" smtClean="0"/>
              <a:t>07-07-2018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75907-33BC-4B7C-BF9B-350988016313}" type="slidenum">
              <a:rPr lang="en-IN" smtClean="0"/>
              <a:t>‹#›</a:t>
            </a:fld>
            <a:endParaRPr lang="en-IN"/>
          </a:p>
        </p:txBody>
      </p:sp>
    </p:spTree>
    <p:extLst>
      <p:ext uri="{BB962C8B-B14F-4D97-AF65-F5344CB8AC3E}">
        <p14:creationId xmlns:p14="http://schemas.microsoft.com/office/powerpoint/2010/main" val="411743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8C36DE-FAB5-4D01-A879-679C658AB8BE}" type="datetimeFigureOut">
              <a:rPr lang="en-IN" smtClean="0"/>
              <a:t>07-07-2018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75907-33BC-4B7C-BF9B-350988016313}" type="slidenum">
              <a:rPr lang="en-IN" smtClean="0"/>
              <a:t>‹#›</a:t>
            </a:fld>
            <a:endParaRPr lang="en-IN"/>
          </a:p>
        </p:txBody>
      </p:sp>
    </p:spTree>
    <p:extLst>
      <p:ext uri="{BB962C8B-B14F-4D97-AF65-F5344CB8AC3E}">
        <p14:creationId xmlns:p14="http://schemas.microsoft.com/office/powerpoint/2010/main" val="19960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98C36DE-FAB5-4D01-A879-679C658AB8BE}" type="datetimeFigureOut">
              <a:rPr lang="en-IN" smtClean="0"/>
              <a:t>07-07-2018</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7975907-33BC-4B7C-BF9B-350988016313}" type="slidenum">
              <a:rPr lang="en-IN" smtClean="0"/>
              <a:t>‹#›</a:t>
            </a:fld>
            <a:endParaRPr lang="en-IN"/>
          </a:p>
        </p:txBody>
      </p:sp>
    </p:spTree>
    <p:extLst>
      <p:ext uri="{BB962C8B-B14F-4D97-AF65-F5344CB8AC3E}">
        <p14:creationId xmlns:p14="http://schemas.microsoft.com/office/powerpoint/2010/main" val="229467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98C36DE-FAB5-4D01-A879-679C658AB8BE}" type="datetimeFigureOut">
              <a:rPr lang="en-IN" smtClean="0"/>
              <a:t>07-07-2018</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77975907-33BC-4B7C-BF9B-350988016313}" type="slidenum">
              <a:rPr lang="en-IN" smtClean="0"/>
              <a:t>‹#›</a:t>
            </a:fld>
            <a:endParaRPr lang="en-IN"/>
          </a:p>
        </p:txBody>
      </p:sp>
    </p:spTree>
    <p:extLst>
      <p:ext uri="{BB962C8B-B14F-4D97-AF65-F5344CB8AC3E}">
        <p14:creationId xmlns:p14="http://schemas.microsoft.com/office/powerpoint/2010/main" val="11987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98C36DE-FAB5-4D01-A879-679C658AB8BE}" type="datetimeFigureOut">
              <a:rPr lang="en-IN" smtClean="0"/>
              <a:t>07-07-2018</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77975907-33BC-4B7C-BF9B-350988016313}" type="slidenum">
              <a:rPr lang="en-IN" smtClean="0"/>
              <a:t>‹#›</a:t>
            </a:fld>
            <a:endParaRPr lang="en-IN"/>
          </a:p>
        </p:txBody>
      </p:sp>
    </p:spTree>
    <p:extLst>
      <p:ext uri="{BB962C8B-B14F-4D97-AF65-F5344CB8AC3E}">
        <p14:creationId xmlns:p14="http://schemas.microsoft.com/office/powerpoint/2010/main" val="184686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98C36DE-FAB5-4D01-A879-679C658AB8BE}" type="datetimeFigureOut">
              <a:rPr lang="en-IN" smtClean="0"/>
              <a:t>07-07-2018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75907-33BC-4B7C-BF9B-350988016313}" type="slidenum">
              <a:rPr lang="en-IN" smtClean="0"/>
              <a:t>‹#›</a:t>
            </a:fld>
            <a:endParaRPr lang="en-IN"/>
          </a:p>
        </p:txBody>
      </p:sp>
    </p:spTree>
    <p:extLst>
      <p:ext uri="{BB962C8B-B14F-4D97-AF65-F5344CB8AC3E}">
        <p14:creationId xmlns:p14="http://schemas.microsoft.com/office/powerpoint/2010/main" val="412579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98C36DE-FAB5-4D01-A879-679C658AB8BE}" type="datetimeFigureOut">
              <a:rPr lang="en-IN" smtClean="0"/>
              <a:t>07-07-2018</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7975907-33BC-4B7C-BF9B-350988016313}" type="slidenum">
              <a:rPr lang="en-IN" smtClean="0"/>
              <a:t>‹#›</a:t>
            </a:fld>
            <a:endParaRPr lang="en-IN"/>
          </a:p>
        </p:txBody>
      </p:sp>
    </p:spTree>
    <p:extLst>
      <p:ext uri="{BB962C8B-B14F-4D97-AF65-F5344CB8AC3E}">
        <p14:creationId xmlns:p14="http://schemas.microsoft.com/office/powerpoint/2010/main" val="401527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98C36DE-FAB5-4D01-A879-679C658AB8BE}" type="datetimeFigureOut">
              <a:rPr lang="en-IN" smtClean="0"/>
              <a:t>07-07-2018</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77975907-33BC-4B7C-BF9B-350988016313}" type="slidenum">
              <a:rPr lang="en-IN" smtClean="0"/>
              <a:t>‹#›</a:t>
            </a:fld>
            <a:endParaRPr lang="en-IN"/>
          </a:p>
        </p:txBody>
      </p:sp>
    </p:spTree>
    <p:extLst>
      <p:ext uri="{BB962C8B-B14F-4D97-AF65-F5344CB8AC3E}">
        <p14:creationId xmlns:p14="http://schemas.microsoft.com/office/powerpoint/2010/main" val="143306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98C36DE-FAB5-4D01-A879-679C658AB8BE}" type="datetimeFigureOut">
              <a:rPr lang="en-IN" smtClean="0"/>
              <a:t>07-07-2018</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7975907-33BC-4B7C-BF9B-350988016313}" type="slidenum">
              <a:rPr lang="en-IN" smtClean="0"/>
              <a:t>‹#›</a:t>
            </a:fld>
            <a:endParaRPr lang="en-IN"/>
          </a:p>
        </p:txBody>
      </p:sp>
    </p:spTree>
    <p:extLst>
      <p:ext uri="{BB962C8B-B14F-4D97-AF65-F5344CB8AC3E}">
        <p14:creationId xmlns:p14="http://schemas.microsoft.com/office/powerpoint/2010/main" val="36292645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7CDA-76D5-4400-8777-B5F07262A36A}"/>
              </a:ext>
            </a:extLst>
          </p:cNvPr>
          <p:cNvSpPr>
            <a:spLocks noGrp="1"/>
          </p:cNvSpPr>
          <p:nvPr>
            <p:ph type="ctrTitle"/>
          </p:nvPr>
        </p:nvSpPr>
        <p:spPr>
          <a:xfrm>
            <a:off x="197555" y="1022854"/>
            <a:ext cx="8794045" cy="2803934"/>
          </a:xfrm>
        </p:spPr>
        <p:txBody>
          <a:bodyPr/>
          <a:lstStyle/>
          <a:p>
            <a:r>
              <a:rPr lang="en-IN" dirty="0"/>
              <a:t>Pattern recognition – computer vision analysis</a:t>
            </a:r>
          </a:p>
        </p:txBody>
      </p:sp>
      <p:sp>
        <p:nvSpPr>
          <p:cNvPr id="3" name="Subtitle 2">
            <a:extLst>
              <a:ext uri="{FF2B5EF4-FFF2-40B4-BE49-F238E27FC236}">
                <a16:creationId xmlns:a16="http://schemas.microsoft.com/office/drawing/2014/main" id="{B4625E25-1210-40FD-8ABE-F016994520A6}"/>
              </a:ext>
            </a:extLst>
          </p:cNvPr>
          <p:cNvSpPr>
            <a:spLocks noGrp="1"/>
          </p:cNvSpPr>
          <p:nvPr>
            <p:ph type="subTitle" idx="1"/>
          </p:nvPr>
        </p:nvSpPr>
        <p:spPr>
          <a:xfrm>
            <a:off x="197555" y="4222045"/>
            <a:ext cx="8223304" cy="1873956"/>
          </a:xfrm>
        </p:spPr>
        <p:txBody>
          <a:bodyPr>
            <a:normAutofit fontScale="85000" lnSpcReduction="10000"/>
          </a:bodyPr>
          <a:lstStyle/>
          <a:p>
            <a:r>
              <a:rPr lang="en-IN" dirty="0"/>
              <a:t>Problem : Predict the class of flower based on available attributes</a:t>
            </a:r>
          </a:p>
          <a:p>
            <a:r>
              <a:rPr lang="en-IN" dirty="0"/>
              <a:t>Tools : R programming</a:t>
            </a:r>
          </a:p>
          <a:p>
            <a:br>
              <a:rPr lang="en-IN" dirty="0"/>
            </a:br>
            <a:r>
              <a:rPr lang="en-IN" dirty="0"/>
              <a:t>Group 1 -</a:t>
            </a:r>
          </a:p>
          <a:p>
            <a:r>
              <a:rPr lang="en-IN" sz="2400" dirty="0"/>
              <a:t>Shubham Maheshwari, Ravinder </a:t>
            </a:r>
            <a:r>
              <a:rPr lang="en-IN" sz="2400" dirty="0" err="1"/>
              <a:t>Saluja</a:t>
            </a:r>
            <a:r>
              <a:rPr lang="en-IN" sz="2400" dirty="0"/>
              <a:t>, </a:t>
            </a:r>
            <a:r>
              <a:rPr lang="en-IN" sz="2400" dirty="0" err="1"/>
              <a:t>Upasana</a:t>
            </a:r>
            <a:r>
              <a:rPr lang="en-IN" sz="2400" dirty="0"/>
              <a:t> </a:t>
            </a:r>
            <a:r>
              <a:rPr lang="en-IN" sz="2400" dirty="0" err="1"/>
              <a:t>Washimkar</a:t>
            </a:r>
            <a:r>
              <a:rPr lang="en-IN" sz="2400" dirty="0"/>
              <a:t>, Anuj Sahay</a:t>
            </a:r>
            <a:endParaRPr lang="en-IN" dirty="0"/>
          </a:p>
        </p:txBody>
      </p:sp>
    </p:spTree>
    <p:extLst>
      <p:ext uri="{BB962C8B-B14F-4D97-AF65-F5344CB8AC3E}">
        <p14:creationId xmlns:p14="http://schemas.microsoft.com/office/powerpoint/2010/main" val="359566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516C-C7FB-4676-80D9-DBFC3390422A}"/>
              </a:ext>
            </a:extLst>
          </p:cNvPr>
          <p:cNvSpPr>
            <a:spLocks noGrp="1"/>
          </p:cNvSpPr>
          <p:nvPr>
            <p:ph type="title"/>
          </p:nvPr>
        </p:nvSpPr>
        <p:spPr/>
        <p:txBody>
          <a:bodyPr/>
          <a:lstStyle/>
          <a:p>
            <a:r>
              <a:rPr lang="en-IN" dirty="0"/>
              <a:t>Build a statistical model!</a:t>
            </a:r>
          </a:p>
        </p:txBody>
      </p:sp>
      <p:sp>
        <p:nvSpPr>
          <p:cNvPr id="3" name="Content Placeholder 2">
            <a:extLst>
              <a:ext uri="{FF2B5EF4-FFF2-40B4-BE49-F238E27FC236}">
                <a16:creationId xmlns:a16="http://schemas.microsoft.com/office/drawing/2014/main" id="{945D424C-8DE7-4714-A005-374C83CF4E99}"/>
              </a:ext>
            </a:extLst>
          </p:cNvPr>
          <p:cNvSpPr>
            <a:spLocks noGrp="1"/>
          </p:cNvSpPr>
          <p:nvPr>
            <p:ph idx="1"/>
          </p:nvPr>
        </p:nvSpPr>
        <p:spPr/>
        <p:txBody>
          <a:bodyPr>
            <a:normAutofit/>
          </a:bodyPr>
          <a:lstStyle/>
          <a:p>
            <a:pPr marL="0" indent="0">
              <a:buNone/>
            </a:pPr>
            <a:r>
              <a:rPr lang="en-IN" sz="3600" dirty="0">
                <a:latin typeface="+mj-lt"/>
                <a:cs typeface="Times New Roman" panose="02020603050405020304" pitchFamily="18" charset="0"/>
              </a:rPr>
              <a:t>Data Mining: </a:t>
            </a:r>
          </a:p>
          <a:p>
            <a:r>
              <a:rPr lang="en-IN" sz="2400" dirty="0"/>
              <a:t>Classification</a:t>
            </a:r>
          </a:p>
          <a:p>
            <a:r>
              <a:rPr lang="en-IN" sz="2400" dirty="0"/>
              <a:t>Regression </a:t>
            </a:r>
          </a:p>
          <a:p>
            <a:r>
              <a:rPr lang="en-IN" sz="2400" dirty="0"/>
              <a:t>Deviation detection</a:t>
            </a:r>
          </a:p>
          <a:p>
            <a:pPr marL="0" indent="0">
              <a:buNone/>
            </a:pPr>
            <a:endParaRPr lang="en-IN" sz="3600" dirty="0"/>
          </a:p>
          <a:p>
            <a:pPr marL="0" indent="0">
              <a:buNone/>
            </a:pPr>
            <a:endParaRPr lang="en-IN" dirty="0"/>
          </a:p>
        </p:txBody>
      </p:sp>
    </p:spTree>
    <p:extLst>
      <p:ext uri="{BB962C8B-B14F-4D97-AF65-F5344CB8AC3E}">
        <p14:creationId xmlns:p14="http://schemas.microsoft.com/office/powerpoint/2010/main" val="327708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D06C-5DF0-4033-B27A-863160B0B8F3}"/>
              </a:ext>
            </a:extLst>
          </p:cNvPr>
          <p:cNvSpPr>
            <a:spLocks noGrp="1"/>
          </p:cNvSpPr>
          <p:nvPr>
            <p:ph type="title"/>
          </p:nvPr>
        </p:nvSpPr>
        <p:spPr/>
        <p:txBody>
          <a:bodyPr/>
          <a:lstStyle/>
          <a:p>
            <a:r>
              <a:rPr lang="en-IN" dirty="0"/>
              <a:t>Clustering</a:t>
            </a:r>
            <a:br>
              <a:rPr lang="en-IN" dirty="0"/>
            </a:br>
            <a:br>
              <a:rPr lang="en-IN" sz="2000" dirty="0"/>
            </a:br>
            <a:r>
              <a:rPr lang="en-IN" sz="2000" dirty="0"/>
              <a:t>Principle : based on  measure of distance.</a:t>
            </a:r>
            <a:br>
              <a:rPr lang="en-IN" dirty="0"/>
            </a:br>
            <a:endParaRPr lang="en-IN" dirty="0"/>
          </a:p>
        </p:txBody>
      </p:sp>
      <p:sp>
        <p:nvSpPr>
          <p:cNvPr id="7" name="Content Placeholder 6">
            <a:extLst>
              <a:ext uri="{FF2B5EF4-FFF2-40B4-BE49-F238E27FC236}">
                <a16:creationId xmlns:a16="http://schemas.microsoft.com/office/drawing/2014/main" id="{025C51B6-9C00-43AF-A5BC-A31FCB72FA63}"/>
              </a:ext>
            </a:extLst>
          </p:cNvPr>
          <p:cNvSpPr>
            <a:spLocks noGrp="1"/>
          </p:cNvSpPr>
          <p:nvPr>
            <p:ph idx="1"/>
          </p:nvPr>
        </p:nvSpPr>
        <p:spPr/>
        <p:txBody>
          <a:bodyPr/>
          <a:lstStyle/>
          <a:p>
            <a:endParaRPr lang="en-IN" dirty="0"/>
          </a:p>
          <a:p>
            <a:r>
              <a:rPr lang="en-IN" dirty="0"/>
              <a:t>Clustering is an unsupervised learning technique. It is the task of grouping together a set of objects in a way that objects in the same cluster are more similar to each other than to objects in other clusters. Similarity is an amount that reflects the strength of relationship between two data objects. Clustering is mainly used for exploratory data mining. It is used in many fields such as machine learning, pattern recognition, image analysis, information retrieval, bio-informatics, data compression, and computer graphics.</a:t>
            </a:r>
          </a:p>
          <a:p>
            <a:endParaRPr lang="en-IN" dirty="0"/>
          </a:p>
          <a:p>
            <a:endParaRPr lang="en-IN" dirty="0"/>
          </a:p>
          <a:p>
            <a:endParaRPr lang="en-IN" dirty="0"/>
          </a:p>
        </p:txBody>
      </p:sp>
    </p:spTree>
    <p:extLst>
      <p:ext uri="{BB962C8B-B14F-4D97-AF65-F5344CB8AC3E}">
        <p14:creationId xmlns:p14="http://schemas.microsoft.com/office/powerpoint/2010/main" val="1544136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E677E4-D67A-434D-AC8D-A0C64CC3E79E}"/>
              </a:ext>
            </a:extLst>
          </p:cNvPr>
          <p:cNvPicPr>
            <a:picLocks noChangeAspect="1"/>
          </p:cNvPicPr>
          <p:nvPr/>
        </p:nvPicPr>
        <p:blipFill>
          <a:blip r:embed="rId2"/>
          <a:stretch>
            <a:fillRect/>
          </a:stretch>
        </p:blipFill>
        <p:spPr>
          <a:xfrm>
            <a:off x="3917003" y="799329"/>
            <a:ext cx="6770450" cy="5726271"/>
          </a:xfrm>
          <a:prstGeom prst="rect">
            <a:avLst/>
          </a:prstGeom>
        </p:spPr>
      </p:pic>
      <p:sp>
        <p:nvSpPr>
          <p:cNvPr id="8" name="Title 7">
            <a:extLst>
              <a:ext uri="{FF2B5EF4-FFF2-40B4-BE49-F238E27FC236}">
                <a16:creationId xmlns:a16="http://schemas.microsoft.com/office/drawing/2014/main" id="{DC77E238-F6ED-4FC4-A1D2-58DB8104BFBB}"/>
              </a:ext>
            </a:extLst>
          </p:cNvPr>
          <p:cNvSpPr>
            <a:spLocks noGrp="1"/>
          </p:cNvSpPr>
          <p:nvPr>
            <p:ph type="title"/>
          </p:nvPr>
        </p:nvSpPr>
        <p:spPr/>
        <p:txBody>
          <a:bodyPr/>
          <a:lstStyle/>
          <a:p>
            <a:r>
              <a:rPr lang="en-IN" dirty="0"/>
              <a:t>Classification</a:t>
            </a:r>
          </a:p>
        </p:txBody>
      </p:sp>
    </p:spTree>
    <p:extLst>
      <p:ext uri="{BB962C8B-B14F-4D97-AF65-F5344CB8AC3E}">
        <p14:creationId xmlns:p14="http://schemas.microsoft.com/office/powerpoint/2010/main" val="229845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45A2-88FC-44E3-81C1-242A4717168C}"/>
              </a:ext>
            </a:extLst>
          </p:cNvPr>
          <p:cNvSpPr>
            <a:spLocks noGrp="1"/>
          </p:cNvSpPr>
          <p:nvPr>
            <p:ph type="title"/>
          </p:nvPr>
        </p:nvSpPr>
        <p:spPr/>
        <p:txBody>
          <a:bodyPr/>
          <a:lstStyle/>
          <a:p>
            <a:r>
              <a:rPr lang="en-IN" dirty="0"/>
              <a:t>Analysis</a:t>
            </a:r>
          </a:p>
        </p:txBody>
      </p:sp>
      <p:sp>
        <p:nvSpPr>
          <p:cNvPr id="4" name="Text Placeholder 3">
            <a:extLst>
              <a:ext uri="{FF2B5EF4-FFF2-40B4-BE49-F238E27FC236}">
                <a16:creationId xmlns:a16="http://schemas.microsoft.com/office/drawing/2014/main" id="{793CEA3E-2C60-4E42-B462-850782A24943}"/>
              </a:ext>
            </a:extLst>
          </p:cNvPr>
          <p:cNvSpPr>
            <a:spLocks noGrp="1"/>
          </p:cNvSpPr>
          <p:nvPr>
            <p:ph type="body" idx="1"/>
          </p:nvPr>
        </p:nvSpPr>
        <p:spPr/>
        <p:txBody>
          <a:bodyPr/>
          <a:lstStyle/>
          <a:p>
            <a:r>
              <a:rPr lang="en-IN" dirty="0"/>
              <a:t>Explore relationships among variables</a:t>
            </a:r>
          </a:p>
        </p:txBody>
      </p:sp>
      <p:sp>
        <p:nvSpPr>
          <p:cNvPr id="5" name="Content Placeholder 4">
            <a:extLst>
              <a:ext uri="{FF2B5EF4-FFF2-40B4-BE49-F238E27FC236}">
                <a16:creationId xmlns:a16="http://schemas.microsoft.com/office/drawing/2014/main" id="{B66A9DAD-D063-4075-957B-D25AC624EE8D}"/>
              </a:ext>
            </a:extLst>
          </p:cNvPr>
          <p:cNvSpPr>
            <a:spLocks noGrp="1"/>
          </p:cNvSpPr>
          <p:nvPr>
            <p:ph sz="half" idx="2"/>
          </p:nvPr>
        </p:nvSpPr>
        <p:spPr/>
        <p:txBody>
          <a:bodyPr/>
          <a:lstStyle/>
          <a:p>
            <a:r>
              <a:rPr lang="en-IN" sz="2400" dirty="0"/>
              <a:t>Correlation</a:t>
            </a:r>
          </a:p>
          <a:p>
            <a:r>
              <a:rPr lang="en-IN" sz="2400" dirty="0"/>
              <a:t>Regression</a:t>
            </a:r>
          </a:p>
          <a:p>
            <a:r>
              <a:rPr lang="en-IN" sz="2400" dirty="0"/>
              <a:t>Logical Regression</a:t>
            </a:r>
          </a:p>
          <a:p>
            <a:r>
              <a:rPr lang="en-IN" sz="2400" dirty="0"/>
              <a:t>Factor analysis</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285490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B712-5FEC-4568-8D29-98DA23450DF4}"/>
              </a:ext>
            </a:extLst>
          </p:cNvPr>
          <p:cNvSpPr>
            <a:spLocks noGrp="1"/>
          </p:cNvSpPr>
          <p:nvPr>
            <p:ph type="title"/>
          </p:nvPr>
        </p:nvSpPr>
        <p:spPr/>
        <p:txBody>
          <a:bodyPr/>
          <a:lstStyle/>
          <a:p>
            <a:r>
              <a:rPr lang="en-IN" dirty="0"/>
              <a:t>Correlation</a:t>
            </a:r>
          </a:p>
        </p:txBody>
      </p:sp>
      <p:pic>
        <p:nvPicPr>
          <p:cNvPr id="9" name="Content Placeholder 8">
            <a:extLst>
              <a:ext uri="{FF2B5EF4-FFF2-40B4-BE49-F238E27FC236}">
                <a16:creationId xmlns:a16="http://schemas.microsoft.com/office/drawing/2014/main" id="{25E21967-E574-42F6-B3BE-4F540D7205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6534" y="1021542"/>
            <a:ext cx="5983479" cy="4814916"/>
          </a:xfrm>
        </p:spPr>
      </p:pic>
    </p:spTree>
    <p:extLst>
      <p:ext uri="{BB962C8B-B14F-4D97-AF65-F5344CB8AC3E}">
        <p14:creationId xmlns:p14="http://schemas.microsoft.com/office/powerpoint/2010/main" val="331525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C71F-F3CE-436A-AD45-7B8DEB95893B}"/>
              </a:ext>
            </a:extLst>
          </p:cNvPr>
          <p:cNvSpPr>
            <a:spLocks noGrp="1"/>
          </p:cNvSpPr>
          <p:nvPr>
            <p:ph type="title"/>
          </p:nvPr>
        </p:nvSpPr>
        <p:spPr/>
        <p:txBody>
          <a:bodyPr/>
          <a:lstStyle/>
          <a:p>
            <a:r>
              <a:rPr lang="en-IN" dirty="0"/>
              <a:t>Linear Regression </a:t>
            </a:r>
            <a:br>
              <a:rPr lang="en-IN" dirty="0"/>
            </a:br>
            <a:r>
              <a:rPr lang="en-IN" dirty="0"/>
              <a:t>Summary</a:t>
            </a:r>
          </a:p>
        </p:txBody>
      </p:sp>
      <p:pic>
        <p:nvPicPr>
          <p:cNvPr id="5" name="Content Placeholder 4">
            <a:extLst>
              <a:ext uri="{FF2B5EF4-FFF2-40B4-BE49-F238E27FC236}">
                <a16:creationId xmlns:a16="http://schemas.microsoft.com/office/drawing/2014/main" id="{62006D94-4DCB-4E23-829D-664993B1DB25}"/>
              </a:ext>
            </a:extLst>
          </p:cNvPr>
          <p:cNvPicPr>
            <a:picLocks noGrp="1" noChangeAspect="1"/>
          </p:cNvPicPr>
          <p:nvPr>
            <p:ph idx="1"/>
          </p:nvPr>
        </p:nvPicPr>
        <p:blipFill>
          <a:blip r:embed="rId2"/>
          <a:stretch>
            <a:fillRect/>
          </a:stretch>
        </p:blipFill>
        <p:spPr>
          <a:xfrm>
            <a:off x="3930138" y="1123837"/>
            <a:ext cx="7020771" cy="4601183"/>
          </a:xfrm>
          <a:prstGeom prst="rect">
            <a:avLst/>
          </a:prstGeom>
        </p:spPr>
      </p:pic>
    </p:spTree>
    <p:extLst>
      <p:ext uri="{BB962C8B-B14F-4D97-AF65-F5344CB8AC3E}">
        <p14:creationId xmlns:p14="http://schemas.microsoft.com/office/powerpoint/2010/main" val="61186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8FBC-3BBA-4C66-8E53-4BC12893A5A5}"/>
              </a:ext>
            </a:extLst>
          </p:cNvPr>
          <p:cNvSpPr>
            <a:spLocks noGrp="1"/>
          </p:cNvSpPr>
          <p:nvPr>
            <p:ph type="title"/>
          </p:nvPr>
        </p:nvSpPr>
        <p:spPr/>
        <p:txBody>
          <a:bodyPr/>
          <a:lstStyle/>
          <a:p>
            <a:r>
              <a:rPr lang="en-IN" dirty="0"/>
              <a:t>Bi-Plot</a:t>
            </a:r>
          </a:p>
        </p:txBody>
      </p:sp>
      <p:pic>
        <p:nvPicPr>
          <p:cNvPr id="5" name="Content Placeholder 4">
            <a:extLst>
              <a:ext uri="{FF2B5EF4-FFF2-40B4-BE49-F238E27FC236}">
                <a16:creationId xmlns:a16="http://schemas.microsoft.com/office/drawing/2014/main" id="{5CC71B5E-F76C-4F44-A678-876D96E35B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4311" y="1123837"/>
            <a:ext cx="6366934" cy="4851253"/>
          </a:xfrm>
        </p:spPr>
      </p:pic>
    </p:spTree>
    <p:extLst>
      <p:ext uri="{BB962C8B-B14F-4D97-AF65-F5344CB8AC3E}">
        <p14:creationId xmlns:p14="http://schemas.microsoft.com/office/powerpoint/2010/main" val="13972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4410-2E49-4C7E-9706-028171DE8502}"/>
              </a:ext>
            </a:extLst>
          </p:cNvPr>
          <p:cNvSpPr>
            <a:spLocks noGrp="1"/>
          </p:cNvSpPr>
          <p:nvPr>
            <p:ph type="title"/>
          </p:nvPr>
        </p:nvSpPr>
        <p:spPr/>
        <p:txBody>
          <a:bodyPr/>
          <a:lstStyle/>
          <a:p>
            <a:r>
              <a:rPr lang="en-IN" dirty="0"/>
              <a:t>Histogram</a:t>
            </a:r>
          </a:p>
        </p:txBody>
      </p:sp>
      <p:sp>
        <p:nvSpPr>
          <p:cNvPr id="6" name="Text Placeholder 5">
            <a:extLst>
              <a:ext uri="{FF2B5EF4-FFF2-40B4-BE49-F238E27FC236}">
                <a16:creationId xmlns:a16="http://schemas.microsoft.com/office/drawing/2014/main" id="{A9D8C44B-FAC2-45A0-933C-DE42191C9B3D}"/>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Histogram1 is based on LD1</a:t>
            </a:r>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LD1</a:t>
            </a:r>
            <a:r>
              <a:rPr lang="en-IN" dirty="0">
                <a:latin typeface="Times New Roman" panose="02020603050405020304" pitchFamily="18" charset="0"/>
                <a:cs typeface="Times New Roman" panose="02020603050405020304" pitchFamily="18" charset="0"/>
              </a:rPr>
              <a:t> = 0.9904</a:t>
            </a:r>
          </a:p>
        </p:txBody>
      </p:sp>
      <p:pic>
        <p:nvPicPr>
          <p:cNvPr id="5" name="Content Placeholder 4">
            <a:extLst>
              <a:ext uri="{FF2B5EF4-FFF2-40B4-BE49-F238E27FC236}">
                <a16:creationId xmlns:a16="http://schemas.microsoft.com/office/drawing/2014/main" id="{038EA720-CE8C-4919-87D9-3EBEBEAD42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67150" y="2393244"/>
            <a:ext cx="3673828" cy="3331776"/>
          </a:xfrm>
        </p:spPr>
      </p:pic>
      <p:sp>
        <p:nvSpPr>
          <p:cNvPr id="7" name="Text Placeholder 6">
            <a:extLst>
              <a:ext uri="{FF2B5EF4-FFF2-40B4-BE49-F238E27FC236}">
                <a16:creationId xmlns:a16="http://schemas.microsoft.com/office/drawing/2014/main" id="{D691D104-B8B9-48A2-A44B-BF4A67EBD0A3}"/>
              </a:ext>
            </a:extLst>
          </p:cNvPr>
          <p:cNvSpPr>
            <a:spLocks noGrp="1"/>
          </p:cNvSpPr>
          <p:nvPr>
            <p:ph type="body" sz="quarter" idx="3"/>
          </p:nvPr>
        </p:nvSpPr>
        <p:spPr/>
        <p:txBody>
          <a:bodyPr/>
          <a:lstStyle/>
          <a:p>
            <a:r>
              <a:rPr lang="en-IN" dirty="0">
                <a:latin typeface="Times New Roman" panose="02020603050405020304" pitchFamily="18" charset="0"/>
                <a:cs typeface="Times New Roman" panose="02020603050405020304" pitchFamily="18" charset="0"/>
              </a:rPr>
              <a:t>Histogram2 is based on LD2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LD2=0.0096</a:t>
            </a:r>
          </a:p>
        </p:txBody>
      </p:sp>
      <p:pic>
        <p:nvPicPr>
          <p:cNvPr id="10" name="Content Placeholder 9">
            <a:extLst>
              <a:ext uri="{FF2B5EF4-FFF2-40B4-BE49-F238E27FC236}">
                <a16:creationId xmlns:a16="http://schemas.microsoft.com/office/drawing/2014/main" id="{E725880D-CA70-47D3-BED7-93D29FCFD83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818438" y="2393244"/>
            <a:ext cx="3673828" cy="3331776"/>
          </a:xfrm>
        </p:spPr>
      </p:pic>
    </p:spTree>
    <p:extLst>
      <p:ext uri="{BB962C8B-B14F-4D97-AF65-F5344CB8AC3E}">
        <p14:creationId xmlns:p14="http://schemas.microsoft.com/office/powerpoint/2010/main" val="27822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9673-70C5-44E6-881C-79DE02762292}"/>
              </a:ext>
            </a:extLst>
          </p:cNvPr>
          <p:cNvSpPr>
            <a:spLocks noGrp="1"/>
          </p:cNvSpPr>
          <p:nvPr>
            <p:ph type="title"/>
          </p:nvPr>
        </p:nvSpPr>
        <p:spPr/>
        <p:txBody>
          <a:bodyPr/>
          <a:lstStyle/>
          <a:p>
            <a:r>
              <a:rPr lang="en-IN" dirty="0"/>
              <a:t>Analysis by using Support Vector Machine(SVM) </a:t>
            </a:r>
          </a:p>
        </p:txBody>
      </p:sp>
      <p:pic>
        <p:nvPicPr>
          <p:cNvPr id="4" name="Content Placeholder 3">
            <a:extLst>
              <a:ext uri="{FF2B5EF4-FFF2-40B4-BE49-F238E27FC236}">
                <a16:creationId xmlns:a16="http://schemas.microsoft.com/office/drawing/2014/main" id="{5697CF4B-09D9-4E2E-90D6-1E09B5B2660D}"/>
              </a:ext>
            </a:extLst>
          </p:cNvPr>
          <p:cNvPicPr>
            <a:picLocks noGrp="1" noChangeAspect="1"/>
          </p:cNvPicPr>
          <p:nvPr>
            <p:ph idx="1"/>
          </p:nvPr>
        </p:nvPicPr>
        <p:blipFill>
          <a:blip r:embed="rId2"/>
          <a:stretch>
            <a:fillRect/>
          </a:stretch>
        </p:blipFill>
        <p:spPr>
          <a:xfrm>
            <a:off x="3780141" y="1264356"/>
            <a:ext cx="6764387" cy="4084827"/>
          </a:xfrm>
          <a:prstGeom prst="rect">
            <a:avLst/>
          </a:prstGeom>
        </p:spPr>
      </p:pic>
    </p:spTree>
    <p:extLst>
      <p:ext uri="{BB962C8B-B14F-4D97-AF65-F5344CB8AC3E}">
        <p14:creationId xmlns:p14="http://schemas.microsoft.com/office/powerpoint/2010/main" val="128285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8487-F1C5-4FD3-B49C-6A8D376DD986}"/>
              </a:ext>
            </a:extLst>
          </p:cNvPr>
          <p:cNvSpPr>
            <a:spLocks noGrp="1"/>
          </p:cNvSpPr>
          <p:nvPr>
            <p:ph type="title"/>
          </p:nvPr>
        </p:nvSpPr>
        <p:spPr/>
        <p:txBody>
          <a:bodyPr/>
          <a:lstStyle/>
          <a:p>
            <a:r>
              <a:rPr lang="en-IN" dirty="0"/>
              <a:t>Analysis by Using Random Forest</a:t>
            </a:r>
          </a:p>
        </p:txBody>
      </p:sp>
      <p:pic>
        <p:nvPicPr>
          <p:cNvPr id="4" name="Content Placeholder 3">
            <a:extLst>
              <a:ext uri="{FF2B5EF4-FFF2-40B4-BE49-F238E27FC236}">
                <a16:creationId xmlns:a16="http://schemas.microsoft.com/office/drawing/2014/main" id="{F787D1F3-744F-4C62-9184-5E05821030BE}"/>
              </a:ext>
            </a:extLst>
          </p:cNvPr>
          <p:cNvPicPr>
            <a:picLocks noGrp="1" noChangeAspect="1"/>
          </p:cNvPicPr>
          <p:nvPr>
            <p:ph idx="1"/>
          </p:nvPr>
        </p:nvPicPr>
        <p:blipFill>
          <a:blip r:embed="rId2"/>
          <a:stretch>
            <a:fillRect/>
          </a:stretch>
        </p:blipFill>
        <p:spPr>
          <a:xfrm>
            <a:off x="3799064" y="1369850"/>
            <a:ext cx="7005078" cy="4109156"/>
          </a:xfrm>
          <a:prstGeom prst="rect">
            <a:avLst/>
          </a:prstGeom>
        </p:spPr>
      </p:pic>
    </p:spTree>
    <p:extLst>
      <p:ext uri="{BB962C8B-B14F-4D97-AF65-F5344CB8AC3E}">
        <p14:creationId xmlns:p14="http://schemas.microsoft.com/office/powerpoint/2010/main" val="280154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60ADB7-AA20-42F5-B08E-F02F0F013CC6}"/>
              </a:ext>
            </a:extLst>
          </p:cNvPr>
          <p:cNvSpPr>
            <a:spLocks noGrp="1"/>
          </p:cNvSpPr>
          <p:nvPr>
            <p:ph type="title"/>
          </p:nvPr>
        </p:nvSpPr>
        <p:spPr/>
        <p:txBody>
          <a:bodyPr/>
          <a:lstStyle/>
          <a:p>
            <a:r>
              <a:rPr lang="en-IN" dirty="0"/>
              <a:t>DATA ANALYSIS</a:t>
            </a:r>
            <a:br>
              <a:rPr lang="en-IN" dirty="0"/>
            </a:br>
            <a:r>
              <a:rPr lang="en-IN" dirty="0"/>
              <a:t>PROCESS</a:t>
            </a:r>
          </a:p>
        </p:txBody>
      </p:sp>
      <p:sp>
        <p:nvSpPr>
          <p:cNvPr id="10" name="Content Placeholder 9">
            <a:extLst>
              <a:ext uri="{FF2B5EF4-FFF2-40B4-BE49-F238E27FC236}">
                <a16:creationId xmlns:a16="http://schemas.microsoft.com/office/drawing/2014/main" id="{80C131A1-F042-4D43-A3EC-11FF5324CFAB}"/>
              </a:ext>
            </a:extLst>
          </p:cNvPr>
          <p:cNvSpPr>
            <a:spLocks noGrp="1"/>
          </p:cNvSpPr>
          <p:nvPr>
            <p:ph idx="1"/>
          </p:nvPr>
        </p:nvSpPr>
        <p:spPr/>
        <p:txBody>
          <a:bodyPr>
            <a:normAutofit/>
          </a:bodyPr>
          <a:lstStyle/>
          <a:p>
            <a:r>
              <a:rPr lang="en-IN" dirty="0"/>
              <a:t>Data collection and preparation</a:t>
            </a:r>
            <a:br>
              <a:rPr lang="en-IN" dirty="0"/>
            </a:br>
            <a:r>
              <a:rPr lang="en-IN" dirty="0"/>
              <a:t>a) Collect data</a:t>
            </a:r>
            <a:br>
              <a:rPr lang="en-IN" dirty="0"/>
            </a:br>
            <a:r>
              <a:rPr lang="en-IN" dirty="0"/>
              <a:t>b) Set up structure of data</a:t>
            </a:r>
            <a:br>
              <a:rPr lang="en-IN" dirty="0"/>
            </a:br>
            <a:r>
              <a:rPr lang="en-IN" dirty="0"/>
              <a:t>c) Enter data </a:t>
            </a:r>
            <a:br>
              <a:rPr lang="en-IN" dirty="0"/>
            </a:br>
            <a:r>
              <a:rPr lang="en-IN" dirty="0"/>
              <a:t>d) Split the data into train and test data</a:t>
            </a:r>
          </a:p>
          <a:p>
            <a:endParaRPr lang="en-IN" dirty="0"/>
          </a:p>
          <a:p>
            <a:r>
              <a:rPr lang="en-IN" dirty="0"/>
              <a:t>Exploration of data</a:t>
            </a:r>
            <a:br>
              <a:rPr lang="en-IN" dirty="0"/>
            </a:br>
            <a:r>
              <a:rPr lang="en-IN" dirty="0"/>
              <a:t>a) Levels of the Class</a:t>
            </a:r>
            <a:br>
              <a:rPr lang="en-IN" dirty="0"/>
            </a:br>
            <a:r>
              <a:rPr lang="en-IN" dirty="0"/>
              <a:t>b) Class distribution</a:t>
            </a:r>
            <a:br>
              <a:rPr lang="en-IN" dirty="0"/>
            </a:br>
            <a:r>
              <a:rPr lang="en-IN" dirty="0"/>
              <a:t>c) Plot graphs</a:t>
            </a:r>
          </a:p>
          <a:p>
            <a:endParaRPr lang="en-IN" dirty="0"/>
          </a:p>
          <a:p>
            <a:r>
              <a:rPr lang="en-IN" dirty="0"/>
              <a:t>Analysis </a:t>
            </a:r>
            <a:br>
              <a:rPr lang="en-IN" dirty="0"/>
            </a:br>
            <a:r>
              <a:rPr lang="en-IN" dirty="0"/>
              <a:t>a) Explore relation between variables</a:t>
            </a:r>
            <a:br>
              <a:rPr lang="en-IN" dirty="0"/>
            </a:br>
            <a:r>
              <a:rPr lang="en-IN" dirty="0"/>
              <a:t>b) Compare the algorithm</a:t>
            </a:r>
            <a:br>
              <a:rPr lang="en-IN" dirty="0"/>
            </a:br>
            <a:r>
              <a:rPr lang="en-IN" dirty="0"/>
              <a:t>c) Check accuracy </a:t>
            </a:r>
          </a:p>
        </p:txBody>
      </p:sp>
    </p:spTree>
    <p:extLst>
      <p:ext uri="{BB962C8B-B14F-4D97-AF65-F5344CB8AC3E}">
        <p14:creationId xmlns:p14="http://schemas.microsoft.com/office/powerpoint/2010/main" val="1819648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6D6FD4-D0D7-4CF1-B71B-0AEBF194A6FE}"/>
              </a:ext>
            </a:extLst>
          </p:cNvPr>
          <p:cNvSpPr>
            <a:spLocks noGrp="1"/>
          </p:cNvSpPr>
          <p:nvPr>
            <p:ph type="ctrTitle"/>
          </p:nvPr>
        </p:nvSpPr>
        <p:spPr>
          <a:xfrm>
            <a:off x="1069848" y="1298448"/>
            <a:ext cx="7315200" cy="3702530"/>
          </a:xfrm>
        </p:spPr>
        <p:txBody>
          <a:bodyPr>
            <a:normAutofit/>
          </a:bodyPr>
          <a:lstStyle/>
          <a:p>
            <a:r>
              <a:rPr lang="en-IN" dirty="0"/>
              <a:t>THANK YOU</a:t>
            </a:r>
            <a:endParaRPr lang="en-IN" sz="2000" dirty="0"/>
          </a:p>
        </p:txBody>
      </p:sp>
    </p:spTree>
    <p:extLst>
      <p:ext uri="{BB962C8B-B14F-4D97-AF65-F5344CB8AC3E}">
        <p14:creationId xmlns:p14="http://schemas.microsoft.com/office/powerpoint/2010/main" val="382898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C92276-B04E-48F1-9816-5A4CD74C7FDB}"/>
              </a:ext>
            </a:extLst>
          </p:cNvPr>
          <p:cNvPicPr>
            <a:picLocks noChangeAspect="1"/>
          </p:cNvPicPr>
          <p:nvPr/>
        </p:nvPicPr>
        <p:blipFill>
          <a:blip r:embed="rId2"/>
          <a:stretch>
            <a:fillRect/>
          </a:stretch>
        </p:blipFill>
        <p:spPr>
          <a:xfrm>
            <a:off x="1110015" y="917916"/>
            <a:ext cx="3174648" cy="2368900"/>
          </a:xfrm>
          <a:prstGeom prst="rect">
            <a:avLst/>
          </a:prstGeom>
        </p:spPr>
      </p:pic>
      <p:pic>
        <p:nvPicPr>
          <p:cNvPr id="5" name="Picture 4">
            <a:extLst>
              <a:ext uri="{FF2B5EF4-FFF2-40B4-BE49-F238E27FC236}">
                <a16:creationId xmlns:a16="http://schemas.microsoft.com/office/drawing/2014/main" id="{06F285D9-C81B-446D-9C67-ECE544126355}"/>
              </a:ext>
            </a:extLst>
          </p:cNvPr>
          <p:cNvPicPr>
            <a:picLocks noChangeAspect="1"/>
          </p:cNvPicPr>
          <p:nvPr/>
        </p:nvPicPr>
        <p:blipFill>
          <a:blip r:embed="rId3"/>
          <a:stretch>
            <a:fillRect/>
          </a:stretch>
        </p:blipFill>
        <p:spPr>
          <a:xfrm>
            <a:off x="5749749" y="1848026"/>
            <a:ext cx="4733925" cy="3590925"/>
          </a:xfrm>
          <a:prstGeom prst="rect">
            <a:avLst/>
          </a:prstGeom>
        </p:spPr>
      </p:pic>
      <p:pic>
        <p:nvPicPr>
          <p:cNvPr id="6" name="Picture 5">
            <a:extLst>
              <a:ext uri="{FF2B5EF4-FFF2-40B4-BE49-F238E27FC236}">
                <a16:creationId xmlns:a16="http://schemas.microsoft.com/office/drawing/2014/main" id="{95499022-0728-4E59-AC19-22BBA6F6293C}"/>
              </a:ext>
            </a:extLst>
          </p:cNvPr>
          <p:cNvPicPr>
            <a:picLocks noChangeAspect="1"/>
          </p:cNvPicPr>
          <p:nvPr/>
        </p:nvPicPr>
        <p:blipFill>
          <a:blip r:embed="rId4"/>
          <a:stretch>
            <a:fillRect/>
          </a:stretch>
        </p:blipFill>
        <p:spPr>
          <a:xfrm>
            <a:off x="1110014" y="3899416"/>
            <a:ext cx="3174649" cy="2569175"/>
          </a:xfrm>
          <a:prstGeom prst="rect">
            <a:avLst/>
          </a:prstGeom>
        </p:spPr>
      </p:pic>
      <p:sp>
        <p:nvSpPr>
          <p:cNvPr id="7" name="TextBox 6">
            <a:extLst>
              <a:ext uri="{FF2B5EF4-FFF2-40B4-BE49-F238E27FC236}">
                <a16:creationId xmlns:a16="http://schemas.microsoft.com/office/drawing/2014/main" id="{D356455B-DC4F-47F1-9CAF-4A14F4A3BAC9}"/>
              </a:ext>
            </a:extLst>
          </p:cNvPr>
          <p:cNvSpPr txBox="1"/>
          <p:nvPr/>
        </p:nvSpPr>
        <p:spPr>
          <a:xfrm>
            <a:off x="1110015" y="389409"/>
            <a:ext cx="3012900" cy="369332"/>
          </a:xfrm>
          <a:prstGeom prst="rect">
            <a:avLst/>
          </a:prstGeom>
          <a:noFill/>
        </p:spPr>
        <p:txBody>
          <a:bodyPr wrap="square" rtlCol="0">
            <a:spAutoFit/>
          </a:bodyPr>
          <a:lstStyle/>
          <a:p>
            <a:r>
              <a:rPr lang="en-IN" dirty="0"/>
              <a:t>Iris </a:t>
            </a:r>
            <a:r>
              <a:rPr lang="en-IN" dirty="0" err="1"/>
              <a:t>setosa</a:t>
            </a:r>
            <a:endParaRPr lang="en-IN" dirty="0"/>
          </a:p>
        </p:txBody>
      </p:sp>
      <p:sp>
        <p:nvSpPr>
          <p:cNvPr id="8" name="TextBox 7">
            <a:extLst>
              <a:ext uri="{FF2B5EF4-FFF2-40B4-BE49-F238E27FC236}">
                <a16:creationId xmlns:a16="http://schemas.microsoft.com/office/drawing/2014/main" id="{0679F776-89BF-4D4D-8220-26CFEFD102E3}"/>
              </a:ext>
            </a:extLst>
          </p:cNvPr>
          <p:cNvSpPr txBox="1"/>
          <p:nvPr/>
        </p:nvSpPr>
        <p:spPr>
          <a:xfrm>
            <a:off x="948267" y="3429000"/>
            <a:ext cx="3174648" cy="369332"/>
          </a:xfrm>
          <a:prstGeom prst="rect">
            <a:avLst/>
          </a:prstGeom>
          <a:noFill/>
        </p:spPr>
        <p:txBody>
          <a:bodyPr wrap="square" rtlCol="0">
            <a:spAutoFit/>
          </a:bodyPr>
          <a:lstStyle/>
          <a:p>
            <a:r>
              <a:rPr lang="en-IN" dirty="0"/>
              <a:t>Iris virginica</a:t>
            </a:r>
          </a:p>
        </p:txBody>
      </p:sp>
      <p:sp>
        <p:nvSpPr>
          <p:cNvPr id="10" name="TextBox 9">
            <a:extLst>
              <a:ext uri="{FF2B5EF4-FFF2-40B4-BE49-F238E27FC236}">
                <a16:creationId xmlns:a16="http://schemas.microsoft.com/office/drawing/2014/main" id="{0177F689-C9E4-4989-866C-EC0F67CEA077}"/>
              </a:ext>
            </a:extLst>
          </p:cNvPr>
          <p:cNvSpPr txBox="1"/>
          <p:nvPr/>
        </p:nvSpPr>
        <p:spPr>
          <a:xfrm>
            <a:off x="5749749" y="1084960"/>
            <a:ext cx="4365095" cy="369332"/>
          </a:xfrm>
          <a:prstGeom prst="rect">
            <a:avLst/>
          </a:prstGeom>
          <a:noFill/>
        </p:spPr>
        <p:txBody>
          <a:bodyPr wrap="square" rtlCol="0">
            <a:spAutoFit/>
          </a:bodyPr>
          <a:lstStyle/>
          <a:p>
            <a:r>
              <a:rPr lang="en-IN" dirty="0"/>
              <a:t>Iris versicolor</a:t>
            </a:r>
          </a:p>
        </p:txBody>
      </p:sp>
    </p:spTree>
    <p:extLst>
      <p:ext uri="{BB962C8B-B14F-4D97-AF65-F5344CB8AC3E}">
        <p14:creationId xmlns:p14="http://schemas.microsoft.com/office/powerpoint/2010/main" val="139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97A352-D110-4DAB-BFEB-54B149A81A33}"/>
              </a:ext>
            </a:extLst>
          </p:cNvPr>
          <p:cNvSpPr>
            <a:spLocks noGrp="1"/>
          </p:cNvSpPr>
          <p:nvPr>
            <p:ph type="title"/>
          </p:nvPr>
        </p:nvSpPr>
        <p:spPr/>
        <p:txBody>
          <a:bodyPr/>
          <a:lstStyle/>
          <a:p>
            <a:r>
              <a:rPr lang="en-IN" dirty="0"/>
              <a:t>Iris flower data-set</a:t>
            </a:r>
          </a:p>
        </p:txBody>
      </p:sp>
      <p:sp>
        <p:nvSpPr>
          <p:cNvPr id="6" name="Content Placeholder 5">
            <a:extLst>
              <a:ext uri="{FF2B5EF4-FFF2-40B4-BE49-F238E27FC236}">
                <a16:creationId xmlns:a16="http://schemas.microsoft.com/office/drawing/2014/main" id="{7EB3EA8A-69B0-452A-908A-2D27EDBF6981}"/>
              </a:ext>
            </a:extLst>
          </p:cNvPr>
          <p:cNvSpPr>
            <a:spLocks noGrp="1"/>
          </p:cNvSpPr>
          <p:nvPr>
            <p:ph idx="1"/>
          </p:nvPr>
        </p:nvSpPr>
        <p:spPr/>
        <p:txBody>
          <a:bodyPr/>
          <a:lstStyle/>
          <a:p>
            <a:r>
              <a:rPr lang="en-IN" dirty="0"/>
              <a:t>Also called Fisher’s Iris data set or Anderson’s Iris data set</a:t>
            </a:r>
          </a:p>
          <a:p>
            <a:r>
              <a:rPr lang="en-IN" dirty="0"/>
              <a:t>Collected by Edgar Anderson and </a:t>
            </a:r>
            <a:r>
              <a:rPr lang="en-IN" dirty="0" err="1"/>
              <a:t>Gaspé</a:t>
            </a:r>
            <a:r>
              <a:rPr lang="en-IN" dirty="0"/>
              <a:t> Peninsula          </a:t>
            </a:r>
          </a:p>
          <a:p>
            <a:r>
              <a:rPr lang="en-IN" dirty="0"/>
              <a:t>To quantify the morphologic variation of Iris flowers of three related species </a:t>
            </a:r>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228177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A4CD-8058-4725-BCD8-FD4EEC5DD4C2}"/>
              </a:ext>
            </a:extLst>
          </p:cNvPr>
          <p:cNvSpPr>
            <a:spLocks noGrp="1"/>
          </p:cNvSpPr>
          <p:nvPr>
            <p:ph type="title"/>
          </p:nvPr>
        </p:nvSpPr>
        <p:spPr/>
        <p:txBody>
          <a:bodyPr/>
          <a:lstStyle/>
          <a:p>
            <a:r>
              <a:rPr lang="en-IN" dirty="0"/>
              <a:t>Exploration of Data</a:t>
            </a:r>
          </a:p>
        </p:txBody>
      </p:sp>
      <p:sp>
        <p:nvSpPr>
          <p:cNvPr id="4" name="Rectangle: Beveled 3">
            <a:extLst>
              <a:ext uri="{FF2B5EF4-FFF2-40B4-BE49-F238E27FC236}">
                <a16:creationId xmlns:a16="http://schemas.microsoft.com/office/drawing/2014/main" id="{D6CD4B3F-7BCF-47EB-A610-A4AA00E38C99}"/>
              </a:ext>
            </a:extLst>
          </p:cNvPr>
          <p:cNvSpPr/>
          <p:nvPr/>
        </p:nvSpPr>
        <p:spPr>
          <a:xfrm>
            <a:off x="4289777" y="564443"/>
            <a:ext cx="2947482" cy="286455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Descriptive </a:t>
            </a:r>
            <a:br>
              <a:rPr lang="en-IN" sz="3200" dirty="0"/>
            </a:br>
            <a:r>
              <a:rPr lang="en-IN" sz="3200" dirty="0"/>
              <a:t>Statistics</a:t>
            </a:r>
          </a:p>
        </p:txBody>
      </p:sp>
      <p:sp>
        <p:nvSpPr>
          <p:cNvPr id="5" name="Rectangle: Beveled 4">
            <a:extLst>
              <a:ext uri="{FF2B5EF4-FFF2-40B4-BE49-F238E27FC236}">
                <a16:creationId xmlns:a16="http://schemas.microsoft.com/office/drawing/2014/main" id="{316FF5A1-1539-46FB-9E1E-29E98799E289}"/>
              </a:ext>
            </a:extLst>
          </p:cNvPr>
          <p:cNvSpPr/>
          <p:nvPr/>
        </p:nvSpPr>
        <p:spPr>
          <a:xfrm>
            <a:off x="7704664" y="3160888"/>
            <a:ext cx="2947482" cy="320604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Graphs</a:t>
            </a:r>
          </a:p>
        </p:txBody>
      </p:sp>
    </p:spTree>
    <p:extLst>
      <p:ext uri="{BB962C8B-B14F-4D97-AF65-F5344CB8AC3E}">
        <p14:creationId xmlns:p14="http://schemas.microsoft.com/office/powerpoint/2010/main" val="184531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FC93-1B92-4944-9C3D-26DBA66520DE}"/>
              </a:ext>
            </a:extLst>
          </p:cNvPr>
          <p:cNvSpPr>
            <a:spLocks noGrp="1"/>
          </p:cNvSpPr>
          <p:nvPr>
            <p:ph type="title"/>
          </p:nvPr>
        </p:nvSpPr>
        <p:spPr/>
        <p:txBody>
          <a:bodyPr/>
          <a:lstStyle/>
          <a:p>
            <a:r>
              <a:rPr lang="en-IN" dirty="0"/>
              <a:t>Some basic functions in R to examine Iris data:-</a:t>
            </a:r>
          </a:p>
        </p:txBody>
      </p:sp>
      <p:sp>
        <p:nvSpPr>
          <p:cNvPr id="3" name="Content Placeholder 2">
            <a:extLst>
              <a:ext uri="{FF2B5EF4-FFF2-40B4-BE49-F238E27FC236}">
                <a16:creationId xmlns:a16="http://schemas.microsoft.com/office/drawing/2014/main" id="{704BD6A2-DA54-4B45-8D47-B275FCE2B914}"/>
              </a:ext>
            </a:extLst>
          </p:cNvPr>
          <p:cNvSpPr>
            <a:spLocks noGrp="1"/>
          </p:cNvSpPr>
          <p:nvPr>
            <p:ph idx="1"/>
          </p:nvPr>
        </p:nvSpPr>
        <p:spPr/>
        <p:txBody>
          <a:bodyPr/>
          <a:lstStyle/>
          <a:p>
            <a:pPr marL="0" indent="0">
              <a:buNone/>
            </a:pPr>
            <a:r>
              <a:rPr lang="en-IN" dirty="0"/>
              <a:t>Class Distribution</a:t>
            </a:r>
          </a:p>
          <a:p>
            <a:pPr marL="0" indent="0">
              <a:buNone/>
            </a:pPr>
            <a:r>
              <a:rPr lang="en-IN" i="1" dirty="0">
                <a:solidFill>
                  <a:schemeClr val="accent3">
                    <a:lumMod val="50000"/>
                  </a:schemeClr>
                </a:solidFill>
              </a:rPr>
              <a:t>percentage &lt;- </a:t>
            </a:r>
            <a:r>
              <a:rPr lang="en-IN" i="1" dirty="0" err="1">
                <a:solidFill>
                  <a:schemeClr val="accent3">
                    <a:lumMod val="50000"/>
                  </a:schemeClr>
                </a:solidFill>
              </a:rPr>
              <a:t>prop.table</a:t>
            </a:r>
            <a:r>
              <a:rPr lang="en-IN" i="1" dirty="0">
                <a:solidFill>
                  <a:schemeClr val="accent3">
                    <a:lumMod val="50000"/>
                  </a:schemeClr>
                </a:solidFill>
              </a:rPr>
              <a:t>(table(</a:t>
            </a:r>
            <a:r>
              <a:rPr lang="en-IN" i="1" dirty="0" err="1">
                <a:solidFill>
                  <a:schemeClr val="accent3">
                    <a:lumMod val="50000"/>
                  </a:schemeClr>
                </a:solidFill>
              </a:rPr>
              <a:t>dataset$Species</a:t>
            </a:r>
            <a:r>
              <a:rPr lang="en-IN" i="1" dirty="0">
                <a:solidFill>
                  <a:schemeClr val="accent3">
                    <a:lumMod val="50000"/>
                  </a:schemeClr>
                </a:solidFill>
              </a:rPr>
              <a:t>)) * 100</a:t>
            </a:r>
          </a:p>
          <a:p>
            <a:pPr marL="0" indent="0">
              <a:buNone/>
            </a:pPr>
            <a:r>
              <a:rPr lang="en-IN" i="1" dirty="0" err="1">
                <a:solidFill>
                  <a:schemeClr val="accent3">
                    <a:lumMod val="50000"/>
                  </a:schemeClr>
                </a:solidFill>
              </a:rPr>
              <a:t>cbind</a:t>
            </a:r>
            <a:r>
              <a:rPr lang="en-IN" i="1" dirty="0">
                <a:solidFill>
                  <a:schemeClr val="accent3">
                    <a:lumMod val="50000"/>
                  </a:schemeClr>
                </a:solidFill>
              </a:rPr>
              <a:t>(</a:t>
            </a:r>
            <a:r>
              <a:rPr lang="en-IN" i="1" dirty="0" err="1">
                <a:solidFill>
                  <a:schemeClr val="accent3">
                    <a:lumMod val="50000"/>
                  </a:schemeClr>
                </a:solidFill>
              </a:rPr>
              <a:t>freq</a:t>
            </a:r>
            <a:r>
              <a:rPr lang="en-IN" i="1" dirty="0">
                <a:solidFill>
                  <a:schemeClr val="accent3">
                    <a:lumMod val="50000"/>
                  </a:schemeClr>
                </a:solidFill>
              </a:rPr>
              <a:t>=table(</a:t>
            </a:r>
            <a:r>
              <a:rPr lang="en-IN" i="1" dirty="0" err="1">
                <a:solidFill>
                  <a:schemeClr val="accent3">
                    <a:lumMod val="50000"/>
                  </a:schemeClr>
                </a:solidFill>
              </a:rPr>
              <a:t>dataset$species</a:t>
            </a:r>
            <a:r>
              <a:rPr lang="en-IN" i="1" dirty="0">
                <a:solidFill>
                  <a:schemeClr val="accent3">
                    <a:lumMod val="50000"/>
                  </a:schemeClr>
                </a:solidFill>
              </a:rPr>
              <a:t>), percentage=percentage)</a:t>
            </a:r>
          </a:p>
          <a:p>
            <a:pPr marL="0" indent="0">
              <a:buNone/>
            </a:pPr>
            <a:endParaRPr lang="en-IN" i="1" dirty="0">
              <a:solidFill>
                <a:schemeClr val="accent3">
                  <a:lumMod val="50000"/>
                </a:schemeClr>
              </a:solidFill>
            </a:endParaRPr>
          </a:p>
          <a:p>
            <a:pPr marL="0" indent="0">
              <a:buNone/>
            </a:pPr>
            <a:r>
              <a:rPr lang="en-IN" dirty="0">
                <a:solidFill>
                  <a:schemeClr val="bg2">
                    <a:lumMod val="50000"/>
                  </a:schemeClr>
                </a:solidFill>
              </a:rPr>
              <a:t>Levels of the Class</a:t>
            </a:r>
          </a:p>
          <a:p>
            <a:pPr marL="0" indent="0">
              <a:buNone/>
            </a:pPr>
            <a:r>
              <a:rPr lang="en-IN" i="1" dirty="0">
                <a:solidFill>
                  <a:schemeClr val="accent3">
                    <a:lumMod val="50000"/>
                  </a:schemeClr>
                </a:solidFill>
              </a:rPr>
              <a:t>levels(</a:t>
            </a:r>
            <a:r>
              <a:rPr lang="en-IN" i="1" dirty="0" err="1">
                <a:solidFill>
                  <a:schemeClr val="accent3">
                    <a:lumMod val="50000"/>
                  </a:schemeClr>
                </a:solidFill>
              </a:rPr>
              <a:t>dataset$Species</a:t>
            </a:r>
            <a:r>
              <a:rPr lang="en-IN" i="1" dirty="0">
                <a:solidFill>
                  <a:schemeClr val="accent3">
                    <a:lumMod val="50000"/>
                  </a:schemeClr>
                </a:solidFill>
              </a:rPr>
              <a:t>)</a:t>
            </a:r>
          </a:p>
          <a:p>
            <a:pPr marL="0" indent="0">
              <a:buNone/>
            </a:pPr>
            <a:endParaRPr lang="en-IN" i="1" dirty="0">
              <a:solidFill>
                <a:schemeClr val="accent3">
                  <a:lumMod val="50000"/>
                </a:schemeClr>
              </a:solidFill>
            </a:endParaRPr>
          </a:p>
          <a:p>
            <a:pPr marL="0" indent="0">
              <a:buNone/>
            </a:pPr>
            <a:r>
              <a:rPr lang="en-IN" dirty="0"/>
              <a:t>List types for each attributes</a:t>
            </a:r>
            <a:endParaRPr lang="en-IN" i="1" dirty="0">
              <a:solidFill>
                <a:schemeClr val="accent3">
                  <a:lumMod val="50000"/>
                </a:schemeClr>
              </a:solidFill>
            </a:endParaRPr>
          </a:p>
          <a:p>
            <a:pPr marL="0" indent="0">
              <a:buNone/>
            </a:pPr>
            <a:r>
              <a:rPr lang="en-IN" i="1" dirty="0" err="1">
                <a:solidFill>
                  <a:schemeClr val="accent3">
                    <a:lumMod val="50000"/>
                  </a:schemeClr>
                </a:solidFill>
              </a:rPr>
              <a:t>sapply</a:t>
            </a:r>
            <a:r>
              <a:rPr lang="en-IN" i="1" dirty="0">
                <a:solidFill>
                  <a:schemeClr val="accent3">
                    <a:lumMod val="50000"/>
                  </a:schemeClr>
                </a:solidFill>
              </a:rPr>
              <a:t>(dataset, class)</a:t>
            </a:r>
          </a:p>
          <a:p>
            <a:pPr marL="0" indent="0">
              <a:buNone/>
            </a:pPr>
            <a:endParaRPr lang="en-IN" i="1" dirty="0">
              <a:solidFill>
                <a:schemeClr val="accent3">
                  <a:lumMod val="50000"/>
                </a:schemeClr>
              </a:solidFill>
            </a:endParaRPr>
          </a:p>
          <a:p>
            <a:endParaRPr lang="en-IN" dirty="0"/>
          </a:p>
        </p:txBody>
      </p:sp>
    </p:spTree>
    <p:extLst>
      <p:ext uri="{BB962C8B-B14F-4D97-AF65-F5344CB8AC3E}">
        <p14:creationId xmlns:p14="http://schemas.microsoft.com/office/powerpoint/2010/main" val="62968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F981-321D-4F53-9A3E-DA69FDBDED5F}"/>
              </a:ext>
            </a:extLst>
          </p:cNvPr>
          <p:cNvSpPr>
            <a:spLocks noGrp="1"/>
          </p:cNvSpPr>
          <p:nvPr>
            <p:ph type="title"/>
          </p:nvPr>
        </p:nvSpPr>
        <p:spPr/>
        <p:txBody>
          <a:bodyPr/>
          <a:lstStyle/>
          <a:p>
            <a:r>
              <a:rPr lang="en-IN" dirty="0"/>
              <a:t>Summarize </a:t>
            </a:r>
            <a:br>
              <a:rPr lang="en-IN" dirty="0"/>
            </a:br>
            <a:r>
              <a:rPr lang="en-IN" sz="1800" dirty="0"/>
              <a:t>&gt;summary(iris)</a:t>
            </a:r>
            <a:br>
              <a:rPr lang="en-IN" dirty="0"/>
            </a:br>
            <a:endParaRPr lang="en-IN" dirty="0"/>
          </a:p>
        </p:txBody>
      </p:sp>
      <p:sp>
        <p:nvSpPr>
          <p:cNvPr id="7" name="Content Placeholder 6">
            <a:extLst>
              <a:ext uri="{FF2B5EF4-FFF2-40B4-BE49-F238E27FC236}">
                <a16:creationId xmlns:a16="http://schemas.microsoft.com/office/drawing/2014/main" id="{A40A0B54-DD60-4759-BE11-0A02DFAE3DE5}"/>
              </a:ext>
            </a:extLst>
          </p:cNvPr>
          <p:cNvSpPr>
            <a:spLocks noGrp="1"/>
          </p:cNvSpPr>
          <p:nvPr>
            <p:ph idx="1"/>
          </p:nvPr>
        </p:nvSpPr>
        <p:spPr/>
        <p:txBody>
          <a:bodyPr/>
          <a:lstStyle/>
          <a:p>
            <a:r>
              <a:rPr lang="en-IN" dirty="0"/>
              <a:t>Mean</a:t>
            </a:r>
          </a:p>
          <a:p>
            <a:r>
              <a:rPr lang="en-IN" dirty="0"/>
              <a:t>Standard deviation</a:t>
            </a:r>
          </a:p>
          <a:p>
            <a:r>
              <a:rPr lang="en-IN" dirty="0"/>
              <a:t>Minimum</a:t>
            </a:r>
          </a:p>
          <a:p>
            <a:r>
              <a:rPr lang="en-IN" dirty="0"/>
              <a:t>Maximum</a:t>
            </a:r>
          </a:p>
          <a:p>
            <a:r>
              <a:rPr lang="en-IN" dirty="0"/>
              <a:t>Skewness (symmetry)</a:t>
            </a:r>
          </a:p>
          <a:p>
            <a:r>
              <a:rPr lang="en-IN" dirty="0"/>
              <a:t>Kurtosis (</a:t>
            </a:r>
            <a:r>
              <a:rPr lang="en-IN" dirty="0" err="1"/>
              <a:t>peakness</a:t>
            </a:r>
            <a:r>
              <a:rPr lang="en-IN" dirty="0"/>
              <a:t>)</a:t>
            </a:r>
          </a:p>
        </p:txBody>
      </p:sp>
      <p:sp>
        <p:nvSpPr>
          <p:cNvPr id="6" name="Text Placeholder 5">
            <a:extLst>
              <a:ext uri="{FF2B5EF4-FFF2-40B4-BE49-F238E27FC236}">
                <a16:creationId xmlns:a16="http://schemas.microsoft.com/office/drawing/2014/main" id="{434D19EA-4247-40E4-96E7-8FCEB6309F1A}"/>
              </a:ext>
            </a:extLst>
          </p:cNvPr>
          <p:cNvSpPr>
            <a:spLocks noGrp="1"/>
          </p:cNvSpPr>
          <p:nvPr>
            <p:ph type="body" sz="quarter" idx="4294967295"/>
          </p:nvPr>
        </p:nvSpPr>
        <p:spPr>
          <a:xfrm>
            <a:off x="3869268" y="1043778"/>
            <a:ext cx="5122333" cy="812800"/>
          </a:xfrm>
        </p:spPr>
        <p:txBody>
          <a:bodyPr>
            <a:noAutofit/>
          </a:bodyPr>
          <a:lstStyle/>
          <a:p>
            <a:pPr marL="0" indent="0">
              <a:buNone/>
            </a:pPr>
            <a:r>
              <a:rPr lang="en-IN" sz="3600" dirty="0"/>
              <a:t>Numerical Descriptive :-</a:t>
            </a:r>
          </a:p>
        </p:txBody>
      </p:sp>
    </p:spTree>
    <p:extLst>
      <p:ext uri="{BB962C8B-B14F-4D97-AF65-F5344CB8AC3E}">
        <p14:creationId xmlns:p14="http://schemas.microsoft.com/office/powerpoint/2010/main" val="387167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F2387-2D86-4CAE-8968-710E3771D59B}"/>
              </a:ext>
            </a:extLst>
          </p:cNvPr>
          <p:cNvSpPr>
            <a:spLocks noGrp="1"/>
          </p:cNvSpPr>
          <p:nvPr>
            <p:ph type="title"/>
          </p:nvPr>
        </p:nvSpPr>
        <p:spPr/>
        <p:txBody>
          <a:bodyPr/>
          <a:lstStyle/>
          <a:p>
            <a:r>
              <a:rPr lang="en-IN" dirty="0"/>
              <a:t>Plots</a:t>
            </a:r>
            <a:br>
              <a:rPr lang="en-IN" dirty="0"/>
            </a:br>
            <a:r>
              <a:rPr lang="en-IN" sz="1800" dirty="0"/>
              <a:t>&gt;plot(iris)</a:t>
            </a:r>
            <a:br>
              <a:rPr lang="en-IN" dirty="0"/>
            </a:br>
            <a:br>
              <a:rPr lang="en-IN" dirty="0"/>
            </a:br>
            <a:r>
              <a:rPr lang="en-IN" dirty="0"/>
              <a:t>(Feature Plot)</a:t>
            </a:r>
          </a:p>
        </p:txBody>
      </p:sp>
      <p:pic>
        <p:nvPicPr>
          <p:cNvPr id="7" name="Content Placeholder 6">
            <a:extLst>
              <a:ext uri="{FF2B5EF4-FFF2-40B4-BE49-F238E27FC236}">
                <a16:creationId xmlns:a16="http://schemas.microsoft.com/office/drawing/2014/main" id="{850A6AA8-718B-4AD4-AC97-2C53D18BC3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785" y="279365"/>
            <a:ext cx="4372104" cy="3579171"/>
          </a:xfrm>
        </p:spPr>
      </p:pic>
      <p:pic>
        <p:nvPicPr>
          <p:cNvPr id="9" name="Picture 8">
            <a:extLst>
              <a:ext uri="{FF2B5EF4-FFF2-40B4-BE49-F238E27FC236}">
                <a16:creationId xmlns:a16="http://schemas.microsoft.com/office/drawing/2014/main" id="{6B871E77-14C9-4E8D-8548-FDF4AB290B62}"/>
              </a:ext>
            </a:extLst>
          </p:cNvPr>
          <p:cNvPicPr>
            <a:picLocks noChangeAspect="1"/>
          </p:cNvPicPr>
          <p:nvPr/>
        </p:nvPicPr>
        <p:blipFill rotWithShape="1">
          <a:blip r:embed="rId3">
            <a:extLst>
              <a:ext uri="{28A0092B-C50C-407E-A947-70E740481C1C}">
                <a14:useLocalDpi xmlns:a14="http://schemas.microsoft.com/office/drawing/2010/main" val="0"/>
              </a:ext>
            </a:extLst>
          </a:blip>
          <a:srcRect l="2973" t="3125"/>
          <a:stretch/>
        </p:blipFill>
        <p:spPr>
          <a:xfrm>
            <a:off x="7442386" y="3424428"/>
            <a:ext cx="4083570" cy="3304856"/>
          </a:xfrm>
          <a:prstGeom prst="rect">
            <a:avLst/>
          </a:prstGeom>
        </p:spPr>
      </p:pic>
    </p:spTree>
    <p:extLst>
      <p:ext uri="{BB962C8B-B14F-4D97-AF65-F5344CB8AC3E}">
        <p14:creationId xmlns:p14="http://schemas.microsoft.com/office/powerpoint/2010/main" val="288904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C996-EACF-4E2C-B366-D58179B01DF2}"/>
              </a:ext>
            </a:extLst>
          </p:cNvPr>
          <p:cNvSpPr>
            <a:spLocks noGrp="1"/>
          </p:cNvSpPr>
          <p:nvPr>
            <p:ph type="title"/>
          </p:nvPr>
        </p:nvSpPr>
        <p:spPr/>
        <p:txBody>
          <a:bodyPr/>
          <a:lstStyle/>
          <a:p>
            <a:r>
              <a:rPr lang="en-IN" dirty="0"/>
              <a:t>Box Plot</a:t>
            </a:r>
            <a:br>
              <a:rPr lang="en-IN" dirty="0"/>
            </a:br>
            <a:br>
              <a:rPr lang="en-IN" sz="900" dirty="0"/>
            </a:br>
            <a:r>
              <a:rPr lang="en-IN" sz="1800" dirty="0"/>
              <a:t>&gt;boxplot(</a:t>
            </a:r>
            <a:r>
              <a:rPr lang="en-IN" sz="1800" dirty="0" err="1"/>
              <a:t>iris$Petal.Length</a:t>
            </a:r>
            <a:r>
              <a:rPr lang="en-IN" sz="1800" dirty="0"/>
              <a:t>~ </a:t>
            </a:r>
            <a:r>
              <a:rPr lang="en-IN" sz="1800" dirty="0" err="1"/>
              <a:t>iris$Species</a:t>
            </a:r>
            <a:r>
              <a:rPr lang="en-IN" sz="1800" dirty="0"/>
              <a:t>) </a:t>
            </a:r>
          </a:p>
        </p:txBody>
      </p:sp>
      <p:pic>
        <p:nvPicPr>
          <p:cNvPr id="4" name="Content Placeholder 3">
            <a:extLst>
              <a:ext uri="{FF2B5EF4-FFF2-40B4-BE49-F238E27FC236}">
                <a16:creationId xmlns:a16="http://schemas.microsoft.com/office/drawing/2014/main" id="{07736D2C-F533-4C84-8EDE-B31D1FC861C4}"/>
              </a:ext>
            </a:extLst>
          </p:cNvPr>
          <p:cNvPicPr>
            <a:picLocks noGrp="1" noChangeAspect="1"/>
          </p:cNvPicPr>
          <p:nvPr>
            <p:ph idx="1"/>
          </p:nvPr>
        </p:nvPicPr>
        <p:blipFill rotWithShape="1">
          <a:blip r:embed="rId2"/>
          <a:srcRect l="-60" t="1398"/>
          <a:stretch/>
        </p:blipFill>
        <p:spPr>
          <a:xfrm>
            <a:off x="4436533" y="1253067"/>
            <a:ext cx="6175905" cy="4404783"/>
          </a:xfrm>
          <a:prstGeom prst="rect">
            <a:avLst/>
          </a:prstGeom>
        </p:spPr>
      </p:pic>
    </p:spTree>
    <p:extLst>
      <p:ext uri="{BB962C8B-B14F-4D97-AF65-F5344CB8AC3E}">
        <p14:creationId xmlns:p14="http://schemas.microsoft.com/office/powerpoint/2010/main" val="201939061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Metropolitan</Template>
  <TotalTime>3979</TotalTime>
  <Words>289</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Corbel</vt:lpstr>
      <vt:lpstr>Times New Roman</vt:lpstr>
      <vt:lpstr>Wingdings 2</vt:lpstr>
      <vt:lpstr>Frame</vt:lpstr>
      <vt:lpstr>Pattern recognition – computer vision analysis</vt:lpstr>
      <vt:lpstr>DATA ANALYSIS PROCESS</vt:lpstr>
      <vt:lpstr>PowerPoint Presentation</vt:lpstr>
      <vt:lpstr>Iris flower data-set</vt:lpstr>
      <vt:lpstr>Exploration of Data</vt:lpstr>
      <vt:lpstr>Some basic functions in R to examine Iris data:-</vt:lpstr>
      <vt:lpstr>Summarize  &gt;summary(iris) </vt:lpstr>
      <vt:lpstr>Plots &gt;plot(iris)  (Feature Plot)</vt:lpstr>
      <vt:lpstr>Box Plot  &gt;boxplot(iris$Petal.Length~ iris$Species) </vt:lpstr>
      <vt:lpstr>Build a statistical model!</vt:lpstr>
      <vt:lpstr>Clustering  Principle : based on  measure of distance. </vt:lpstr>
      <vt:lpstr>Classification</vt:lpstr>
      <vt:lpstr>Analysis</vt:lpstr>
      <vt:lpstr>Correlation</vt:lpstr>
      <vt:lpstr>Linear Regression  Summary</vt:lpstr>
      <vt:lpstr>Bi-Plot</vt:lpstr>
      <vt:lpstr>Histogram</vt:lpstr>
      <vt:lpstr>Analysis by using Support Vector Machine(SVM) </vt:lpstr>
      <vt:lpstr>Analysis by Using Random Forest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DATASET</dc:title>
  <dc:creator>shubham maheshwari</dc:creator>
  <cp:lastModifiedBy>shubham maheshwari</cp:lastModifiedBy>
  <cp:revision>19</cp:revision>
  <dcterms:created xsi:type="dcterms:W3CDTF">2018-07-07T18:29:53Z</dcterms:created>
  <dcterms:modified xsi:type="dcterms:W3CDTF">2018-07-10T12:49:42Z</dcterms:modified>
</cp:coreProperties>
</file>