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reference" TargetMode="External"/><Relationship Id="rId2" Type="http://schemas.openxmlformats.org/officeDocument/2006/relationships/hyperlink" Target="https://en.wikipedia.org/wiki/Named_entity_recogni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elationship_extrac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457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b="1" dirty="0" smtClean="0"/>
              <a:t>Agenda</a:t>
            </a:r>
            <a:endParaRPr lang="en-US" altLang="en-US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192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Introduction to NLP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NLP Resources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NLP Applications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NLP Pipeline</a:t>
            </a:r>
          </a:p>
          <a:p>
            <a:pPr algn="l">
              <a:lnSpc>
                <a:spcPct val="20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284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dirty="0"/>
              <a:t>Tokenization and Sentence Segmentation</a:t>
            </a:r>
            <a:endParaRPr lang="en-GB" altLang="en-US" sz="34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Given a document, find the sentence and token boundaries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altLang="en-US" dirty="0" smtClean="0"/>
              <a:t>		</a:t>
            </a:r>
            <a:r>
              <a:rPr lang="en-US" altLang="en-US" dirty="0" smtClean="0">
                <a:latin typeface="Bookman Old Style" pitchFamily="18" charset="0"/>
              </a:rPr>
              <a:t>The police chased Mr. Smith of Pink Forest, 	Fla. all the way to Bethesda, where he lived.  	Smith had escaped after a shoot-out at his 	workplace, Machinery Inc.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dirty="0" smtClean="0"/>
              <a:t>Why?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dirty="0" smtClean="0"/>
              <a:t>Word counts may be important features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dirty="0" smtClean="0">
                <a:solidFill>
                  <a:srgbClr val="FF0000"/>
                </a:solidFill>
              </a:rPr>
              <a:t>Words may themselves be the object you want to classify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dirty="0" smtClean="0"/>
              <a:t>“lived.” and “lived” should give the same information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dirty="0" smtClean="0">
                <a:solidFill>
                  <a:srgbClr val="FF0000"/>
                </a:solidFill>
              </a:rPr>
              <a:t>different analyses need to align </a:t>
            </a:r>
            <a:r>
              <a:rPr lang="en-US" altLang="en-US" dirty="0" smtClean="0"/>
              <a:t>if you want to leverage multiple annotators from different sources/tasks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569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dirty="0"/>
              <a:t>Part of Speech (POS</a:t>
            </a:r>
            <a:r>
              <a:rPr lang="en-US" altLang="en-US" sz="3600" dirty="0" smtClean="0"/>
              <a:t>)</a:t>
            </a:r>
            <a:endParaRPr lang="en-GB" altLang="en-US" sz="34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Allows simple abstraction for pattern detection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lvl="1">
              <a:buFont typeface="Wingdings" pitchFamily="2" charset="2"/>
              <a:buNone/>
            </a:pPr>
            <a:endParaRPr lang="en-US" altLang="en-US" dirty="0" smtClean="0"/>
          </a:p>
          <a:p>
            <a:pPr lvl="1">
              <a:buFont typeface="Wingdings" pitchFamily="2" charset="2"/>
              <a:buNone/>
            </a:pPr>
            <a:endParaRPr lang="en-US" altLang="en-US" dirty="0" smtClean="0"/>
          </a:p>
          <a:p>
            <a:endParaRPr lang="en-US" altLang="en-US" dirty="0" smtClean="0">
              <a:solidFill>
                <a:srgbClr val="FF0000"/>
              </a:solidFill>
            </a:endParaRPr>
          </a:p>
          <a:p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dirty="0" smtClean="0">
              <a:solidFill>
                <a:srgbClr val="FF0000"/>
              </a:solidFill>
            </a:endParaRPr>
          </a:p>
          <a:p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dirty="0" smtClean="0">
              <a:solidFill>
                <a:srgbClr val="FF0000"/>
              </a:solidFill>
            </a:endParaRPr>
          </a:p>
          <a:p>
            <a:r>
              <a:rPr lang="en-US" altLang="en-US" dirty="0" smtClean="0">
                <a:solidFill>
                  <a:srgbClr val="FF0000"/>
                </a:solidFill>
              </a:rPr>
              <a:t>Disambiguate</a:t>
            </a:r>
            <a:r>
              <a:rPr lang="en-US" altLang="en-US" dirty="0" smtClean="0"/>
              <a:t> a target, e.g. </a:t>
            </a:r>
            <a:br>
              <a:rPr lang="en-US" altLang="en-US" dirty="0" smtClean="0"/>
            </a:br>
            <a:r>
              <a:rPr lang="en-US" altLang="en-US" dirty="0" smtClean="0"/>
              <a:t>	</a:t>
            </a:r>
            <a:r>
              <a:rPr lang="en-US" altLang="en-US" sz="2000" dirty="0" smtClean="0"/>
              <a:t>“make (a cake)” vs. “make (of car)”</a:t>
            </a:r>
            <a:endParaRPr lang="en-US" altLang="en-US" dirty="0" smtClean="0"/>
          </a:p>
          <a:p>
            <a:r>
              <a:rPr lang="en-US" altLang="en-US" dirty="0" smtClean="0"/>
              <a:t>Specify </a:t>
            </a:r>
            <a:r>
              <a:rPr lang="en-US" altLang="en-US" dirty="0" smtClean="0">
                <a:solidFill>
                  <a:srgbClr val="FF0000"/>
                </a:solidFill>
              </a:rPr>
              <a:t>more abstract patterns</a:t>
            </a:r>
            <a:r>
              <a:rPr lang="en-US" altLang="en-US" dirty="0" smtClean="0"/>
              <a:t>, </a:t>
            </a:r>
            <a:br>
              <a:rPr lang="en-US" altLang="en-US" dirty="0" smtClean="0"/>
            </a:br>
            <a:r>
              <a:rPr lang="en-US" altLang="en-US" dirty="0" smtClean="0"/>
              <a:t>	</a:t>
            </a:r>
            <a:r>
              <a:rPr lang="en-US" altLang="en-US" sz="2000" dirty="0" smtClean="0"/>
              <a:t>e.g. Noun Phrase: ( DT JJ* NN )</a:t>
            </a:r>
            <a:endParaRPr lang="en-US" altLang="en-US" dirty="0" smtClean="0"/>
          </a:p>
          <a:p>
            <a:r>
              <a:rPr lang="en-US" altLang="en-US" dirty="0" smtClean="0"/>
              <a:t>Specify </a:t>
            </a:r>
            <a:r>
              <a:rPr lang="en-US" altLang="en-US" dirty="0" smtClean="0">
                <a:solidFill>
                  <a:srgbClr val="FF0000"/>
                </a:solidFill>
              </a:rPr>
              <a:t>context</a:t>
            </a:r>
            <a:r>
              <a:rPr lang="en-US" altLang="en-US" dirty="0" smtClean="0"/>
              <a:t> in abstract way </a:t>
            </a:r>
          </a:p>
          <a:p>
            <a:pPr lvl="1"/>
            <a:r>
              <a:rPr lang="en-US" altLang="en-US" dirty="0" smtClean="0"/>
              <a:t>e.g. “DT boy VBX” for “actions boys do”</a:t>
            </a:r>
          </a:p>
          <a:p>
            <a:pPr lvl="1"/>
            <a:r>
              <a:rPr lang="en-US" altLang="en-US" dirty="0" smtClean="0"/>
              <a:t>This expression will catch “a boy cried”, “some boy ran”, …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96673"/>
              </p:ext>
            </p:extLst>
          </p:nvPr>
        </p:nvGraphicFramePr>
        <p:xfrm>
          <a:off x="1143000" y="1676400"/>
          <a:ext cx="6096000" cy="76676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38200"/>
                <a:gridCol w="685800"/>
                <a:gridCol w="762000"/>
                <a:gridCol w="762000"/>
                <a:gridCol w="609600"/>
                <a:gridCol w="609600"/>
                <a:gridCol w="1066800"/>
                <a:gridCol w="762000"/>
              </a:tblGrid>
              <a:tr h="38338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</a:t>
                      </a:r>
                      <a:endParaRPr 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DT</a:t>
                      </a:r>
                      <a:endParaRPr lang="en-US" sz="1800" b="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NN</a:t>
                      </a:r>
                      <a:endParaRPr lang="en-US" sz="1800" b="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VBD</a:t>
                      </a:r>
                      <a:endParaRPr lang="en-US" sz="1800" b="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PP</a:t>
                      </a:r>
                      <a:endParaRPr lang="en-US" sz="1800" b="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DT</a:t>
                      </a:r>
                      <a:endParaRPr lang="en-US" sz="1800" b="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JJ</a:t>
                      </a:r>
                      <a:endParaRPr lang="en-US" sz="1800" b="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NN</a:t>
                      </a:r>
                      <a:endParaRPr lang="en-US" sz="1800" b="0" dirty="0"/>
                    </a:p>
                  </a:txBody>
                  <a:tcPr marT="45701" marB="45701"/>
                </a:tc>
              </a:tr>
              <a:tr h="383382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Word</a:t>
                      </a:r>
                      <a:endParaRPr lang="en-US" sz="1800" b="1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</a:t>
                      </a:r>
                      <a:endParaRPr 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b</a:t>
                      </a:r>
                      <a:r>
                        <a:rPr lang="en-US" sz="1800" dirty="0" smtClean="0"/>
                        <a:t>oy</a:t>
                      </a:r>
                      <a:endParaRPr 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stood</a:t>
                      </a:r>
                      <a:endParaRPr 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on</a:t>
                      </a:r>
                      <a:endParaRPr 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</a:t>
                      </a:r>
                      <a:endParaRPr 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burning</a:t>
                      </a:r>
                      <a:endParaRPr 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deck</a:t>
                      </a:r>
                      <a:endParaRPr lang="en-US" sz="1800" dirty="0"/>
                    </a:p>
                  </a:txBody>
                  <a:tcPr marT="45701" marB="45701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045295"/>
              </p:ext>
            </p:extLst>
          </p:nvPr>
        </p:nvGraphicFramePr>
        <p:xfrm>
          <a:off x="1143000" y="2667000"/>
          <a:ext cx="6096000" cy="76676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38200"/>
                <a:gridCol w="685800"/>
                <a:gridCol w="762000"/>
                <a:gridCol w="762000"/>
                <a:gridCol w="609600"/>
                <a:gridCol w="609600"/>
                <a:gridCol w="609600"/>
                <a:gridCol w="1219200"/>
              </a:tblGrid>
              <a:tr h="38338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</a:t>
                      </a:r>
                      <a:endParaRPr 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DT</a:t>
                      </a:r>
                      <a:endParaRPr lang="en-US" sz="1800" b="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NN</a:t>
                      </a:r>
                      <a:endParaRPr lang="en-US" sz="1800" b="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VBD</a:t>
                      </a:r>
                      <a:endParaRPr lang="en-US" sz="1800" b="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PP</a:t>
                      </a:r>
                      <a:endParaRPr lang="en-US" sz="1800" b="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DT</a:t>
                      </a:r>
                      <a:endParaRPr lang="en-US" sz="1800" b="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JJ</a:t>
                      </a:r>
                      <a:endParaRPr lang="en-US" sz="1800" b="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NN</a:t>
                      </a:r>
                      <a:endParaRPr lang="en-US" sz="1800" b="0" dirty="0"/>
                    </a:p>
                  </a:txBody>
                  <a:tcPr marT="45701" marB="45701"/>
                </a:tc>
              </a:tr>
              <a:tr h="383382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Word</a:t>
                      </a:r>
                      <a:endParaRPr lang="en-US" sz="1800" b="1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b</a:t>
                      </a:r>
                      <a:r>
                        <a:rPr lang="en-US" sz="1800" dirty="0" smtClean="0"/>
                        <a:t>oy</a:t>
                      </a:r>
                      <a:endParaRPr 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rode</a:t>
                      </a:r>
                      <a:endParaRPr 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on</a:t>
                      </a:r>
                      <a:endParaRPr 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red</a:t>
                      </a:r>
                      <a:endParaRPr 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bicycle</a:t>
                      </a:r>
                      <a:endParaRPr lang="en-US" sz="1800" dirty="0"/>
                    </a:p>
                  </a:txBody>
                  <a:tcPr marT="45701" marB="4570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84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dirty="0" smtClean="0"/>
              <a:t>Chunking</a:t>
            </a:r>
            <a:endParaRPr lang="en-GB" altLang="en-US" sz="34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43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Identifies phrase-level constituents in sentences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altLang="en-US" smtClean="0">
                <a:latin typeface="Bookman Old Style" pitchFamily="18" charset="0"/>
              </a:rPr>
              <a:t>	[NP Boris]  [ADVP regretfully]  [VP told]  [NP his wife]  </a:t>
            </a:r>
            <a:br>
              <a:rPr lang="en-US" altLang="en-US" smtClean="0">
                <a:latin typeface="Bookman Old Style" pitchFamily="18" charset="0"/>
              </a:rPr>
            </a:br>
            <a:r>
              <a:rPr lang="en-US" altLang="en-US" smtClean="0">
                <a:latin typeface="Bookman Old Style" pitchFamily="18" charset="0"/>
              </a:rPr>
              <a:t>[SBAR that]  [NP their child]  [VP could not attend] [NP night school]  [PP without]  [NP permission] . </a:t>
            </a:r>
            <a:endParaRPr lang="en-US" altLang="en-US" smtClean="0"/>
          </a:p>
          <a:p>
            <a:r>
              <a:rPr lang="en-US" altLang="en-US" smtClean="0"/>
              <a:t>Useful for </a:t>
            </a:r>
            <a:r>
              <a:rPr lang="en-US" altLang="en-US" smtClean="0">
                <a:solidFill>
                  <a:srgbClr val="FF0000"/>
                </a:solidFill>
              </a:rPr>
              <a:t>filtering</a:t>
            </a:r>
            <a:r>
              <a:rPr lang="en-US" altLang="en-US" smtClean="0"/>
              <a:t>: identify e.g. only noun phrases, or only verb phrases</a:t>
            </a:r>
          </a:p>
          <a:p>
            <a:pPr lvl="1"/>
            <a:r>
              <a:rPr lang="en-US" altLang="en-US" smtClean="0"/>
              <a:t>Groups modifiers with heads</a:t>
            </a:r>
          </a:p>
          <a:p>
            <a:pPr lvl="1"/>
            <a:r>
              <a:rPr lang="en-US" altLang="en-US" smtClean="0"/>
              <a:t>Useful for e.g. </a:t>
            </a:r>
            <a:r>
              <a:rPr lang="en-US" altLang="en-US" smtClean="0">
                <a:solidFill>
                  <a:srgbClr val="FF0000"/>
                </a:solidFill>
              </a:rPr>
              <a:t>Mention Detection</a:t>
            </a:r>
          </a:p>
          <a:p>
            <a:r>
              <a:rPr lang="en-US" altLang="en-US" smtClean="0"/>
              <a:t>Used as source of features, e.g. distance (abstracts away determiners, adjectives, for example), sequence,… </a:t>
            </a:r>
          </a:p>
          <a:p>
            <a:pPr lvl="1"/>
            <a:r>
              <a:rPr lang="en-US" altLang="en-US" smtClean="0"/>
              <a:t>More </a:t>
            </a:r>
            <a:r>
              <a:rPr lang="en-US" altLang="en-US" smtClean="0">
                <a:solidFill>
                  <a:srgbClr val="FF0000"/>
                </a:solidFill>
              </a:rPr>
              <a:t>efficient to compute </a:t>
            </a:r>
            <a:r>
              <a:rPr lang="en-US" altLang="en-US" smtClean="0"/>
              <a:t>than full syntactic parse</a:t>
            </a:r>
          </a:p>
          <a:p>
            <a:pPr lvl="1"/>
            <a:r>
              <a:rPr lang="en-US" altLang="en-US" smtClean="0"/>
              <a:t>Applications in e.g. Information Extraction – getting (simple) information about concepts of interest from text documents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392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dirty="0"/>
              <a:t>Named Entity </a:t>
            </a:r>
            <a:r>
              <a:rPr lang="en-US" altLang="en-US" sz="3600" dirty="0" smtClean="0"/>
              <a:t>Recognition</a:t>
            </a:r>
            <a:endParaRPr lang="en-GB" altLang="en-US" sz="3400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Identifies and classifies strings of characters representing proper nouns</a:t>
            </a:r>
          </a:p>
          <a:p>
            <a:pPr marL="914400" indent="-914400"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PER Neil A. Armstrong]</a:t>
            </a:r>
            <a:r>
              <a:rPr lang="en-US" sz="2000" dirty="0" smtClean="0">
                <a:latin typeface="Bookman Old Style" pitchFamily="18" charset="0"/>
              </a:rPr>
              <a:t> , the 38-year-old civilian commander, radioed to earth and the mission control room here: “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[LOC Houston]</a:t>
            </a:r>
            <a:r>
              <a:rPr lang="en-US" sz="2000" dirty="0" smtClean="0">
                <a:latin typeface="Bookman Old Style" pitchFamily="18" charset="0"/>
              </a:rPr>
              <a:t> , 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[ORG Tranquility]</a:t>
            </a:r>
            <a:r>
              <a:rPr lang="en-US" sz="2000" dirty="0" smtClean="0">
                <a:latin typeface="Bookman Old Style" pitchFamily="18" charset="0"/>
              </a:rPr>
              <a:t> Base  here; the Eagle has landed."</a:t>
            </a:r>
            <a:endParaRPr lang="en-US" dirty="0" smtClean="0">
              <a:latin typeface="Bookman Old Style" pitchFamily="18" charset="0"/>
            </a:endParaRPr>
          </a:p>
          <a:p>
            <a:pPr>
              <a:defRPr/>
            </a:pPr>
            <a:r>
              <a:rPr lang="en-US" dirty="0" smtClean="0"/>
              <a:t>Useful for </a:t>
            </a:r>
            <a:r>
              <a:rPr lang="en-US" dirty="0" smtClean="0">
                <a:solidFill>
                  <a:srgbClr val="FF0000"/>
                </a:solidFill>
              </a:rPr>
              <a:t>filtering </a:t>
            </a:r>
            <a:r>
              <a:rPr lang="en-US" dirty="0" smtClean="0"/>
              <a:t>documents</a:t>
            </a:r>
          </a:p>
          <a:p>
            <a:pPr lvl="1">
              <a:defRPr/>
            </a:pPr>
            <a:r>
              <a:rPr lang="en-US" dirty="0" smtClean="0"/>
              <a:t>“I need to find news articles about organizations in which Bill Gates might be involved…”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Disambiguate</a:t>
            </a:r>
            <a:r>
              <a:rPr lang="en-US" dirty="0" smtClean="0"/>
              <a:t> tokens: </a:t>
            </a:r>
            <a:r>
              <a:rPr lang="en-US" sz="2000" dirty="0" smtClean="0"/>
              <a:t>“Chicago” (team) vs. “Chicago” (city)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Source of </a:t>
            </a:r>
            <a:r>
              <a:rPr lang="en-US" dirty="0" smtClean="0">
                <a:solidFill>
                  <a:srgbClr val="FF0000"/>
                </a:solidFill>
              </a:rPr>
              <a:t>abstract features</a:t>
            </a:r>
          </a:p>
          <a:p>
            <a:pPr lvl="1">
              <a:defRPr/>
            </a:pPr>
            <a:r>
              <a:rPr lang="en-US" dirty="0" smtClean="0"/>
              <a:t>E.g. “Verbs that appear with entities that are Organizations”</a:t>
            </a:r>
          </a:p>
          <a:p>
            <a:pPr lvl="1">
              <a:defRPr/>
            </a:pPr>
            <a:r>
              <a:rPr lang="en-US" dirty="0" smtClean="0"/>
              <a:t>E.g. “Documents that have a high proportion of Organizations”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9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dirty="0" err="1" smtClean="0"/>
              <a:t>Coreference</a:t>
            </a:r>
            <a:endParaRPr lang="en-GB" altLang="en-US" sz="34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Identify all phrases that refer to each entity of interest – i.e., group mentions of concepts</a:t>
            </a:r>
          </a:p>
          <a:p>
            <a:pPr marL="914400" indent="-914400"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	[</a:t>
            </a:r>
            <a:r>
              <a:rPr lang="en-US" b="1" dirty="0" smtClean="0">
                <a:solidFill>
                  <a:srgbClr val="FF0000"/>
                </a:solidFill>
                <a:latin typeface="Bookman Old Style" pitchFamily="18" charset="0"/>
              </a:rPr>
              <a:t>Neil A. Armstrong]</a:t>
            </a:r>
            <a:r>
              <a:rPr lang="en-US" dirty="0" smtClean="0">
                <a:latin typeface="Bookman Old Style" pitchFamily="18" charset="0"/>
              </a:rPr>
              <a:t> , </a:t>
            </a:r>
            <a:r>
              <a:rPr lang="en-US" b="1" dirty="0" smtClean="0">
                <a:solidFill>
                  <a:srgbClr val="FF0000"/>
                </a:solidFill>
                <a:latin typeface="Bookman Old Style" pitchFamily="18" charset="0"/>
              </a:rPr>
              <a:t>[the 38-year-old civilian commander]</a:t>
            </a:r>
            <a:r>
              <a:rPr lang="en-US" dirty="0" smtClean="0">
                <a:latin typeface="Bookman Old Style" pitchFamily="18" charset="0"/>
              </a:rPr>
              <a:t>, radioed to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[earth]</a:t>
            </a:r>
            <a:r>
              <a:rPr lang="en-US" dirty="0" smtClean="0">
                <a:latin typeface="Bookman Old Style" pitchFamily="18" charset="0"/>
              </a:rPr>
              <a:t>. </a:t>
            </a:r>
            <a:r>
              <a:rPr lang="en-US" b="1" dirty="0" smtClean="0">
                <a:solidFill>
                  <a:srgbClr val="FF0000"/>
                </a:solidFill>
                <a:latin typeface="Bookman Old Style" pitchFamily="18" charset="0"/>
              </a:rPr>
              <a:t>[He]</a:t>
            </a:r>
            <a:r>
              <a:rPr lang="en-US" dirty="0" smtClean="0">
                <a:latin typeface="Bookman Old Style" pitchFamily="18" charset="0"/>
              </a:rPr>
              <a:t> said the famous words, “</a:t>
            </a:r>
            <a:r>
              <a:rPr lang="en-US" b="1" dirty="0" smtClean="0">
                <a:solidFill>
                  <a:srgbClr val="92D050"/>
                </a:solidFill>
                <a:latin typeface="Bookman Old Style" pitchFamily="18" charset="0"/>
              </a:rPr>
              <a:t>[the Eagle] </a:t>
            </a:r>
            <a:r>
              <a:rPr lang="en-US" dirty="0" smtClean="0">
                <a:latin typeface="Bookman Old Style" pitchFamily="18" charset="0"/>
              </a:rPr>
              <a:t>has landed”."</a:t>
            </a:r>
          </a:p>
          <a:p>
            <a:pPr>
              <a:defRPr/>
            </a:pPr>
            <a:r>
              <a:rPr lang="en-US" dirty="0" smtClean="0"/>
              <a:t>The Named Entity recognizer only gets us part-way…</a:t>
            </a:r>
          </a:p>
          <a:p>
            <a:pPr>
              <a:defRPr/>
            </a:pPr>
            <a:r>
              <a:rPr lang="en-US" dirty="0" smtClean="0"/>
              <a:t>…if we ask, “what actions did Neil Armstrong perform?”, we will miss many instances (e.g. “He said…”)</a:t>
            </a:r>
          </a:p>
          <a:p>
            <a:pPr>
              <a:defRPr/>
            </a:pPr>
            <a:r>
              <a:rPr lang="en-US" dirty="0" err="1" smtClean="0"/>
              <a:t>Coreference</a:t>
            </a:r>
            <a:r>
              <a:rPr lang="en-US" dirty="0" smtClean="0"/>
              <a:t> resolver </a:t>
            </a:r>
            <a:r>
              <a:rPr lang="en-US" b="1" dirty="0" smtClean="0">
                <a:solidFill>
                  <a:srgbClr val="FF0000"/>
                </a:solidFill>
              </a:rPr>
              <a:t>abstracts over different ways of referring to the same person</a:t>
            </a:r>
          </a:p>
          <a:p>
            <a:pPr lvl="1">
              <a:defRPr/>
            </a:pPr>
            <a:r>
              <a:rPr lang="en-US" dirty="0" smtClean="0"/>
              <a:t>Useful in feature extraction, information extraction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10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dirty="0" smtClean="0"/>
              <a:t>Parsers</a:t>
            </a:r>
            <a:endParaRPr lang="en-GB" altLang="en-US" sz="3400" b="1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en-US" altLang="en-US" smtClean="0"/>
              <a:t>Identify the grammatical structure of a sentence</a:t>
            </a:r>
          </a:p>
        </p:txBody>
      </p:sp>
      <p:pic>
        <p:nvPicPr>
          <p:cNvPr id="2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2305050"/>
            <a:ext cx="2493962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1252538" y="4767263"/>
            <a:ext cx="1198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Full parse</a:t>
            </a: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4618038" y="283845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9pPr>
          </a:lstStyle>
          <a:p>
            <a:r>
              <a:rPr lang="en-US" altLang="en-US"/>
              <a:t>John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5794375" y="283845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9pPr>
          </a:lstStyle>
          <a:p>
            <a:r>
              <a:rPr lang="en-US" altLang="en-US"/>
              <a:t>hit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6715125" y="283845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9pPr>
          </a:lstStyle>
          <a:p>
            <a:r>
              <a:rPr lang="en-US" altLang="en-US"/>
              <a:t>the</a:t>
            </a:r>
          </a:p>
        </p:txBody>
      </p:sp>
      <p:sp>
        <p:nvSpPr>
          <p:cNvPr id="28" name="TextBox 10"/>
          <p:cNvSpPr txBox="1">
            <a:spLocks noChangeArrowheads="1"/>
          </p:cNvSpPr>
          <p:nvPr/>
        </p:nvSpPr>
        <p:spPr bwMode="auto">
          <a:xfrm>
            <a:off x="7712075" y="2838450"/>
            <a:ext cx="54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9pPr>
          </a:lstStyle>
          <a:p>
            <a:r>
              <a:rPr lang="en-US" altLang="en-US"/>
              <a:t>ball</a:t>
            </a:r>
          </a:p>
        </p:txBody>
      </p:sp>
      <p:cxnSp>
        <p:nvCxnSpPr>
          <p:cNvPr id="29" name="Curved Connector 28"/>
          <p:cNvCxnSpPr>
            <a:stCxn id="26" idx="0"/>
            <a:endCxn id="25" idx="0"/>
          </p:cNvCxnSpPr>
          <p:nvPr/>
        </p:nvCxnSpPr>
        <p:spPr>
          <a:xfrm rot="16200000" flipV="1">
            <a:off x="5484813" y="2314575"/>
            <a:ext cx="12700" cy="1047750"/>
          </a:xfrm>
          <a:prstGeom prst="curvedConnector3">
            <a:avLst>
              <a:gd name="adj1" fmla="val 3923354"/>
            </a:avLst>
          </a:prstGeom>
          <a:ln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6" idx="0"/>
            <a:endCxn id="28" idx="0"/>
          </p:cNvCxnSpPr>
          <p:nvPr/>
        </p:nvCxnSpPr>
        <p:spPr>
          <a:xfrm rot="5400000" flipH="1" flipV="1">
            <a:off x="6996113" y="1851025"/>
            <a:ext cx="12700" cy="1974850"/>
          </a:xfrm>
          <a:prstGeom prst="curvedConnector3">
            <a:avLst>
              <a:gd name="adj1" fmla="val 6320693"/>
            </a:avLst>
          </a:prstGeom>
          <a:ln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18"/>
          <p:cNvSpPr txBox="1">
            <a:spLocks noChangeArrowheads="1"/>
          </p:cNvSpPr>
          <p:nvPr/>
        </p:nvSpPr>
        <p:spPr bwMode="auto">
          <a:xfrm>
            <a:off x="6645275" y="1804988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9pPr>
          </a:lstStyle>
          <a:p>
            <a:r>
              <a:rPr lang="en-US" altLang="en-US" sz="1200"/>
              <a:t>object</a:t>
            </a:r>
          </a:p>
        </p:txBody>
      </p:sp>
      <p:sp>
        <p:nvSpPr>
          <p:cNvPr id="32" name="TextBox 19"/>
          <p:cNvSpPr txBox="1">
            <a:spLocks noChangeArrowheads="1"/>
          </p:cNvSpPr>
          <p:nvPr/>
        </p:nvSpPr>
        <p:spPr bwMode="auto">
          <a:xfrm>
            <a:off x="5122863" y="2084388"/>
            <a:ext cx="671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9pPr>
          </a:lstStyle>
          <a:p>
            <a:r>
              <a:rPr lang="en-US" altLang="en-US" sz="1200"/>
              <a:t>subject</a:t>
            </a:r>
          </a:p>
        </p:txBody>
      </p:sp>
      <p:cxnSp>
        <p:nvCxnSpPr>
          <p:cNvPr id="33" name="Curved Connector 32"/>
          <p:cNvCxnSpPr>
            <a:stCxn id="28" idx="0"/>
            <a:endCxn id="27" idx="0"/>
          </p:cNvCxnSpPr>
          <p:nvPr/>
        </p:nvCxnSpPr>
        <p:spPr>
          <a:xfrm rot="16200000" flipV="1">
            <a:off x="7475538" y="2330450"/>
            <a:ext cx="12700" cy="1016000"/>
          </a:xfrm>
          <a:prstGeom prst="curvedConnector3">
            <a:avLst>
              <a:gd name="adj1" fmla="val 2416457"/>
            </a:avLst>
          </a:prstGeom>
          <a:ln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xtBox 23"/>
          <p:cNvSpPr txBox="1">
            <a:spLocks noChangeArrowheads="1"/>
          </p:cNvSpPr>
          <p:nvPr/>
        </p:nvSpPr>
        <p:spPr bwMode="auto">
          <a:xfrm>
            <a:off x="7056438" y="2292350"/>
            <a:ext cx="73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9pPr>
          </a:lstStyle>
          <a:p>
            <a:r>
              <a:rPr lang="en-US" altLang="en-US" sz="1200"/>
              <a:t>modifier</a:t>
            </a:r>
          </a:p>
        </p:txBody>
      </p:sp>
      <p:sp>
        <p:nvSpPr>
          <p:cNvPr id="35" name="TextBox 24"/>
          <p:cNvSpPr txBox="1">
            <a:spLocks noChangeArrowheads="1"/>
          </p:cNvSpPr>
          <p:nvPr/>
        </p:nvSpPr>
        <p:spPr bwMode="auto">
          <a:xfrm>
            <a:off x="5303838" y="3422650"/>
            <a:ext cx="2122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Dependency parse</a:t>
            </a:r>
          </a:p>
        </p:txBody>
      </p: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4454525" y="4305300"/>
            <a:ext cx="38004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9pPr>
          </a:lstStyle>
          <a:p>
            <a:r>
              <a:rPr lang="en-US" altLang="en-US"/>
              <a:t>Parsers reveal the grammatical relationships between words and phrases</a:t>
            </a:r>
          </a:p>
        </p:txBody>
      </p:sp>
    </p:spTree>
    <p:extLst>
      <p:ext uri="{BB962C8B-B14F-4D97-AF65-F5344CB8AC3E}">
        <p14:creationId xmlns:p14="http://schemas.microsoft.com/office/powerpoint/2010/main" val="296389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457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b="1" dirty="0" smtClean="0"/>
              <a:t>Introduction to NLP</a:t>
            </a:r>
            <a:endParaRPr lang="en-US" altLang="en-US" b="1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75899"/>
            <a:ext cx="65246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Image result for natural language processing aI data science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162800" cy="286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1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457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b="1" dirty="0" smtClean="0"/>
              <a:t>Introduction to NLP…</a:t>
            </a:r>
            <a:endParaRPr lang="en-US" altLang="en-US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04800" y="1295400"/>
            <a:ext cx="8229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Natural Language is communication way like English, Hindi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Communication can be done through written mode (text) or spoken mode (Speech)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Text Processing OR Text Analytics OR Text Mining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Speech Recognition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Image Processing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Computer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Generally NLP referred to Text processing though it’s more than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NLP is a sub-part of Artificial Intelligence so does ML, </a:t>
            </a:r>
            <a:r>
              <a:rPr lang="en-US" sz="2000" dirty="0" err="1" smtClean="0"/>
              <a:t>IoT</a:t>
            </a:r>
            <a:r>
              <a:rPr lang="en-US" sz="2000" dirty="0" smtClean="0"/>
              <a:t>, Data Science, or Big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3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457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b="1" dirty="0" smtClean="0"/>
              <a:t>Introduction to NLP…</a:t>
            </a:r>
            <a:endParaRPr lang="en-US" altLang="en-US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04800" y="1295400"/>
            <a:ext cx="8229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Other than processing text NLP means text generation called NLG.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NLP mostly work using  computational Linguistics. Linguistics mostly computed through Machine Learning or other statistical techniques such as </a:t>
            </a:r>
            <a:r>
              <a:rPr lang="en-US" sz="2000" dirty="0" err="1" smtClean="0"/>
              <a:t>Tf</a:t>
            </a:r>
            <a:r>
              <a:rPr lang="en-US" sz="2000" dirty="0" smtClean="0"/>
              <a:t>-IDF.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As we human process language with the help of our knowledge that we gather since our childhood. Similarly most of NLP applications uses knowledge bases such as Wikipedia, </a:t>
            </a:r>
            <a:r>
              <a:rPr lang="en-US" sz="2000" dirty="0" err="1" smtClean="0"/>
              <a:t>dbpedia</a:t>
            </a:r>
            <a:r>
              <a:rPr lang="en-US" sz="2000" dirty="0" smtClean="0"/>
              <a:t>, </a:t>
            </a:r>
            <a:r>
              <a:rPr lang="en-US" sz="2000" dirty="0" err="1" smtClean="0"/>
              <a:t>ConceptNet</a:t>
            </a:r>
            <a:r>
              <a:rPr lang="en-US" sz="2000" dirty="0" smtClean="0"/>
              <a:t> </a:t>
            </a:r>
            <a:r>
              <a:rPr lang="en-US" sz="2000" dirty="0" err="1" smtClean="0"/>
              <a:t>etc</a:t>
            </a:r>
            <a:r>
              <a:rPr lang="en-US" sz="2000" dirty="0" smtClean="0"/>
              <a:t> which are manually crafted knowledge bases.</a:t>
            </a:r>
            <a:endParaRPr lang="en-US" sz="2000" dirty="0"/>
          </a:p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1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457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b="1" dirty="0" smtClean="0"/>
              <a:t>Challenges in NLP</a:t>
            </a:r>
            <a:endParaRPr lang="en-US" altLang="en-US" b="1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78289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71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457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b="1" dirty="0" smtClean="0"/>
              <a:t>NLP Applications</a:t>
            </a:r>
            <a:endParaRPr lang="en-US" altLang="en-US" b="1" dirty="0" smtClean="0"/>
          </a:p>
        </p:txBody>
      </p:sp>
      <p:pic>
        <p:nvPicPr>
          <p:cNvPr id="4098" name="Picture 2" descr="Image result for natural language processing challen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077200" cy="454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2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sz="1800" b="1" dirty="0" smtClean="0"/>
              <a:t>Text Mining or Text Analysis or Text Analytics or NLP</a:t>
            </a:r>
          </a:p>
          <a:p>
            <a:pPr marL="0" indent="0">
              <a:spcAft>
                <a:spcPct val="0"/>
              </a:spcAft>
              <a:buFont typeface="Arial" pitchFamily="34" charset="0"/>
              <a:buNone/>
              <a:defRPr/>
            </a:pPr>
            <a:endParaRPr lang="en-US" sz="1800" b="1" dirty="0"/>
          </a:p>
          <a:p>
            <a:pPr>
              <a:lnSpc>
                <a:spcPct val="90000"/>
              </a:lnSpc>
              <a:defRPr/>
            </a:pPr>
            <a:r>
              <a:rPr lang="en-US" altLang="en-US" sz="1800" dirty="0" smtClean="0">
                <a:solidFill>
                  <a:srgbClr val="0000FF"/>
                </a:solidFill>
              </a:rPr>
              <a:t>Information extraction(IE)</a:t>
            </a:r>
            <a:r>
              <a:rPr lang="en-US" altLang="en-US" sz="1800" dirty="0" smtClean="0"/>
              <a:t>: </a:t>
            </a:r>
            <a:r>
              <a:rPr lang="en-US" sz="1800" dirty="0"/>
              <a:t>This is concerned in general with the extraction of semantic information from text. This covers tasks such as </a:t>
            </a:r>
            <a:r>
              <a:rPr lang="en-US" sz="1800" dirty="0">
                <a:hlinkClick r:id="rId2" tooltip="Named entity recognition"/>
              </a:rPr>
              <a:t>named entity recognition</a:t>
            </a:r>
            <a:r>
              <a:rPr lang="en-US" sz="1800" dirty="0"/>
              <a:t>, </a:t>
            </a:r>
            <a:r>
              <a:rPr lang="en-US" sz="1800" dirty="0" err="1">
                <a:hlinkClick r:id="rId3" tooltip="Coreference"/>
              </a:rPr>
              <a:t>Coreference</a:t>
            </a:r>
            <a:r>
              <a:rPr lang="en-US" sz="1800" dirty="0">
                <a:hlinkClick r:id="rId3" tooltip="Coreference"/>
              </a:rPr>
              <a:t> resolution</a:t>
            </a:r>
            <a:r>
              <a:rPr lang="en-US" sz="1800" dirty="0"/>
              <a:t>, </a:t>
            </a:r>
            <a:r>
              <a:rPr lang="en-US" sz="1800" dirty="0">
                <a:hlinkClick r:id="rId4" tooltip="Relationship extraction"/>
              </a:rPr>
              <a:t>relationship extraction</a:t>
            </a:r>
            <a:r>
              <a:rPr lang="en-US" sz="1800" dirty="0"/>
              <a:t>, etc.</a:t>
            </a:r>
            <a:endParaRPr lang="en-US" altLang="en-US" sz="1800" i="1" dirty="0" smtClean="0"/>
          </a:p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solidFill>
                  <a:srgbClr val="0000FF"/>
                </a:solidFill>
              </a:rPr>
              <a:t>I</a:t>
            </a:r>
            <a:r>
              <a:rPr lang="en-US" altLang="en-US" sz="1800" dirty="0" smtClean="0">
                <a:solidFill>
                  <a:srgbClr val="0000FF"/>
                </a:solidFill>
              </a:rPr>
              <a:t>nformation retrieval(IR)</a:t>
            </a:r>
            <a:r>
              <a:rPr lang="en-US" altLang="en-US" sz="1800" dirty="0" smtClean="0"/>
              <a:t>: </a:t>
            </a:r>
            <a:r>
              <a:rPr lang="en-US" sz="1800" dirty="0"/>
              <a:t>This is concerned with storing, searching and retrieving information</a:t>
            </a:r>
            <a:r>
              <a:rPr lang="en-US" sz="1800" dirty="0" smtClean="0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800" dirty="0" smtClean="0">
                <a:solidFill>
                  <a:srgbClr val="0000FF"/>
                </a:solidFill>
              </a:rPr>
              <a:t>Text classification</a:t>
            </a:r>
            <a:r>
              <a:rPr lang="en-US" altLang="en-US" sz="1800" dirty="0" smtClean="0"/>
              <a:t>: </a:t>
            </a:r>
            <a:r>
              <a:rPr lang="en-US" sz="1800" dirty="0"/>
              <a:t>This is concerned with storing, searching and retrieving information.  </a:t>
            </a:r>
            <a:endParaRPr lang="en-US" altLang="en-US" sz="1800" i="1" dirty="0"/>
          </a:p>
          <a:p>
            <a:pPr>
              <a:lnSpc>
                <a:spcPct val="90000"/>
              </a:lnSpc>
              <a:defRPr/>
            </a:pPr>
            <a:r>
              <a:rPr lang="en-US" altLang="en-US" sz="1800" dirty="0" smtClean="0">
                <a:solidFill>
                  <a:srgbClr val="0000FF"/>
                </a:solidFill>
              </a:rPr>
              <a:t>Machine </a:t>
            </a:r>
            <a:r>
              <a:rPr lang="en-US" altLang="en-US" sz="1800" dirty="0">
                <a:solidFill>
                  <a:srgbClr val="0000FF"/>
                </a:solidFill>
              </a:rPr>
              <a:t>translation</a:t>
            </a:r>
            <a:r>
              <a:rPr lang="en-US" altLang="en-US" sz="1800" dirty="0"/>
              <a:t>: </a:t>
            </a:r>
            <a:r>
              <a:rPr lang="en-US" altLang="en-US" sz="1800" i="1" dirty="0"/>
              <a:t>translate a document from one human language into another</a:t>
            </a:r>
            <a:endParaRPr lang="en-US" altLang="en-US" sz="1800" dirty="0"/>
          </a:p>
          <a:p>
            <a:pPr>
              <a:lnSpc>
                <a:spcPct val="90000"/>
              </a:lnSpc>
              <a:defRPr/>
            </a:pPr>
            <a:r>
              <a:rPr lang="en-US" altLang="en-US" sz="1800" dirty="0" smtClean="0">
                <a:solidFill>
                  <a:srgbClr val="0000FF"/>
                </a:solidFill>
              </a:rPr>
              <a:t>Question </a:t>
            </a:r>
            <a:r>
              <a:rPr lang="en-US" altLang="en-US" sz="1800" dirty="0">
                <a:solidFill>
                  <a:srgbClr val="0000FF"/>
                </a:solidFill>
              </a:rPr>
              <a:t>answering</a:t>
            </a:r>
            <a:r>
              <a:rPr lang="en-US" altLang="en-US" sz="1800" dirty="0"/>
              <a:t>: </a:t>
            </a:r>
            <a:r>
              <a:rPr lang="en-US" altLang="en-US" sz="1800" i="1" dirty="0"/>
              <a:t>find answers to natural language questions in a text collection or database</a:t>
            </a:r>
            <a:endParaRPr lang="en-US" altLang="en-US" sz="1800" dirty="0"/>
          </a:p>
          <a:p>
            <a:pPr>
              <a:lnSpc>
                <a:spcPct val="90000"/>
              </a:lnSpc>
              <a:defRPr/>
            </a:pPr>
            <a:r>
              <a:rPr lang="en-US" altLang="en-US" sz="1800" dirty="0" smtClean="0">
                <a:solidFill>
                  <a:srgbClr val="0000FF"/>
                </a:solidFill>
              </a:rPr>
              <a:t>Summarization</a:t>
            </a:r>
            <a:r>
              <a:rPr lang="en-US" altLang="en-US" sz="1800" dirty="0"/>
              <a:t>: </a:t>
            </a:r>
            <a:r>
              <a:rPr lang="en-US" altLang="en-US" sz="1800" i="1" dirty="0"/>
              <a:t>generate a short biography of  </a:t>
            </a:r>
            <a:r>
              <a:rPr lang="en-US" altLang="en-US" sz="1800" i="1" dirty="0" smtClean="0"/>
              <a:t>X person from </a:t>
            </a:r>
            <a:r>
              <a:rPr lang="en-US" altLang="en-US" sz="1800" i="1" dirty="0"/>
              <a:t>one or more news articles</a:t>
            </a:r>
            <a:endParaRPr lang="en-US" altLang="en-US" sz="1800" dirty="0"/>
          </a:p>
          <a:p>
            <a:pPr marL="0" indent="0">
              <a:spcAft>
                <a:spcPct val="0"/>
              </a:spcAft>
              <a:buFont typeface="Arial" pitchFamily="34" charset="0"/>
              <a:buNone/>
              <a:defRPr/>
            </a:pPr>
            <a:endParaRPr lang="en-US" sz="1800" b="1" dirty="0" smtClean="0"/>
          </a:p>
          <a:p>
            <a:pPr marL="0" indent="0">
              <a:spcAft>
                <a:spcPct val="0"/>
              </a:spcAft>
              <a:buFont typeface="Arial" pitchFamily="34" charset="0"/>
              <a:buNone/>
              <a:defRPr/>
            </a:pPr>
            <a:endParaRPr lang="en-US" sz="1800" b="1" dirty="0" smtClean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400" b="1" dirty="0"/>
              <a:t>NLP Applications</a:t>
            </a:r>
          </a:p>
        </p:txBody>
      </p:sp>
    </p:spTree>
    <p:extLst>
      <p:ext uri="{BB962C8B-B14F-4D97-AF65-F5344CB8AC3E}">
        <p14:creationId xmlns:p14="http://schemas.microsoft.com/office/powerpoint/2010/main" val="377610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en-US" sz="3400" b="1" dirty="0"/>
              <a:t>Approaches</a:t>
            </a:r>
          </a:p>
        </p:txBody>
      </p:sp>
      <p:sp>
        <p:nvSpPr>
          <p:cNvPr id="5" name="Content Placeholder 14"/>
          <p:cNvSpPr txBox="1">
            <a:spLocks/>
          </p:cNvSpPr>
          <p:nvPr/>
        </p:nvSpPr>
        <p:spPr>
          <a:xfrm>
            <a:off x="685800" y="990600"/>
            <a:ext cx="7086600" cy="457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chemeClr val="tx1"/>
                </a:solidFill>
                <a:ea typeface="MS PGothic" pitchFamily="34" charset="-128"/>
              </a:rPr>
              <a:t>Regular Expressions Based:</a:t>
            </a:r>
          </a:p>
          <a:p>
            <a:pPr marL="742950" lvl="1" indent="-28575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00B050"/>
                </a:solidFill>
                <a:ea typeface="MS PGothic" pitchFamily="34" charset="-128"/>
              </a:rPr>
              <a:t>Date/URL/Email/Room-number/Currency/Address/phone </a:t>
            </a:r>
            <a:r>
              <a:rPr lang="en-US" altLang="en-US" sz="1600" b="1" dirty="0" smtClean="0">
                <a:solidFill>
                  <a:srgbClr val="00B050"/>
                </a:solidFill>
                <a:ea typeface="MS PGothic" pitchFamily="34" charset="-128"/>
              </a:rPr>
              <a:t>numbers, Tokenization</a:t>
            </a:r>
            <a:endParaRPr lang="en-US" altLang="en-US" sz="1600" b="1" dirty="0">
              <a:solidFill>
                <a:srgbClr val="00B050"/>
              </a:solidFill>
              <a:ea typeface="MS PGothic" pitchFamily="34" charset="-128"/>
            </a:endParaRPr>
          </a:p>
          <a:p>
            <a:pPr>
              <a:spcAft>
                <a:spcPct val="0"/>
              </a:spcAft>
              <a:buFont typeface="Arial" charset="0"/>
              <a:buNone/>
            </a:pPr>
            <a:endParaRPr lang="en-GB" altLang="en-US" dirty="0" smtClean="0">
              <a:solidFill>
                <a:srgbClr val="00B050"/>
              </a:solidFill>
              <a:ea typeface="MS PGothic" pitchFamily="34" charset="-128"/>
            </a:endParaRPr>
          </a:p>
          <a:p>
            <a:pPr marL="342900" indent="-3429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ea typeface="MS PGothic" pitchFamily="34" charset="-128"/>
              </a:rPr>
              <a:t>Rules Based:</a:t>
            </a:r>
          </a:p>
          <a:p>
            <a:pPr marL="742950" lvl="1" indent="-28575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00B050"/>
                </a:solidFill>
                <a:ea typeface="MS PGothic" pitchFamily="34" charset="-128"/>
              </a:rPr>
              <a:t>POS Tagging/Sentence </a:t>
            </a:r>
            <a:r>
              <a:rPr lang="en-US" altLang="en-US" sz="1600" b="1" dirty="0" smtClean="0">
                <a:solidFill>
                  <a:srgbClr val="00B050"/>
                </a:solidFill>
                <a:ea typeface="MS PGothic" pitchFamily="34" charset="-128"/>
              </a:rPr>
              <a:t>Segmentation</a:t>
            </a:r>
            <a:endParaRPr lang="en-US" altLang="en-US" sz="1600" b="1" dirty="0">
              <a:solidFill>
                <a:srgbClr val="00B050"/>
              </a:solidFill>
              <a:ea typeface="MS PGothic" pitchFamily="34" charset="-128"/>
            </a:endParaRPr>
          </a:p>
          <a:p>
            <a:pPr>
              <a:spcAft>
                <a:spcPct val="0"/>
              </a:spcAft>
              <a:buFont typeface="Arial" charset="0"/>
              <a:buNone/>
            </a:pPr>
            <a:endParaRPr lang="en-US" altLang="en-US" b="1" dirty="0" smtClean="0">
              <a:ea typeface="MS PGothic" pitchFamily="34" charset="-128"/>
            </a:endParaRPr>
          </a:p>
          <a:p>
            <a:pPr marL="342900" indent="-3429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ea typeface="MS PGothic" pitchFamily="34" charset="-128"/>
              </a:rPr>
              <a:t>Modelling:</a:t>
            </a:r>
          </a:p>
          <a:p>
            <a:pPr marL="742950" lvl="1" indent="-28575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00B050"/>
                </a:solidFill>
                <a:ea typeface="MS PGothic" pitchFamily="34" charset="-128"/>
              </a:rPr>
              <a:t>Classification, sentiment analysis</a:t>
            </a:r>
          </a:p>
          <a:p>
            <a:pPr>
              <a:spcAft>
                <a:spcPct val="0"/>
              </a:spcAft>
              <a:buFont typeface="Arial" charset="0"/>
              <a:buNone/>
            </a:pPr>
            <a:endParaRPr lang="en-US" altLang="en-US" b="1" dirty="0" smtClean="0">
              <a:ea typeface="MS PGothic" pitchFamily="34" charset="-128"/>
            </a:endParaRPr>
          </a:p>
          <a:p>
            <a:pPr marL="342900" indent="-3429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ea typeface="MS PGothic" pitchFamily="34" charset="-128"/>
              </a:rPr>
              <a:t>Knowledge Based:</a:t>
            </a:r>
          </a:p>
          <a:p>
            <a:pPr marL="742950" lvl="1" indent="-28575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00B050"/>
                </a:solidFill>
                <a:ea typeface="MS PGothic" pitchFamily="34" charset="-128"/>
              </a:rPr>
              <a:t>Lemmatization/Concept Classification/Synonyms</a:t>
            </a:r>
          </a:p>
          <a:p>
            <a:pPr>
              <a:spcAft>
                <a:spcPct val="0"/>
              </a:spcAft>
              <a:buFont typeface="Arial" charset="0"/>
              <a:buNone/>
            </a:pPr>
            <a:endParaRPr lang="en-GB" altLang="en-US" dirty="0" smtClean="0">
              <a:solidFill>
                <a:srgbClr val="00B05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626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en-US" sz="3400" b="1" dirty="0" smtClean="0"/>
              <a:t>A Standard NLP Pipeline</a:t>
            </a:r>
            <a:endParaRPr lang="en-GB" altLang="en-US" sz="3400" b="1" dirty="0"/>
          </a:p>
        </p:txBody>
      </p:sp>
      <p:pic>
        <p:nvPicPr>
          <p:cNvPr id="6" name="Picture 2" descr="../images/ie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0450"/>
            <a:ext cx="81089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64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364</Words>
  <Application>Microsoft Office PowerPoint</Application>
  <PresentationFormat>On-screen Show (4:3)</PresentationFormat>
  <Paragraphs>143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NLP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● Introduction to NLP ● The NLP Pipeline ● The Bag-of-Words approach</dc:title>
  <dc:creator>Anuj Saini</dc:creator>
  <cp:lastModifiedBy>WIN764BIT</cp:lastModifiedBy>
  <cp:revision>10</cp:revision>
  <dcterms:created xsi:type="dcterms:W3CDTF">2006-08-16T00:00:00Z</dcterms:created>
  <dcterms:modified xsi:type="dcterms:W3CDTF">2017-11-22T11:28:06Z</dcterms:modified>
</cp:coreProperties>
</file>