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66" r:id="rId13"/>
    <p:sldId id="270" r:id="rId14"/>
    <p:sldId id="273" r:id="rId15"/>
    <p:sldId id="275" r:id="rId16"/>
    <p:sldId id="274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41002-7D5F-4B67-A558-FD29FBB353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8260F-4B61-44EE-B14E-68D3E47EA2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79BF6-FB64-4562-949B-28BD81371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2CB-2C5D-4C15-AF14-923A0CFF8331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AB826-0837-4AEB-B9E4-FFB48F420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F6E87-D3AD-4627-800F-70AD98D5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E35B-0865-4AE2-8306-A45CCE6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3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A785-278C-40FB-8BD9-5428ED5E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F5B4F-53A5-4B78-B440-B347C47E7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3E555-4379-42E9-B99D-360294223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2CB-2C5D-4C15-AF14-923A0CFF8331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929A6-4267-4487-8F63-E92F627EC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AA335-D158-4643-BDE0-7CD24D8B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E35B-0865-4AE2-8306-A45CCE6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9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048CF1-3DA3-44ED-8713-DD0E35594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295D0-ACA2-44FE-9111-03AFAC52D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4F49-0E63-4F52-BD53-E4CF38EFC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2CB-2C5D-4C15-AF14-923A0CFF8331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27DF5-1C1A-44FB-9DFE-5D80EA1EF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C2FD1-200B-4DAC-B582-952B7B29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E35B-0865-4AE2-8306-A45CCE6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60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7E28-E021-47C3-9DB6-D99A498F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D3867-062B-4752-A8F5-E6E44909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4341F-7022-46A6-9EFC-FC79278A7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2CB-2C5D-4C15-AF14-923A0CFF8331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99B64-CD13-45E2-83DD-87A8F17C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1FB3-C7A5-4341-8A4F-C01D6072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E35B-0865-4AE2-8306-A45CCE6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1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902AD-94A4-422A-A3D5-6AA6D159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0A04C-ED33-4733-AD47-62001A94D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1D11A-5013-44D3-A206-3493ACEC1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2CB-2C5D-4C15-AF14-923A0CFF8331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52426-7357-4D13-9422-0C25B2311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2B643-4282-4BCD-AEF1-687DE3D38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E35B-0865-4AE2-8306-A45CCE6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4867E-9D13-4432-A81E-69A9685DE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C75E-B980-406E-B04A-663903F53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82A0A-684F-4BE6-AD32-F41EE5D94B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DEEDB-274D-4A64-B906-CB4A8815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2CB-2C5D-4C15-AF14-923A0CFF8331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6EFF-A391-4B86-AF0A-D9B401D2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7839B-B286-4BA9-BDE0-F667B114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E35B-0865-4AE2-8306-A45CCE6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98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DCA3-27CA-4656-B02C-18EFDE41D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59A49-D425-4189-B981-1CDD3A4DB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0571A-4655-4FC9-B637-4E87F8C74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7F882E-DA90-4AE6-8C6D-42085346A6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A3DC2-B335-46C2-99A6-B023BA9AC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3A8A6-026C-423F-A595-AB5566FA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2CB-2C5D-4C15-AF14-923A0CFF8331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CFA89-C7CE-4EFD-AA75-2F3132C4B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CC8AC-B20C-43C2-BCF2-D3833AD7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E35B-0865-4AE2-8306-A45CCE6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4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7776-47C7-4498-9D82-92CED9275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11AAC9-3743-4922-97D5-68CE72A6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2CB-2C5D-4C15-AF14-923A0CFF8331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008A3-4215-4C63-B782-6749EEDDF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3B9C88-0A46-4DB6-8363-1A37E8085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E35B-0865-4AE2-8306-A45CCE6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1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3DEE7C-3C6E-4DDB-8A1D-EBB98799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2CB-2C5D-4C15-AF14-923A0CFF8331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B5099-BB36-4AF7-90D6-36162C798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8ACCF-F458-43D7-AFFB-73D1C27FC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E35B-0865-4AE2-8306-A45CCE6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0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C863-043B-4014-87F2-0D94ED2C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2D0E2-E36D-40A6-987A-359D607DF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D5AB9-FA5E-4265-B043-096BD5B5B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50056-4ACE-4DC9-AFED-AB436D26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2CB-2C5D-4C15-AF14-923A0CFF8331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FF684-4913-468D-8243-D463DAAA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77D8C-D740-45D4-A018-54B718E2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E35B-0865-4AE2-8306-A45CCE6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7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CA886-7908-4AC4-B397-C34FA90C9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84FB7E-0086-4A9D-8088-F20966D3B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C0134-45F2-4B50-86A3-FED496F2B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8418A-C2CE-4830-A5BF-E9B115389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052CB-2C5D-4C15-AF14-923A0CFF8331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466BA-455C-4114-9C1A-03DE6F16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5FFAB-2143-4B4E-B3DF-434CFDFD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1E35B-0865-4AE2-8306-A45CCE6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61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5A5BC2-3F8F-464F-9F17-D04EA3B3F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2F65C-B536-449F-A5D2-F96348BF6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B9CC7-188B-4130-9EF0-604BD1CB5B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052CB-2C5D-4C15-AF14-923A0CFF8331}" type="datetimeFigureOut">
              <a:rPr lang="en-US" smtClean="0"/>
              <a:t>13-May-19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8534-E070-45A2-A36D-DB6B5A1F5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6B124-32AE-4322-B9C2-59BD0492A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1E35B-0865-4AE2-8306-A45CCE6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5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nofer/uk-accidents-aggregations/data" TargetMode="External"/><Relationship Id="rId2" Type="http://schemas.openxmlformats.org/officeDocument/2006/relationships/hyperlink" Target="https://www.qubole.com/resources/pyspark-cheatshee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reference/api/pandas.DataFrame.drop.html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BAE96-263B-491B-912B-D82675AE5A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66729" y="518541"/>
            <a:ext cx="4645250" cy="2889114"/>
          </a:xfrm>
        </p:spPr>
        <p:txBody>
          <a:bodyPr anchor="b"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</a:rPr>
              <a:t>ALY 6010 Data Management &amp;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EE453-0179-4636-BC95-8C2B34E69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6729" y="3791648"/>
            <a:ext cx="4645250" cy="1147863"/>
          </a:xfrm>
        </p:spPr>
        <p:txBody>
          <a:bodyPr anchor="t"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</a:rPr>
              <a:t>United Kingdom Road Accident Analysis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ADEFF-7408-4470-9A3E-970A57271B6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382" y="720993"/>
            <a:ext cx="4047843" cy="4047843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72A753-46A4-43F8-8EBD-0CACBA1B51B5}"/>
              </a:ext>
            </a:extLst>
          </p:cNvPr>
          <p:cNvSpPr txBox="1"/>
          <p:nvPr/>
        </p:nvSpPr>
        <p:spPr>
          <a:xfrm>
            <a:off x="5314950" y="5534025"/>
            <a:ext cx="1829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Project By: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Dishali Sonawane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Anuj Golesar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9E1B2E-0CA4-4901-B10A-6F6749B310F4}"/>
              </a:ext>
            </a:extLst>
          </p:cNvPr>
          <p:cNvSpPr txBox="1"/>
          <p:nvPr/>
        </p:nvSpPr>
        <p:spPr>
          <a:xfrm>
            <a:off x="9499107" y="5575590"/>
            <a:ext cx="23605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Guided By: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Prof Sergiy Shevchenko</a:t>
            </a:r>
          </a:p>
        </p:txBody>
      </p:sp>
    </p:spTree>
    <p:extLst>
      <p:ext uri="{BB962C8B-B14F-4D97-AF65-F5344CB8AC3E}">
        <p14:creationId xmlns:p14="http://schemas.microsoft.com/office/powerpoint/2010/main" val="27531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7E142B-56B2-40A9-8E11-823FAE20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Results  </a:t>
            </a:r>
            <a:endParaRPr lang="en-US" sz="6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06508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3CF502-FE77-4041-8BC6-AB8137000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7198" y="670101"/>
            <a:ext cx="1081760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45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142B-56B2-40A9-8E11-823FAE20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424" y="1110882"/>
            <a:ext cx="3053039" cy="12936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0C9A4-FDCD-4E1A-A728-24A0670A9E6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141" y="1550361"/>
            <a:ext cx="6739513" cy="3757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603944-8527-466D-92F3-75E2CFD69968}"/>
              </a:ext>
            </a:extLst>
          </p:cNvPr>
          <p:cNvSpPr txBox="1"/>
          <p:nvPr/>
        </p:nvSpPr>
        <p:spPr>
          <a:xfrm>
            <a:off x="8471423" y="2542939"/>
            <a:ext cx="3053039" cy="367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No of casualties by time in a day . It suggest patrolling units and paramedics should be more active during 8am to 9am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573EFB-E773-46FC-B866-B57ED2E39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983434" y="640080"/>
            <a:ext cx="2296028" cy="3569741"/>
          </a:xfrm>
          <a:custGeom>
            <a:avLst/>
            <a:gdLst>
              <a:gd name="connsiteX0" fmla="*/ 2296028 w 2296028"/>
              <a:gd name="connsiteY0" fmla="*/ 3569741 h 3569741"/>
              <a:gd name="connsiteX1" fmla="*/ 459 w 2296028"/>
              <a:gd name="connsiteY1" fmla="*/ 3569741 h 3569741"/>
              <a:gd name="connsiteX2" fmla="*/ 0 w 2296028"/>
              <a:gd name="connsiteY2" fmla="*/ 3248180 h 3569741"/>
              <a:gd name="connsiteX3" fmla="*/ 2011607 w 2296028"/>
              <a:gd name="connsiteY3" fmla="*/ 3249283 h 3569741"/>
              <a:gd name="connsiteX4" fmla="*/ 2011607 w 2296028"/>
              <a:gd name="connsiteY4" fmla="*/ 0 h 3569741"/>
              <a:gd name="connsiteX5" fmla="*/ 2296028 w 2296028"/>
              <a:gd name="connsiteY5" fmla="*/ 0 h 3569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96028" h="3569741">
                <a:moveTo>
                  <a:pt x="2296028" y="3569741"/>
                </a:moveTo>
                <a:lnTo>
                  <a:pt x="459" y="3569741"/>
                </a:lnTo>
                <a:cubicBezTo>
                  <a:pt x="-459" y="3458756"/>
                  <a:pt x="918" y="3359164"/>
                  <a:pt x="0" y="3248180"/>
                </a:cubicBezTo>
                <a:lnTo>
                  <a:pt x="2011607" y="3249283"/>
                </a:lnTo>
                <a:lnTo>
                  <a:pt x="2011607" y="0"/>
                </a:lnTo>
                <a:lnTo>
                  <a:pt x="2296028" y="0"/>
                </a:lnTo>
                <a:close/>
              </a:path>
            </a:pathLst>
          </a:custGeom>
          <a:solidFill>
            <a:srgbClr val="4C4C4C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87409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F61307-D81B-4711-A1A3-0B161BE1BE3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F5D089-6AA5-462C-9ECE-E6CD692ED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3343275"/>
            <a:ext cx="5229226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725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88521" y="381403"/>
            <a:ext cx="2200313" cy="3342508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A0E2D9-A352-4090-A549-9DFEC625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951" y="3355130"/>
            <a:ext cx="2669407" cy="2427333"/>
          </a:xfrm>
        </p:spPr>
        <p:txBody>
          <a:bodyPr>
            <a:normAutofit/>
          </a:bodyPr>
          <a:lstStyle/>
          <a:p>
            <a:r>
              <a:rPr lang="en-US" sz="1600"/>
              <a:t>This plot shows the young and working age groups are more likely to victims of the lethal accidents .</a:t>
            </a:r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88F84531-3D57-4E29-841C-8E5BD814AF22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2"/>
          <a:stretch/>
        </p:blipFill>
        <p:spPr bwMode="auto">
          <a:xfrm>
            <a:off x="4662102" y="1425805"/>
            <a:ext cx="6903723" cy="3883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3119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80CEE6-145B-44C8-B54C-1F08FF1B95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10" y="309563"/>
            <a:ext cx="9189331" cy="42052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44744-A84D-46A3-8F90-0F39DC719D68}"/>
              </a:ext>
            </a:extLst>
          </p:cNvPr>
          <p:cNvSpPr txBox="1"/>
          <p:nvPr/>
        </p:nvSpPr>
        <p:spPr>
          <a:xfrm>
            <a:off x="1524000" y="4810125"/>
            <a:ext cx="10091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above plot shows how the severity of the accidents is distributed over the different regions of United </a:t>
            </a:r>
          </a:p>
          <a:p>
            <a:r>
              <a:rPr lang="en-US" dirty="0"/>
              <a:t>Kingdom.</a:t>
            </a:r>
          </a:p>
        </p:txBody>
      </p:sp>
    </p:spTree>
    <p:extLst>
      <p:ext uri="{BB962C8B-B14F-4D97-AF65-F5344CB8AC3E}">
        <p14:creationId xmlns:p14="http://schemas.microsoft.com/office/powerpoint/2010/main" val="4026556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C30B-0528-4A44-B477-183A06D3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FEEE1-F848-47CA-921F-27C1D0E44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infer that there are various important factors such as road conditions , how weather conditions affects driving conditions , the causes of accidents such as not yielding for other drivers  needs to be taken seriously by safety authorities </a:t>
            </a:r>
          </a:p>
          <a:p>
            <a:r>
              <a:rPr lang="en-US" dirty="0"/>
              <a:t>The speed of the vehicle is major factor for accidents in United Kingdom.</a:t>
            </a:r>
          </a:p>
          <a:p>
            <a:r>
              <a:rPr lang="en-US" dirty="0"/>
              <a:t>The working and young age groups needs to be more careful while driving as these groups are vulnerable to accidents.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817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142B-56B2-40A9-8E11-823FAE20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90044-1B68-457B-870F-CC9206453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1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[1]</a:t>
            </a:r>
            <a:r>
              <a:rPr lang="en-US" dirty="0">
                <a:hlinkClick r:id="rId2"/>
              </a:rPr>
              <a:t> https://www.qubole.com/resources/pyspark-cheatsheet/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[2]</a:t>
            </a:r>
            <a:r>
              <a:rPr lang="en-US" dirty="0" err="1"/>
              <a:t>DATASET:</a:t>
            </a:r>
            <a:r>
              <a:rPr lang="en-US" dirty="0" err="1">
                <a:hlinkClick r:id="rId3"/>
              </a:rPr>
              <a:t>https</a:t>
            </a:r>
            <a:r>
              <a:rPr lang="en-US" dirty="0">
                <a:hlinkClick r:id="rId3"/>
              </a:rPr>
              <a:t>://www.kaggle.com/danofer/uk-accidents-aggregations/data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[3]</a:t>
            </a:r>
            <a:r>
              <a:rPr lang="en-US" dirty="0">
                <a:hlinkClick r:id="rId4"/>
              </a:rPr>
              <a:t> https://pandas.pydata.org/pandas-docs/stable/reference/api/pandas.DataFrame.drop.html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2FDAF-D482-45C5-865D-08860DBA5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  </a:t>
            </a:r>
            <a:endParaRPr lang="en-US" dirty="0"/>
          </a:p>
        </p:txBody>
      </p:sp>
      <p:pic>
        <p:nvPicPr>
          <p:cNvPr id="2050" name="Picture 2" descr="Image result for thankyou">
            <a:extLst>
              <a:ext uri="{FF2B5EF4-FFF2-40B4-BE49-F238E27FC236}">
                <a16:creationId xmlns:a16="http://schemas.microsoft.com/office/drawing/2014/main" id="{561EA9AA-B860-40F8-BD7C-4D509B03AD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76425"/>
            <a:ext cx="10139256" cy="441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65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D65A4-6372-432B-8820-F1A4B986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Project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C096-75B0-40A5-AFCC-B29836314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of the United kingdom dataset to derive insights to improve</a:t>
            </a:r>
          </a:p>
          <a:p>
            <a:pPr marL="0" indent="0">
              <a:buNone/>
            </a:pPr>
            <a:r>
              <a:rPr lang="en-US" dirty="0"/>
              <a:t>   the road safety  for UK citizens.</a:t>
            </a:r>
          </a:p>
          <a:p>
            <a:r>
              <a:rPr lang="en-US" dirty="0"/>
              <a:t>Helping local police department and government to establish new facilities in order to decrease the causality rate because of different parameters involved in road accidents .</a:t>
            </a:r>
          </a:p>
        </p:txBody>
      </p:sp>
    </p:spTree>
    <p:extLst>
      <p:ext uri="{BB962C8B-B14F-4D97-AF65-F5344CB8AC3E}">
        <p14:creationId xmlns:p14="http://schemas.microsoft.com/office/powerpoint/2010/main" val="3816872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0B25-6413-4989-8C4E-5CB0A93DE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43983" cy="59366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E062-D19D-4AAE-99EF-FA4C4E899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179" y="1231962"/>
            <a:ext cx="3973497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Acquiring dataset :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set consist of 2.08mn records each of which represents unique traffic accident from 2005 -2016 and few  attributes such as </a:t>
            </a:r>
          </a:p>
          <a:p>
            <a:pPr marL="342900" indent="-342900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5881F8-FFD0-42E4-8443-9D6B6FD392C8}"/>
              </a:ext>
            </a:extLst>
          </p:cNvPr>
          <p:cNvSpPr txBox="1"/>
          <p:nvPr/>
        </p:nvSpPr>
        <p:spPr>
          <a:xfrm>
            <a:off x="6402649" y="167450"/>
            <a:ext cx="4341180" cy="627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 Index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of week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of the driver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Sex of the driver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Carriageway Hazards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conditions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conditions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causalities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vehicle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of Vehicle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 at time of accident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 of Impact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Police force in the area of the accident </a:t>
            </a:r>
          </a:p>
        </p:txBody>
      </p:sp>
    </p:spTree>
    <p:extLst>
      <p:ext uri="{BB962C8B-B14F-4D97-AF65-F5344CB8AC3E}">
        <p14:creationId xmlns:p14="http://schemas.microsoft.com/office/powerpoint/2010/main" val="1165765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AA111-D20C-40F0-9DEC-250D72655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995772-117E-4F73-B8CB-334D95AF4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9003" y="2025877"/>
            <a:ext cx="829128" cy="82912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2A8187-31DD-4D61-9F52-8321E2C92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27" y="1852105"/>
            <a:ext cx="2100749" cy="1184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88B2A6-C2A1-4BAE-AB6A-99C9A9C8C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865" y="1885186"/>
            <a:ext cx="1194844" cy="10456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675418-F9BC-4FE2-A0DA-02F8F016B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5694" y="1928833"/>
            <a:ext cx="1181100" cy="787400"/>
          </a:xfrm>
          <a:prstGeom prst="rect">
            <a:avLst/>
          </a:prstGeom>
        </p:spPr>
      </p:pic>
      <p:pic>
        <p:nvPicPr>
          <p:cNvPr id="1026" name="Picture 2" descr="Image result for jupyter spark notebook logo">
            <a:extLst>
              <a:ext uri="{FF2B5EF4-FFF2-40B4-BE49-F238E27FC236}">
                <a16:creationId xmlns:a16="http://schemas.microsoft.com/office/drawing/2014/main" id="{7B25D1F5-D2D1-4D52-812B-1732D16F5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8813" y="1921615"/>
            <a:ext cx="1747260" cy="93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FD75020-71AA-41F4-ADC8-7C838A977CF0}"/>
              </a:ext>
            </a:extLst>
          </p:cNvPr>
          <p:cNvSpPr/>
          <p:nvPr/>
        </p:nvSpPr>
        <p:spPr>
          <a:xfrm>
            <a:off x="1671950" y="2396105"/>
            <a:ext cx="371475" cy="24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3891775-B90E-4E01-ABF1-48A8E0311CB4}"/>
              </a:ext>
            </a:extLst>
          </p:cNvPr>
          <p:cNvSpPr/>
          <p:nvPr/>
        </p:nvSpPr>
        <p:spPr>
          <a:xfrm>
            <a:off x="3897913" y="2409867"/>
            <a:ext cx="371475" cy="24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7D9BE0C-4042-400F-A932-4C37EB75980C}"/>
              </a:ext>
            </a:extLst>
          </p:cNvPr>
          <p:cNvSpPr/>
          <p:nvPr/>
        </p:nvSpPr>
        <p:spPr>
          <a:xfrm>
            <a:off x="5663709" y="2378323"/>
            <a:ext cx="371475" cy="24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96271A5-52F7-48C3-99BB-3CC943DFABF3}"/>
              </a:ext>
            </a:extLst>
          </p:cNvPr>
          <p:cNvSpPr/>
          <p:nvPr/>
        </p:nvSpPr>
        <p:spPr>
          <a:xfrm>
            <a:off x="7892235" y="2322533"/>
            <a:ext cx="371475" cy="24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C603BC29-C06E-47E3-90DF-8A8950756962}"/>
              </a:ext>
            </a:extLst>
          </p:cNvPr>
          <p:cNvSpPr/>
          <p:nvPr/>
        </p:nvSpPr>
        <p:spPr>
          <a:xfrm rot="5400000">
            <a:off x="9414132" y="3582369"/>
            <a:ext cx="371475" cy="24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Image result for Power BI">
            <a:extLst>
              <a:ext uri="{FF2B5EF4-FFF2-40B4-BE49-F238E27FC236}">
                <a16:creationId xmlns:a16="http://schemas.microsoft.com/office/drawing/2014/main" id="{C01C23B2-4C3C-4545-862A-865E32DAA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421" y="4255075"/>
            <a:ext cx="2473029" cy="139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C6B6DF-10DB-49DD-A571-8F8580296F36}"/>
              </a:ext>
            </a:extLst>
          </p:cNvPr>
          <p:cNvSpPr txBox="1"/>
          <p:nvPr/>
        </p:nvSpPr>
        <p:spPr>
          <a:xfrm>
            <a:off x="301841" y="2967255"/>
            <a:ext cx="137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Acquire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45FABB-0975-4A5D-9865-4FD67ECF4690}"/>
              </a:ext>
            </a:extLst>
          </p:cNvPr>
          <p:cNvSpPr txBox="1"/>
          <p:nvPr/>
        </p:nvSpPr>
        <p:spPr>
          <a:xfrm>
            <a:off x="2233485" y="2967255"/>
            <a:ext cx="1759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Create Azure  </a:t>
            </a:r>
          </a:p>
          <a:p>
            <a:r>
              <a:rPr lang="en-US" dirty="0"/>
              <a:t>     account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4A9DFA-4FF6-4B6C-9A3F-5662E11F79F4}"/>
              </a:ext>
            </a:extLst>
          </p:cNvPr>
          <p:cNvSpPr txBox="1"/>
          <p:nvPr/>
        </p:nvSpPr>
        <p:spPr>
          <a:xfrm>
            <a:off x="4468865" y="3023876"/>
            <a:ext cx="1482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Create </a:t>
            </a:r>
          </a:p>
          <a:p>
            <a:r>
              <a:rPr lang="en-US" sz="1200" dirty="0" err="1"/>
              <a:t>HDInsights</a:t>
            </a:r>
            <a:endParaRPr lang="en-US" sz="1200" dirty="0"/>
          </a:p>
          <a:p>
            <a:r>
              <a:rPr lang="en-US" sz="1200" dirty="0"/>
              <a:t>Cluster for storage &amp; </a:t>
            </a:r>
          </a:p>
          <a:p>
            <a:r>
              <a:rPr lang="en-US" sz="1200" dirty="0"/>
              <a:t>Cleaning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5875A1-D29A-4D12-9DB6-B9052798D220}"/>
              </a:ext>
            </a:extLst>
          </p:cNvPr>
          <p:cNvSpPr txBox="1"/>
          <p:nvPr/>
        </p:nvSpPr>
        <p:spPr>
          <a:xfrm>
            <a:off x="6222077" y="3044199"/>
            <a:ext cx="17721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Store data on Blob </a:t>
            </a:r>
          </a:p>
          <a:p>
            <a:r>
              <a:rPr lang="en-US" sz="1600" dirty="0"/>
              <a:t>Storage cloud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AA710-0D81-4142-B213-4E8E27110734}"/>
              </a:ext>
            </a:extLst>
          </p:cNvPr>
          <p:cNvSpPr txBox="1"/>
          <p:nvPr/>
        </p:nvSpPr>
        <p:spPr>
          <a:xfrm>
            <a:off x="8430617" y="3019111"/>
            <a:ext cx="250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 data using </a:t>
            </a:r>
            <a:r>
              <a:rPr lang="en-US" dirty="0" err="1"/>
              <a:t>pyspark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96976C9-CF56-4EE4-8ABC-09A607F401DF}"/>
              </a:ext>
            </a:extLst>
          </p:cNvPr>
          <p:cNvSpPr txBox="1"/>
          <p:nvPr/>
        </p:nvSpPr>
        <p:spPr>
          <a:xfrm>
            <a:off x="8077972" y="5867691"/>
            <a:ext cx="3486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visualizations using cleaned </a:t>
            </a:r>
          </a:p>
          <a:p>
            <a:r>
              <a:rPr lang="en-US" dirty="0"/>
              <a:t>data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44C75B-DFF8-4B32-B027-0FDA033E5335}"/>
              </a:ext>
            </a:extLst>
          </p:cNvPr>
          <p:cNvSpPr/>
          <p:nvPr/>
        </p:nvSpPr>
        <p:spPr>
          <a:xfrm>
            <a:off x="3324586" y="4497396"/>
            <a:ext cx="2882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INSIGHTS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90D4C0C-E56C-4629-A016-E6386615DBA9}"/>
              </a:ext>
            </a:extLst>
          </p:cNvPr>
          <p:cNvSpPr/>
          <p:nvPr/>
        </p:nvSpPr>
        <p:spPr>
          <a:xfrm rot="10800000">
            <a:off x="6809794" y="4771599"/>
            <a:ext cx="371475" cy="242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932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1" grpId="0"/>
      <p:bldP spid="16" grpId="0"/>
      <p:bldP spid="17" grpId="0"/>
      <p:bldP spid="18" grpId="0"/>
      <p:bldP spid="19" grpId="0"/>
      <p:bldP spid="20" grpId="0"/>
      <p:bldP spid="21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A493D-599E-480E-91A3-330D9F0E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3158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5F502-7B8B-48ED-BC36-7B45B790A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Azure platform and Create </a:t>
            </a:r>
            <a:r>
              <a:rPr lang="en-US" dirty="0" err="1"/>
              <a:t>HDInsights</a:t>
            </a:r>
            <a:r>
              <a:rPr lang="en-US" dirty="0"/>
              <a:t> Cluster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D895BF-5775-41FD-B8E7-1556CFFBAE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09675" y="2565400"/>
            <a:ext cx="4314825" cy="28717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73CC3D-4FDD-4B4A-918F-98C68E26AC66}"/>
              </a:ext>
            </a:extLst>
          </p:cNvPr>
          <p:cNvSpPr txBox="1"/>
          <p:nvPr/>
        </p:nvSpPr>
        <p:spPr>
          <a:xfrm>
            <a:off x="5895975" y="2800965"/>
            <a:ext cx="61155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Azure </a:t>
            </a:r>
            <a:r>
              <a:rPr lang="en-US" b="1" dirty="0"/>
              <a:t>HDInsight</a:t>
            </a:r>
            <a:r>
              <a:rPr lang="en-US" dirty="0"/>
              <a:t> is a cloud-based service from Microsoft for big data analytics that helps organizations process large amounts of streaming or historical data.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Quickly spin up big data clusters on demand, scale them up or down based on your usage needs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Security Offerings</a:t>
            </a:r>
          </a:p>
          <a:p>
            <a:pPr algn="just"/>
            <a:endParaRPr lang="en-US" dirty="0"/>
          </a:p>
          <a:p>
            <a:r>
              <a:rPr lang="en-US" dirty="0"/>
              <a:t>Integrated Environment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3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4EE9-6DBB-4834-9A79-F4F884569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700B-DCB5-4C62-9EE2-BB2A31A0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8431"/>
            <a:ext cx="10515600" cy="4351338"/>
          </a:xfrm>
        </p:spPr>
        <p:txBody>
          <a:bodyPr/>
          <a:lstStyle/>
          <a:p>
            <a:r>
              <a:rPr lang="en-US" dirty="0"/>
              <a:t>After creating HDInsight cluster , uploaded the data on  Azure Blob Storage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FA40E-FB25-4753-89F3-ED5F1B8F0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9144"/>
            <a:ext cx="5276850" cy="2857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849D48-C3A3-41C8-98DB-D3CFE0A45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687" y="2289144"/>
            <a:ext cx="5305425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643E81-AA31-43A5-91EC-65F0A4B32A9B}"/>
              </a:ext>
            </a:extLst>
          </p:cNvPr>
          <p:cNvSpPr txBox="1"/>
          <p:nvPr/>
        </p:nvSpPr>
        <p:spPr>
          <a:xfrm>
            <a:off x="971550" y="5689569"/>
            <a:ext cx="2040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Blob Storage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CD3A4-E718-479C-A4B2-50ADCDABA7DB}"/>
              </a:ext>
            </a:extLst>
          </p:cNvPr>
          <p:cNvSpPr txBox="1"/>
          <p:nvPr/>
        </p:nvSpPr>
        <p:spPr>
          <a:xfrm>
            <a:off x="6782540" y="5601810"/>
            <a:ext cx="405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data stored on local disk on cloud</a:t>
            </a:r>
          </a:p>
        </p:txBody>
      </p:sp>
    </p:spTree>
    <p:extLst>
      <p:ext uri="{BB962C8B-B14F-4D97-AF65-F5344CB8AC3E}">
        <p14:creationId xmlns:p14="http://schemas.microsoft.com/office/powerpoint/2010/main" val="2298169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4EE9-6DBB-4834-9A79-F4F88456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700B-DCB5-4C62-9EE2-BB2A31A0E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95"/>
            <a:ext cx="10515600" cy="529657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dashboard and select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and configure it for apache spark. It will navigate 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 page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Click on new &gt;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3134D-6744-4C79-956B-C37F5DF02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10" y="2325409"/>
            <a:ext cx="3898916" cy="3145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873154-E5AA-4168-9999-74FF8C11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325409"/>
            <a:ext cx="5791200" cy="305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8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4EE9-6DBB-4834-9A79-F4F88456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700B-DCB5-4C62-9EE2-BB2A31A0E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script to clean the data by importing </a:t>
            </a:r>
            <a:r>
              <a:rPr lang="en-US" dirty="0" err="1"/>
              <a:t>pyspark</a:t>
            </a:r>
            <a:r>
              <a:rPr lang="en-US" dirty="0"/>
              <a:t> libraries into </a:t>
            </a:r>
            <a:r>
              <a:rPr lang="en-US" dirty="0" err="1"/>
              <a:t>jupyter</a:t>
            </a:r>
            <a:r>
              <a:rPr lang="en-US" dirty="0"/>
              <a:t> notebook.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2B64B5-EB5C-422D-9D1D-D904A3713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817586"/>
            <a:ext cx="7448550" cy="335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6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54EE9-6DBB-4834-9A79-F4F88456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700B-DCB5-4C62-9EE2-BB2A31A0E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the cleaned data from Azure Blob Storage into Power BI to create visualizations using the access key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02898-0D9D-4B1B-9042-5533E48E10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652712"/>
            <a:ext cx="4772025" cy="32432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7B8A9-7A6B-4D20-8E43-C144EB45A84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172200" y="2833688"/>
            <a:ext cx="4933950" cy="306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94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474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ALY 6010 Data Management &amp; Big Data</vt:lpstr>
      <vt:lpstr>Project Statement </vt:lpstr>
      <vt:lpstr>Dataset</vt:lpstr>
      <vt:lpstr>Workflow</vt:lpstr>
      <vt:lpstr>Process</vt:lpstr>
      <vt:lpstr>Process</vt:lpstr>
      <vt:lpstr>Process</vt:lpstr>
      <vt:lpstr>Process</vt:lpstr>
      <vt:lpstr>Process</vt:lpstr>
      <vt:lpstr>Results  </vt:lpstr>
      <vt:lpstr>PowerPoint Presentation</vt:lpstr>
      <vt:lpstr>    </vt:lpstr>
      <vt:lpstr>PowerPoint Presentation</vt:lpstr>
      <vt:lpstr>PowerPoint Presentation</vt:lpstr>
      <vt:lpstr>PowerPoint Presentation</vt:lpstr>
      <vt:lpstr>CONCLUSION</vt:lpstr>
      <vt:lpstr>REFERENCES:</vt:lpstr>
      <vt:lpstr>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ALY 6010 Data Management &amp; Big Data</dc:title>
  <dc:creator>anuj golesar</dc:creator>
  <cp:lastModifiedBy>anuj golesar</cp:lastModifiedBy>
  <cp:revision>8</cp:revision>
  <dcterms:created xsi:type="dcterms:W3CDTF">2019-05-13T18:54:53Z</dcterms:created>
  <dcterms:modified xsi:type="dcterms:W3CDTF">2019-05-13T20:42:49Z</dcterms:modified>
</cp:coreProperties>
</file>