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316" r:id="rId6"/>
    <p:sldId id="318" r:id="rId7"/>
    <p:sldId id="326" r:id="rId8"/>
    <p:sldId id="327" r:id="rId9"/>
    <p:sldId id="324" r:id="rId10"/>
    <p:sldId id="325" r:id="rId11"/>
    <p:sldId id="317" r:id="rId12"/>
    <p:sldId id="319" r:id="rId13"/>
    <p:sldId id="320" r:id="rId14"/>
    <p:sldId id="321" r:id="rId15"/>
    <p:sldId id="322" r:id="rId16"/>
    <p:sldId id="323" r:id="rId17"/>
    <p:sldId id="329" r:id="rId18"/>
    <p:sldId id="330" r:id="rId19"/>
    <p:sldId id="331" r:id="rId20"/>
    <p:sldId id="333" r:id="rId21"/>
    <p:sldId id="334" r:id="rId22"/>
    <p:sldId id="335" r:id="rId23"/>
    <p:sldId id="336" r:id="rId24"/>
    <p:sldId id="337" r:id="rId25"/>
    <p:sldId id="338" r:id="rId26"/>
    <p:sldId id="328" r:id="rId27"/>
    <p:sldId id="340" r:id="rId28"/>
    <p:sldId id="341" r:id="rId29"/>
    <p:sldId id="343" r:id="rId30"/>
    <p:sldId id="342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2" r:id="rId39"/>
    <p:sldId id="351" r:id="rId40"/>
    <p:sldId id="35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8B12-D7EB-1AA4-51AA-D7F347444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51EB5-3A28-9AEF-A964-D6B6DEF24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05AFC-347F-9C1D-9559-D6C324EE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9183-3C89-539A-6618-3615878E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AF82-4F61-9E4D-45B3-50AE00DE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48E1-ED1C-0E04-1148-DCA313A3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C8DE-8E13-FA41-2D24-5D3A7D7E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D2CA8-1A7A-0D14-6D68-C077C405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B767-C933-1E93-3CC8-9B0AAB3D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5939-8915-E52A-14C9-2D52BFBE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1CB36-F784-1CF7-BA8F-78BB757F1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B73DE-EB4D-5048-69B2-A3CB69368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40B7-178B-6384-300C-89E6453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10F4-DA6A-AD72-6C18-F77690D3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41FD-F9B4-19B6-420C-D4FA7EB5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DAD8-6557-AC97-BCA6-134B06CF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4573-4492-8B9C-9845-62476830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AE2C-3910-3CA7-9F4B-5C8ADBA5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A133-D461-08BC-8C16-152ADB76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E986-0F2F-986B-369C-86A5F92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E6B9-E318-6F64-3EAF-A2073E57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62AF-4519-1EEC-F192-68090271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0817-47ED-83D3-BC82-AA16D0D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EE98-A2C4-A812-FF65-DEF396A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2FA0-95DA-273B-6E1E-EA34B5ED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4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62D7-6C2E-87C1-C1B8-F20EA213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61E1-CEC2-7796-B0F9-0931B8035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1006D-8CAF-07D6-7459-52CE8D20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D382-1CA6-293B-A245-75267FB6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CA59E-CAE5-5706-196A-6609FD43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6B27-DBD8-50D8-5D66-70B34EB6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13E3-C7F0-9D17-2F57-40EAB36E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7479B-8589-F166-EE0A-22D4D66C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F1141-9AC7-4859-095A-B9F16031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11B08-429C-E9BE-348C-91C6309D4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38C55-BE15-25B5-497F-C41B41BEA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3CB70-1E4A-C80E-D799-216E12B1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B27D1-E964-BAEC-3BA4-791CE819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7E2FB-072F-A2B8-0EAC-C29E523F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1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ED1E-D768-137F-2886-197EECB0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F02C8-C9C2-3C82-7EA6-B9386BC5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AAB1C-1AF4-3C7A-F007-B27609C3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03DF3-1083-4D04-2908-FD69411D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EFBAC-F5E0-78F4-C825-37450E19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CCAFC-378E-DF02-D880-A4A859D2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A3F01-FFD5-0FCE-FF9E-A2A14D61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95B2-880E-43BC-C7DC-0840D02F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F99F-B407-35A4-C4B1-29EB1F88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87A5C-F982-38E9-54C0-E9FFE7C7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75B46-0DA7-82E0-4AAF-C8C0C8D0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C6F2E-3FEF-6E19-6319-B9BCEBFC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F974-C344-734C-D5EB-05FF86E3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A9A1-BF99-402B-766A-9D3BFD20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3C269-51E1-4839-ECBA-E2100A1E1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EA9B7-67A6-BC66-6636-746F6D541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95F2F-6966-C75F-8336-C85240F2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6E724-89EC-4961-9468-82427699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BAED3-0E06-3D8F-B6E4-6465D24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5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26A41-71A4-7F4B-B922-B704909B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7CD1-7BCE-5CD0-AFE4-14532354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F477-4C68-DDB9-A37F-E2404A142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BCE1-33CA-4ADB-9136-B03F6AAE2819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10EC-5ABB-95A7-9B3C-F5D7198CC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90EA-ECE4-28D3-736E-A12D2C7F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626F-D680-456F-9E5B-411E53E153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7712A-4C86-9EA3-3657-9D4B53C56D5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64880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what-is-a-categorical-variable/" TargetMode="External"/><Relationship Id="rId2" Type="http://schemas.openxmlformats.org/officeDocument/2006/relationships/hyperlink" Target="https://www.statisticshowto.com/binary-variable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ean_squared_error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0.png"/><Relationship Id="rId10" Type="http://schemas.openxmlformats.org/officeDocument/2006/relationships/image" Target="../media/image23.png"/><Relationship Id="rId4" Type="http://schemas.openxmlformats.org/officeDocument/2006/relationships/image" Target="../media/image180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9031-73DF-873E-FC4F-3D227AD75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326E4-E128-82C9-4A79-DE329D761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34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07397"/>
              </p:ext>
            </p:extLst>
          </p:nvPr>
        </p:nvGraphicFramePr>
        <p:xfrm>
          <a:off x="364501" y="844977"/>
          <a:ext cx="11462997" cy="200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173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00837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785420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16255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129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79305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598828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59726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15069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/>
        </p:nvGraphicFramePr>
        <p:xfrm>
          <a:off x="364501" y="3585829"/>
          <a:ext cx="11462996" cy="293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979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1249979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591275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3629320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3742443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</a:tblGrid>
              <a:tr h="1009140">
                <a:tc>
                  <a:txBody>
                    <a:bodyPr/>
                    <a:lstStyle/>
                    <a:p>
                      <a:r>
                        <a:rPr lang="en-US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(0.19+0.15)/2 = 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(0.23+0.3+0.34)/3 = 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 = 0.667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(0.54+0.45+0.53)/3 = 0.5067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= 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8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(0.7+0.67+0.77+0.69)/4 = 0.7075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(0.9+0.97+0.85)/3 = 0.9067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2/3=0.667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9CCDAF-1E77-5F36-CEA7-353F193AF2F1}"/>
              </a:ext>
            </a:extLst>
          </p:cNvPr>
          <p:cNvSpPr txBox="1"/>
          <p:nvPr/>
        </p:nvSpPr>
        <p:spPr>
          <a:xfrm>
            <a:off x="282803" y="401631"/>
            <a:ext cx="54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1 – 0 calibration error issue in ECE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282803" y="3216497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EC950-412C-7C17-9771-60FD8C4F9D54}"/>
              </a:ext>
            </a:extLst>
          </p:cNvPr>
          <p:cNvSpPr txBox="1"/>
          <p:nvPr/>
        </p:nvSpPr>
        <p:spPr>
          <a:xfrm>
            <a:off x="3725945" y="2995194"/>
            <a:ext cx="53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712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/>
        </p:nvGraphicFramePr>
        <p:xfrm>
          <a:off x="204247" y="742342"/>
          <a:ext cx="11783506" cy="200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4446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20432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07381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33486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32851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683902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88017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39565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60280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31596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41023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592871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71914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71914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71914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71914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/>
        </p:nvGraphicFramePr>
        <p:xfrm>
          <a:off x="204247" y="3429000"/>
          <a:ext cx="11774080" cy="293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431">
                  <a:extLst>
                    <a:ext uri="{9D8B030D-6E8A-4147-A177-3AD203B41FA5}">
                      <a16:colId xmlns:a16="http://schemas.microsoft.com/office/drawing/2014/main" val="71830155"/>
                    </a:ext>
                  </a:extLst>
                </a:gridCol>
                <a:gridCol w="1043431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709991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3898562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4078665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</a:tblGrid>
              <a:tr h="1009140">
                <a:tc>
                  <a:txBody>
                    <a:bodyPr/>
                    <a:lstStyle/>
                    <a:p>
                      <a:r>
                        <a:rPr lang="en-US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9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13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(0.39+0.25+0.24+0.25)/4 = 0.2825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 =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(0.59+0.48)/2 = 0.535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8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(0.62+0.66+0.77+0.69)/4 = 0.725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11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(0.87+0.88+0.85+0.93)/4 = 0.8825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3/4=0.75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77026DC-B53D-FE9B-838F-EA3527160482}"/>
              </a:ext>
            </a:extLst>
          </p:cNvPr>
          <p:cNvSpPr txBox="1"/>
          <p:nvPr/>
        </p:nvSpPr>
        <p:spPr>
          <a:xfrm>
            <a:off x="84840" y="373010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91358-3E2C-AFC2-76A6-BC8933C2338F}"/>
              </a:ext>
            </a:extLst>
          </p:cNvPr>
          <p:cNvSpPr txBox="1"/>
          <p:nvPr/>
        </p:nvSpPr>
        <p:spPr>
          <a:xfrm>
            <a:off x="84840" y="3059668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2</a:t>
            </a:r>
          </a:p>
        </p:txBody>
      </p:sp>
    </p:spTree>
    <p:extLst>
      <p:ext uri="{BB962C8B-B14F-4D97-AF65-F5344CB8AC3E}">
        <p14:creationId xmlns:p14="http://schemas.microsoft.com/office/powerpoint/2010/main" val="388784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/>
        </p:nvGraphicFramePr>
        <p:xfrm>
          <a:off x="138259" y="1678913"/>
          <a:ext cx="11843209" cy="479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644">
                  <a:extLst>
                    <a:ext uri="{9D8B030D-6E8A-4147-A177-3AD203B41FA5}">
                      <a16:colId xmlns:a16="http://schemas.microsoft.com/office/drawing/2014/main" val="71830155"/>
                    </a:ext>
                  </a:extLst>
                </a:gridCol>
                <a:gridCol w="1005107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488698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180612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504827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3589321">
                  <a:extLst>
                    <a:ext uri="{9D8B030D-6E8A-4147-A177-3AD203B41FA5}">
                      <a16:colId xmlns:a16="http://schemas.microsoft.com/office/drawing/2014/main" val="3661543359"/>
                    </a:ext>
                  </a:extLst>
                </a:gridCol>
              </a:tblGrid>
              <a:tr h="1009140">
                <a:tc>
                  <a:txBody>
                    <a:bodyPr/>
                    <a:lstStyle/>
                    <a:p>
                      <a:r>
                        <a:rPr lang="en-US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Calibration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(1/15)*|0.0-0.13|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9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13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(0.39+0.25+0.24+0.25)/4 = 0.2825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 = 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(4/15)*|0.25-0.282|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(0.59+0.48)/2 = 0.535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(2/15)*|0.5-0.535|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8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(0.62+0.66+0.77+0.69)/4 = 0.725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(4/15)*|0.5-0.725|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(MCE)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11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(0.87+0.88+0.85+0.93)/4 = 0.8825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3/4=0.75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(4/15)*|0.75-0.882|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0.0352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 ECE =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0.1171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746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391358-3E2C-AFC2-76A6-BC8933C2338F}"/>
              </a:ext>
            </a:extLst>
          </p:cNvPr>
          <p:cNvSpPr txBox="1"/>
          <p:nvPr/>
        </p:nvSpPr>
        <p:spPr>
          <a:xfrm>
            <a:off x="0" y="1230868"/>
            <a:ext cx="311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2 - ECE</a:t>
            </a:r>
          </a:p>
        </p:txBody>
      </p:sp>
    </p:spTree>
    <p:extLst>
      <p:ext uri="{BB962C8B-B14F-4D97-AF65-F5344CB8AC3E}">
        <p14:creationId xmlns:p14="http://schemas.microsoft.com/office/powerpoint/2010/main" val="357807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82067"/>
              </p:ext>
            </p:extLst>
          </p:nvPr>
        </p:nvGraphicFramePr>
        <p:xfrm>
          <a:off x="124118" y="1325621"/>
          <a:ext cx="1194376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08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30231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18361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42101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428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603602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23944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7395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40865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38913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[0.7,0.2,0.1]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[0.1,0.67,0.23]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[0.82,0.13,0.05]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[0.82,0.03,0.15]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[0.05,0.05,0.9]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[0.97,0.01,0.02]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[0.3,0.54,0.16]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[0.2,0.77,0.03]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[0.15,0.1, 0.75]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[0.6,0.1,0.3]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[0.05,0.85,0.1]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[0,25,0.06, 0.69,]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[0.4,0.34,0.26]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[0.42,0.45,0.13]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[0.3,0.17,0.53]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Max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46797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84662"/>
              </p:ext>
            </p:extLst>
          </p:nvPr>
        </p:nvGraphicFramePr>
        <p:xfrm>
          <a:off x="122549" y="3568659"/>
          <a:ext cx="11943764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5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8185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49935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5080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662614910"/>
                    </a:ext>
                  </a:extLst>
                </a:gridCol>
              </a:tblGrid>
              <a:tr h="176733">
                <a:tc>
                  <a:txBody>
                    <a:bodyPr/>
                    <a:lstStyle/>
                    <a:p>
                      <a:r>
                        <a:rPr lang="en-US" sz="12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Expected Calibration Error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14,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(0.54+0.4+0.45+0.53)/4 = 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3/4 =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(4/15)*|0.75-0.48| = 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8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9,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(0.7+0.67+0.77+0.75+0.6+0.69)/6 = 0.6967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3/6=0.5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(6/15)*|0.5-0.6967| = 0.0787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153168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4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5,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6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11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(0.82+0.82+0.9+0.97+0.85)/5 = 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2/5=0.4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(5/15)*|0.4-0.872| = 0.1573 </a:t>
                      </a:r>
                      <a:r>
                        <a:rPr lang="en-US" sz="1200" b="1" dirty="0"/>
                        <a:t>(MCE)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53168"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ECE = 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03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9CCDAF-1E77-5F36-CEA7-353F193AF2F1}"/>
              </a:ext>
            </a:extLst>
          </p:cNvPr>
          <p:cNvSpPr txBox="1"/>
          <p:nvPr/>
        </p:nvSpPr>
        <p:spPr>
          <a:xfrm>
            <a:off x="0" y="427877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for Multiclass (Max Prob)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F84A9-93DD-D47E-3BF5-3A8A544B6C86}"/>
              </a:ext>
            </a:extLst>
          </p:cNvPr>
          <p:cNvSpPr txBox="1"/>
          <p:nvPr/>
        </p:nvSpPr>
        <p:spPr>
          <a:xfrm>
            <a:off x="0" y="3239672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EC0B0-ED5E-5D34-4874-FE007605D992}"/>
              </a:ext>
            </a:extLst>
          </p:cNvPr>
          <p:cNvSpPr txBox="1"/>
          <p:nvPr/>
        </p:nvSpPr>
        <p:spPr>
          <a:xfrm>
            <a:off x="0" y="885554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27271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69090"/>
              </p:ext>
            </p:extLst>
          </p:nvPr>
        </p:nvGraphicFramePr>
        <p:xfrm>
          <a:off x="124118" y="889412"/>
          <a:ext cx="1194376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08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30231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18361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42101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428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603602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23944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7395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40865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142371"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32198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[0.7,0.2,0.1]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[0.1,0.67,0.23]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[0.82,0.13,0.05]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[0.82,0.03,0.15]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[0.05,0.05,0.9]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[0.97,0.01,0.02]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[0.3,0.54,0.16]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[0.2,0.77,0.03]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[0.15,0.1, 0.75]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[0.6,0.1,0.3]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[0.05,0.85,0.1]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[0,25,0.06, 0.69,]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[0.4,0.34,0.26]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[0.42,0.45,0.13]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[0.3,0.17,0.53]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42371">
                <a:tc>
                  <a:txBody>
                    <a:bodyPr/>
                    <a:lstStyle/>
                    <a:p>
                      <a:r>
                        <a:rPr lang="en-US" sz="1200" dirty="0"/>
                        <a:t>Class 0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46797"/>
                  </a:ext>
                </a:extLst>
              </a:tr>
              <a:tr h="142371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42371">
                <a:tc>
                  <a:txBody>
                    <a:bodyPr/>
                    <a:lstStyle/>
                    <a:p>
                      <a:r>
                        <a:rPr lang="en-US" sz="12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48107"/>
              </p:ext>
            </p:extLst>
          </p:nvPr>
        </p:nvGraphicFramePr>
        <p:xfrm>
          <a:off x="122549" y="3191586"/>
          <a:ext cx="1194376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5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8185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49935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5080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662614910"/>
                    </a:ext>
                  </a:extLst>
                </a:gridCol>
              </a:tblGrid>
              <a:tr h="446975">
                <a:tc>
                  <a:txBody>
                    <a:bodyPr/>
                    <a:lstStyle/>
                    <a:p>
                      <a:r>
                        <a:rPr lang="en-US" sz="12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Expected Calibration Error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5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9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11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(0.1+0.05+0.15+0.05)/4 = 0.0875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0/4=0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(4/15)*|0-0.0875| = 0.0233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8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12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15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(0.3+0.2+0.25+0.3)/4 = 0.2625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0/4=0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(4/15)*|0-0.2625| = 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91561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13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(0.4+0.42)/2 = 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1/2=0.5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(2/15)*|0.5-0.41| = 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191561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(0.7+0.6)/2 = 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1/6=0.1667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(2/15)*|0.1677-0.65| = 0.0643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276699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4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6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(0.82+0.82+0.97)/3 = 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1/3=0.333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(3/15)*|0.333-0.87| = 0.1074 </a:t>
                      </a:r>
                      <a:r>
                        <a:rPr lang="en-US" sz="1200" b="1" dirty="0"/>
                        <a:t>(MCE)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91561"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ECE (class 0) = 0.277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03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9CCDAF-1E77-5F36-CEA7-353F193AF2F1}"/>
              </a:ext>
            </a:extLst>
          </p:cNvPr>
          <p:cNvSpPr txBox="1"/>
          <p:nvPr/>
        </p:nvSpPr>
        <p:spPr>
          <a:xfrm>
            <a:off x="0" y="139932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 for Multiclass : ECE for class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62CF5-3339-8F9F-82E9-E4279D8BE3CF}"/>
              </a:ext>
            </a:extLst>
          </p:cNvPr>
          <p:cNvSpPr txBox="1"/>
          <p:nvPr/>
        </p:nvSpPr>
        <p:spPr>
          <a:xfrm>
            <a:off x="0" y="2853031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D2058-8777-EBEE-A350-698707187EB1}"/>
              </a:ext>
            </a:extLst>
          </p:cNvPr>
          <p:cNvSpPr txBox="1"/>
          <p:nvPr/>
        </p:nvSpPr>
        <p:spPr>
          <a:xfrm>
            <a:off x="0" y="581635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39576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60649"/>
              </p:ext>
            </p:extLst>
          </p:nvPr>
        </p:nvGraphicFramePr>
        <p:xfrm>
          <a:off x="124118" y="967401"/>
          <a:ext cx="1194376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08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30231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18361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42101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428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603602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23944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7395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40865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38913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[0.7,0.2,0.1]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[0.1,0.67,0.23]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[0.82,0.13,0.05]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[0.82,0.03,0.15]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[0.05,0.05,0.9]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[0.97,0.01,0.02]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[0.3,0.54,0.16]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[0.2,0.77,0.03]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[0.15,0.1, 0.75]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[0.6,0.1,0.3]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[0.05,0.85,0.1]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[0.25,0.06, 0.69,]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[0.4,0.34,0.26]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[0.42,0.45,0.13]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[0.3,0.17,0.53]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Class 1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46797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16651"/>
              </p:ext>
            </p:extLst>
          </p:nvPr>
        </p:nvGraphicFramePr>
        <p:xfrm>
          <a:off x="122549" y="3367515"/>
          <a:ext cx="11943764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5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8185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49935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5080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662614910"/>
                    </a:ext>
                  </a:extLst>
                </a:gridCol>
              </a:tblGrid>
              <a:tr h="276045">
                <a:tc>
                  <a:txBody>
                    <a:bodyPr/>
                    <a:lstStyle/>
                    <a:p>
                      <a:r>
                        <a:rPr lang="en-US" sz="12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Expected Calibration Error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4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5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6,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9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10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12</a:t>
                      </a:r>
                      <a:r>
                        <a:rPr lang="en-US" sz="1200" dirty="0"/>
                        <a:t>,  X</a:t>
                      </a:r>
                      <a:r>
                        <a:rPr lang="en-US" sz="1200" baseline="-25000" dirty="0"/>
                        <a:t>15</a:t>
                      </a:r>
                      <a:r>
                        <a:rPr lang="en-US" sz="1200" dirty="0"/>
                        <a:t> </a:t>
                      </a:r>
                      <a:endParaRPr lang="en-US" sz="1200" baseline="-25000" dirty="0"/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(0.13+0.03+0.05+0.01+0.1+0.1+0.06+0.17)/8 = 0.0813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0/8=0.5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(8/15)*|0-0.0813| = 0.0434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13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(0.2+0.34)/2 = 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0/2=0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(2/15)*|0-0.27| = 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7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(0.54+0.45)/2 = 0.495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2/2=1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(2/15)*|1-0.495| = 0.0673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8,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(0.67+0.77)/2 = 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0/2=0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(2/15)*|0-0.72| = 0.096</a:t>
                      </a:r>
                      <a:r>
                        <a:rPr lang="en-US" sz="1200" b="1" dirty="0"/>
                        <a:t>(MCE)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153168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11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(0.85)/1 = 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1/1=1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(1/15)*|1-0.85| 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53168"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ECE (class 1) = 0.2527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0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04AC7C-C970-C7B3-8024-FD8DD1D401A9}"/>
              </a:ext>
            </a:extLst>
          </p:cNvPr>
          <p:cNvSpPr txBox="1"/>
          <p:nvPr/>
        </p:nvSpPr>
        <p:spPr>
          <a:xfrm>
            <a:off x="0" y="250730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 for Multiclass : ECE for class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AEBA8-6CAA-9573-8D2A-2502A642F16C}"/>
              </a:ext>
            </a:extLst>
          </p:cNvPr>
          <p:cNvSpPr txBox="1"/>
          <p:nvPr/>
        </p:nvSpPr>
        <p:spPr>
          <a:xfrm>
            <a:off x="0" y="2964033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F9C16-AD30-B2A8-1F7A-6504C4854711}"/>
              </a:ext>
            </a:extLst>
          </p:cNvPr>
          <p:cNvSpPr txBox="1"/>
          <p:nvPr/>
        </p:nvSpPr>
        <p:spPr>
          <a:xfrm>
            <a:off x="0" y="633249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65399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09249"/>
              </p:ext>
            </p:extLst>
          </p:nvPr>
        </p:nvGraphicFramePr>
        <p:xfrm>
          <a:off x="125688" y="749480"/>
          <a:ext cx="1194376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08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30231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18361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42101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428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603602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23944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7395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40865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174884"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08063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[0.7,0.2,0.1]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[0.1,0.67,0.23]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[0.82,0.13,0.05]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[0.82,0.03,0.15]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[0.05,0.05,0.9]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[0.97,0.01,0.02]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[0.3,0.54,0.16]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[0.2,0.77,0.03]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[0.15,0.1, 0.75]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[0.6,0.1,0.3]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[0.05,0.85,0.1]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[0.25,0.06, 0.69,]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[0.4,0.34,0.26]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[0.42,0.45,0.13]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[0.3,0.17,0.53]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74884">
                <a:tc>
                  <a:txBody>
                    <a:bodyPr/>
                    <a:lstStyle/>
                    <a:p>
                      <a:r>
                        <a:rPr lang="en-US" sz="1200" dirty="0"/>
                        <a:t>Class 2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46797"/>
                  </a:ext>
                </a:extLst>
              </a:tr>
              <a:tr h="174884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74884">
                <a:tc>
                  <a:txBody>
                    <a:bodyPr/>
                    <a:lstStyle/>
                    <a:p>
                      <a:r>
                        <a:rPr lang="en-US" sz="12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57020"/>
              </p:ext>
            </p:extLst>
          </p:nvPr>
        </p:nvGraphicFramePr>
        <p:xfrm>
          <a:off x="124119" y="3105639"/>
          <a:ext cx="11943764" cy="2768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5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8185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49935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5080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662614910"/>
                    </a:ext>
                  </a:extLst>
                </a:gridCol>
              </a:tblGrid>
              <a:tr h="573778">
                <a:tc>
                  <a:txBody>
                    <a:bodyPr/>
                    <a:lstStyle/>
                    <a:p>
                      <a:r>
                        <a:rPr lang="en-US" sz="12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Expected Calibration Error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519133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4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6,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7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8</a:t>
                      </a:r>
                      <a:r>
                        <a:rPr lang="en-US" sz="1200" dirty="0"/>
                        <a:t>,X</a:t>
                      </a:r>
                      <a:r>
                        <a:rPr lang="en-US" sz="1200" baseline="-25000" dirty="0"/>
                        <a:t>11,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14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(0.1+0.05+0.15+0.02+0.16+0.03+0.1+0.13)/8 = 0.0925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0/8=0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(8/15)*|0-0.0925| = 0.0493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355196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10,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13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(0.23+0.3+0.26)/3 = 0.2633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0/3=0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(3/15)*|0-0.2633| = 0.0527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45905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 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(0.53)/1 = 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0/1=0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(1/15)*|0-0.53| = 0.0353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245905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9,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12,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(0.75+0.69)/2 = 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2/2=1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(2/15)*|1-0.72| = 0.0373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355196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5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(0.9)/1 =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0/1=0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(1/15)*|0-0.9| = 0.06 </a:t>
                      </a:r>
                      <a:r>
                        <a:rPr lang="en-US" sz="1200" b="1" dirty="0"/>
                        <a:t>(MCE)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245905"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ECE (class 2) = 0.2346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03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5FA5DE-23A7-D0CB-DB8D-A4B8616D0C34}"/>
              </a:ext>
            </a:extLst>
          </p:cNvPr>
          <p:cNvSpPr txBox="1"/>
          <p:nvPr/>
        </p:nvSpPr>
        <p:spPr>
          <a:xfrm>
            <a:off x="0" y="48374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 for Multiclass : ECE for class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1F743-9DDB-3234-D743-3ABF91AD84B9}"/>
              </a:ext>
            </a:extLst>
          </p:cNvPr>
          <p:cNvSpPr txBox="1"/>
          <p:nvPr/>
        </p:nvSpPr>
        <p:spPr>
          <a:xfrm>
            <a:off x="0" y="2776851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1559C-11F6-4A86-9714-B28AEFD05CE4}"/>
              </a:ext>
            </a:extLst>
          </p:cNvPr>
          <p:cNvSpPr txBox="1"/>
          <p:nvPr/>
        </p:nvSpPr>
        <p:spPr>
          <a:xfrm>
            <a:off x="0" y="438717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27837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3" y="3001622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 (even binning)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3" y="87800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vs 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3" y="426492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7338D0-AB1F-739F-00C0-270CE382B581}"/>
              </a:ext>
            </a:extLst>
          </p:cNvPr>
          <p:cNvGraphicFramePr>
            <a:graphicFrameLocks noGrp="1"/>
          </p:cNvGraphicFramePr>
          <p:nvPr/>
        </p:nvGraphicFramePr>
        <p:xfrm>
          <a:off x="254520" y="787714"/>
          <a:ext cx="1182749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66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23123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644792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820604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97726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17870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0704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34627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593203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(0.3,0.7)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(0.33,0.67)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(0.77,0.23)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(0.81,0.19)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(0.1,0.9)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(0.03,0.97)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(0.46,0.54)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(0.23,0.77)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(0.85,0.15)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(0.7,0.3)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(0.15,0.85)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(0.31,0.69)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(0.66,0.34)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(0.55,0.45)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(0.47,0.53)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62378">
                <a:tc>
                  <a:txBody>
                    <a:bodyPr/>
                    <a:lstStyle/>
                    <a:p>
                      <a:r>
                        <a:rPr lang="en-US" sz="1400" dirty="0"/>
                        <a:t>Max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0553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99CAFB-A78D-642D-FC40-C62DE9954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73116"/>
              </p:ext>
            </p:extLst>
          </p:nvPr>
        </p:nvGraphicFramePr>
        <p:xfrm>
          <a:off x="254520" y="3313299"/>
          <a:ext cx="11827498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292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7229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37768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23054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2393531506"/>
                    </a:ext>
                  </a:extLst>
                </a:gridCol>
              </a:tblGrid>
              <a:tr h="340574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Calibration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(0.54+0.55+0.53)/3 = 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 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(3/15)*(0.54-0.333) = 0.0414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3,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10,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12,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(0.7+0.67+0.77+0.77+0.7+0.69+0.66)/7 = 0.7086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4/7=0.5715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(7/15)*(0.7086-0.5715) = 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9,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(0.81+0.9+0.97+0.85+0.85)/5 = 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3/5=0.6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(5/15)*(0.876-0.6) = 0.092 </a:t>
                      </a:r>
                      <a:r>
                        <a:rPr lang="en-US" sz="1400" b="1" dirty="0"/>
                        <a:t>(MCE)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 ECE = 0.1974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580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3" y="3001622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 (Adaptive binning)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3" y="87800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vs 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3" y="426492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7338D0-AB1F-739F-00C0-270CE382B581}"/>
              </a:ext>
            </a:extLst>
          </p:cNvPr>
          <p:cNvGraphicFramePr>
            <a:graphicFrameLocks noGrp="1"/>
          </p:cNvGraphicFramePr>
          <p:nvPr/>
        </p:nvGraphicFramePr>
        <p:xfrm>
          <a:off x="254520" y="787714"/>
          <a:ext cx="1182749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66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23123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644792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820604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97726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17870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0704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34627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593203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(0.3,0.7)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(0.33,0.67)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(0.77,0.23)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(0.81,0.19)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(0.1,0.9)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(0.03,0.97)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(0.46,0.54)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(0.23,0.77)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(0.85,0.15)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(0.7,0.3)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(0.15,0.85)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(0.31,0.69)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(0.66,0.34)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(0.55,0.45)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(0.47,0.53)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62378">
                <a:tc>
                  <a:txBody>
                    <a:bodyPr/>
                    <a:lstStyle/>
                    <a:p>
                      <a:r>
                        <a:rPr lang="en-US" sz="1400" dirty="0"/>
                        <a:t>Max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0553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6CFAAE-AAD6-9733-DD7D-48F272193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1237"/>
              </p:ext>
            </p:extLst>
          </p:nvPr>
        </p:nvGraphicFramePr>
        <p:xfrm>
          <a:off x="254520" y="3313299"/>
          <a:ext cx="1182749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292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7229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37768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23054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2393531506"/>
                    </a:ext>
                  </a:extLst>
                </a:gridCol>
              </a:tblGrid>
              <a:tr h="340574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Calibration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(0.54+0.55+0.53)/3 = 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1/3 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(3/15)*(0.54-0.333) = 0.0414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12,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(0.67+0.69+0.66)/3=0.6733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2/3=0.667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(3/15)*(0.6733-0.667) = 0.0013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0.7-0.77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(0.7+0.7)/2 = 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2/2=1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(2/15)*(1-0.7) = 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0.77-0.85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4,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-25000" dirty="0"/>
                        <a:t>,</a:t>
                      </a:r>
                      <a:r>
                        <a:rPr lang="en-US" sz="1400" dirty="0"/>
                        <a:t> 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(0.77+0.81+0.77)/3 = 0.7833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1/3=0.333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(3/15)*(0.7833-0.333) = 0.0901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9,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(0.9+0.97+0.85+0.85)/4 = 0.8925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2/4=0.5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(4/15)*(0.8925-0.5) = 0.1047 </a:t>
                      </a:r>
                      <a:r>
                        <a:rPr lang="en-US" sz="1400" b="1" dirty="0"/>
                        <a:t>(MCE)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 ACE = 0.2775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58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B946F7-76EF-D911-5EBF-E2B3EE0130DE}"/>
              </a:ext>
            </a:extLst>
          </p:cNvPr>
          <p:cNvSpPr txBox="1"/>
          <p:nvPr/>
        </p:nvSpPr>
        <p:spPr>
          <a:xfrm>
            <a:off x="3358300" y="2811323"/>
            <a:ext cx="2627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var(--jp-code-font-family)"/>
              </a:rPr>
              <a:t>0.66, 0.7 , 0.77, 0.85, 1.</a:t>
            </a:r>
          </a:p>
        </p:txBody>
      </p:sp>
    </p:spTree>
    <p:extLst>
      <p:ext uri="{BB962C8B-B14F-4D97-AF65-F5344CB8AC3E}">
        <p14:creationId xmlns:p14="http://schemas.microsoft.com/office/powerpoint/2010/main" val="382834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D0F3-EDE2-2423-3B04-2EE47952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3BCA-5CF0-1EF9-4E83-15E8896B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E9D039-CB78-5047-B3FA-F978712A0CC4}"/>
              </a:ext>
            </a:extLst>
          </p:cNvPr>
          <p:cNvSpPr/>
          <p:nvPr/>
        </p:nvSpPr>
        <p:spPr>
          <a:xfrm>
            <a:off x="316733" y="699806"/>
            <a:ext cx="7122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score can only be used for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outcomes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where there are only two possible events, like “it rained” or “it didn’t rain.” It could also be used for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categorical outcomes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as long as they can be structured as binary outcomes (i.e. “true” or “false”).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6347B-70CA-50E5-22E1-63BBB15C6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647" y="1866739"/>
            <a:ext cx="4724104" cy="31245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94F564-D952-7389-2F91-45A394A7F90A}"/>
              </a:ext>
            </a:extLst>
          </p:cNvPr>
          <p:cNvSpPr/>
          <p:nvPr/>
        </p:nvSpPr>
        <p:spPr>
          <a:xfrm>
            <a:off x="268052" y="1325835"/>
            <a:ext cx="8185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For </a:t>
            </a:r>
            <a:r>
              <a:rPr lang="en-US" sz="1200" dirty="0" err="1">
                <a:solidFill>
                  <a:srgbClr val="202122"/>
                </a:solidFill>
                <a:latin typeface="Arial" panose="020B0604020202020204" pitchFamily="34" charset="0"/>
              </a:rPr>
              <a:t>uni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 dimensional predictions, it is strictly equivalent to the </a:t>
            </a:r>
            <a:r>
              <a:rPr lang="en-US" sz="1200" dirty="0">
                <a:solidFill>
                  <a:srgbClr val="0645AD"/>
                </a:solidFill>
                <a:latin typeface="Arial" panose="020B0604020202020204" pitchFamily="34" charset="0"/>
                <a:hlinkClick r:id="rId5" tooltip="Mean squared error"/>
              </a:rPr>
              <a:t>mean squared error</a:t>
            </a:r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 as applied to predicted probabilities.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978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/>
        </p:nvGraphicFramePr>
        <p:xfrm>
          <a:off x="281229" y="3064821"/>
          <a:ext cx="11409577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0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54464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184887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3594336">
                  <a:extLst>
                    <a:ext uri="{9D8B030D-6E8A-4147-A177-3AD203B41FA5}">
                      <a16:colId xmlns:a16="http://schemas.microsoft.com/office/drawing/2014/main" val="2921819124"/>
                    </a:ext>
                  </a:extLst>
                </a:gridCol>
              </a:tblGrid>
              <a:tr h="610948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Calibration Error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(0.19+0.15)/2 = 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(2/15)*|0.5-0.17|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10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(0.23+0.3+0.34)/3 = 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2/3 =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(3/15)*|0.667-0.29|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0.0754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(MCE)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(0.54+0.45+0.53)/3 = 0.5067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 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(3/15)*|0.333-0.506|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33503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(0.7+0.67+0.77+0.69)/4 = 0.7075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2/4=0.5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(4/15)*|0.5-0.707|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0.0552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(0.9+0.97+0.85)/3 = 0.9067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2/3=0.667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(3/15)*|0.667-0.906|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0.0478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 ECE =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0.257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49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3" y="2693540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3" y="144455"/>
            <a:ext cx="653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computed in Binary Setting before calibration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4F4D48C-5C53-DD70-FA85-BDFAB550C846}"/>
              </a:ext>
            </a:extLst>
          </p:cNvPr>
          <p:cNvGraphicFramePr>
            <a:graphicFrameLocks noGrp="1"/>
          </p:cNvGraphicFramePr>
          <p:nvPr/>
        </p:nvGraphicFramePr>
        <p:xfrm>
          <a:off x="254520" y="964328"/>
          <a:ext cx="11462997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173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00837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785420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16255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129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79305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598828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59726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15069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226050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84285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2605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26050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3" y="594996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50324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93111"/>
              </p:ext>
            </p:extLst>
          </p:nvPr>
        </p:nvGraphicFramePr>
        <p:xfrm>
          <a:off x="254520" y="3229638"/>
          <a:ext cx="11679814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328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26408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129059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60491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236636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3679468">
                  <a:extLst>
                    <a:ext uri="{9D8B030D-6E8A-4147-A177-3AD203B41FA5}">
                      <a16:colId xmlns:a16="http://schemas.microsoft.com/office/drawing/2014/main" val="2921819124"/>
                    </a:ext>
                  </a:extLst>
                </a:gridCol>
              </a:tblGrid>
              <a:tr h="737367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Calibration Error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23786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3786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570864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7,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9,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10,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13,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14,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(0.5+0.4+0.4+0.5+0.4+0.4+0.4+0.5+0.5)/9 = 0.444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4/9 = 0.444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(9/15)*|0.444-0.444|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404362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8,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11,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(0.667+0.667+0.667+0.667+0.667+0.667)/6 =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4/6=0.667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(6/15)*|0.667-0.667|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23786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23786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Total ECE =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sz="1400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49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3" y="2945980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3" y="144455"/>
            <a:ext cx="6539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computed in Binary Setting </a:t>
            </a:r>
            <a:r>
              <a:rPr lang="en-US" sz="2000" b="1" dirty="0"/>
              <a:t>After Calibration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4F4D48C-5C53-DD70-FA85-BDFAB550C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93949"/>
              </p:ext>
            </p:extLst>
          </p:nvPr>
        </p:nvGraphicFramePr>
        <p:xfrm>
          <a:off x="254521" y="964328"/>
          <a:ext cx="11679812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799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14093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00276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27911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26402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90262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10155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72204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26703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66001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66001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66001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66001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66001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66001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66001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197437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473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Predicted Probability calib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2399"/>
                  </a:ext>
                </a:extLst>
              </a:tr>
              <a:tr h="197437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97437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3" y="594996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79323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3" y="3001622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 (Adaptive binning)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3" y="87800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vs ACE before calibration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3" y="426492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7338D0-AB1F-739F-00C0-270CE382B581}"/>
              </a:ext>
            </a:extLst>
          </p:cNvPr>
          <p:cNvGraphicFramePr>
            <a:graphicFrameLocks noGrp="1"/>
          </p:cNvGraphicFramePr>
          <p:nvPr/>
        </p:nvGraphicFramePr>
        <p:xfrm>
          <a:off x="254520" y="787714"/>
          <a:ext cx="1182749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66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23123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644792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820604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97726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17870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0704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34627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593203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(0.3,0.7)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(0.33,0.67)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(0.77,0.23)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(0.81,0.19)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(0.1,0.9)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(0.03,0.97)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(0.46,0.54)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(0.23,0.77)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(0.85,0.15)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(0.7,0.3)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(0.15,0.85)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(0.31,0.69)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(0.66,0.34)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(0.55,0.45)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(0.47,0.53)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62378">
                <a:tc>
                  <a:txBody>
                    <a:bodyPr/>
                    <a:lstStyle/>
                    <a:p>
                      <a:r>
                        <a:rPr lang="en-US" sz="1400" dirty="0"/>
                        <a:t>Max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0553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6CFAAE-AAD6-9733-DD7D-48F272193D5C}"/>
              </a:ext>
            </a:extLst>
          </p:cNvPr>
          <p:cNvGraphicFramePr>
            <a:graphicFrameLocks noGrp="1"/>
          </p:cNvGraphicFramePr>
          <p:nvPr/>
        </p:nvGraphicFramePr>
        <p:xfrm>
          <a:off x="254520" y="3313299"/>
          <a:ext cx="1182749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292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7229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37768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23054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2393531506"/>
                    </a:ext>
                  </a:extLst>
                </a:gridCol>
              </a:tblGrid>
              <a:tr h="340574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Calibration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(0.54+0.55+0.53)/3 = 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1/3 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(3/15)*(0.54-0.333) = 0.0414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0.66-0.7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12,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(0.67+0.69+0.66)/3=0.6733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2/3=0.667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(3/15)*(0.6733-0.667) = 0.0013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0.7-0.77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(0.7+0.7)/2 = 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2/2=1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(2/15)*(1-0.7) = 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0.77-0.85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4,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-25000" dirty="0"/>
                        <a:t>,</a:t>
                      </a:r>
                      <a:r>
                        <a:rPr lang="en-US" sz="1400" dirty="0"/>
                        <a:t> 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(0.77+0.81+0.77)/3 = 0.7833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1/3=0.333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(3/15)*(0.7833-0.333) = 0.0901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9,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(0.9+0.97+0.85+0.85)/4 = 0.8925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2/4=0.5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(4/15)*(0.8925-0.5) = 0.1047 </a:t>
                      </a:r>
                      <a:r>
                        <a:rPr lang="en-US" sz="1400" b="1" dirty="0"/>
                        <a:t>(MCE)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Total ACE = 0.2775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58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B946F7-76EF-D911-5EBF-E2B3EE0130DE}"/>
              </a:ext>
            </a:extLst>
          </p:cNvPr>
          <p:cNvSpPr txBox="1"/>
          <p:nvPr/>
        </p:nvSpPr>
        <p:spPr>
          <a:xfrm>
            <a:off x="3358300" y="2811323"/>
            <a:ext cx="2627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var(--jp-code-font-family)"/>
              </a:rPr>
              <a:t>0.66, 0.7 , 0.77, 0.85, 1.</a:t>
            </a:r>
          </a:p>
        </p:txBody>
      </p:sp>
    </p:spTree>
    <p:extLst>
      <p:ext uri="{BB962C8B-B14F-4D97-AF65-F5344CB8AC3E}">
        <p14:creationId xmlns:p14="http://schemas.microsoft.com/office/powerpoint/2010/main" val="227080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3" y="3281345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 (Adaptive binning)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3" y="87800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vs ACE after calibration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3" y="426492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7338D0-AB1F-739F-00C0-270CE382B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96972"/>
              </p:ext>
            </p:extLst>
          </p:nvPr>
        </p:nvGraphicFramePr>
        <p:xfrm>
          <a:off x="254520" y="787714"/>
          <a:ext cx="11827498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66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23123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644792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820604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97726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17870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0704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34627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593203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(0.3,0.7)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(0.33,0.67)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(0.77,0.23)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(0.81,0.19)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(0.1,0.9)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(0.03,0.97)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(0.46,0.54)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(0.23,0.77)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(0.85,0.15)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(0.7,0.3)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(0.15,0.85)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(0.31,0.69)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(0.66,0.34)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(0.55,0.45)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(0.47,0.53)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62378">
                <a:tc>
                  <a:txBody>
                    <a:bodyPr/>
                    <a:lstStyle/>
                    <a:p>
                      <a:r>
                        <a:rPr lang="en-US" sz="1400" dirty="0"/>
                        <a:t>Max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0553"/>
                  </a:ext>
                </a:extLst>
              </a:tr>
              <a:tr h="262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Prob </a:t>
                      </a:r>
                      <a:r>
                        <a:rPr lang="en-US" sz="1400" dirty="0" err="1"/>
                        <a:t>cal</a:t>
                      </a:r>
                      <a:r>
                        <a:rPr lang="en-US" sz="1400" dirty="0"/>
                        <a:t>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70927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6CFAAE-AAD6-9733-DD7D-48F272193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77640"/>
              </p:ext>
            </p:extLst>
          </p:nvPr>
        </p:nvGraphicFramePr>
        <p:xfrm>
          <a:off x="254520" y="3699798"/>
          <a:ext cx="11827498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292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7229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37768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23054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2393531506"/>
                    </a:ext>
                  </a:extLst>
                </a:gridCol>
              </a:tblGrid>
              <a:tr h="340574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Calibration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7,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13,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(0.4+0.4+0.4+0.4+0.4+0.4)/5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2/5 =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(5/15)*(0.4-0.4) =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3,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4,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8,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10,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(0.5+0.5+0.5+0.5+0.5+0.5)/6=0.5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4/6=0.667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(6/15)*(0.5-0.667) = 0.0668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9,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(0.75+0.75+0.75+0.75)/4 =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2/4=0.5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(4/15)*(0.75-0.5) = 0.0667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 ACE = 0.1335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3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/>
        </p:nvGraphicFramePr>
        <p:xfrm>
          <a:off x="124118" y="1325621"/>
          <a:ext cx="1194376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08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30231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18361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42101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428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603602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23944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7395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40865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38913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[0.7,0.2,0.1]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[0.1,0.67,0.23]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[0.82,0.13,0.05]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[0.82,0.03,0.15]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[0.05,0.05,0.9]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[0.97,0.01,0.02]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[0.3,0.54,0.16]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[0.2,0.77,0.03]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[0.15,0.1, 0.75]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[0.6,0.1,0.3]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[0.05,0.85,0.1]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[0,25,0.06, 0.69,]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[0.4,0.34,0.26]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[0.42,0.45,0.13]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[0.3,0.17,0.53]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Max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46797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/>
        </p:nvGraphicFramePr>
        <p:xfrm>
          <a:off x="122549" y="3568659"/>
          <a:ext cx="11943764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5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8185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49935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5080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662614910"/>
                    </a:ext>
                  </a:extLst>
                </a:gridCol>
              </a:tblGrid>
              <a:tr h="176733">
                <a:tc>
                  <a:txBody>
                    <a:bodyPr/>
                    <a:lstStyle/>
                    <a:p>
                      <a:r>
                        <a:rPr lang="en-US" sz="12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Expected Calibration Error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14,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(0.54+0.4+0.45+0.53)/4 = 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3/4 =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(4/15)*|0.75-0.48| = 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8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9,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(0.7+0.67+0.77+0.75+0.6+0.69)/6 = 0.6967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3/6=0.5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(6/15)*|0.5-0.6967| = 0.0787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153168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4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5,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6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11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(0.82+0.82+0.9+0.97+0.85)/5 = 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2/5=0.4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(5/15)*|0.4-0.872| = 0.1573 </a:t>
                      </a:r>
                      <a:r>
                        <a:rPr lang="en-US" sz="1200" b="1" dirty="0"/>
                        <a:t>(MCE)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53168"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ECE = 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03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9CCDAF-1E77-5F36-CEA7-353F193AF2F1}"/>
              </a:ext>
            </a:extLst>
          </p:cNvPr>
          <p:cNvSpPr txBox="1"/>
          <p:nvPr/>
        </p:nvSpPr>
        <p:spPr>
          <a:xfrm>
            <a:off x="0" y="427877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for Multiclass (Max Prob) uncalibrated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F84A9-93DD-D47E-3BF5-3A8A544B6C86}"/>
              </a:ext>
            </a:extLst>
          </p:cNvPr>
          <p:cNvSpPr txBox="1"/>
          <p:nvPr/>
        </p:nvSpPr>
        <p:spPr>
          <a:xfrm>
            <a:off x="0" y="3239672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EC0B0-ED5E-5D34-4874-FE007605D992}"/>
              </a:ext>
            </a:extLst>
          </p:cNvPr>
          <p:cNvSpPr txBox="1"/>
          <p:nvPr/>
        </p:nvSpPr>
        <p:spPr>
          <a:xfrm>
            <a:off x="0" y="885554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83808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99260"/>
              </p:ext>
            </p:extLst>
          </p:nvPr>
        </p:nvGraphicFramePr>
        <p:xfrm>
          <a:off x="124118" y="1325621"/>
          <a:ext cx="1194376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08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30231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18361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42101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428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603602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23944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7395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40865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8105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38913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[0.7,0.2,0.1]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[0.1,0.67,0.23]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[0.82,0.13,0.05]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[0.82,0.03,0.15]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[0.05,0.05,0.9]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[0.97,0.01,0.02]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[0.3,0.54,0.16]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[0.2,0.77,0.03]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[0.15,0.1, 0.75]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[0.6,0.1,0.3]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[0.05,0.85,0.1]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[0,25,0.06, 0.69,]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[0.4,0.34,0.26]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[0.42,0.45,0.13]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[0.3,0.17,0.53]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Max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46797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Max Prob </a:t>
                      </a:r>
                      <a:r>
                        <a:rPr lang="en-US" sz="1200" dirty="0" err="1"/>
                        <a:t>cal</a:t>
                      </a:r>
                      <a:r>
                        <a:rPr lang="en-US" sz="1200" dirty="0"/>
                        <a:t>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08114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88106">
                <a:tc>
                  <a:txBody>
                    <a:bodyPr/>
                    <a:lstStyle/>
                    <a:p>
                      <a:r>
                        <a:rPr lang="en-US" sz="12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/>
        </p:nvGraphicFramePr>
        <p:xfrm>
          <a:off x="122549" y="3568659"/>
          <a:ext cx="11943764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5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8185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49935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5080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39662">
                  <a:extLst>
                    <a:ext uri="{9D8B030D-6E8A-4147-A177-3AD203B41FA5}">
                      <a16:colId xmlns:a16="http://schemas.microsoft.com/office/drawing/2014/main" val="662614910"/>
                    </a:ext>
                  </a:extLst>
                </a:gridCol>
              </a:tblGrid>
              <a:tr h="176733">
                <a:tc>
                  <a:txBody>
                    <a:bodyPr/>
                    <a:lstStyle/>
                    <a:p>
                      <a:r>
                        <a:rPr lang="en-US" sz="12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Expected Calibration Error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7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14,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(0.54+0.4+0.45+0.53)/4 = 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3/4 =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(4/15)*|0.75-0.48| = 0.072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8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9,</a:t>
                      </a: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10,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(0.7+0.67+0.77+0.75+0.6+0.69)/6 = 0.6967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3/6=0.5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(6/15)*|0.5-0.6967| = 0.0787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153168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US" sz="12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X</a:t>
                      </a:r>
                      <a:r>
                        <a:rPr lang="en-US" sz="1200" baseline="-25000" dirty="0"/>
                        <a:t>3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4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5,</a:t>
                      </a:r>
                      <a:r>
                        <a:rPr lang="en-US" sz="1200" dirty="0"/>
                        <a:t> X</a:t>
                      </a:r>
                      <a:r>
                        <a:rPr lang="en-US" sz="1200" baseline="-25000" dirty="0"/>
                        <a:t>6</a:t>
                      </a:r>
                      <a:r>
                        <a:rPr lang="en-US" sz="1200" dirty="0"/>
                        <a:t>, X</a:t>
                      </a:r>
                      <a:r>
                        <a:rPr lang="en-US" sz="1200" baseline="-25000" dirty="0"/>
                        <a:t>11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(0.82+0.82+0.9+0.97+0.85)/5 = 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2/5=0.4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(5/15)*|0.4-0.872| = 0.1573 </a:t>
                      </a:r>
                      <a:r>
                        <a:rPr lang="en-US" sz="1200" b="1" dirty="0"/>
                        <a:t>(MCE)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53168"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Total ECE = 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03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9CCDAF-1E77-5F36-CEA7-353F193AF2F1}"/>
              </a:ext>
            </a:extLst>
          </p:cNvPr>
          <p:cNvSpPr txBox="1"/>
          <p:nvPr/>
        </p:nvSpPr>
        <p:spPr>
          <a:xfrm>
            <a:off x="0" y="427877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for Multiclass (Max Prob) calibrated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F84A9-93DD-D47E-3BF5-3A8A544B6C86}"/>
              </a:ext>
            </a:extLst>
          </p:cNvPr>
          <p:cNvSpPr txBox="1"/>
          <p:nvPr/>
        </p:nvSpPr>
        <p:spPr>
          <a:xfrm>
            <a:off x="0" y="3239672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EC0B0-ED5E-5D34-4874-FE007605D992}"/>
              </a:ext>
            </a:extLst>
          </p:cNvPr>
          <p:cNvSpPr txBox="1"/>
          <p:nvPr/>
        </p:nvSpPr>
        <p:spPr>
          <a:xfrm>
            <a:off x="0" y="885554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86925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4E1B-B191-2C5B-96C6-F47356F8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A1816-8881-3FF3-162D-5E8A42C84B5F}"/>
              </a:ext>
            </a:extLst>
          </p:cNvPr>
          <p:cNvSpPr txBox="1"/>
          <p:nvPr/>
        </p:nvSpPr>
        <p:spPr>
          <a:xfrm>
            <a:off x="1074655" y="2374538"/>
            <a:ext cx="64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 = (1/3)*(0.3794+0.4273+0.3972)=0.4013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2E9B8-637A-442E-669F-D75764499BD7}"/>
              </a:ext>
            </a:extLst>
          </p:cNvPr>
          <p:cNvSpPr txBox="1"/>
          <p:nvPr/>
        </p:nvSpPr>
        <p:spPr>
          <a:xfrm>
            <a:off x="1074655" y="2029078"/>
            <a:ext cx="641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 = (1/3)*(ECE class 0 + ECE class 1 + ECE class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0C1C4-AC82-77A4-92F4-F4E616FB0768}"/>
              </a:ext>
            </a:extLst>
          </p:cNvPr>
          <p:cNvSpPr txBox="1"/>
          <p:nvPr/>
        </p:nvSpPr>
        <p:spPr>
          <a:xfrm>
            <a:off x="1237267" y="273680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0.277+0.2527+0.2346=0.7643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0.7643/3=0.2548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B998B-50E2-9035-1BFC-D5A6CB6B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55" y="4082595"/>
            <a:ext cx="36195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92D5388-554A-10C3-0FF8-6009CF71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61" y="4187370"/>
            <a:ext cx="1809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63180A-C13E-BB82-57AA-AA9315BC459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4694155" y="4377870"/>
            <a:ext cx="1621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9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2E0D0-9C38-7BC6-8115-5BEE6EF92431}"/>
              </a:ext>
            </a:extLst>
          </p:cNvPr>
          <p:cNvSpPr txBox="1"/>
          <p:nvPr/>
        </p:nvSpPr>
        <p:spPr>
          <a:xfrm>
            <a:off x="2064471" y="2714920"/>
            <a:ext cx="476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856977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" name="Picture 1069">
            <a:extLst>
              <a:ext uri="{FF2B5EF4-FFF2-40B4-BE49-F238E27FC236}">
                <a16:creationId xmlns:a16="http://schemas.microsoft.com/office/drawing/2014/main" id="{C4A95501-6FAB-4433-1056-7C26CE66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494" y="411642"/>
            <a:ext cx="3480261" cy="247485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643CFAA-41E1-F42A-9EC4-05DB42EBDEAC}"/>
              </a:ext>
            </a:extLst>
          </p:cNvPr>
          <p:cNvSpPr/>
          <p:nvPr/>
        </p:nvSpPr>
        <p:spPr>
          <a:xfrm>
            <a:off x="1379010" y="69622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E25E35-D277-8D92-145E-62366A32174D}"/>
              </a:ext>
            </a:extLst>
          </p:cNvPr>
          <p:cNvSpPr/>
          <p:nvPr/>
        </p:nvSpPr>
        <p:spPr>
          <a:xfrm>
            <a:off x="1406753" y="1965525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F207F-8E0B-EB10-B28D-883016CD459E}"/>
              </a:ext>
            </a:extLst>
          </p:cNvPr>
          <p:cNvSpPr/>
          <p:nvPr/>
        </p:nvSpPr>
        <p:spPr>
          <a:xfrm>
            <a:off x="3115866" y="231651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5FC26F-0E09-5D15-CACB-1DA641D8E49D}"/>
              </a:ext>
            </a:extLst>
          </p:cNvPr>
          <p:cNvSpPr/>
          <p:nvPr/>
        </p:nvSpPr>
        <p:spPr>
          <a:xfrm>
            <a:off x="3124211" y="46084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8973FE-4B36-3A7F-602D-6B7EE2C7D6AA}"/>
              </a:ext>
            </a:extLst>
          </p:cNvPr>
          <p:cNvSpPr/>
          <p:nvPr/>
        </p:nvSpPr>
        <p:spPr>
          <a:xfrm>
            <a:off x="3115867" y="138820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79DF8-A81C-9015-5251-40EB4F19E38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003664" y="1013551"/>
            <a:ext cx="1112202" cy="162029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5D9A46-5B8E-CEF9-556B-047EB6342EE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31406" y="2282851"/>
            <a:ext cx="1084460" cy="3509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0283F9-D0B6-379F-5147-01A5BF710B1E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V="1">
            <a:off x="3740520" y="1705528"/>
            <a:ext cx="1193419" cy="9283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0172F8-5848-77BB-113F-76266E59FF72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031406" y="778172"/>
            <a:ext cx="1092805" cy="15046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57A4C-C563-E513-D918-9991E34B8218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003664" y="778172"/>
            <a:ext cx="1120547" cy="2353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87A55D-15E8-E5C2-62C0-540EEBFAB3E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003664" y="1013551"/>
            <a:ext cx="1112203" cy="6919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D8A0CC-D5FD-44E9-500D-62FBAF410D41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031406" y="1705528"/>
            <a:ext cx="1084461" cy="5773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911BE2-B1AF-67D3-F2AB-9721E2E289DF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3748866" y="778172"/>
            <a:ext cx="1185074" cy="92735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C8A371-39E0-3274-D304-21FF986A6C6A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3740521" y="1705529"/>
            <a:ext cx="11934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54D60C-B39D-865B-0060-7330FC1BC5FF}"/>
              </a:ext>
            </a:extLst>
          </p:cNvPr>
          <p:cNvCxnSpPr>
            <a:stCxn id="19" idx="6"/>
          </p:cNvCxnSpPr>
          <p:nvPr/>
        </p:nvCxnSpPr>
        <p:spPr>
          <a:xfrm>
            <a:off x="5558593" y="1705529"/>
            <a:ext cx="56618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E11B2F-DF3C-E323-E571-5AC7E7C4E3A7}"/>
              </a:ext>
            </a:extLst>
          </p:cNvPr>
          <p:cNvSpPr/>
          <p:nvPr/>
        </p:nvSpPr>
        <p:spPr>
          <a:xfrm>
            <a:off x="4933939" y="138820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1DCBA4-B221-15C3-0309-98E8ACE0005A}"/>
              </a:ext>
            </a:extLst>
          </p:cNvPr>
          <p:cNvSpPr txBox="1"/>
          <p:nvPr/>
        </p:nvSpPr>
        <p:spPr>
          <a:xfrm>
            <a:off x="6124778" y="1574723"/>
            <a:ext cx="85151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=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2DBEB-E730-3A6B-C279-2BFFCCAB1211}"/>
              </a:ext>
            </a:extLst>
          </p:cNvPr>
          <p:cNvSpPr txBox="1"/>
          <p:nvPr/>
        </p:nvSpPr>
        <p:spPr>
          <a:xfrm>
            <a:off x="9193624" y="2834350"/>
            <a:ext cx="782587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FECC003-3A29-1F0D-8BE5-9FC5478B4697}"/>
              </a:ext>
            </a:extLst>
          </p:cNvPr>
          <p:cNvSpPr/>
          <p:nvPr/>
        </p:nvSpPr>
        <p:spPr>
          <a:xfrm>
            <a:off x="1379009" y="383253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DD9C04E-2F19-CBE6-D331-3E38C048661A}"/>
              </a:ext>
            </a:extLst>
          </p:cNvPr>
          <p:cNvSpPr/>
          <p:nvPr/>
        </p:nvSpPr>
        <p:spPr>
          <a:xfrm>
            <a:off x="1406752" y="5101838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B1DCB7D-2FFC-5935-81FD-DB139B82010C}"/>
              </a:ext>
            </a:extLst>
          </p:cNvPr>
          <p:cNvSpPr/>
          <p:nvPr/>
        </p:nvSpPr>
        <p:spPr>
          <a:xfrm>
            <a:off x="3115865" y="5452832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CD16AFB2-4246-7D55-E326-230F90269A22}"/>
              </a:ext>
            </a:extLst>
          </p:cNvPr>
          <p:cNvSpPr/>
          <p:nvPr/>
        </p:nvSpPr>
        <p:spPr>
          <a:xfrm>
            <a:off x="3124210" y="359715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E824E196-8448-9EEF-3126-87DC95E5B389}"/>
              </a:ext>
            </a:extLst>
          </p:cNvPr>
          <p:cNvSpPr/>
          <p:nvPr/>
        </p:nvSpPr>
        <p:spPr>
          <a:xfrm>
            <a:off x="3115866" y="452451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3F66FE8E-F57E-4CA6-44EF-E92660AAC9A5}"/>
              </a:ext>
            </a:extLst>
          </p:cNvPr>
          <p:cNvCxnSpPr>
            <a:cxnSpLocks/>
            <a:stCxn id="1027" idx="6"/>
            <a:endCxn id="1030" idx="2"/>
          </p:cNvCxnSpPr>
          <p:nvPr/>
        </p:nvCxnSpPr>
        <p:spPr>
          <a:xfrm>
            <a:off x="2003663" y="4149864"/>
            <a:ext cx="1112202" cy="162029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8A755AA-A256-9E0C-2A73-EBCE7DD28D96}"/>
              </a:ext>
            </a:extLst>
          </p:cNvPr>
          <p:cNvCxnSpPr>
            <a:cxnSpLocks/>
            <a:stCxn id="1029" idx="6"/>
            <a:endCxn id="1030" idx="2"/>
          </p:cNvCxnSpPr>
          <p:nvPr/>
        </p:nvCxnSpPr>
        <p:spPr>
          <a:xfrm>
            <a:off x="2031405" y="5419164"/>
            <a:ext cx="1084460" cy="3509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FD86ED33-E542-8F40-9FDA-2B8828D2C8AF}"/>
              </a:ext>
            </a:extLst>
          </p:cNvPr>
          <p:cNvCxnSpPr>
            <a:cxnSpLocks/>
            <a:stCxn id="1030" idx="6"/>
            <a:endCxn id="1043" idx="2"/>
          </p:cNvCxnSpPr>
          <p:nvPr/>
        </p:nvCxnSpPr>
        <p:spPr>
          <a:xfrm flipV="1">
            <a:off x="3740519" y="4435212"/>
            <a:ext cx="1210083" cy="13349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DD63AD58-3FC5-7C0F-C608-09AC081ACABC}"/>
              </a:ext>
            </a:extLst>
          </p:cNvPr>
          <p:cNvCxnSpPr>
            <a:stCxn id="1029" idx="6"/>
            <a:endCxn id="1031" idx="2"/>
          </p:cNvCxnSpPr>
          <p:nvPr/>
        </p:nvCxnSpPr>
        <p:spPr>
          <a:xfrm flipV="1">
            <a:off x="2031405" y="3914485"/>
            <a:ext cx="1092805" cy="15046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841A908-6EA8-CC34-5B60-A9000DEA9448}"/>
              </a:ext>
            </a:extLst>
          </p:cNvPr>
          <p:cNvCxnSpPr>
            <a:stCxn id="1027" idx="6"/>
            <a:endCxn id="1031" idx="2"/>
          </p:cNvCxnSpPr>
          <p:nvPr/>
        </p:nvCxnSpPr>
        <p:spPr>
          <a:xfrm flipV="1">
            <a:off x="2003663" y="3914485"/>
            <a:ext cx="1120547" cy="2353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5B660CA8-A2DC-50F4-83F3-F102ACD897D3}"/>
              </a:ext>
            </a:extLst>
          </p:cNvPr>
          <p:cNvCxnSpPr>
            <a:stCxn id="1027" idx="6"/>
            <a:endCxn id="1032" idx="2"/>
          </p:cNvCxnSpPr>
          <p:nvPr/>
        </p:nvCxnSpPr>
        <p:spPr>
          <a:xfrm>
            <a:off x="2003663" y="4149864"/>
            <a:ext cx="1112203" cy="6919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F2B85DE8-7C5F-E05D-DFC9-B68972CFB973}"/>
              </a:ext>
            </a:extLst>
          </p:cNvPr>
          <p:cNvCxnSpPr>
            <a:stCxn id="1029" idx="6"/>
            <a:endCxn id="1032" idx="2"/>
          </p:cNvCxnSpPr>
          <p:nvPr/>
        </p:nvCxnSpPr>
        <p:spPr>
          <a:xfrm flipV="1">
            <a:off x="2031405" y="4841841"/>
            <a:ext cx="1084461" cy="5773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6C118D2-FEC4-693F-2AC3-A732A1E13800}"/>
              </a:ext>
            </a:extLst>
          </p:cNvPr>
          <p:cNvCxnSpPr>
            <a:stCxn id="1031" idx="6"/>
            <a:endCxn id="1043" idx="2"/>
          </p:cNvCxnSpPr>
          <p:nvPr/>
        </p:nvCxnSpPr>
        <p:spPr>
          <a:xfrm>
            <a:off x="3748864" y="3914484"/>
            <a:ext cx="1201738" cy="5207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F56B4AB-F8E8-1B56-11B5-B3509022D930}"/>
              </a:ext>
            </a:extLst>
          </p:cNvPr>
          <p:cNvCxnSpPr>
            <a:stCxn id="1032" idx="6"/>
            <a:endCxn id="1043" idx="2"/>
          </p:cNvCxnSpPr>
          <p:nvPr/>
        </p:nvCxnSpPr>
        <p:spPr>
          <a:xfrm flipV="1">
            <a:off x="3740520" y="4435212"/>
            <a:ext cx="1210082" cy="4066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72A2A5D2-9A3D-4E3D-698A-0AB498809739}"/>
              </a:ext>
            </a:extLst>
          </p:cNvPr>
          <p:cNvCxnSpPr>
            <a:stCxn id="1043" idx="6"/>
          </p:cNvCxnSpPr>
          <p:nvPr/>
        </p:nvCxnSpPr>
        <p:spPr>
          <a:xfrm>
            <a:off x="5575256" y="4435213"/>
            <a:ext cx="56618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3" name="Oval 1042">
            <a:extLst>
              <a:ext uri="{FF2B5EF4-FFF2-40B4-BE49-F238E27FC236}">
                <a16:creationId xmlns:a16="http://schemas.microsoft.com/office/drawing/2014/main" id="{2080B6CC-A624-4BB1-A97F-2531C1A892FA}"/>
              </a:ext>
            </a:extLst>
          </p:cNvPr>
          <p:cNvSpPr/>
          <p:nvPr/>
        </p:nvSpPr>
        <p:spPr>
          <a:xfrm>
            <a:off x="4950602" y="4117887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597BCDD-25A1-A8A9-1031-754CF9636114}"/>
              </a:ext>
            </a:extLst>
          </p:cNvPr>
          <p:cNvSpPr txBox="1"/>
          <p:nvPr/>
        </p:nvSpPr>
        <p:spPr>
          <a:xfrm>
            <a:off x="6116422" y="4304407"/>
            <a:ext cx="85151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= 2</a:t>
            </a: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0812217D-ECC5-22C1-EE06-A7212CAA3C45}"/>
              </a:ext>
            </a:extLst>
          </p:cNvPr>
          <p:cNvSpPr/>
          <p:nvPr/>
        </p:nvSpPr>
        <p:spPr>
          <a:xfrm>
            <a:off x="4940975" y="509502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E5009DA-987F-C300-8E28-275D435E54E3}"/>
              </a:ext>
            </a:extLst>
          </p:cNvPr>
          <p:cNvCxnSpPr>
            <a:cxnSpLocks/>
            <a:stCxn id="1031" idx="6"/>
            <a:endCxn id="1045" idx="2"/>
          </p:cNvCxnSpPr>
          <p:nvPr/>
        </p:nvCxnSpPr>
        <p:spPr>
          <a:xfrm>
            <a:off x="3748864" y="3914484"/>
            <a:ext cx="1192111" cy="149786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C61AF565-9C4B-778D-7EB9-48704F7E3810}"/>
              </a:ext>
            </a:extLst>
          </p:cNvPr>
          <p:cNvCxnSpPr>
            <a:cxnSpLocks/>
            <a:stCxn id="1032" idx="6"/>
            <a:endCxn id="1045" idx="2"/>
          </p:cNvCxnSpPr>
          <p:nvPr/>
        </p:nvCxnSpPr>
        <p:spPr>
          <a:xfrm>
            <a:off x="3740520" y="4841841"/>
            <a:ext cx="1200455" cy="57050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CEF29C41-4AA8-FD37-E856-EF4E466F40AB}"/>
              </a:ext>
            </a:extLst>
          </p:cNvPr>
          <p:cNvCxnSpPr>
            <a:cxnSpLocks/>
            <a:stCxn id="1030" idx="6"/>
            <a:endCxn id="1045" idx="2"/>
          </p:cNvCxnSpPr>
          <p:nvPr/>
        </p:nvCxnSpPr>
        <p:spPr>
          <a:xfrm flipV="1">
            <a:off x="3740519" y="5412348"/>
            <a:ext cx="1200456" cy="35780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9F59E88-3258-493B-7907-D11AE4F0B55D}"/>
              </a:ext>
            </a:extLst>
          </p:cNvPr>
          <p:cNvSpPr txBox="1"/>
          <p:nvPr/>
        </p:nvSpPr>
        <p:spPr>
          <a:xfrm>
            <a:off x="6090965" y="5280339"/>
            <a:ext cx="1056700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sigma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σ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) = 1</a:t>
            </a:r>
            <a:endParaRPr lang="en-US" sz="1100" b="1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05850914-5B99-7C41-11B9-23AFF7DE92A1}"/>
              </a:ext>
            </a:extLst>
          </p:cNvPr>
          <p:cNvCxnSpPr>
            <a:cxnSpLocks/>
          </p:cNvCxnSpPr>
          <p:nvPr/>
        </p:nvCxnSpPr>
        <p:spPr>
          <a:xfrm>
            <a:off x="5565629" y="5411144"/>
            <a:ext cx="550793" cy="120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66" name="Picture 1065">
            <a:extLst>
              <a:ext uri="{FF2B5EF4-FFF2-40B4-BE49-F238E27FC236}">
                <a16:creationId xmlns:a16="http://schemas.microsoft.com/office/drawing/2014/main" id="{80BC7B5A-F876-EFB3-550F-FF76BCBD3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94" y="3818763"/>
            <a:ext cx="3480261" cy="2499211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1C606715-0080-5888-3A94-7D7988CDFB04}"/>
              </a:ext>
            </a:extLst>
          </p:cNvPr>
          <p:cNvSpPr txBox="1"/>
          <p:nvPr/>
        </p:nvSpPr>
        <p:spPr>
          <a:xfrm>
            <a:off x="2202867" y="136908"/>
            <a:ext cx="246734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Deterministic Output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765B5EC-5803-9DAC-254A-6AA758E7E8FB}"/>
              </a:ext>
            </a:extLst>
          </p:cNvPr>
          <p:cNvSpPr txBox="1"/>
          <p:nvPr/>
        </p:nvSpPr>
        <p:spPr>
          <a:xfrm>
            <a:off x="2202867" y="3173132"/>
            <a:ext cx="239039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Probabilistic</a:t>
            </a: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Output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78B9C410-6451-326A-9F0D-B2C27DBA764A}"/>
              </a:ext>
            </a:extLst>
          </p:cNvPr>
          <p:cNvSpPr txBox="1"/>
          <p:nvPr/>
        </p:nvSpPr>
        <p:spPr>
          <a:xfrm>
            <a:off x="9109462" y="6190428"/>
            <a:ext cx="782587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34DCDF5-B5F2-7467-41FC-DD9B96EE4D21}"/>
              </a:ext>
            </a:extLst>
          </p:cNvPr>
          <p:cNvSpPr txBox="1"/>
          <p:nvPr/>
        </p:nvSpPr>
        <p:spPr>
          <a:xfrm>
            <a:off x="7942475" y="91514"/>
            <a:ext cx="278794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Learning point estimate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7E2835F7-0F19-219E-6CAA-1EC5CE9FC9A6}"/>
              </a:ext>
            </a:extLst>
          </p:cNvPr>
          <p:cNvSpPr txBox="1"/>
          <p:nvPr/>
        </p:nvSpPr>
        <p:spPr>
          <a:xfrm>
            <a:off x="8026637" y="3429000"/>
            <a:ext cx="24929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Learning distribution</a:t>
            </a:r>
          </a:p>
        </p:txBody>
      </p: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1367E386-02A7-164E-36C6-5F5381D35E26}"/>
              </a:ext>
            </a:extLst>
          </p:cNvPr>
          <p:cNvCxnSpPr/>
          <p:nvPr/>
        </p:nvCxnSpPr>
        <p:spPr>
          <a:xfrm flipV="1">
            <a:off x="8964891" y="4828065"/>
            <a:ext cx="0" cy="136236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1C813A24-3EA8-2384-E847-E06040254E92}"/>
              </a:ext>
            </a:extLst>
          </p:cNvPr>
          <p:cNvCxnSpPr>
            <a:cxnSpLocks/>
          </p:cNvCxnSpPr>
          <p:nvPr/>
        </p:nvCxnSpPr>
        <p:spPr>
          <a:xfrm flipV="1">
            <a:off x="9718162" y="4946234"/>
            <a:ext cx="0" cy="11740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C6922B80-DB44-4E63-3E1E-67B6D2911C79}"/>
              </a:ext>
            </a:extLst>
          </p:cNvPr>
          <p:cNvCxnSpPr/>
          <p:nvPr/>
        </p:nvCxnSpPr>
        <p:spPr>
          <a:xfrm>
            <a:off x="8964891" y="5068368"/>
            <a:ext cx="37155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18352CAE-D5C1-139F-6178-A30331DDEE84}"/>
              </a:ext>
            </a:extLst>
          </p:cNvPr>
          <p:cNvCxnSpPr/>
          <p:nvPr/>
        </p:nvCxnSpPr>
        <p:spPr>
          <a:xfrm>
            <a:off x="9336446" y="5068368"/>
            <a:ext cx="37155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0CE81A69-5448-5660-81A7-1B23AE633EDD}"/>
              </a:ext>
            </a:extLst>
          </p:cNvPr>
          <p:cNvSpPr txBox="1"/>
          <p:nvPr/>
        </p:nvSpPr>
        <p:spPr>
          <a:xfrm>
            <a:off x="9257257" y="4841841"/>
            <a:ext cx="529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0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σ</a:t>
            </a:r>
            <a:r>
              <a:rPr lang="en-US" sz="10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27" grpId="0" animBg="1"/>
      <p:bldP spid="1029" grpId="0" animBg="1"/>
      <p:bldP spid="1030" grpId="0" animBg="1"/>
      <p:bldP spid="1031" grpId="0" animBg="1"/>
      <p:bldP spid="10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62BDCC5-C459-ADC0-6A7C-00C180BE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69" y="3725797"/>
            <a:ext cx="3583999" cy="24408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643CFAA-41E1-F42A-9EC4-05DB42EBDEAC}"/>
              </a:ext>
            </a:extLst>
          </p:cNvPr>
          <p:cNvSpPr/>
          <p:nvPr/>
        </p:nvSpPr>
        <p:spPr>
          <a:xfrm>
            <a:off x="1379010" y="69622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E25E35-D277-8D92-145E-62366A32174D}"/>
              </a:ext>
            </a:extLst>
          </p:cNvPr>
          <p:cNvSpPr/>
          <p:nvPr/>
        </p:nvSpPr>
        <p:spPr>
          <a:xfrm>
            <a:off x="1406753" y="1965525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F207F-8E0B-EB10-B28D-883016CD459E}"/>
              </a:ext>
            </a:extLst>
          </p:cNvPr>
          <p:cNvSpPr/>
          <p:nvPr/>
        </p:nvSpPr>
        <p:spPr>
          <a:xfrm>
            <a:off x="3115866" y="231651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5FC26F-0E09-5D15-CACB-1DA641D8E49D}"/>
              </a:ext>
            </a:extLst>
          </p:cNvPr>
          <p:cNvSpPr/>
          <p:nvPr/>
        </p:nvSpPr>
        <p:spPr>
          <a:xfrm>
            <a:off x="3124211" y="46084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8973FE-4B36-3A7F-602D-6B7EE2C7D6AA}"/>
              </a:ext>
            </a:extLst>
          </p:cNvPr>
          <p:cNvSpPr/>
          <p:nvPr/>
        </p:nvSpPr>
        <p:spPr>
          <a:xfrm>
            <a:off x="3115867" y="138820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79DF8-A81C-9015-5251-40EB4F19E38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003664" y="1013551"/>
            <a:ext cx="1112202" cy="162029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5D9A46-5B8E-CEF9-556B-047EB6342EE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31406" y="2282851"/>
            <a:ext cx="1084460" cy="3509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0283F9-D0B6-379F-5147-01A5BF710B1E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V="1">
            <a:off x="3740520" y="1705528"/>
            <a:ext cx="1193419" cy="9283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0172F8-5848-77BB-113F-76266E59FF72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031406" y="778172"/>
            <a:ext cx="1092805" cy="15046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57A4C-C563-E513-D918-9991E34B8218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003664" y="778172"/>
            <a:ext cx="1120547" cy="2353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87A55D-15E8-E5C2-62C0-540EEBFAB3E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003664" y="1013551"/>
            <a:ext cx="1112203" cy="6919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D8A0CC-D5FD-44E9-500D-62FBAF410D41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031406" y="1705528"/>
            <a:ext cx="1084461" cy="5773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911BE2-B1AF-67D3-F2AB-9721E2E289DF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3748866" y="778172"/>
            <a:ext cx="1185074" cy="92735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C8A371-39E0-3274-D304-21FF986A6C6A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3740521" y="1705529"/>
            <a:ext cx="11934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54D60C-B39D-865B-0060-7330FC1BC5FF}"/>
              </a:ext>
            </a:extLst>
          </p:cNvPr>
          <p:cNvCxnSpPr>
            <a:stCxn id="19" idx="6"/>
          </p:cNvCxnSpPr>
          <p:nvPr/>
        </p:nvCxnSpPr>
        <p:spPr>
          <a:xfrm>
            <a:off x="5558593" y="1705529"/>
            <a:ext cx="56618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E11B2F-DF3C-E323-E571-5AC7E7C4E3A7}"/>
              </a:ext>
            </a:extLst>
          </p:cNvPr>
          <p:cNvSpPr/>
          <p:nvPr/>
        </p:nvSpPr>
        <p:spPr>
          <a:xfrm>
            <a:off x="4933939" y="138820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1DCBA4-B221-15C3-0309-98E8ACE0005A}"/>
              </a:ext>
            </a:extLst>
          </p:cNvPr>
          <p:cNvSpPr txBox="1"/>
          <p:nvPr/>
        </p:nvSpPr>
        <p:spPr>
          <a:xfrm>
            <a:off x="6124778" y="1574723"/>
            <a:ext cx="85151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=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2DBEB-E730-3A6B-C279-2BFFCCAB1211}"/>
              </a:ext>
            </a:extLst>
          </p:cNvPr>
          <p:cNvSpPr txBox="1"/>
          <p:nvPr/>
        </p:nvSpPr>
        <p:spPr>
          <a:xfrm>
            <a:off x="9193624" y="2834350"/>
            <a:ext cx="782587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FECC003-3A29-1F0D-8BE5-9FC5478B4697}"/>
              </a:ext>
            </a:extLst>
          </p:cNvPr>
          <p:cNvSpPr/>
          <p:nvPr/>
        </p:nvSpPr>
        <p:spPr>
          <a:xfrm>
            <a:off x="1379009" y="383253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DD9C04E-2F19-CBE6-D331-3E38C048661A}"/>
              </a:ext>
            </a:extLst>
          </p:cNvPr>
          <p:cNvSpPr/>
          <p:nvPr/>
        </p:nvSpPr>
        <p:spPr>
          <a:xfrm>
            <a:off x="1406752" y="5101838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B1DCB7D-2FFC-5935-81FD-DB139B82010C}"/>
              </a:ext>
            </a:extLst>
          </p:cNvPr>
          <p:cNvSpPr/>
          <p:nvPr/>
        </p:nvSpPr>
        <p:spPr>
          <a:xfrm>
            <a:off x="3115865" y="5452832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CD16AFB2-4246-7D55-E326-230F90269A22}"/>
              </a:ext>
            </a:extLst>
          </p:cNvPr>
          <p:cNvSpPr/>
          <p:nvPr/>
        </p:nvSpPr>
        <p:spPr>
          <a:xfrm>
            <a:off x="3124210" y="359715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E824E196-8448-9EEF-3126-87DC95E5B389}"/>
              </a:ext>
            </a:extLst>
          </p:cNvPr>
          <p:cNvSpPr/>
          <p:nvPr/>
        </p:nvSpPr>
        <p:spPr>
          <a:xfrm>
            <a:off x="3115866" y="452451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3F66FE8E-F57E-4CA6-44EF-E92660AAC9A5}"/>
              </a:ext>
            </a:extLst>
          </p:cNvPr>
          <p:cNvCxnSpPr>
            <a:cxnSpLocks/>
            <a:stCxn id="1027" idx="6"/>
            <a:endCxn id="1030" idx="2"/>
          </p:cNvCxnSpPr>
          <p:nvPr/>
        </p:nvCxnSpPr>
        <p:spPr>
          <a:xfrm>
            <a:off x="2003663" y="4149864"/>
            <a:ext cx="1112202" cy="162029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8A755AA-A256-9E0C-2A73-EBCE7DD28D96}"/>
              </a:ext>
            </a:extLst>
          </p:cNvPr>
          <p:cNvCxnSpPr>
            <a:cxnSpLocks/>
            <a:stCxn id="1029" idx="6"/>
            <a:endCxn id="1030" idx="2"/>
          </p:cNvCxnSpPr>
          <p:nvPr/>
        </p:nvCxnSpPr>
        <p:spPr>
          <a:xfrm>
            <a:off x="2031405" y="5419164"/>
            <a:ext cx="1084460" cy="3509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FD86ED33-E542-8F40-9FDA-2B8828D2C8AF}"/>
              </a:ext>
            </a:extLst>
          </p:cNvPr>
          <p:cNvCxnSpPr>
            <a:cxnSpLocks/>
            <a:stCxn id="1030" idx="6"/>
            <a:endCxn id="1043" idx="2"/>
          </p:cNvCxnSpPr>
          <p:nvPr/>
        </p:nvCxnSpPr>
        <p:spPr>
          <a:xfrm flipV="1">
            <a:off x="3740519" y="4435212"/>
            <a:ext cx="1210083" cy="13349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DD63AD58-3FC5-7C0F-C608-09AC081ACABC}"/>
              </a:ext>
            </a:extLst>
          </p:cNvPr>
          <p:cNvCxnSpPr>
            <a:stCxn id="1029" idx="6"/>
            <a:endCxn id="1031" idx="2"/>
          </p:cNvCxnSpPr>
          <p:nvPr/>
        </p:nvCxnSpPr>
        <p:spPr>
          <a:xfrm flipV="1">
            <a:off x="2031405" y="3914485"/>
            <a:ext cx="1092805" cy="15046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841A908-6EA8-CC34-5B60-A9000DEA9448}"/>
              </a:ext>
            </a:extLst>
          </p:cNvPr>
          <p:cNvCxnSpPr>
            <a:stCxn id="1027" idx="6"/>
            <a:endCxn id="1031" idx="2"/>
          </p:cNvCxnSpPr>
          <p:nvPr/>
        </p:nvCxnSpPr>
        <p:spPr>
          <a:xfrm flipV="1">
            <a:off x="2003663" y="3914485"/>
            <a:ext cx="1120547" cy="2353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5B660CA8-A2DC-50F4-83F3-F102ACD897D3}"/>
              </a:ext>
            </a:extLst>
          </p:cNvPr>
          <p:cNvCxnSpPr>
            <a:stCxn id="1027" idx="6"/>
            <a:endCxn id="1032" idx="2"/>
          </p:cNvCxnSpPr>
          <p:nvPr/>
        </p:nvCxnSpPr>
        <p:spPr>
          <a:xfrm>
            <a:off x="2003663" y="4149864"/>
            <a:ext cx="1112203" cy="6919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F2B85DE8-7C5F-E05D-DFC9-B68972CFB973}"/>
              </a:ext>
            </a:extLst>
          </p:cNvPr>
          <p:cNvCxnSpPr>
            <a:stCxn id="1029" idx="6"/>
            <a:endCxn id="1032" idx="2"/>
          </p:cNvCxnSpPr>
          <p:nvPr/>
        </p:nvCxnSpPr>
        <p:spPr>
          <a:xfrm flipV="1">
            <a:off x="2031405" y="4841841"/>
            <a:ext cx="1084461" cy="5773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6C118D2-FEC4-693F-2AC3-A732A1E13800}"/>
              </a:ext>
            </a:extLst>
          </p:cNvPr>
          <p:cNvCxnSpPr>
            <a:stCxn id="1031" idx="6"/>
            <a:endCxn id="1043" idx="2"/>
          </p:cNvCxnSpPr>
          <p:nvPr/>
        </p:nvCxnSpPr>
        <p:spPr>
          <a:xfrm>
            <a:off x="3748864" y="3914484"/>
            <a:ext cx="1201738" cy="5207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F56B4AB-F8E8-1B56-11B5-B3509022D930}"/>
              </a:ext>
            </a:extLst>
          </p:cNvPr>
          <p:cNvCxnSpPr>
            <a:stCxn id="1032" idx="6"/>
            <a:endCxn id="1043" idx="2"/>
          </p:cNvCxnSpPr>
          <p:nvPr/>
        </p:nvCxnSpPr>
        <p:spPr>
          <a:xfrm flipV="1">
            <a:off x="3740520" y="4435212"/>
            <a:ext cx="1210082" cy="4066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72A2A5D2-9A3D-4E3D-698A-0AB498809739}"/>
              </a:ext>
            </a:extLst>
          </p:cNvPr>
          <p:cNvCxnSpPr>
            <a:stCxn id="1043" idx="6"/>
          </p:cNvCxnSpPr>
          <p:nvPr/>
        </p:nvCxnSpPr>
        <p:spPr>
          <a:xfrm>
            <a:off x="5575256" y="4435213"/>
            <a:ext cx="56618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3" name="Oval 1042">
            <a:extLst>
              <a:ext uri="{FF2B5EF4-FFF2-40B4-BE49-F238E27FC236}">
                <a16:creationId xmlns:a16="http://schemas.microsoft.com/office/drawing/2014/main" id="{2080B6CC-A624-4BB1-A97F-2531C1A892FA}"/>
              </a:ext>
            </a:extLst>
          </p:cNvPr>
          <p:cNvSpPr/>
          <p:nvPr/>
        </p:nvSpPr>
        <p:spPr>
          <a:xfrm>
            <a:off x="4950602" y="4117887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597BCDD-25A1-A8A9-1031-754CF9636114}"/>
              </a:ext>
            </a:extLst>
          </p:cNvPr>
          <p:cNvSpPr txBox="1"/>
          <p:nvPr/>
        </p:nvSpPr>
        <p:spPr>
          <a:xfrm>
            <a:off x="6116422" y="4304407"/>
            <a:ext cx="851515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= 2</a:t>
            </a: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0812217D-ECC5-22C1-EE06-A7212CAA3C45}"/>
              </a:ext>
            </a:extLst>
          </p:cNvPr>
          <p:cNvSpPr/>
          <p:nvPr/>
        </p:nvSpPr>
        <p:spPr>
          <a:xfrm>
            <a:off x="4940975" y="509502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E5009DA-987F-C300-8E28-275D435E54E3}"/>
              </a:ext>
            </a:extLst>
          </p:cNvPr>
          <p:cNvCxnSpPr>
            <a:cxnSpLocks/>
            <a:stCxn id="1031" idx="6"/>
            <a:endCxn id="1045" idx="2"/>
          </p:cNvCxnSpPr>
          <p:nvPr/>
        </p:nvCxnSpPr>
        <p:spPr>
          <a:xfrm>
            <a:off x="3748864" y="3914484"/>
            <a:ext cx="1192111" cy="149786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C61AF565-9C4B-778D-7EB9-48704F7E3810}"/>
              </a:ext>
            </a:extLst>
          </p:cNvPr>
          <p:cNvCxnSpPr>
            <a:cxnSpLocks/>
            <a:stCxn id="1032" idx="6"/>
            <a:endCxn id="1045" idx="2"/>
          </p:cNvCxnSpPr>
          <p:nvPr/>
        </p:nvCxnSpPr>
        <p:spPr>
          <a:xfrm>
            <a:off x="3740520" y="4841841"/>
            <a:ext cx="1200455" cy="57050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CEF29C41-4AA8-FD37-E856-EF4E466F40AB}"/>
              </a:ext>
            </a:extLst>
          </p:cNvPr>
          <p:cNvCxnSpPr>
            <a:cxnSpLocks/>
            <a:stCxn id="1030" idx="6"/>
            <a:endCxn id="1045" idx="2"/>
          </p:cNvCxnSpPr>
          <p:nvPr/>
        </p:nvCxnSpPr>
        <p:spPr>
          <a:xfrm flipV="1">
            <a:off x="3740519" y="5412348"/>
            <a:ext cx="1200456" cy="35780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29F59E88-3258-493B-7907-D11AE4F0B55D}"/>
                  </a:ext>
                </a:extLst>
              </p:cNvPr>
              <p:cNvSpPr txBox="1"/>
              <p:nvPr/>
            </p:nvSpPr>
            <p:spPr>
              <a:xfrm>
                <a:off x="6090965" y="5280339"/>
                <a:ext cx="1270925" cy="265457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1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 = 4</a:t>
                </a:r>
                <a:endParaRPr lang="en-US" sz="1100" b="1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29F59E88-3258-493B-7907-D11AE4F0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65" y="5280339"/>
                <a:ext cx="1270925" cy="265457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05850914-5B99-7C41-11B9-23AFF7DE92A1}"/>
              </a:ext>
            </a:extLst>
          </p:cNvPr>
          <p:cNvCxnSpPr>
            <a:cxnSpLocks/>
          </p:cNvCxnSpPr>
          <p:nvPr/>
        </p:nvCxnSpPr>
        <p:spPr>
          <a:xfrm>
            <a:off x="5565629" y="5411144"/>
            <a:ext cx="550793" cy="120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71" name="TextBox 1070">
            <a:extLst>
              <a:ext uri="{FF2B5EF4-FFF2-40B4-BE49-F238E27FC236}">
                <a16:creationId xmlns:a16="http://schemas.microsoft.com/office/drawing/2014/main" id="{1C606715-0080-5888-3A94-7D7988CDFB04}"/>
              </a:ext>
            </a:extLst>
          </p:cNvPr>
          <p:cNvSpPr txBox="1"/>
          <p:nvPr/>
        </p:nvSpPr>
        <p:spPr>
          <a:xfrm>
            <a:off x="2202867" y="136908"/>
            <a:ext cx="246734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Deterministic Output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765B5EC-5803-9DAC-254A-6AA758E7E8FB}"/>
              </a:ext>
            </a:extLst>
          </p:cNvPr>
          <p:cNvSpPr txBox="1"/>
          <p:nvPr/>
        </p:nvSpPr>
        <p:spPr>
          <a:xfrm>
            <a:off x="2202867" y="3173132"/>
            <a:ext cx="239039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Probabilistic</a:t>
            </a: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Output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78B9C410-6451-326A-9F0D-B2C27DBA764A}"/>
              </a:ext>
            </a:extLst>
          </p:cNvPr>
          <p:cNvSpPr txBox="1"/>
          <p:nvPr/>
        </p:nvSpPr>
        <p:spPr>
          <a:xfrm>
            <a:off x="9109462" y="6190428"/>
            <a:ext cx="782587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34DCDF5-B5F2-7467-41FC-DD9B96EE4D21}"/>
              </a:ext>
            </a:extLst>
          </p:cNvPr>
          <p:cNvSpPr txBox="1"/>
          <p:nvPr/>
        </p:nvSpPr>
        <p:spPr>
          <a:xfrm>
            <a:off x="7942475" y="91514"/>
            <a:ext cx="278794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Learning point estimate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7E2835F7-0F19-219E-6CAA-1EC5CE9FC9A6}"/>
              </a:ext>
            </a:extLst>
          </p:cNvPr>
          <p:cNvSpPr txBox="1"/>
          <p:nvPr/>
        </p:nvSpPr>
        <p:spPr>
          <a:xfrm>
            <a:off x="8026637" y="3429000"/>
            <a:ext cx="24929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Learning distribution</a:t>
            </a:r>
          </a:p>
        </p:txBody>
      </p: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1367E386-02A7-164E-36C6-5F5381D35E26}"/>
              </a:ext>
            </a:extLst>
          </p:cNvPr>
          <p:cNvCxnSpPr>
            <a:cxnSpLocks/>
          </p:cNvCxnSpPr>
          <p:nvPr/>
        </p:nvCxnSpPr>
        <p:spPr>
          <a:xfrm flipV="1">
            <a:off x="8964891" y="4827194"/>
            <a:ext cx="0" cy="11839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1C813A24-3EA8-2384-E847-E06040254E92}"/>
              </a:ext>
            </a:extLst>
          </p:cNvPr>
          <p:cNvCxnSpPr>
            <a:cxnSpLocks/>
          </p:cNvCxnSpPr>
          <p:nvPr/>
        </p:nvCxnSpPr>
        <p:spPr>
          <a:xfrm flipV="1">
            <a:off x="9728620" y="4865830"/>
            <a:ext cx="0" cy="11740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C6922B80-DB44-4E63-3E1E-67B6D2911C79}"/>
              </a:ext>
            </a:extLst>
          </p:cNvPr>
          <p:cNvCxnSpPr/>
          <p:nvPr/>
        </p:nvCxnSpPr>
        <p:spPr>
          <a:xfrm>
            <a:off x="8964891" y="5068368"/>
            <a:ext cx="37155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18352CAE-D5C1-139F-6178-A30331DDEE84}"/>
              </a:ext>
            </a:extLst>
          </p:cNvPr>
          <p:cNvCxnSpPr/>
          <p:nvPr/>
        </p:nvCxnSpPr>
        <p:spPr>
          <a:xfrm>
            <a:off x="9336446" y="5068368"/>
            <a:ext cx="371555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0CE81A69-5448-5660-81A7-1B23AE633EDD}"/>
              </a:ext>
            </a:extLst>
          </p:cNvPr>
          <p:cNvSpPr txBox="1"/>
          <p:nvPr/>
        </p:nvSpPr>
        <p:spPr>
          <a:xfrm>
            <a:off x="9297785" y="4841841"/>
            <a:ext cx="5299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0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σ</a:t>
            </a:r>
            <a:r>
              <a:rPr lang="en-US" sz="10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2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C10F8-B44C-7F10-1199-ECA73CD43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669" y="443271"/>
            <a:ext cx="3561910" cy="24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27" grpId="0" animBg="1"/>
      <p:bldP spid="1029" grpId="0" animBg="1"/>
      <p:bldP spid="1030" grpId="0" animBg="1"/>
      <p:bldP spid="1031" grpId="0" animBg="1"/>
      <p:bldP spid="10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13CB9-901A-D40D-51D2-DF700B6F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9" y="1058898"/>
            <a:ext cx="310515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8B441-4507-F6AE-D76D-D67BB823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90" y="1413760"/>
            <a:ext cx="2191489" cy="620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72445-5EB1-BA8E-36B0-FB402FF2A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30" y="778371"/>
            <a:ext cx="2038350" cy="1562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AFE758-545F-4F3F-4583-C6EDA477A002}"/>
              </a:ext>
            </a:extLst>
          </p:cNvPr>
          <p:cNvSpPr/>
          <p:nvPr/>
        </p:nvSpPr>
        <p:spPr>
          <a:xfrm>
            <a:off x="368748" y="3289092"/>
            <a:ext cx="7711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Merriweather"/>
              </a:rPr>
              <a:t>As noted earlier, there is a disconnect between minimizing a cross entropy term and being well calibrated. </a:t>
            </a:r>
            <a:r>
              <a:rPr lang="en-US" sz="1200" b="1" dirty="0">
                <a:solidFill>
                  <a:srgbClr val="333333"/>
                </a:solidFill>
                <a:latin typeface="Merriweather"/>
              </a:rPr>
              <a:t>Because minimizing a cross entropy loss does not ensure calibration, and even tends to overfit classification accuracy, it’s imperative to calibrate any model where probabilities are passed on to some other decision-making system. In practice, almost all deep models must be calibrated.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78D8F-E64A-DB53-C906-4DD48B245089}"/>
              </a:ext>
            </a:extLst>
          </p:cNvPr>
          <p:cNvSpPr/>
          <p:nvPr/>
        </p:nvSpPr>
        <p:spPr>
          <a:xfrm>
            <a:off x="314959" y="2599451"/>
            <a:ext cx="7867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Merriweather"/>
              </a:rPr>
              <a:t>when a model overfits to cross entropy, it tends to result in a low-entropy </a:t>
            </a:r>
            <a:r>
              <a:rPr lang="en-US" sz="1200" dirty="0" err="1">
                <a:solidFill>
                  <a:srgbClr val="333333"/>
                </a:solidFill>
                <a:latin typeface="Merriweather"/>
              </a:rPr>
              <a:t>softmax</a:t>
            </a:r>
            <a:r>
              <a:rPr lang="en-US" sz="1200" dirty="0">
                <a:solidFill>
                  <a:srgbClr val="333333"/>
                </a:solidFill>
                <a:latin typeface="Merriweather"/>
              </a:rPr>
              <a:t> distribution over classes. This is visible, in part, by the fact that </a:t>
            </a:r>
            <a:r>
              <a:rPr lang="en-US" sz="1200" dirty="0" err="1">
                <a:solidFill>
                  <a:srgbClr val="333333"/>
                </a:solidFill>
                <a:latin typeface="Merriweather"/>
              </a:rPr>
              <a:t>ResNet</a:t>
            </a:r>
            <a:r>
              <a:rPr lang="en-US" sz="1200" dirty="0">
                <a:solidFill>
                  <a:srgbClr val="333333"/>
                </a:solidFill>
                <a:latin typeface="Merriweather"/>
              </a:rPr>
              <a:t> (2016) consistently tends to have higher confidence than accuracy.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4505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43CFAA-41E1-F42A-9EC4-05DB42EBDEAC}"/>
              </a:ext>
            </a:extLst>
          </p:cNvPr>
          <p:cNvSpPr/>
          <p:nvPr/>
        </p:nvSpPr>
        <p:spPr>
          <a:xfrm>
            <a:off x="1379010" y="69622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E25E35-D277-8D92-145E-62366A32174D}"/>
              </a:ext>
            </a:extLst>
          </p:cNvPr>
          <p:cNvSpPr/>
          <p:nvPr/>
        </p:nvSpPr>
        <p:spPr>
          <a:xfrm>
            <a:off x="1406753" y="1965525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CF207F-8E0B-EB10-B28D-883016CD459E}"/>
              </a:ext>
            </a:extLst>
          </p:cNvPr>
          <p:cNvSpPr/>
          <p:nvPr/>
        </p:nvSpPr>
        <p:spPr>
          <a:xfrm>
            <a:off x="3115866" y="231651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5FC26F-0E09-5D15-CACB-1DA641D8E49D}"/>
              </a:ext>
            </a:extLst>
          </p:cNvPr>
          <p:cNvSpPr/>
          <p:nvPr/>
        </p:nvSpPr>
        <p:spPr>
          <a:xfrm>
            <a:off x="3124211" y="46084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8973FE-4B36-3A7F-602D-6B7EE2C7D6AA}"/>
              </a:ext>
            </a:extLst>
          </p:cNvPr>
          <p:cNvSpPr/>
          <p:nvPr/>
        </p:nvSpPr>
        <p:spPr>
          <a:xfrm>
            <a:off x="3115867" y="138820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79DF8-A81C-9015-5251-40EB4F19E38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003664" y="1013551"/>
            <a:ext cx="1112202" cy="162029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5D9A46-5B8E-CEF9-556B-047EB6342EE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031406" y="2282851"/>
            <a:ext cx="1084460" cy="3509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0283F9-D0B6-379F-5147-01A5BF710B1E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V="1">
            <a:off x="3740520" y="1705528"/>
            <a:ext cx="1193419" cy="92831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0172F8-5848-77BB-113F-76266E59FF72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2031406" y="778172"/>
            <a:ext cx="1092805" cy="15046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57A4C-C563-E513-D918-9991E34B8218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003664" y="778172"/>
            <a:ext cx="1120547" cy="2353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87A55D-15E8-E5C2-62C0-540EEBFAB3E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2003664" y="1013551"/>
            <a:ext cx="1112203" cy="6919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D8A0CC-D5FD-44E9-500D-62FBAF410D41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2031406" y="1705528"/>
            <a:ext cx="1084461" cy="5773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911BE2-B1AF-67D3-F2AB-9721E2E289DF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3748866" y="778172"/>
            <a:ext cx="1185074" cy="92735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C8A371-39E0-3274-D304-21FF986A6C6A}"/>
              </a:ext>
            </a:extLst>
          </p:cNvPr>
          <p:cNvCxnSpPr>
            <a:stCxn id="8" idx="6"/>
            <a:endCxn id="19" idx="2"/>
          </p:cNvCxnSpPr>
          <p:nvPr/>
        </p:nvCxnSpPr>
        <p:spPr>
          <a:xfrm>
            <a:off x="3740521" y="1705529"/>
            <a:ext cx="119341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54D60C-B39D-865B-0060-7330FC1BC5FF}"/>
              </a:ext>
            </a:extLst>
          </p:cNvPr>
          <p:cNvCxnSpPr>
            <a:stCxn id="19" idx="6"/>
          </p:cNvCxnSpPr>
          <p:nvPr/>
        </p:nvCxnSpPr>
        <p:spPr>
          <a:xfrm>
            <a:off x="5558593" y="1705529"/>
            <a:ext cx="56618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E11B2F-DF3C-E323-E571-5AC7E7C4E3A7}"/>
              </a:ext>
            </a:extLst>
          </p:cNvPr>
          <p:cNvSpPr/>
          <p:nvPr/>
        </p:nvSpPr>
        <p:spPr>
          <a:xfrm>
            <a:off x="4933939" y="138820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1DCBA4-B221-15C3-0309-98E8ACE0005A}"/>
              </a:ext>
            </a:extLst>
          </p:cNvPr>
          <p:cNvSpPr txBox="1"/>
          <p:nvPr/>
        </p:nvSpPr>
        <p:spPr>
          <a:xfrm>
            <a:off x="6124778" y="1574723"/>
            <a:ext cx="61427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FECC003-3A29-1F0D-8BE5-9FC5478B4697}"/>
              </a:ext>
            </a:extLst>
          </p:cNvPr>
          <p:cNvSpPr/>
          <p:nvPr/>
        </p:nvSpPr>
        <p:spPr>
          <a:xfrm>
            <a:off x="1379009" y="383253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DD9C04E-2F19-CBE6-D331-3E38C048661A}"/>
              </a:ext>
            </a:extLst>
          </p:cNvPr>
          <p:cNvSpPr/>
          <p:nvPr/>
        </p:nvSpPr>
        <p:spPr>
          <a:xfrm>
            <a:off x="1406752" y="5101838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B1DCB7D-2FFC-5935-81FD-DB139B82010C}"/>
              </a:ext>
            </a:extLst>
          </p:cNvPr>
          <p:cNvSpPr/>
          <p:nvPr/>
        </p:nvSpPr>
        <p:spPr>
          <a:xfrm>
            <a:off x="3115865" y="5452832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CD16AFB2-4246-7D55-E326-230F90269A22}"/>
              </a:ext>
            </a:extLst>
          </p:cNvPr>
          <p:cNvSpPr/>
          <p:nvPr/>
        </p:nvSpPr>
        <p:spPr>
          <a:xfrm>
            <a:off x="3124210" y="3597159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E824E196-8448-9EEF-3126-87DC95E5B389}"/>
              </a:ext>
            </a:extLst>
          </p:cNvPr>
          <p:cNvSpPr/>
          <p:nvPr/>
        </p:nvSpPr>
        <p:spPr>
          <a:xfrm>
            <a:off x="3115866" y="4524516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3F66FE8E-F57E-4CA6-44EF-E92660AAC9A5}"/>
              </a:ext>
            </a:extLst>
          </p:cNvPr>
          <p:cNvCxnSpPr>
            <a:cxnSpLocks/>
            <a:stCxn id="1027" idx="6"/>
            <a:endCxn id="1030" idx="2"/>
          </p:cNvCxnSpPr>
          <p:nvPr/>
        </p:nvCxnSpPr>
        <p:spPr>
          <a:xfrm>
            <a:off x="2003663" y="4149864"/>
            <a:ext cx="1112202" cy="162029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8A755AA-A256-9E0C-2A73-EBCE7DD28D96}"/>
              </a:ext>
            </a:extLst>
          </p:cNvPr>
          <p:cNvCxnSpPr>
            <a:cxnSpLocks/>
            <a:stCxn id="1029" idx="6"/>
            <a:endCxn id="1030" idx="2"/>
          </p:cNvCxnSpPr>
          <p:nvPr/>
        </p:nvCxnSpPr>
        <p:spPr>
          <a:xfrm>
            <a:off x="2031405" y="5419164"/>
            <a:ext cx="1084460" cy="35099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FD86ED33-E542-8F40-9FDA-2B8828D2C8AF}"/>
              </a:ext>
            </a:extLst>
          </p:cNvPr>
          <p:cNvCxnSpPr>
            <a:cxnSpLocks/>
            <a:stCxn id="1030" idx="6"/>
            <a:endCxn id="1043" idx="2"/>
          </p:cNvCxnSpPr>
          <p:nvPr/>
        </p:nvCxnSpPr>
        <p:spPr>
          <a:xfrm flipV="1">
            <a:off x="3740519" y="4435212"/>
            <a:ext cx="1210083" cy="13349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DD63AD58-3FC5-7C0F-C608-09AC081ACABC}"/>
              </a:ext>
            </a:extLst>
          </p:cNvPr>
          <p:cNvCxnSpPr>
            <a:stCxn id="1029" idx="6"/>
            <a:endCxn id="1031" idx="2"/>
          </p:cNvCxnSpPr>
          <p:nvPr/>
        </p:nvCxnSpPr>
        <p:spPr>
          <a:xfrm flipV="1">
            <a:off x="2031405" y="3914485"/>
            <a:ext cx="1092805" cy="15046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4841A908-6EA8-CC34-5B60-A9000DEA9448}"/>
              </a:ext>
            </a:extLst>
          </p:cNvPr>
          <p:cNvCxnSpPr>
            <a:stCxn id="1027" idx="6"/>
            <a:endCxn id="1031" idx="2"/>
          </p:cNvCxnSpPr>
          <p:nvPr/>
        </p:nvCxnSpPr>
        <p:spPr>
          <a:xfrm flipV="1">
            <a:off x="2003663" y="3914485"/>
            <a:ext cx="1120547" cy="2353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5B660CA8-A2DC-50F4-83F3-F102ACD897D3}"/>
              </a:ext>
            </a:extLst>
          </p:cNvPr>
          <p:cNvCxnSpPr>
            <a:stCxn id="1027" idx="6"/>
            <a:endCxn id="1032" idx="2"/>
          </p:cNvCxnSpPr>
          <p:nvPr/>
        </p:nvCxnSpPr>
        <p:spPr>
          <a:xfrm>
            <a:off x="2003663" y="4149864"/>
            <a:ext cx="1112203" cy="69197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F2B85DE8-7C5F-E05D-DFC9-B68972CFB973}"/>
              </a:ext>
            </a:extLst>
          </p:cNvPr>
          <p:cNvCxnSpPr>
            <a:stCxn id="1029" idx="6"/>
            <a:endCxn id="1032" idx="2"/>
          </p:cNvCxnSpPr>
          <p:nvPr/>
        </p:nvCxnSpPr>
        <p:spPr>
          <a:xfrm flipV="1">
            <a:off x="2031405" y="4841841"/>
            <a:ext cx="1084461" cy="57732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16C118D2-FEC4-693F-2AC3-A732A1E13800}"/>
              </a:ext>
            </a:extLst>
          </p:cNvPr>
          <p:cNvCxnSpPr>
            <a:stCxn id="1031" idx="6"/>
            <a:endCxn id="1043" idx="2"/>
          </p:cNvCxnSpPr>
          <p:nvPr/>
        </p:nvCxnSpPr>
        <p:spPr>
          <a:xfrm>
            <a:off x="3748864" y="3914484"/>
            <a:ext cx="1201738" cy="52072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F56B4AB-F8E8-1B56-11B5-B3509022D930}"/>
              </a:ext>
            </a:extLst>
          </p:cNvPr>
          <p:cNvCxnSpPr>
            <a:stCxn id="1032" idx="6"/>
            <a:endCxn id="1043" idx="2"/>
          </p:cNvCxnSpPr>
          <p:nvPr/>
        </p:nvCxnSpPr>
        <p:spPr>
          <a:xfrm flipV="1">
            <a:off x="3740520" y="4435212"/>
            <a:ext cx="1210082" cy="40662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72A2A5D2-9A3D-4E3D-698A-0AB498809739}"/>
              </a:ext>
            </a:extLst>
          </p:cNvPr>
          <p:cNvCxnSpPr>
            <a:stCxn id="1043" idx="6"/>
          </p:cNvCxnSpPr>
          <p:nvPr/>
        </p:nvCxnSpPr>
        <p:spPr>
          <a:xfrm>
            <a:off x="5575256" y="4435213"/>
            <a:ext cx="56618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43" name="Oval 1042">
            <a:extLst>
              <a:ext uri="{FF2B5EF4-FFF2-40B4-BE49-F238E27FC236}">
                <a16:creationId xmlns:a16="http://schemas.microsoft.com/office/drawing/2014/main" id="{2080B6CC-A624-4BB1-A97F-2531C1A892FA}"/>
              </a:ext>
            </a:extLst>
          </p:cNvPr>
          <p:cNvSpPr/>
          <p:nvPr/>
        </p:nvSpPr>
        <p:spPr>
          <a:xfrm>
            <a:off x="4950602" y="4117887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597BCDD-25A1-A8A9-1031-754CF9636114}"/>
              </a:ext>
            </a:extLst>
          </p:cNvPr>
          <p:cNvSpPr txBox="1"/>
          <p:nvPr/>
        </p:nvSpPr>
        <p:spPr>
          <a:xfrm>
            <a:off x="6116422" y="4304407"/>
            <a:ext cx="614271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0812217D-ECC5-22C1-EE06-A7212CAA3C45}"/>
              </a:ext>
            </a:extLst>
          </p:cNvPr>
          <p:cNvSpPr/>
          <p:nvPr/>
        </p:nvSpPr>
        <p:spPr>
          <a:xfrm>
            <a:off x="4940975" y="5095023"/>
            <a:ext cx="624654" cy="63465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E5009DA-987F-C300-8E28-275D435E54E3}"/>
              </a:ext>
            </a:extLst>
          </p:cNvPr>
          <p:cNvCxnSpPr>
            <a:cxnSpLocks/>
            <a:stCxn id="1031" idx="6"/>
            <a:endCxn id="1045" idx="2"/>
          </p:cNvCxnSpPr>
          <p:nvPr/>
        </p:nvCxnSpPr>
        <p:spPr>
          <a:xfrm>
            <a:off x="3748864" y="3914484"/>
            <a:ext cx="1192111" cy="149786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C61AF565-9C4B-778D-7EB9-48704F7E3810}"/>
              </a:ext>
            </a:extLst>
          </p:cNvPr>
          <p:cNvCxnSpPr>
            <a:cxnSpLocks/>
            <a:stCxn id="1032" idx="6"/>
            <a:endCxn id="1045" idx="2"/>
          </p:cNvCxnSpPr>
          <p:nvPr/>
        </p:nvCxnSpPr>
        <p:spPr>
          <a:xfrm>
            <a:off x="3740520" y="4841841"/>
            <a:ext cx="1200455" cy="57050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CEF29C41-4AA8-FD37-E856-EF4E466F40AB}"/>
              </a:ext>
            </a:extLst>
          </p:cNvPr>
          <p:cNvCxnSpPr>
            <a:cxnSpLocks/>
            <a:stCxn id="1030" idx="6"/>
            <a:endCxn id="1045" idx="2"/>
          </p:cNvCxnSpPr>
          <p:nvPr/>
        </p:nvCxnSpPr>
        <p:spPr>
          <a:xfrm flipV="1">
            <a:off x="3740519" y="5412348"/>
            <a:ext cx="1200456" cy="35780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29F59E88-3258-493B-7907-D11AE4F0B55D}"/>
                  </a:ext>
                </a:extLst>
              </p:cNvPr>
              <p:cNvSpPr txBox="1"/>
              <p:nvPr/>
            </p:nvSpPr>
            <p:spPr>
              <a:xfrm>
                <a:off x="6090965" y="5280339"/>
                <a:ext cx="1033681" cy="265457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1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1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endParaRPr lang="en-US" sz="1100" b="1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29F59E88-3258-493B-7907-D11AE4F0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65" y="5280339"/>
                <a:ext cx="1033681" cy="265457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05850914-5B99-7C41-11B9-23AFF7DE92A1}"/>
              </a:ext>
            </a:extLst>
          </p:cNvPr>
          <p:cNvCxnSpPr>
            <a:cxnSpLocks/>
          </p:cNvCxnSpPr>
          <p:nvPr/>
        </p:nvCxnSpPr>
        <p:spPr>
          <a:xfrm>
            <a:off x="5565629" y="5411144"/>
            <a:ext cx="550793" cy="120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71" name="TextBox 1070">
            <a:extLst>
              <a:ext uri="{FF2B5EF4-FFF2-40B4-BE49-F238E27FC236}">
                <a16:creationId xmlns:a16="http://schemas.microsoft.com/office/drawing/2014/main" id="{1C606715-0080-5888-3A94-7D7988CDFB04}"/>
              </a:ext>
            </a:extLst>
          </p:cNvPr>
          <p:cNvSpPr txBox="1"/>
          <p:nvPr/>
        </p:nvSpPr>
        <p:spPr>
          <a:xfrm>
            <a:off x="2202867" y="136908"/>
            <a:ext cx="2467342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Deterministic Output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765B5EC-5803-9DAC-254A-6AA758E7E8FB}"/>
              </a:ext>
            </a:extLst>
          </p:cNvPr>
          <p:cNvSpPr txBox="1"/>
          <p:nvPr/>
        </p:nvSpPr>
        <p:spPr>
          <a:xfrm>
            <a:off x="2202867" y="3173132"/>
            <a:ext cx="239039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Probabilistic</a:t>
            </a: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Output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34DCDF5-B5F2-7467-41FC-DD9B96EE4D21}"/>
              </a:ext>
            </a:extLst>
          </p:cNvPr>
          <p:cNvSpPr txBox="1"/>
          <p:nvPr/>
        </p:nvSpPr>
        <p:spPr>
          <a:xfrm>
            <a:off x="7854266" y="140097"/>
            <a:ext cx="2787943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Learning point estimate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7E2835F7-0F19-219E-6CAA-1EC5CE9FC9A6}"/>
              </a:ext>
            </a:extLst>
          </p:cNvPr>
          <p:cNvSpPr txBox="1"/>
          <p:nvPr/>
        </p:nvSpPr>
        <p:spPr>
          <a:xfrm>
            <a:off x="7927019" y="3173132"/>
            <a:ext cx="2492990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Learning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40368-B6EB-DB08-E9C2-1EA24266264E}"/>
              </a:ext>
            </a:extLst>
          </p:cNvPr>
          <p:cNvSpPr txBox="1"/>
          <p:nvPr/>
        </p:nvSpPr>
        <p:spPr>
          <a:xfrm>
            <a:off x="7709635" y="1274641"/>
            <a:ext cx="3452690" cy="60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Here sigma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σ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)  can be considered 1 or constant so we need to optimize second term alone.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the loss function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becomes a MSE</a:t>
            </a:r>
            <a:endParaRPr lang="en-US" sz="1100" b="1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DB3722-040C-4401-D80B-E9D4411B3DDC}"/>
              </a:ext>
            </a:extLst>
          </p:cNvPr>
          <p:cNvGrpSpPr/>
          <p:nvPr/>
        </p:nvGrpSpPr>
        <p:grpSpPr>
          <a:xfrm>
            <a:off x="6657368" y="678734"/>
            <a:ext cx="5453012" cy="595541"/>
            <a:chOff x="6391204" y="1066814"/>
            <a:chExt cx="5800796" cy="6534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43A617-0313-96E1-5D3A-24C710281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11183" y="1066814"/>
              <a:ext cx="4780817" cy="65343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B5D1CF2-FB2B-1CCF-8148-BEF3694E6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1204" y="1157240"/>
              <a:ext cx="1644632" cy="3255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654A58-5681-D473-BC43-36B876F5A880}"/>
              </a:ext>
            </a:extLst>
          </p:cNvPr>
          <p:cNvGrpSpPr/>
          <p:nvPr/>
        </p:nvGrpSpPr>
        <p:grpSpPr>
          <a:xfrm>
            <a:off x="6470548" y="1979729"/>
            <a:ext cx="5735944" cy="561462"/>
            <a:chOff x="6047561" y="2234874"/>
            <a:chExt cx="5991319" cy="65343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B13687-F03C-39A2-4B7F-92FDDA33287D}"/>
                </a:ext>
              </a:extLst>
            </p:cNvPr>
            <p:cNvGrpSpPr/>
            <p:nvPr/>
          </p:nvGrpSpPr>
          <p:grpSpPr>
            <a:xfrm>
              <a:off x="7258063" y="2234874"/>
              <a:ext cx="4780817" cy="653433"/>
              <a:chOff x="7258063" y="2593776"/>
              <a:chExt cx="4780817" cy="653433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07232AEE-3D95-54D9-A78B-BB97ACCE7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8063" y="2593776"/>
                <a:ext cx="4780817" cy="653433"/>
              </a:xfrm>
              <a:prstGeom prst="rect">
                <a:avLst/>
              </a:prstGeom>
            </p:spPr>
          </p:pic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EA89F369-3FCF-50DB-7589-3922D52A3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56069" y="2701614"/>
                <a:ext cx="160753" cy="2281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3650DA4A-0914-B8DD-2BFA-8EBBAA97B2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6012" y="2841712"/>
                <a:ext cx="103440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47D45D-A6DA-2F53-9894-7BD63B554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27324" y="2868920"/>
                <a:ext cx="267880" cy="1665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40EB07-1050-737A-1FD6-6B5B65A3C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7561" y="2286895"/>
              <a:ext cx="1828800" cy="3619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60D420C-1D4D-8E71-7245-D3A0CF75F12F}"/>
                  </a:ext>
                </a:extLst>
              </p:cNvPr>
              <p:cNvSpPr txBox="1"/>
              <p:nvPr/>
            </p:nvSpPr>
            <p:spPr>
              <a:xfrm>
                <a:off x="7373691" y="2585890"/>
                <a:ext cx="40027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NLL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MSE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D60D420C-1D4D-8E71-7245-D3A0CF75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691" y="2585890"/>
                <a:ext cx="4002778" cy="276999"/>
              </a:xfrm>
              <a:prstGeom prst="rect">
                <a:avLst/>
              </a:prstGeom>
              <a:blipFill>
                <a:blip r:embed="rId5"/>
                <a:stretch>
                  <a:fillRect l="-3659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TextBox 1025">
            <a:extLst>
              <a:ext uri="{FF2B5EF4-FFF2-40B4-BE49-F238E27FC236}">
                <a16:creationId xmlns:a16="http://schemas.microsoft.com/office/drawing/2014/main" id="{92C19D83-D941-2E10-33CD-2C4E4F8D7D87}"/>
              </a:ext>
            </a:extLst>
          </p:cNvPr>
          <p:cNvSpPr txBox="1"/>
          <p:nvPr/>
        </p:nvSpPr>
        <p:spPr>
          <a:xfrm>
            <a:off x="7854266" y="3943754"/>
            <a:ext cx="3452690" cy="6001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Here both m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μ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 and 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sigma (</a:t>
            </a:r>
            <a:r>
              <a:rPr lang="el-GR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σ</a:t>
            </a: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) need to be learned and optimized for</a:t>
            </a:r>
            <a:r>
              <a:rPr lang="en-US" sz="11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100" b="1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182938DF-5F23-9B43-CBCF-5F763FC44D99}"/>
              </a:ext>
            </a:extLst>
          </p:cNvPr>
          <p:cNvGrpSpPr/>
          <p:nvPr/>
        </p:nvGrpSpPr>
        <p:grpSpPr>
          <a:xfrm>
            <a:off x="6657368" y="4595325"/>
            <a:ext cx="5556390" cy="569560"/>
            <a:chOff x="5951745" y="4473852"/>
            <a:chExt cx="6134676" cy="653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09B181-C09C-0EDE-99D4-3D9E9D22E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5604" y="4473852"/>
              <a:ext cx="4780817" cy="653433"/>
            </a:xfrm>
            <a:prstGeom prst="rect">
              <a:avLst/>
            </a:prstGeom>
          </p:spPr>
        </p:pic>
        <p:pic>
          <p:nvPicPr>
            <p:cNvPr id="1028" name="Picture 1027">
              <a:extLst>
                <a:ext uri="{FF2B5EF4-FFF2-40B4-BE49-F238E27FC236}">
                  <a16:creationId xmlns:a16="http://schemas.microsoft.com/office/drawing/2014/main" id="{9281E906-6991-03F0-93E9-5A4542AB1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1745" y="4558182"/>
              <a:ext cx="1990730" cy="353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1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27" grpId="0" animBg="1"/>
      <p:bldP spid="1029" grpId="0" animBg="1"/>
      <p:bldP spid="1030" grpId="0" animBg="1"/>
      <p:bldP spid="1031" grpId="0" animBg="1"/>
      <p:bldP spid="10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1F19BE-962E-831B-9D0D-D5710BA3F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6712"/>
            <a:ext cx="4436165" cy="225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FD29-2B91-67DC-F146-097163BBF0E9}"/>
                  </a:ext>
                </a:extLst>
              </p:cNvPr>
              <p:cNvSpPr txBox="1"/>
              <p:nvPr/>
            </p:nvSpPr>
            <p:spPr>
              <a:xfrm>
                <a:off x="789103" y="2726361"/>
                <a:ext cx="2302889" cy="6506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μ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ACFD29-2B91-67DC-F146-097163BB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3" y="2726361"/>
                <a:ext cx="2302889" cy="650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3F7918-7054-D01A-877D-B1FBF82C1431}"/>
                  </a:ext>
                </a:extLst>
              </p:cNvPr>
              <p:cNvSpPr txBox="1"/>
              <p:nvPr/>
            </p:nvSpPr>
            <p:spPr>
              <a:xfrm>
                <a:off x="4584718" y="2654421"/>
                <a:ext cx="4899272" cy="57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Likelihood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3F7918-7054-D01A-877D-B1FBF82C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18" y="2654421"/>
                <a:ext cx="4899272" cy="579774"/>
              </a:xfrm>
              <a:prstGeom prst="rect">
                <a:avLst/>
              </a:prstGeom>
              <a:blipFill>
                <a:blip r:embed="rId4"/>
                <a:stretch>
                  <a:fillRect l="-286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56E46D-4682-A28F-2553-172862427CD7}"/>
                  </a:ext>
                </a:extLst>
              </p:cNvPr>
              <p:cNvSpPr txBox="1"/>
              <p:nvPr/>
            </p:nvSpPr>
            <p:spPr>
              <a:xfrm>
                <a:off x="750763" y="4551134"/>
                <a:ext cx="6157124" cy="57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Log Likelihood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56E46D-4682-A28F-2553-17286242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63" y="4551134"/>
                <a:ext cx="6157124" cy="579774"/>
              </a:xfrm>
              <a:prstGeom prst="rect">
                <a:avLst/>
              </a:prstGeom>
              <a:blipFill>
                <a:blip r:embed="rId5"/>
                <a:stretch>
                  <a:fillRect l="-227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D12A2F-59F0-990E-1A9A-E3D61C2F6BF8}"/>
                  </a:ext>
                </a:extLst>
              </p:cNvPr>
              <p:cNvSpPr txBox="1"/>
              <p:nvPr/>
            </p:nvSpPr>
            <p:spPr>
              <a:xfrm>
                <a:off x="1158242" y="5694442"/>
                <a:ext cx="5749645" cy="432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Log Likelihood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D12A2F-59F0-990E-1A9A-E3D61C2F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42" y="5694442"/>
                <a:ext cx="5749645" cy="432170"/>
              </a:xfrm>
              <a:prstGeom prst="rect">
                <a:avLst/>
              </a:prstGeom>
              <a:blipFill>
                <a:blip r:embed="rId6"/>
                <a:stretch>
                  <a:fillRect l="-2439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67275DF-44C7-79E0-E33F-06EF19068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949" y="1556524"/>
            <a:ext cx="4780817" cy="653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A6A4E3-7985-A58F-0E5A-D14A1301EB09}"/>
                  </a:ext>
                </a:extLst>
              </p:cNvPr>
              <p:cNvSpPr txBox="1"/>
              <p:nvPr/>
            </p:nvSpPr>
            <p:spPr>
              <a:xfrm>
                <a:off x="3895313" y="3345279"/>
                <a:ext cx="7655819" cy="432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Negative Log Likelihood (NLL)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c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A6A4E3-7985-A58F-0E5A-D14A1301E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13" y="3345279"/>
                <a:ext cx="7655819" cy="432170"/>
              </a:xfrm>
              <a:prstGeom prst="rect">
                <a:avLst/>
              </a:prstGeom>
              <a:blipFill>
                <a:blip r:embed="rId8"/>
                <a:stretch>
                  <a:fillRect l="-1911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E786B0-04C1-6563-3058-063EC2C2FBAE}"/>
                  </a:ext>
                </a:extLst>
              </p:cNvPr>
              <p:cNvSpPr txBox="1"/>
              <p:nvPr/>
            </p:nvSpPr>
            <p:spPr>
              <a:xfrm>
                <a:off x="6720056" y="4518447"/>
                <a:ext cx="4497839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  <m: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E786B0-04C1-6563-3058-063EC2C2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056" y="4518447"/>
                <a:ext cx="4497839" cy="5557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2983F-F4E1-2485-5B42-13410F780FFD}"/>
              </a:ext>
            </a:extLst>
          </p:cNvPr>
          <p:cNvCxnSpPr>
            <a:cxnSpLocks/>
          </p:cNvCxnSpPr>
          <p:nvPr/>
        </p:nvCxnSpPr>
        <p:spPr>
          <a:xfrm>
            <a:off x="3407161" y="3051706"/>
            <a:ext cx="844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07211-D1F6-9D62-8D32-1DC24D21A7B7}"/>
                  </a:ext>
                </a:extLst>
              </p:cNvPr>
              <p:cNvSpPr txBox="1"/>
              <p:nvPr/>
            </p:nvSpPr>
            <p:spPr>
              <a:xfrm>
                <a:off x="5329758" y="3955811"/>
                <a:ext cx="40027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NLL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MSE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07211-D1F6-9D62-8D32-1DC24D21A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58" y="3955811"/>
                <a:ext cx="4002778" cy="276999"/>
              </a:xfrm>
              <a:prstGeom prst="rect">
                <a:avLst/>
              </a:prstGeom>
              <a:blipFill>
                <a:blip r:embed="rId10"/>
                <a:stretch>
                  <a:fillRect l="-3501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A0F3DE-06D8-C85E-3FA7-01C0E6F911BE}"/>
                  </a:ext>
                </a:extLst>
              </p:cNvPr>
              <p:cNvSpPr txBox="1"/>
              <p:nvPr/>
            </p:nvSpPr>
            <p:spPr>
              <a:xfrm>
                <a:off x="6096001" y="6088905"/>
                <a:ext cx="4084948" cy="432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NLL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A0F3DE-06D8-C85E-3FA7-01C0E6F91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6088905"/>
                <a:ext cx="4084948" cy="432170"/>
              </a:xfrm>
              <a:prstGeom prst="rect">
                <a:avLst/>
              </a:prstGeom>
              <a:blipFill>
                <a:blip r:embed="rId11"/>
                <a:stretch>
                  <a:fillRect l="-3433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220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1C1085-CCC2-2862-526D-8E82004F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41508"/>
              </p:ext>
            </p:extLst>
          </p:nvPr>
        </p:nvGraphicFramePr>
        <p:xfrm>
          <a:off x="1815184" y="455716"/>
          <a:ext cx="76776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7760">
                  <a:extLst>
                    <a:ext uri="{9D8B030D-6E8A-4147-A177-3AD203B41FA5}">
                      <a16:colId xmlns:a16="http://schemas.microsoft.com/office/drawing/2014/main" val="1636283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1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6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8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3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8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8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7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6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2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4103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2DF81E-4B82-D8EB-3D93-EE84F2318D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53006" y="3214540"/>
            <a:ext cx="1373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E35B68-F6CA-203F-C6E8-9F3E0BCA4132}"/>
              </a:ext>
            </a:extLst>
          </p:cNvPr>
          <p:cNvSpPr txBox="1"/>
          <p:nvPr/>
        </p:nvSpPr>
        <p:spPr>
          <a:xfrm>
            <a:off x="3626178" y="3029874"/>
            <a:ext cx="24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(50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784AF-87D5-A209-2BA1-AD83A4E4CD0C}"/>
              </a:ext>
            </a:extLst>
          </p:cNvPr>
          <p:cNvSpPr txBox="1"/>
          <p:nvPr/>
        </p:nvSpPr>
        <p:spPr>
          <a:xfrm>
            <a:off x="2548380" y="2945282"/>
            <a:ext cx="11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FAFF57-8D96-7F03-2DE3-07E2E5951F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53006" y="4716501"/>
            <a:ext cx="1373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A20D2D-61D4-3684-9955-582D261BF3FE}"/>
              </a:ext>
            </a:extLst>
          </p:cNvPr>
          <p:cNvSpPr txBox="1"/>
          <p:nvPr/>
        </p:nvSpPr>
        <p:spPr>
          <a:xfrm>
            <a:off x="3626178" y="4531835"/>
            <a:ext cx="24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AED75-CA18-F133-DADA-4AA9E5584F2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87571" y="1735131"/>
            <a:ext cx="1373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0AA39E-12F2-10C0-EC5C-C3FC0FE50707}"/>
              </a:ext>
            </a:extLst>
          </p:cNvPr>
          <p:cNvSpPr txBox="1"/>
          <p:nvPr/>
        </p:nvSpPr>
        <p:spPr>
          <a:xfrm>
            <a:off x="3660743" y="1550465"/>
            <a:ext cx="24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 (75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</p:spTree>
    <p:extLst>
      <p:ext uri="{BB962C8B-B14F-4D97-AF65-F5344CB8AC3E}">
        <p14:creationId xmlns:p14="http://schemas.microsoft.com/office/powerpoint/2010/main" val="4082709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curve&#10;&#10;Description automatically generated">
            <a:extLst>
              <a:ext uri="{FF2B5EF4-FFF2-40B4-BE49-F238E27FC236}">
                <a16:creationId xmlns:a16="http://schemas.microsoft.com/office/drawing/2014/main" id="{81E96741-04F4-2B1F-1BAB-D50CA7AC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1105993"/>
            <a:ext cx="4724569" cy="161816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with a red line&#10;&#10;Description automatically generated">
            <a:extLst>
              <a:ext uri="{FF2B5EF4-FFF2-40B4-BE49-F238E27FC236}">
                <a16:creationId xmlns:a16="http://schemas.microsoft.com/office/drawing/2014/main" id="{2DE9454C-F16A-4077-2543-1C39C66ED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1104560"/>
            <a:ext cx="4732940" cy="162103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showing a curve&#10;&#10;Description automatically generated">
            <a:extLst>
              <a:ext uri="{FF2B5EF4-FFF2-40B4-BE49-F238E27FC236}">
                <a16:creationId xmlns:a16="http://schemas.microsoft.com/office/drawing/2014/main" id="{3510F173-BC8B-9DD3-CD9D-0029DC976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4135165"/>
            <a:ext cx="4724569" cy="1618164"/>
          </a:xfrm>
          <a:prstGeom prst="rect">
            <a:avLst/>
          </a:prstGeom>
        </p:spPr>
      </p:pic>
      <p:pic>
        <p:nvPicPr>
          <p:cNvPr id="5" name="Picture 4" descr="A graph showing a curve&#10;&#10;Description automatically generated">
            <a:extLst>
              <a:ext uri="{FF2B5EF4-FFF2-40B4-BE49-F238E27FC236}">
                <a16:creationId xmlns:a16="http://schemas.microsoft.com/office/drawing/2014/main" id="{7C03662B-7D9A-728E-7AAB-C1885070D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4137535"/>
            <a:ext cx="4732940" cy="16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53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showing a curve&#10;&#10;Description automatically generated">
            <a:extLst>
              <a:ext uri="{FF2B5EF4-FFF2-40B4-BE49-F238E27FC236}">
                <a16:creationId xmlns:a16="http://schemas.microsoft.com/office/drawing/2014/main" id="{775AE23C-CE1D-0B71-D224-1ADBB363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62" y="0"/>
            <a:ext cx="10001250" cy="3429000"/>
          </a:xfrm>
          <a:prstGeom prst="rect">
            <a:avLst/>
          </a:prstGeom>
        </p:spPr>
      </p:pic>
      <p:pic>
        <p:nvPicPr>
          <p:cNvPr id="18" name="Picture 17" descr="A graph with a red line&#10;&#10;Description automatically generated">
            <a:extLst>
              <a:ext uri="{FF2B5EF4-FFF2-40B4-BE49-F238E27FC236}">
                <a16:creationId xmlns:a16="http://schemas.microsoft.com/office/drawing/2014/main" id="{15A6C922-C41F-9F4A-C40A-E4BF03D9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62" y="3213361"/>
            <a:ext cx="10001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5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curve&#10;&#10;Description automatically generated">
            <a:extLst>
              <a:ext uri="{FF2B5EF4-FFF2-40B4-BE49-F238E27FC236}">
                <a16:creationId xmlns:a16="http://schemas.microsoft.com/office/drawing/2014/main" id="{0E2EC66B-83DA-AAC9-F46F-25BFCEF95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72" y="3126164"/>
            <a:ext cx="10001250" cy="3429000"/>
          </a:xfrm>
          <a:prstGeom prst="rect">
            <a:avLst/>
          </a:prstGeom>
        </p:spPr>
      </p:pic>
      <p:pic>
        <p:nvPicPr>
          <p:cNvPr id="7" name="Picture 6" descr="A graph showing a curve&#10;&#10;Description automatically generated">
            <a:extLst>
              <a:ext uri="{FF2B5EF4-FFF2-40B4-BE49-F238E27FC236}">
                <a16:creationId xmlns:a16="http://schemas.microsoft.com/office/drawing/2014/main" id="{846EE64F-5561-4410-EDDF-09C96976B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72" y="0"/>
            <a:ext cx="10001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1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0D66B-F231-67FF-07CE-B6F5C7331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80" y="3429000"/>
            <a:ext cx="10001250" cy="3429000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267560AD-BFA8-58B4-D25C-518E3BEB4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80" y="119165"/>
            <a:ext cx="10001250" cy="3429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386B21-8660-5805-29B4-6B1F6E3DB8B1}"/>
              </a:ext>
            </a:extLst>
          </p:cNvPr>
          <p:cNvCxnSpPr/>
          <p:nvPr/>
        </p:nvCxnSpPr>
        <p:spPr>
          <a:xfrm>
            <a:off x="1983840" y="2115215"/>
            <a:ext cx="280156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707B47-F66C-54B1-FCA9-875FA6950B44}"/>
              </a:ext>
            </a:extLst>
          </p:cNvPr>
          <p:cNvCxnSpPr/>
          <p:nvPr/>
        </p:nvCxnSpPr>
        <p:spPr>
          <a:xfrm>
            <a:off x="6463143" y="2115215"/>
            <a:ext cx="280156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4BDC6-720D-F91A-57DE-1B3B1037BAD9}"/>
              </a:ext>
            </a:extLst>
          </p:cNvPr>
          <p:cNvCxnSpPr>
            <a:cxnSpLocks/>
          </p:cNvCxnSpPr>
          <p:nvPr/>
        </p:nvCxnSpPr>
        <p:spPr>
          <a:xfrm>
            <a:off x="1938677" y="5425595"/>
            <a:ext cx="126643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3FFE2-2FC4-EAB4-559D-B9F14BD85BE7}"/>
              </a:ext>
            </a:extLst>
          </p:cNvPr>
          <p:cNvCxnSpPr>
            <a:cxnSpLocks/>
          </p:cNvCxnSpPr>
          <p:nvPr/>
        </p:nvCxnSpPr>
        <p:spPr>
          <a:xfrm>
            <a:off x="7998273" y="5425595"/>
            <a:ext cx="126643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311403-ED36-9168-7953-EBC073F37C9A}"/>
              </a:ext>
            </a:extLst>
          </p:cNvPr>
          <p:cNvSpPr txBox="1"/>
          <p:nvPr/>
        </p:nvSpPr>
        <p:spPr>
          <a:xfrm>
            <a:off x="7550871" y="1823615"/>
            <a:ext cx="11972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Remaining 25%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395F8-10B6-711E-47B9-25364F73B998}"/>
              </a:ext>
            </a:extLst>
          </p:cNvPr>
          <p:cNvSpPr txBox="1"/>
          <p:nvPr/>
        </p:nvSpPr>
        <p:spPr>
          <a:xfrm>
            <a:off x="2571895" y="1823615"/>
            <a:ext cx="11972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Remaining 25%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54B74-7DD7-7FEB-0743-64A8C717CD47}"/>
              </a:ext>
            </a:extLst>
          </p:cNvPr>
          <p:cNvSpPr txBox="1"/>
          <p:nvPr/>
        </p:nvSpPr>
        <p:spPr>
          <a:xfrm>
            <a:off x="8067505" y="5153945"/>
            <a:ext cx="11972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Remaining 2.5%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02ED2-3F9C-9377-00A3-9ED967CF9D11}"/>
              </a:ext>
            </a:extLst>
          </p:cNvPr>
          <p:cNvSpPr txBox="1"/>
          <p:nvPr/>
        </p:nvSpPr>
        <p:spPr>
          <a:xfrm>
            <a:off x="1938677" y="5148053"/>
            <a:ext cx="11972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Remaining 2.5%</a:t>
            </a:r>
          </a:p>
        </p:txBody>
      </p:sp>
    </p:spTree>
    <p:extLst>
      <p:ext uri="{BB962C8B-B14F-4D97-AF65-F5344CB8AC3E}">
        <p14:creationId xmlns:p14="http://schemas.microsoft.com/office/powerpoint/2010/main" val="4019369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curve&#10;&#10;Description automatically generated">
            <a:extLst>
              <a:ext uri="{FF2B5EF4-FFF2-40B4-BE49-F238E27FC236}">
                <a16:creationId xmlns:a16="http://schemas.microsoft.com/office/drawing/2014/main" id="{3EB04C59-1796-CEC8-9A3F-60EDC90EB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60" y="3279349"/>
            <a:ext cx="10001250" cy="3429000"/>
          </a:xfrm>
          <a:prstGeom prst="rect">
            <a:avLst/>
          </a:prstGeom>
        </p:spPr>
      </p:pic>
      <p:pic>
        <p:nvPicPr>
          <p:cNvPr id="9" name="Picture 8" descr="A graph showing a curve&#10;&#10;Description automatically generated">
            <a:extLst>
              <a:ext uri="{FF2B5EF4-FFF2-40B4-BE49-F238E27FC236}">
                <a16:creationId xmlns:a16="http://schemas.microsoft.com/office/drawing/2014/main" id="{59EE8553-DCD0-CF7C-2BED-7B5871F5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60" y="0"/>
            <a:ext cx="10001250" cy="3429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E5EFBF-E5B1-E724-B1EB-1359E8331702}"/>
              </a:ext>
            </a:extLst>
          </p:cNvPr>
          <p:cNvCxnSpPr/>
          <p:nvPr/>
        </p:nvCxnSpPr>
        <p:spPr>
          <a:xfrm>
            <a:off x="2188121" y="1998483"/>
            <a:ext cx="280156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F1B13E-1E83-1207-7005-C81855C38C48}"/>
              </a:ext>
            </a:extLst>
          </p:cNvPr>
          <p:cNvCxnSpPr/>
          <p:nvPr/>
        </p:nvCxnSpPr>
        <p:spPr>
          <a:xfrm>
            <a:off x="6667424" y="1998483"/>
            <a:ext cx="280156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688762-DA10-EAA0-8ABE-1561A2A3B54A}"/>
              </a:ext>
            </a:extLst>
          </p:cNvPr>
          <p:cNvSpPr txBox="1"/>
          <p:nvPr/>
        </p:nvSpPr>
        <p:spPr>
          <a:xfrm>
            <a:off x="7755152" y="1706883"/>
            <a:ext cx="11972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Remaining 25%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C9381-3DC0-EB51-1495-28F8F83751F3}"/>
              </a:ext>
            </a:extLst>
          </p:cNvPr>
          <p:cNvSpPr txBox="1"/>
          <p:nvPr/>
        </p:nvSpPr>
        <p:spPr>
          <a:xfrm>
            <a:off x="2776176" y="1706883"/>
            <a:ext cx="11972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Remaining 25%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EEF4B-7AC0-66E3-470A-1430C76AB5CE}"/>
              </a:ext>
            </a:extLst>
          </p:cNvPr>
          <p:cNvCxnSpPr>
            <a:cxnSpLocks/>
          </p:cNvCxnSpPr>
          <p:nvPr/>
        </p:nvCxnSpPr>
        <p:spPr>
          <a:xfrm>
            <a:off x="2177574" y="5263774"/>
            <a:ext cx="126643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0F1B21-C650-2A3F-293A-98228D8905EF}"/>
              </a:ext>
            </a:extLst>
          </p:cNvPr>
          <p:cNvCxnSpPr>
            <a:cxnSpLocks/>
          </p:cNvCxnSpPr>
          <p:nvPr/>
        </p:nvCxnSpPr>
        <p:spPr>
          <a:xfrm>
            <a:off x="8237170" y="5263774"/>
            <a:ext cx="126643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8C5DD8-9794-07F9-0083-31E29722E7BF}"/>
              </a:ext>
            </a:extLst>
          </p:cNvPr>
          <p:cNvSpPr txBox="1"/>
          <p:nvPr/>
        </p:nvSpPr>
        <p:spPr>
          <a:xfrm>
            <a:off x="8306402" y="4992124"/>
            <a:ext cx="11972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Remaining 2.5%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F9BCE6-854B-CC66-3013-7F1410DAE5D0}"/>
              </a:ext>
            </a:extLst>
          </p:cNvPr>
          <p:cNvSpPr txBox="1"/>
          <p:nvPr/>
        </p:nvSpPr>
        <p:spPr>
          <a:xfrm>
            <a:off x="2177574" y="4986232"/>
            <a:ext cx="11972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Remaining 2.5%</a:t>
            </a:r>
          </a:p>
        </p:txBody>
      </p:sp>
    </p:spTree>
    <p:extLst>
      <p:ext uri="{BB962C8B-B14F-4D97-AF65-F5344CB8AC3E}">
        <p14:creationId xmlns:p14="http://schemas.microsoft.com/office/powerpoint/2010/main" val="972945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2" y="2444986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 (Adaptive binning)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2" y="3715"/>
            <a:ext cx="561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for regression based in confidence interval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2" y="272603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7338D0-AB1F-739F-00C0-270CE382B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84951"/>
              </p:ext>
            </p:extLst>
          </p:nvPr>
        </p:nvGraphicFramePr>
        <p:xfrm>
          <a:off x="254520" y="616796"/>
          <a:ext cx="11827498" cy="1791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66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23123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644792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820604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97726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17870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0704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34627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59214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62378">
                <a:tc>
                  <a:txBody>
                    <a:bodyPr/>
                    <a:lstStyle/>
                    <a:p>
                      <a:r>
                        <a:rPr lang="en-US" sz="1400" dirty="0"/>
                        <a:t>Ground Truth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0553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Actual Residual Error (absolute)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6CFAAE-AAD6-9733-DD7D-48F272193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81086"/>
              </p:ext>
            </p:extLst>
          </p:nvPr>
        </p:nvGraphicFramePr>
        <p:xfrm>
          <a:off x="254518" y="2805877"/>
          <a:ext cx="9898152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698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626879">
                  <a:extLst>
                    <a:ext uri="{9D8B030D-6E8A-4147-A177-3AD203B41FA5}">
                      <a16:colId xmlns:a16="http://schemas.microsoft.com/office/drawing/2014/main" val="3981979332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2909671029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3548423062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3721302755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403458401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1015037933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2803936891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3386889690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2314420139"/>
                    </a:ext>
                  </a:extLst>
                </a:gridCol>
                <a:gridCol w="824846">
                  <a:extLst>
                    <a:ext uri="{9D8B030D-6E8A-4147-A177-3AD203B41FA5}">
                      <a16:colId xmlns:a16="http://schemas.microsoft.com/office/drawing/2014/main" val="3373330834"/>
                    </a:ext>
                  </a:extLst>
                </a:gridCol>
              </a:tblGrid>
              <a:tr h="340574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  <a:p>
                      <a:r>
                        <a:rPr lang="en-US" sz="1400" baseline="-25000" dirty="0"/>
                        <a:t>N(43,0.1)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N(40,2)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N(50,3)</a:t>
                      </a:r>
                    </a:p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5841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82594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24806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1362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237272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0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17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CDB2-6B2F-6D11-44A6-2DE2C6D0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BB4D-DF3E-66F9-D01E-000FF6BC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F543DD-CD98-1521-B547-DF2525AC79B8}"/>
              </a:ext>
            </a:extLst>
          </p:cNvPr>
          <p:cNvSpPr/>
          <p:nvPr/>
        </p:nvSpPr>
        <p:spPr>
          <a:xfrm>
            <a:off x="282804" y="509047"/>
            <a:ext cx="11486158" cy="5261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E099D1-2483-9395-4508-9705E8AEF0DF}"/>
              </a:ext>
            </a:extLst>
          </p:cNvPr>
          <p:cNvGrpSpPr/>
          <p:nvPr/>
        </p:nvGrpSpPr>
        <p:grpSpPr>
          <a:xfrm>
            <a:off x="423039" y="703193"/>
            <a:ext cx="10794858" cy="4886481"/>
            <a:chOff x="423039" y="703193"/>
            <a:chExt cx="10794858" cy="488648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78E0D9C-7732-47BB-8675-42DD82D15D39}"/>
                </a:ext>
              </a:extLst>
            </p:cNvPr>
            <p:cNvGrpSpPr/>
            <p:nvPr/>
          </p:nvGrpSpPr>
          <p:grpSpPr>
            <a:xfrm>
              <a:off x="652669" y="1087914"/>
              <a:ext cx="4410075" cy="4476750"/>
              <a:chOff x="846205" y="412412"/>
              <a:chExt cx="4410075" cy="44767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0EA70B5-8B81-4480-995F-175A26DAE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46205" y="412412"/>
                <a:ext cx="4410075" cy="4476750"/>
              </a:xfrm>
              <a:prstGeom prst="rect">
                <a:avLst/>
              </a:prstGeom>
            </p:spPr>
          </p:pic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45AA6A2-7E5F-416B-B1DD-FA8C64AF7B88}"/>
                  </a:ext>
                </a:extLst>
              </p:cNvPr>
              <p:cNvGrpSpPr/>
              <p:nvPr/>
            </p:nvGrpSpPr>
            <p:grpSpPr>
              <a:xfrm>
                <a:off x="1433383" y="2133600"/>
                <a:ext cx="3523048" cy="920885"/>
                <a:chOff x="1433383" y="2133600"/>
                <a:chExt cx="3523048" cy="920885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F5E12BB7-EAD1-4761-9AB6-99CCEC44FAA6}"/>
                    </a:ext>
                  </a:extLst>
                </p:cNvPr>
                <p:cNvCxnSpPr/>
                <p:nvPr/>
              </p:nvCxnSpPr>
              <p:spPr>
                <a:xfrm flipV="1">
                  <a:off x="2033081" y="2363821"/>
                  <a:ext cx="0" cy="6906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087D74-1421-4161-8C05-AF2AED7D4BB0}"/>
                    </a:ext>
                  </a:extLst>
                </p:cNvPr>
                <p:cNvSpPr txBox="1"/>
                <p:nvPr/>
              </p:nvSpPr>
              <p:spPr>
                <a:xfrm>
                  <a:off x="1433383" y="2133600"/>
                  <a:ext cx="15075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Under Confidence 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CA2D2254-57E0-4041-8CFE-7DA6F17BE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9220" y="2287488"/>
                  <a:ext cx="0" cy="49838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8858425-ADEC-48B5-95AA-2EAF2756D664}"/>
                    </a:ext>
                  </a:extLst>
                </p:cNvPr>
                <p:cNvSpPr txBox="1"/>
                <p:nvPr/>
              </p:nvSpPr>
              <p:spPr>
                <a:xfrm>
                  <a:off x="3448907" y="2746708"/>
                  <a:ext cx="15075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Over Confidence </a:t>
                  </a:r>
                </a:p>
              </p:txBody>
            </p:sp>
          </p:grp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EAA534-7587-425F-9256-4BE7FEE91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033" y="1087914"/>
              <a:ext cx="4282339" cy="438562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08E94-D3AE-4617-9AC6-68C958627210}"/>
                </a:ext>
              </a:extLst>
            </p:cNvPr>
            <p:cNvSpPr txBox="1"/>
            <p:nvPr/>
          </p:nvSpPr>
          <p:spPr>
            <a:xfrm>
              <a:off x="1993609" y="703193"/>
              <a:ext cx="3439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Mis calibrated Model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5F15C-425F-4A1D-9ED1-329530B670E2}"/>
                </a:ext>
              </a:extLst>
            </p:cNvPr>
            <p:cNvSpPr txBox="1"/>
            <p:nvPr/>
          </p:nvSpPr>
          <p:spPr>
            <a:xfrm>
              <a:off x="7953684" y="703193"/>
              <a:ext cx="3264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Perfectly calibrated Model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20F0E3-9723-1DEC-A82E-E98DEAA63BEB}"/>
                </a:ext>
              </a:extLst>
            </p:cNvPr>
            <p:cNvSpPr txBox="1"/>
            <p:nvPr/>
          </p:nvSpPr>
          <p:spPr>
            <a:xfrm>
              <a:off x="1993609" y="5281897"/>
              <a:ext cx="270195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Predicted confidence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384373-AB02-5F5C-7563-77F3CDECFB00}"/>
                </a:ext>
              </a:extLst>
            </p:cNvPr>
            <p:cNvSpPr txBox="1"/>
            <p:nvPr/>
          </p:nvSpPr>
          <p:spPr>
            <a:xfrm rot="16200000">
              <a:off x="-651945" y="2979197"/>
              <a:ext cx="267318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Observed confidence (fraction of positives/accuracy)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117249-6E62-0A0C-4674-0CE3FED87C26}"/>
                </a:ext>
              </a:extLst>
            </p:cNvPr>
            <p:cNvSpPr txBox="1"/>
            <p:nvPr/>
          </p:nvSpPr>
          <p:spPr>
            <a:xfrm>
              <a:off x="7953684" y="5165761"/>
              <a:ext cx="303878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    Predicted confidence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7F4F54-FFF2-F034-645C-65A5A067B0AE}"/>
                </a:ext>
              </a:extLst>
            </p:cNvPr>
            <p:cNvSpPr txBox="1"/>
            <p:nvPr/>
          </p:nvSpPr>
          <p:spPr>
            <a:xfrm rot="16200000">
              <a:off x="5494202" y="2855269"/>
              <a:ext cx="267318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Observed confidence (fraction of positives/accuracy)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020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C12D-901D-17FA-5406-883B13DA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9D7E-2F99-C6F9-C6F1-1C268F18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3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/>
        </p:nvGraphicFramePr>
        <p:xfrm>
          <a:off x="364501" y="844977"/>
          <a:ext cx="11462997" cy="200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173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00837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785420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16255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129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79305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598828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59726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15069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/>
        </p:nvGraphicFramePr>
        <p:xfrm>
          <a:off x="364501" y="3585829"/>
          <a:ext cx="11462996" cy="2936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979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1249979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591275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3629320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3742443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</a:tblGrid>
              <a:tr h="1009140">
                <a:tc>
                  <a:txBody>
                    <a:bodyPr/>
                    <a:lstStyle/>
                    <a:p>
                      <a:r>
                        <a:rPr lang="en-US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(0.19+0.15)/2 = 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(0.23+0.3+0.34)/3 = 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 = 0.667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(0.54+0.45+0.53)/3 = 0.5067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= 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8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(0.7+0.67+0.77+0.69)/4 = 0.7075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(0.9+0.97+0.85)/3 = 0.9067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2/3=0.667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9CCDAF-1E77-5F36-CEA7-353F193AF2F1}"/>
              </a:ext>
            </a:extLst>
          </p:cNvPr>
          <p:cNvSpPr txBox="1"/>
          <p:nvPr/>
        </p:nvSpPr>
        <p:spPr>
          <a:xfrm>
            <a:off x="282804" y="475645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282803" y="3216497"/>
            <a:ext cx="22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EC950-412C-7C17-9771-60FD8C4F9D54}"/>
              </a:ext>
            </a:extLst>
          </p:cNvPr>
          <p:cNvSpPr txBox="1"/>
          <p:nvPr/>
        </p:nvSpPr>
        <p:spPr>
          <a:xfrm>
            <a:off x="3725945" y="2995194"/>
            <a:ext cx="53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0370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/>
        </p:nvGraphicFramePr>
        <p:xfrm>
          <a:off x="81697" y="1449432"/>
          <a:ext cx="11409577" cy="479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0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54464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184887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3594336">
                  <a:extLst>
                    <a:ext uri="{9D8B030D-6E8A-4147-A177-3AD203B41FA5}">
                      <a16:colId xmlns:a16="http://schemas.microsoft.com/office/drawing/2014/main" val="2921819124"/>
                    </a:ext>
                  </a:extLst>
                </a:gridCol>
              </a:tblGrid>
              <a:tr h="1009140">
                <a:tc>
                  <a:txBody>
                    <a:bodyPr/>
                    <a:lstStyle/>
                    <a:p>
                      <a:r>
                        <a:rPr lang="en-US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Calibration Error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(0.19+0.15)/2 = 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(2/15)*|0.5-0.17|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(0.23+0.3+0.34)/3 = 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 =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(3/15)*|0.667-0.29|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0.0754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(MCE)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(0.54+0.45+0.53)/3 = 0.5067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(3/15)*|0.333-0.506|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8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(0.7+0.67+0.77+0.69)/4 = 0.7075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2/4=0.5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(4/15)*|0.5-0.707|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, X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(0.9+0.97+0.85)/3 = 0.9067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(3/15)*|0.667-0.906| =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 ECE =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49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0" y="1013042"/>
            <a:ext cx="311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1 - ECE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0" y="425515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computed for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2325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81313"/>
              </p:ext>
            </p:extLst>
          </p:nvPr>
        </p:nvGraphicFramePr>
        <p:xfrm>
          <a:off x="281229" y="3064821"/>
          <a:ext cx="11409577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00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04973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54464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184887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3594336">
                  <a:extLst>
                    <a:ext uri="{9D8B030D-6E8A-4147-A177-3AD203B41FA5}">
                      <a16:colId xmlns:a16="http://schemas.microsoft.com/office/drawing/2014/main" val="2921819124"/>
                    </a:ext>
                  </a:extLst>
                </a:gridCol>
              </a:tblGrid>
              <a:tr h="610948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Calibration Error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(0.19+0.15)/2 = 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(2/15)*|0.5-0.17|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0.044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10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(0.23+0.3+0.34)/3 = 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2/3 = 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(3/15)*|0.667-0.29|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0.0754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(MCE)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(0.54+0.45+0.53)/3 = 0.5067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 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(3/15)*|0.333-0.506|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0.0346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33503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(0.7+0.67+0.77+0.69)/4 = 0.7075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2/4=0.5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(4/15)*|0.5-0.707|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0.0552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(0.9+0.97+0.85)/3 = 0.9067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2/3=0.667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(3/15)*|0.667-0.906| =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0.0478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97080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 ECE =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0.257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492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3" y="2693540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3" y="144455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computed in Binary Setting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4F4D48C-5C53-DD70-FA85-BDFAB550C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33332"/>
              </p:ext>
            </p:extLst>
          </p:nvPr>
        </p:nvGraphicFramePr>
        <p:xfrm>
          <a:off x="254520" y="964328"/>
          <a:ext cx="11462997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173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00837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785420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16255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1291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79305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598828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59726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15069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53638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226050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84285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2605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26050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3" y="594996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335982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172823" y="3001622"/>
            <a:ext cx="311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ECE Computation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7EA84-15CA-803B-BC3B-5BBA77525DB8}"/>
              </a:ext>
            </a:extLst>
          </p:cNvPr>
          <p:cNvSpPr txBox="1"/>
          <p:nvPr/>
        </p:nvSpPr>
        <p:spPr>
          <a:xfrm>
            <a:off x="172823" y="87800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computed in Multiclass 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54EB8-99F2-213D-0C2E-AA81BA742FD0}"/>
              </a:ext>
            </a:extLst>
          </p:cNvPr>
          <p:cNvSpPr txBox="1"/>
          <p:nvPr/>
        </p:nvSpPr>
        <p:spPr>
          <a:xfrm>
            <a:off x="172823" y="426492"/>
            <a:ext cx="229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Predictions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77338D0-AB1F-739F-00C0-270CE382B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1455"/>
              </p:ext>
            </p:extLst>
          </p:nvPr>
        </p:nvGraphicFramePr>
        <p:xfrm>
          <a:off x="254520" y="787714"/>
          <a:ext cx="11827498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66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23123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644792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716438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820604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97726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17870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0704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34627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593203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(0.3,0.7)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(0.33,0.67)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(0.77,0.23)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(0.81,0.19)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(0.1,0.9)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(0.03,0.97)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(0.46,0.54)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(0.23,0.77)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(0.85,0.15)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(0.7,0.3)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(0.15,0.85)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(0.31,0.69)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(0.66,0.34)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(0.55,0.45)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(0.47,0.53)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262378">
                <a:tc>
                  <a:txBody>
                    <a:bodyPr/>
                    <a:lstStyle/>
                    <a:p>
                      <a:r>
                        <a:rPr lang="en-US" sz="1400" dirty="0"/>
                        <a:t>Max Prob for 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0553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247168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6CFAAE-AAD6-9733-DD7D-48F272193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2568"/>
              </p:ext>
            </p:extLst>
          </p:nvPr>
        </p:nvGraphicFramePr>
        <p:xfrm>
          <a:off x="254520" y="3313299"/>
          <a:ext cx="11827498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292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7229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37768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23054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2393531506"/>
                    </a:ext>
                  </a:extLst>
                </a:gridCol>
              </a:tblGrid>
              <a:tr h="340574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Calibration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(0.54+0.55+0.53)/3 = 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 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(3/15)*(0.54-0.333) = 0.0414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3,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10,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12,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(0.7+0.67+0.77+0.77+0.7+0.69+0.66)/7 = 0.7086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4/7=0.5715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(7/15)*(0.7086-0.5715) = 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24124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9,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(0.81+0.9+0.97+0.85+0.85)/5 = 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3/5=0.6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(5/15)*(0.876-0.6) = 0.092 </a:t>
                      </a:r>
                      <a:r>
                        <a:rPr lang="en-US" sz="1400" b="1" dirty="0"/>
                        <a:t>(MCE)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141906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 ECE = 0.1974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3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707F1-2F32-8EDB-8B81-041FC8B9C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100364"/>
              </p:ext>
            </p:extLst>
          </p:nvPr>
        </p:nvGraphicFramePr>
        <p:xfrm>
          <a:off x="364500" y="582482"/>
          <a:ext cx="11827498" cy="2093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0660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723123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810395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635851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735588">
                  <a:extLst>
                    <a:ext uri="{9D8B030D-6E8A-4147-A177-3AD203B41FA5}">
                      <a16:colId xmlns:a16="http://schemas.microsoft.com/office/drawing/2014/main" val="1511262921"/>
                    </a:ext>
                  </a:extLst>
                </a:gridCol>
                <a:gridCol w="597726">
                  <a:extLst>
                    <a:ext uri="{9D8B030D-6E8A-4147-A177-3AD203B41FA5}">
                      <a16:colId xmlns:a16="http://schemas.microsoft.com/office/drawing/2014/main" val="3512197249"/>
                    </a:ext>
                  </a:extLst>
                </a:gridCol>
                <a:gridCol w="617870">
                  <a:extLst>
                    <a:ext uri="{9D8B030D-6E8A-4147-A177-3AD203B41FA5}">
                      <a16:colId xmlns:a16="http://schemas.microsoft.com/office/drawing/2014/main" val="4040593433"/>
                    </a:ext>
                  </a:extLst>
                </a:gridCol>
                <a:gridCol w="680704">
                  <a:extLst>
                    <a:ext uri="{9D8B030D-6E8A-4147-A177-3AD203B41FA5}">
                      <a16:colId xmlns:a16="http://schemas.microsoft.com/office/drawing/2014/main" val="3264823541"/>
                    </a:ext>
                  </a:extLst>
                </a:gridCol>
                <a:gridCol w="634627">
                  <a:extLst>
                    <a:ext uri="{9D8B030D-6E8A-4147-A177-3AD203B41FA5}">
                      <a16:colId xmlns:a16="http://schemas.microsoft.com/office/drawing/2014/main" val="3535223194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58697146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51130171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3947722488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49887870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927724925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74139117"/>
                    </a:ext>
                  </a:extLst>
                </a:gridCol>
                <a:gridCol w="674422">
                  <a:extLst>
                    <a:ext uri="{9D8B030D-6E8A-4147-A177-3AD203B41FA5}">
                      <a16:colId xmlns:a16="http://schemas.microsoft.com/office/drawing/2014/main" val="2892275082"/>
                    </a:ext>
                  </a:extLst>
                </a:gridCol>
              </a:tblGrid>
              <a:tr h="454036"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  <a:p>
                      <a:r>
                        <a:rPr lang="en-US" sz="1400" dirty="0"/>
                        <a:t>(1-0.3)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0.81</a:t>
                      </a:r>
                    </a:p>
                    <a:p>
                      <a:r>
                        <a:rPr lang="en-US" sz="1400" dirty="0"/>
                        <a:t>(1-0.19)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  <a:p>
                      <a:r>
                        <a:rPr lang="en-US" sz="1400" dirty="0"/>
                        <a:t>(1-0.15)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  <a:p>
                      <a:r>
                        <a:rPr lang="en-US" sz="1400" dirty="0"/>
                        <a:t>(1-0.3)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0.66</a:t>
                      </a:r>
                    </a:p>
                    <a:p>
                      <a:r>
                        <a:rPr lang="en-US" sz="1400" dirty="0"/>
                        <a:t>(1-0.34)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  <a:p>
                      <a:r>
                        <a:rPr lang="en-US" sz="1400" dirty="0"/>
                        <a:t>(1-0.45)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454036">
                <a:tc>
                  <a:txBody>
                    <a:bodyPr/>
                    <a:lstStyle/>
                    <a:p>
                      <a:r>
                        <a:rPr lang="en-US" sz="1400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2056CB-D456-D626-D431-A6D218283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90904"/>
              </p:ext>
            </p:extLst>
          </p:nvPr>
        </p:nvGraphicFramePr>
        <p:xfrm>
          <a:off x="364500" y="2907655"/>
          <a:ext cx="11827498" cy="3844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292">
                  <a:extLst>
                    <a:ext uri="{9D8B030D-6E8A-4147-A177-3AD203B41FA5}">
                      <a16:colId xmlns:a16="http://schemas.microsoft.com/office/drawing/2014/main" val="297025102"/>
                    </a:ext>
                  </a:extLst>
                </a:gridCol>
                <a:gridCol w="972292">
                  <a:extLst>
                    <a:ext uri="{9D8B030D-6E8A-4147-A177-3AD203B41FA5}">
                      <a16:colId xmlns:a16="http://schemas.microsoft.com/office/drawing/2014/main" val="639956404"/>
                    </a:ext>
                  </a:extLst>
                </a:gridCol>
                <a:gridCol w="1237768">
                  <a:extLst>
                    <a:ext uri="{9D8B030D-6E8A-4147-A177-3AD203B41FA5}">
                      <a16:colId xmlns:a16="http://schemas.microsoft.com/office/drawing/2014/main" val="3963864875"/>
                    </a:ext>
                  </a:extLst>
                </a:gridCol>
                <a:gridCol w="2823054">
                  <a:extLst>
                    <a:ext uri="{9D8B030D-6E8A-4147-A177-3AD203B41FA5}">
                      <a16:colId xmlns:a16="http://schemas.microsoft.com/office/drawing/2014/main" val="37485141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3205250557"/>
                    </a:ext>
                  </a:extLst>
                </a:gridCol>
                <a:gridCol w="2911046">
                  <a:extLst>
                    <a:ext uri="{9D8B030D-6E8A-4147-A177-3AD203B41FA5}">
                      <a16:colId xmlns:a16="http://schemas.microsoft.com/office/drawing/2014/main" val="2393531506"/>
                    </a:ext>
                  </a:extLst>
                </a:gridCol>
              </a:tblGrid>
              <a:tr h="868104">
                <a:tc>
                  <a:txBody>
                    <a:bodyPr/>
                    <a:lstStyle/>
                    <a:p>
                      <a:r>
                        <a:rPr lang="en-US" sz="1400" dirty="0"/>
                        <a:t>Bin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predicted confidence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Avg. observed confidence (accuracy = num correct samples/num of samples in the 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2728"/>
                  </a:ext>
                </a:extLst>
              </a:tr>
              <a:tr h="33157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0810"/>
                  </a:ext>
                </a:extLst>
              </a:tr>
              <a:tr h="33157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35350"/>
                  </a:ext>
                </a:extLst>
              </a:tr>
              <a:tr h="331576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7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14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(0.54+0.45+0.53)/3 = 0.5067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 = 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(3/15)*(0.506-0.333)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94586"/>
                  </a:ext>
                </a:extLst>
              </a:tr>
              <a:tr h="445743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3,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8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10,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12,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(0.7+0.67+0.77+0.77+0.7+0.69+0.66)/7 = 0.7086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4/7=0.5715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(7/15)*(0.7086-0.5715)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2487"/>
                  </a:ext>
                </a:extLst>
              </a:tr>
              <a:tr h="445743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US" sz="1400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4,</a:t>
                      </a:r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5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6</a:t>
                      </a:r>
                      <a:r>
                        <a:rPr lang="en-US" sz="1400" dirty="0"/>
                        <a:t>, X</a:t>
                      </a:r>
                      <a:r>
                        <a:rPr lang="en-US" sz="1400" baseline="-25000" dirty="0"/>
                        <a:t>9,</a:t>
                      </a:r>
                      <a:r>
                        <a:rPr lang="en-US" sz="1400" dirty="0"/>
                        <a:t> X</a:t>
                      </a:r>
                      <a:r>
                        <a:rPr lang="en-US" sz="1400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(0.81+0.9+0.97+0.85+0.85)/5 = 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3/5=0.6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(5/15)*(0.876-0.6)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79411"/>
                  </a:ext>
                </a:extLst>
              </a:tr>
              <a:tr h="812825"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(3/15)*(0.506-0.333)+(7/15)*(0.7086-0.5715)+(5/15)*(0.876-0.6)=0.1906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58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9CCDAF-1E77-5F36-CEA7-353F193AF2F1}"/>
              </a:ext>
            </a:extLst>
          </p:cNvPr>
          <p:cNvSpPr txBox="1"/>
          <p:nvPr/>
        </p:nvSpPr>
        <p:spPr>
          <a:xfrm>
            <a:off x="275734" y="290979"/>
            <a:ext cx="196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D569C-8EFC-5484-EE91-5C1450F4CBC3}"/>
              </a:ext>
            </a:extLst>
          </p:cNvPr>
          <p:cNvSpPr txBox="1"/>
          <p:nvPr/>
        </p:nvSpPr>
        <p:spPr>
          <a:xfrm>
            <a:off x="2472966" y="106313"/>
            <a:ext cx="971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ECE computed for binary classification in context of multiclass classification taking max probability</a:t>
            </a:r>
          </a:p>
        </p:txBody>
      </p:sp>
    </p:spTree>
    <p:extLst>
      <p:ext uri="{BB962C8B-B14F-4D97-AF65-F5344CB8AC3E}">
        <p14:creationId xmlns:p14="http://schemas.microsoft.com/office/powerpoint/2010/main" val="133980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5310</Words>
  <Application>Microsoft Office PowerPoint</Application>
  <PresentationFormat>Widescreen</PresentationFormat>
  <Paragraphs>2324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Merriweather</vt:lpstr>
      <vt:lpstr>var(--jp-code-font-family)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calibration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Shah, Anuj</dc:creator>
  <cp:lastModifiedBy>Shah, Anuj</cp:lastModifiedBy>
  <cp:revision>37</cp:revision>
  <dcterms:created xsi:type="dcterms:W3CDTF">2023-08-13T20:41:09Z</dcterms:created>
  <dcterms:modified xsi:type="dcterms:W3CDTF">2023-10-16T06:36:38Z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