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9" r:id="rId3"/>
    <p:sldId id="276" r:id="rId4"/>
    <p:sldId id="279" r:id="rId5"/>
    <p:sldId id="260" r:id="rId6"/>
    <p:sldId id="263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shen Iyengar" initials="KI" lastIdx="1" clrIdx="0">
    <p:extLst>
      <p:ext uri="{19B8F6BF-5375-455C-9EA6-DF929625EA0E}">
        <p15:presenceInfo xmlns:p15="http://schemas.microsoft.com/office/powerpoint/2012/main" userId="S-1-5-21-75789278-931947629-1008150880-668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74508" autoAdjust="0"/>
  </p:normalViewPr>
  <p:slideViewPr>
    <p:cSldViewPr>
      <p:cViewPr varScale="1">
        <p:scale>
          <a:sx n="118" d="100"/>
          <a:sy n="118" d="100"/>
        </p:scale>
        <p:origin x="132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8C3C8-9955-429D-9268-26DD7DD22A13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8132C-6087-4ECA-BABC-3DA4C2803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52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132C-6087-4ECA-BABC-3DA4C28032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02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132C-6087-4ECA-BABC-3DA4C28032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79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132C-6087-4ECA-BABC-3DA4C28032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8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132C-6087-4ECA-BABC-3DA4C28032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7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194329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722291"/>
            <a:ext cx="7924800" cy="1219200"/>
          </a:xfrm>
        </p:spPr>
        <p:txBody>
          <a:bodyPr anchor="b"/>
          <a:lstStyle>
            <a:lvl1pPr algn="ctr">
              <a:defRPr sz="3600">
                <a:solidFill>
                  <a:srgbClr val="AF0000"/>
                </a:solidFill>
                <a:latin typeface="Myriad Pro" panose="020B0503030403020204" pitchFamily="34" charset="0"/>
                <a:ea typeface="Roboto Slab" pitchFamily="2" charset="0"/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24" y="513745"/>
            <a:ext cx="3275951" cy="263638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34240"/>
            <a:ext cx="6553200" cy="8048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12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1514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848600" cy="46482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FA28-DCA2-41ED-B39E-50E2E91BB61C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0650-A97E-405F-88E7-7371C22C9F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13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603597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FA28-DCA2-41ED-B39E-50E2E91BB61C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0650-A97E-405F-88E7-7371C22C9F4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5400"/>
            <a:ext cx="7620000" cy="533400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AF0000"/>
                </a:solidFill>
              </a:defRPr>
            </a:lvl1pPr>
          </a:lstStyle>
          <a:p>
            <a:pPr lvl="0"/>
            <a:r>
              <a:rPr lang="en-US" dirty="0"/>
              <a:t>Sub-Header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627593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FA28-DCA2-41ED-B39E-50E2E91BB61C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0650-A97E-405F-88E7-7371C22C9F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5711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1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1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FA28-DCA2-41ED-B39E-50E2E91BB61C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0650-A97E-405F-88E7-7371C22C9F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3581400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581400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4117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3845485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8962"/>
            <a:ext cx="3845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6425" y="1219200"/>
            <a:ext cx="3813175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425" y="1858962"/>
            <a:ext cx="38131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FA28-DCA2-41ED-B39E-50E2E91BB61C}" type="datetimeFigureOut">
              <a:rPr lang="en-US" smtClean="0"/>
              <a:t>11/2/22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0650-A97E-405F-88E7-7371C22C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09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FA28-DCA2-41ED-B39E-50E2E91BB61C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0650-A97E-405F-88E7-7371C22C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33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FA28-DCA2-41ED-B39E-50E2E91BB61C}" type="datetimeFigureOut">
              <a:rPr lang="en-US" smtClean="0"/>
              <a:t>11/2/22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0650-A97E-405F-88E7-7371C22C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26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5F978D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rgbClr val="0000CC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 smtClean="0">
                <a:solidFill>
                  <a:srgbClr val="7B7ABB"/>
                </a:solidFill>
              </a:defRPr>
            </a:lvl1pPr>
          </a:lstStyle>
          <a:p>
            <a:fld id="{D0D20650-A97E-405F-88E7-7371C22C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77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2CDFA28-DCA2-41ED-B39E-50E2E91BB61C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32460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D20650-A97E-405F-88E7-7371C22C9F4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79138"/>
            <a:ext cx="678610" cy="118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1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Myriad Pro" panose="020B0503030403020204" pitchFamily="34" charset="0"/>
          <a:ea typeface="Roboto Slab" pitchFamily="2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Elasticsearch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Basics / Installation / Usage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+mn-lt"/>
              </a:rPr>
              <a:t>Kameswara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Pullabhotla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Anuj Shah</a:t>
            </a: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394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Need to paste an example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Architecture – Documents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B5B79C-1B42-94B6-8BC8-0FCE69FCE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2422525"/>
            <a:ext cx="3107160" cy="2012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8AAC3D-B508-00A3-C9ED-CED47B74B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791" y="2209800"/>
            <a:ext cx="4507579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2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They are stored within indices.</a:t>
            </a:r>
          </a:p>
          <a:p>
            <a:r>
              <a:rPr lang="en-US" dirty="0">
                <a:latin typeface="+mj-lt"/>
              </a:rPr>
              <a:t>Every document in ES is stored within an index.</a:t>
            </a:r>
          </a:p>
          <a:p>
            <a:r>
              <a:rPr lang="en-US" dirty="0">
                <a:latin typeface="+mj-lt"/>
              </a:rPr>
              <a:t>An index is therefore a collection of documents that have similar characteristics and are logically related.</a:t>
            </a:r>
          </a:p>
          <a:p>
            <a:r>
              <a:rPr lang="en-US" dirty="0">
                <a:latin typeface="+mj-lt"/>
              </a:rPr>
              <a:t>We will run search queries against these indices.</a:t>
            </a:r>
          </a:p>
          <a:p>
            <a:r>
              <a:rPr lang="en-US" dirty="0">
                <a:latin typeface="+mj-lt"/>
              </a:rPr>
              <a:t>We can query with elastic either by using CURL or any http clients like POSTMAN.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How documents are stored?</a:t>
            </a:r>
          </a:p>
        </p:txBody>
      </p:sp>
    </p:spTree>
    <p:extLst>
      <p:ext uri="{BB962C8B-B14F-4D97-AF65-F5344CB8AC3E}">
        <p14:creationId xmlns:p14="http://schemas.microsoft.com/office/powerpoint/2010/main" val="3419940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How documents are stored?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BDDF9D-FA1B-475F-9D13-39C76D767D4D}"/>
              </a:ext>
            </a:extLst>
          </p:cNvPr>
          <p:cNvSpPr/>
          <p:nvPr/>
        </p:nvSpPr>
        <p:spPr>
          <a:xfrm>
            <a:off x="4977245" y="1905000"/>
            <a:ext cx="3962400" cy="3581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EE588E-1C4C-1BC1-2FC3-E2AF1A2C38C9}"/>
              </a:ext>
            </a:extLst>
          </p:cNvPr>
          <p:cNvSpPr/>
          <p:nvPr/>
        </p:nvSpPr>
        <p:spPr>
          <a:xfrm>
            <a:off x="379269" y="1984660"/>
            <a:ext cx="3962400" cy="3581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4828C907-6DE4-16D9-920E-2CC724FF684C}"/>
              </a:ext>
            </a:extLst>
          </p:cNvPr>
          <p:cNvSpPr/>
          <p:nvPr/>
        </p:nvSpPr>
        <p:spPr>
          <a:xfrm>
            <a:off x="5725391" y="2563090"/>
            <a:ext cx="609600" cy="6096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C975B93F-EE77-9340-E80E-C3374B643ACD}"/>
              </a:ext>
            </a:extLst>
          </p:cNvPr>
          <p:cNvSpPr/>
          <p:nvPr/>
        </p:nvSpPr>
        <p:spPr>
          <a:xfrm>
            <a:off x="6664036" y="2563090"/>
            <a:ext cx="609600" cy="6096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lded Corner 9">
            <a:extLst>
              <a:ext uri="{FF2B5EF4-FFF2-40B4-BE49-F238E27FC236}">
                <a16:creationId xmlns:a16="http://schemas.microsoft.com/office/drawing/2014/main" id="{54C54B52-37BD-B96B-6C58-CC591F886DF4}"/>
              </a:ext>
            </a:extLst>
          </p:cNvPr>
          <p:cNvSpPr/>
          <p:nvPr/>
        </p:nvSpPr>
        <p:spPr>
          <a:xfrm>
            <a:off x="7602681" y="2549235"/>
            <a:ext cx="609600" cy="6096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lded Corner 10">
            <a:extLst>
              <a:ext uri="{FF2B5EF4-FFF2-40B4-BE49-F238E27FC236}">
                <a16:creationId xmlns:a16="http://schemas.microsoft.com/office/drawing/2014/main" id="{3440B871-D51C-7F59-B7DE-87A52B214E13}"/>
              </a:ext>
            </a:extLst>
          </p:cNvPr>
          <p:cNvSpPr/>
          <p:nvPr/>
        </p:nvSpPr>
        <p:spPr>
          <a:xfrm>
            <a:off x="5725391" y="3498270"/>
            <a:ext cx="609600" cy="6096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C55CB8F1-29C5-C6F6-5672-143926718B65}"/>
              </a:ext>
            </a:extLst>
          </p:cNvPr>
          <p:cNvSpPr/>
          <p:nvPr/>
        </p:nvSpPr>
        <p:spPr>
          <a:xfrm>
            <a:off x="6664036" y="3498270"/>
            <a:ext cx="609600" cy="6096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lded Corner 12">
            <a:extLst>
              <a:ext uri="{FF2B5EF4-FFF2-40B4-BE49-F238E27FC236}">
                <a16:creationId xmlns:a16="http://schemas.microsoft.com/office/drawing/2014/main" id="{401BC9E7-6A93-12C1-68D5-D9D283F01731}"/>
              </a:ext>
            </a:extLst>
          </p:cNvPr>
          <p:cNvSpPr/>
          <p:nvPr/>
        </p:nvSpPr>
        <p:spPr>
          <a:xfrm>
            <a:off x="7602681" y="3484415"/>
            <a:ext cx="609600" cy="6096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812B3B3C-BBEC-609C-AA3C-BF317DD72775}"/>
              </a:ext>
            </a:extLst>
          </p:cNvPr>
          <p:cNvSpPr/>
          <p:nvPr/>
        </p:nvSpPr>
        <p:spPr>
          <a:xfrm>
            <a:off x="5725391" y="4419601"/>
            <a:ext cx="609600" cy="6096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lded Corner 14">
            <a:extLst>
              <a:ext uri="{FF2B5EF4-FFF2-40B4-BE49-F238E27FC236}">
                <a16:creationId xmlns:a16="http://schemas.microsoft.com/office/drawing/2014/main" id="{2B01E7D3-5EF5-14AF-810F-6118BA480BF5}"/>
              </a:ext>
            </a:extLst>
          </p:cNvPr>
          <p:cNvSpPr/>
          <p:nvPr/>
        </p:nvSpPr>
        <p:spPr>
          <a:xfrm>
            <a:off x="6664036" y="4419601"/>
            <a:ext cx="609600" cy="6096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lded Corner 15">
            <a:extLst>
              <a:ext uri="{FF2B5EF4-FFF2-40B4-BE49-F238E27FC236}">
                <a16:creationId xmlns:a16="http://schemas.microsoft.com/office/drawing/2014/main" id="{1EB13A52-27C5-232D-FC90-86F025DBF509}"/>
              </a:ext>
            </a:extLst>
          </p:cNvPr>
          <p:cNvSpPr/>
          <p:nvPr/>
        </p:nvSpPr>
        <p:spPr>
          <a:xfrm>
            <a:off x="7602681" y="4405746"/>
            <a:ext cx="609600" cy="6096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16">
            <a:extLst>
              <a:ext uri="{FF2B5EF4-FFF2-40B4-BE49-F238E27FC236}">
                <a16:creationId xmlns:a16="http://schemas.microsoft.com/office/drawing/2014/main" id="{7EF23D4E-878B-E24C-1167-2040E673228B}"/>
              </a:ext>
            </a:extLst>
          </p:cNvPr>
          <p:cNvSpPr/>
          <p:nvPr/>
        </p:nvSpPr>
        <p:spPr>
          <a:xfrm>
            <a:off x="1117024" y="2549235"/>
            <a:ext cx="609600" cy="6096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lded Corner 17">
            <a:extLst>
              <a:ext uri="{FF2B5EF4-FFF2-40B4-BE49-F238E27FC236}">
                <a16:creationId xmlns:a16="http://schemas.microsoft.com/office/drawing/2014/main" id="{8D491758-1A09-E4E5-757A-3444300851DA}"/>
              </a:ext>
            </a:extLst>
          </p:cNvPr>
          <p:cNvSpPr/>
          <p:nvPr/>
        </p:nvSpPr>
        <p:spPr>
          <a:xfrm>
            <a:off x="2055669" y="2549235"/>
            <a:ext cx="609600" cy="6096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lded Corner 18">
            <a:extLst>
              <a:ext uri="{FF2B5EF4-FFF2-40B4-BE49-F238E27FC236}">
                <a16:creationId xmlns:a16="http://schemas.microsoft.com/office/drawing/2014/main" id="{F27ECD02-0AAA-8557-D9A0-3EB5B3C5DE46}"/>
              </a:ext>
            </a:extLst>
          </p:cNvPr>
          <p:cNvSpPr/>
          <p:nvPr/>
        </p:nvSpPr>
        <p:spPr>
          <a:xfrm>
            <a:off x="2994314" y="2535380"/>
            <a:ext cx="609600" cy="6096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lded Corner 19">
            <a:extLst>
              <a:ext uri="{FF2B5EF4-FFF2-40B4-BE49-F238E27FC236}">
                <a16:creationId xmlns:a16="http://schemas.microsoft.com/office/drawing/2014/main" id="{3942888A-F1B9-D8EE-0FAE-491E323DD8A6}"/>
              </a:ext>
            </a:extLst>
          </p:cNvPr>
          <p:cNvSpPr/>
          <p:nvPr/>
        </p:nvSpPr>
        <p:spPr>
          <a:xfrm>
            <a:off x="1117024" y="3484415"/>
            <a:ext cx="609600" cy="6096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olded Corner 20">
            <a:extLst>
              <a:ext uri="{FF2B5EF4-FFF2-40B4-BE49-F238E27FC236}">
                <a16:creationId xmlns:a16="http://schemas.microsoft.com/office/drawing/2014/main" id="{BF206793-DDB7-B349-A8FD-262079F4B577}"/>
              </a:ext>
            </a:extLst>
          </p:cNvPr>
          <p:cNvSpPr/>
          <p:nvPr/>
        </p:nvSpPr>
        <p:spPr>
          <a:xfrm>
            <a:off x="2055669" y="3484415"/>
            <a:ext cx="609600" cy="6096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lded Corner 21">
            <a:extLst>
              <a:ext uri="{FF2B5EF4-FFF2-40B4-BE49-F238E27FC236}">
                <a16:creationId xmlns:a16="http://schemas.microsoft.com/office/drawing/2014/main" id="{63042DF6-CA34-D5D1-ED2B-26CB413B2F27}"/>
              </a:ext>
            </a:extLst>
          </p:cNvPr>
          <p:cNvSpPr/>
          <p:nvPr/>
        </p:nvSpPr>
        <p:spPr>
          <a:xfrm>
            <a:off x="2994314" y="3470560"/>
            <a:ext cx="609600" cy="6096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lded Corner 22">
            <a:extLst>
              <a:ext uri="{FF2B5EF4-FFF2-40B4-BE49-F238E27FC236}">
                <a16:creationId xmlns:a16="http://schemas.microsoft.com/office/drawing/2014/main" id="{44217CC4-CCD0-4E90-703E-F9DF87FF4389}"/>
              </a:ext>
            </a:extLst>
          </p:cNvPr>
          <p:cNvSpPr/>
          <p:nvPr/>
        </p:nvSpPr>
        <p:spPr>
          <a:xfrm>
            <a:off x="1117024" y="4405746"/>
            <a:ext cx="609600" cy="6096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lded Corner 23">
            <a:extLst>
              <a:ext uri="{FF2B5EF4-FFF2-40B4-BE49-F238E27FC236}">
                <a16:creationId xmlns:a16="http://schemas.microsoft.com/office/drawing/2014/main" id="{DF7A4E1F-3AF4-D5DB-BE9F-D8287DE55905}"/>
              </a:ext>
            </a:extLst>
          </p:cNvPr>
          <p:cNvSpPr/>
          <p:nvPr/>
        </p:nvSpPr>
        <p:spPr>
          <a:xfrm>
            <a:off x="2055669" y="4405746"/>
            <a:ext cx="609600" cy="6096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lded Corner 24">
            <a:extLst>
              <a:ext uri="{FF2B5EF4-FFF2-40B4-BE49-F238E27FC236}">
                <a16:creationId xmlns:a16="http://schemas.microsoft.com/office/drawing/2014/main" id="{6CEB9FD0-ABD6-3DAA-767C-0CF57FEE53DD}"/>
              </a:ext>
            </a:extLst>
          </p:cNvPr>
          <p:cNvSpPr/>
          <p:nvPr/>
        </p:nvSpPr>
        <p:spPr>
          <a:xfrm>
            <a:off x="2994314" y="4391891"/>
            <a:ext cx="609600" cy="6096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4BDBD7-B2AA-AAE1-4261-77940D944C5F}"/>
              </a:ext>
            </a:extLst>
          </p:cNvPr>
          <p:cNvSpPr txBox="1"/>
          <p:nvPr/>
        </p:nvSpPr>
        <p:spPr>
          <a:xfrm>
            <a:off x="1810616" y="2000888"/>
            <a:ext cx="125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B16230-329A-DD5A-50CC-63788115AAE8}"/>
              </a:ext>
            </a:extLst>
          </p:cNvPr>
          <p:cNvSpPr txBox="1"/>
          <p:nvPr/>
        </p:nvSpPr>
        <p:spPr>
          <a:xfrm>
            <a:off x="6330661" y="1997424"/>
            <a:ext cx="136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F64386-DCBF-5FB0-740E-FCF56EAD9D55}"/>
              </a:ext>
            </a:extLst>
          </p:cNvPr>
          <p:cNvSpPr txBox="1"/>
          <p:nvPr/>
        </p:nvSpPr>
        <p:spPr>
          <a:xfrm>
            <a:off x="1053814" y="4110244"/>
            <a:ext cx="72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John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BCA041-266C-7229-AA8F-7DEEF522B0E6}"/>
              </a:ext>
            </a:extLst>
          </p:cNvPr>
          <p:cNvSpPr txBox="1"/>
          <p:nvPr/>
        </p:nvSpPr>
        <p:spPr>
          <a:xfrm>
            <a:off x="2024064" y="4107870"/>
            <a:ext cx="72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8E1CC9-A378-95E9-22FE-4F4844A759CC}"/>
              </a:ext>
            </a:extLst>
          </p:cNvPr>
          <p:cNvSpPr txBox="1"/>
          <p:nvPr/>
        </p:nvSpPr>
        <p:spPr>
          <a:xfrm>
            <a:off x="2948420" y="4107870"/>
            <a:ext cx="72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Emily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9DD54E-AA09-AC83-1F87-362A776111FC}"/>
              </a:ext>
            </a:extLst>
          </p:cNvPr>
          <p:cNvSpPr txBox="1"/>
          <p:nvPr/>
        </p:nvSpPr>
        <p:spPr>
          <a:xfrm>
            <a:off x="5784275" y="4110244"/>
            <a:ext cx="46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9DE45D-65BC-0B62-F816-F65FB0CF9A5F}"/>
              </a:ext>
            </a:extLst>
          </p:cNvPr>
          <p:cNvSpPr txBox="1"/>
          <p:nvPr/>
        </p:nvSpPr>
        <p:spPr>
          <a:xfrm>
            <a:off x="6629400" y="4107870"/>
            <a:ext cx="72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OMIS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D88360-41B0-5CA3-8DB0-529AAF4C6DDB}"/>
              </a:ext>
            </a:extLst>
          </p:cNvPr>
          <p:cNvSpPr txBox="1"/>
          <p:nvPr/>
        </p:nvSpPr>
        <p:spPr>
          <a:xfrm>
            <a:off x="7543800" y="4107870"/>
            <a:ext cx="8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44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Sharding is a way to divide an index into smaller pieces, where each piece is referred as shard.</a:t>
            </a:r>
          </a:p>
          <a:p>
            <a:r>
              <a:rPr lang="en-US" dirty="0">
                <a:latin typeface="+mj-lt"/>
              </a:rPr>
              <a:t>Sharding is done at index level but not at cluster level.</a:t>
            </a:r>
          </a:p>
          <a:p>
            <a:r>
              <a:rPr lang="en-US" dirty="0">
                <a:latin typeface="+mj-lt"/>
              </a:rPr>
              <a:t>Main purpose is to horizontally scale the data volume.</a:t>
            </a:r>
          </a:p>
          <a:p>
            <a:r>
              <a:rPr lang="en-US" dirty="0">
                <a:latin typeface="+mj-lt"/>
              </a:rPr>
              <a:t>A shard may store up to about 2 million documents. However, there is no predefined size defined for a shard.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Sharding &amp; Scalability</a:t>
            </a:r>
          </a:p>
        </p:txBody>
      </p:sp>
    </p:spTree>
    <p:extLst>
      <p:ext uri="{BB962C8B-B14F-4D97-AF65-F5344CB8AC3E}">
        <p14:creationId xmlns:p14="http://schemas.microsoft.com/office/powerpoint/2010/main" val="2625648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Sharding &amp; Scalability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9A95BC-B040-77E4-52F8-132A1C37BB1F}"/>
              </a:ext>
            </a:extLst>
          </p:cNvPr>
          <p:cNvSpPr/>
          <p:nvPr/>
        </p:nvSpPr>
        <p:spPr>
          <a:xfrm>
            <a:off x="2493818" y="1981200"/>
            <a:ext cx="1295400" cy="1316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B</a:t>
            </a:r>
          </a:p>
          <a:p>
            <a:pPr algn="ctr"/>
            <a:r>
              <a:rPr lang="en-US" dirty="0"/>
              <a:t>200 GB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FD8ADB-FA19-B8B0-14E2-AA4C25E800FD}"/>
              </a:ext>
            </a:extLst>
          </p:cNvPr>
          <p:cNvSpPr/>
          <p:nvPr/>
        </p:nvSpPr>
        <p:spPr>
          <a:xfrm>
            <a:off x="477982" y="1981200"/>
            <a:ext cx="1295400" cy="1316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B</a:t>
            </a:r>
          </a:p>
          <a:p>
            <a:pPr algn="ctr"/>
            <a:r>
              <a:rPr lang="en-US" dirty="0"/>
              <a:t>200 GB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606912-C6EF-3DD0-1A99-F06CB3B85100}"/>
              </a:ext>
            </a:extLst>
          </p:cNvPr>
          <p:cNvSpPr/>
          <p:nvPr/>
        </p:nvSpPr>
        <p:spPr>
          <a:xfrm>
            <a:off x="7353300" y="1981200"/>
            <a:ext cx="1295400" cy="1316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B</a:t>
            </a:r>
          </a:p>
          <a:p>
            <a:pPr algn="ctr"/>
            <a:r>
              <a:rPr lang="en-US" dirty="0"/>
              <a:t>200 GB</a:t>
            </a:r>
          </a:p>
          <a:p>
            <a:pPr algn="ctr"/>
            <a:r>
              <a:rPr lang="en-US" dirty="0">
                <a:highlight>
                  <a:srgbClr val="000000"/>
                </a:highlight>
              </a:rPr>
              <a:t>Shard 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1DBEA9-4182-0C70-29AD-40E47F9B6327}"/>
              </a:ext>
            </a:extLst>
          </p:cNvPr>
          <p:cNvSpPr/>
          <p:nvPr/>
        </p:nvSpPr>
        <p:spPr>
          <a:xfrm>
            <a:off x="5337464" y="1981200"/>
            <a:ext cx="1295400" cy="1316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B</a:t>
            </a:r>
          </a:p>
          <a:p>
            <a:pPr algn="ctr"/>
            <a:r>
              <a:rPr lang="en-US" dirty="0"/>
              <a:t>200 GB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Shard A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49D323A-0E86-1E40-4CA7-50CA86CAE437}"/>
              </a:ext>
            </a:extLst>
          </p:cNvPr>
          <p:cNvSpPr/>
          <p:nvPr/>
        </p:nvSpPr>
        <p:spPr>
          <a:xfrm>
            <a:off x="1371601" y="3810000"/>
            <a:ext cx="1447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</a:p>
          <a:p>
            <a:pPr algn="ctr"/>
            <a:r>
              <a:rPr lang="en-US" dirty="0"/>
              <a:t>300 GB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B261024-DB07-1A53-24C7-AF971CFB2851}"/>
              </a:ext>
            </a:extLst>
          </p:cNvPr>
          <p:cNvSpPr/>
          <p:nvPr/>
        </p:nvSpPr>
        <p:spPr>
          <a:xfrm>
            <a:off x="6438899" y="3810000"/>
            <a:ext cx="1447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</a:p>
          <a:p>
            <a:pPr algn="ctr"/>
            <a:r>
              <a:rPr lang="en-US" dirty="0"/>
              <a:t>300 GB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73566E-C1E4-EE97-C824-E8C14ABB8041}"/>
              </a:ext>
            </a:extLst>
          </p:cNvPr>
          <p:cNvCxnSpPr>
            <a:cxnSpLocks/>
          </p:cNvCxnSpPr>
          <p:nvPr/>
        </p:nvCxnSpPr>
        <p:spPr>
          <a:xfrm>
            <a:off x="4038600" y="3810000"/>
            <a:ext cx="129886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4B3E3CB-14D8-BE14-FE99-44290F852039}"/>
              </a:ext>
            </a:extLst>
          </p:cNvPr>
          <p:cNvSpPr txBox="1"/>
          <p:nvPr/>
        </p:nvSpPr>
        <p:spPr>
          <a:xfrm>
            <a:off x="4114800" y="344066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Sharding</a:t>
            </a:r>
          </a:p>
        </p:txBody>
      </p:sp>
    </p:spTree>
    <p:extLst>
      <p:ext uri="{BB962C8B-B14F-4D97-AF65-F5344CB8AC3E}">
        <p14:creationId xmlns:p14="http://schemas.microsoft.com/office/powerpoint/2010/main" val="4146480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BACB70-EE0E-8D9D-269A-855FD2B5D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Mainly to be able to store more documents.</a:t>
            </a:r>
          </a:p>
          <a:p>
            <a:r>
              <a:rPr lang="en-US" dirty="0"/>
              <a:t>Easily fit large dataset on the nodes.</a:t>
            </a:r>
          </a:p>
          <a:p>
            <a:r>
              <a:rPr lang="en-US" dirty="0"/>
              <a:t>Improving Performance</a:t>
            </a:r>
          </a:p>
          <a:p>
            <a:pPr lvl="1"/>
            <a:r>
              <a:rPr lang="en-US" dirty="0"/>
              <a:t>Parallelism increases throughput of an index</a:t>
            </a:r>
          </a:p>
          <a:p>
            <a:pPr lvl="1"/>
            <a:r>
              <a:rPr lang="en-US" dirty="0"/>
              <a:t>Also, the shards may be stored on different nodes which means hardware of multiple nodes can be utilized.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9BB3EC-A9ED-E754-9A79-7CF94A4A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Sharding</a:t>
            </a:r>
          </a:p>
        </p:txBody>
      </p:sp>
    </p:spTree>
    <p:extLst>
      <p:ext uri="{BB962C8B-B14F-4D97-AF65-F5344CB8AC3E}">
        <p14:creationId xmlns:p14="http://schemas.microsoft.com/office/powerpoint/2010/main" val="838528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BACB70-EE0E-8D9D-269A-855FD2B5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4648200"/>
          </a:xfrm>
        </p:spPr>
        <p:txBody>
          <a:bodyPr/>
          <a:lstStyle/>
          <a:p>
            <a:r>
              <a:rPr lang="en-US" dirty="0"/>
              <a:t>ES supports replication in order to achieve fault tolerance and node failovers.</a:t>
            </a:r>
          </a:p>
          <a:p>
            <a:r>
              <a:rPr lang="en-US" dirty="0"/>
              <a:t>Replication is configured at index level and is enabled by default to 1.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9BB3EC-A9ED-E754-9A79-7CF94A4A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35580B-CF64-B991-2473-7A4B6E189F4A}"/>
              </a:ext>
            </a:extLst>
          </p:cNvPr>
          <p:cNvSpPr/>
          <p:nvPr/>
        </p:nvSpPr>
        <p:spPr>
          <a:xfrm>
            <a:off x="552261" y="3429000"/>
            <a:ext cx="8293866" cy="1752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62B91DD-BEDE-44CE-4F4E-231E5B5E102A}"/>
              </a:ext>
            </a:extLst>
          </p:cNvPr>
          <p:cNvSpPr/>
          <p:nvPr/>
        </p:nvSpPr>
        <p:spPr>
          <a:xfrm>
            <a:off x="990600" y="3924300"/>
            <a:ext cx="1066800" cy="7239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</a:t>
            </a:r>
          </a:p>
          <a:p>
            <a:pPr algn="ctr"/>
            <a:r>
              <a:rPr lang="en-US" dirty="0"/>
              <a:t>Shard 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D23A5FC-807D-0EA0-B2BE-BA05BDB91010}"/>
              </a:ext>
            </a:extLst>
          </p:cNvPr>
          <p:cNvSpPr/>
          <p:nvPr/>
        </p:nvSpPr>
        <p:spPr>
          <a:xfrm>
            <a:off x="2071255" y="3924300"/>
            <a:ext cx="1066800" cy="7239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 A1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C7339B-CE71-4EE3-10F5-F894892D1D27}"/>
              </a:ext>
            </a:extLst>
          </p:cNvPr>
          <p:cNvSpPr/>
          <p:nvPr/>
        </p:nvSpPr>
        <p:spPr>
          <a:xfrm>
            <a:off x="3138055" y="3924300"/>
            <a:ext cx="1066800" cy="7239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 A2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693A122-3995-4F48-A853-249D6D6A068D}"/>
              </a:ext>
            </a:extLst>
          </p:cNvPr>
          <p:cNvSpPr/>
          <p:nvPr/>
        </p:nvSpPr>
        <p:spPr>
          <a:xfrm>
            <a:off x="5278582" y="3924300"/>
            <a:ext cx="1066800" cy="7239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</a:t>
            </a:r>
          </a:p>
          <a:p>
            <a:pPr algn="ctr"/>
            <a:r>
              <a:rPr lang="en-US" dirty="0"/>
              <a:t>Shard B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13E6D66-64E7-473A-4260-8F631AB4AE4A}"/>
              </a:ext>
            </a:extLst>
          </p:cNvPr>
          <p:cNvSpPr/>
          <p:nvPr/>
        </p:nvSpPr>
        <p:spPr>
          <a:xfrm>
            <a:off x="6359237" y="3924300"/>
            <a:ext cx="1066800" cy="7239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 B1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73D97DD-73C1-5E14-7BA8-9B0C55824E17}"/>
              </a:ext>
            </a:extLst>
          </p:cNvPr>
          <p:cNvSpPr/>
          <p:nvPr/>
        </p:nvSpPr>
        <p:spPr>
          <a:xfrm>
            <a:off x="7416403" y="3943350"/>
            <a:ext cx="1066800" cy="7239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 B2</a:t>
            </a:r>
          </a:p>
        </p:txBody>
      </p:sp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id="{F3D0532D-653E-FF83-4190-CCCA6B46E03B}"/>
              </a:ext>
            </a:extLst>
          </p:cNvPr>
          <p:cNvSpPr/>
          <p:nvPr/>
        </p:nvSpPr>
        <p:spPr>
          <a:xfrm>
            <a:off x="848969" y="3733799"/>
            <a:ext cx="3435549" cy="102611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73B96D5-A312-3C2F-1312-3758DB384966}"/>
              </a:ext>
            </a:extLst>
          </p:cNvPr>
          <p:cNvSpPr/>
          <p:nvPr/>
        </p:nvSpPr>
        <p:spPr>
          <a:xfrm>
            <a:off x="5163117" y="3733800"/>
            <a:ext cx="3435549" cy="1026118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F6D069-CAF8-C053-E793-4D21666CE074}"/>
              </a:ext>
            </a:extLst>
          </p:cNvPr>
          <p:cNvSpPr txBox="1"/>
          <p:nvPr/>
        </p:nvSpPr>
        <p:spPr>
          <a:xfrm>
            <a:off x="1423744" y="4836119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Replication Group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90D7BA-F9D6-1667-A550-22F4CCB73E71}"/>
              </a:ext>
            </a:extLst>
          </p:cNvPr>
          <p:cNvSpPr txBox="1"/>
          <p:nvPr/>
        </p:nvSpPr>
        <p:spPr>
          <a:xfrm>
            <a:off x="5749637" y="4836119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Replication Group B</a:t>
            </a:r>
          </a:p>
        </p:txBody>
      </p:sp>
    </p:spTree>
    <p:extLst>
      <p:ext uri="{BB962C8B-B14F-4D97-AF65-F5344CB8AC3E}">
        <p14:creationId xmlns:p14="http://schemas.microsoft.com/office/powerpoint/2010/main" val="1340522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9BB3EC-A9ED-E754-9A79-7CF94A4A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73" y="122959"/>
            <a:ext cx="7543800" cy="1066800"/>
          </a:xfrm>
        </p:spPr>
        <p:txBody>
          <a:bodyPr/>
          <a:lstStyle/>
          <a:p>
            <a:r>
              <a:rPr lang="en-US" dirty="0"/>
              <a:t>Advantages Of Sharding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280343-DF72-8C56-79B3-C8FF93E6D2E0}"/>
              </a:ext>
            </a:extLst>
          </p:cNvPr>
          <p:cNvSpPr/>
          <p:nvPr/>
        </p:nvSpPr>
        <p:spPr>
          <a:xfrm>
            <a:off x="308264" y="2112818"/>
            <a:ext cx="3913909" cy="34012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02D9F5-97D2-056B-E206-F17321FFEBD4}"/>
              </a:ext>
            </a:extLst>
          </p:cNvPr>
          <p:cNvSpPr/>
          <p:nvPr/>
        </p:nvSpPr>
        <p:spPr>
          <a:xfrm>
            <a:off x="1350818" y="2892137"/>
            <a:ext cx="1828800" cy="536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Primary Shard 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17E1503-00E0-FC6C-302E-F785961E03AB}"/>
              </a:ext>
            </a:extLst>
          </p:cNvPr>
          <p:cNvSpPr/>
          <p:nvPr/>
        </p:nvSpPr>
        <p:spPr>
          <a:xfrm>
            <a:off x="1350818" y="3764973"/>
            <a:ext cx="1828800" cy="536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Primary Shard B1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2A7EF8F-B837-D127-F142-D05D9C1FEBC2}"/>
              </a:ext>
            </a:extLst>
          </p:cNvPr>
          <p:cNvSpPr/>
          <p:nvPr/>
        </p:nvSpPr>
        <p:spPr>
          <a:xfrm>
            <a:off x="1350818" y="4613565"/>
            <a:ext cx="1828800" cy="536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Primary Shard B2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FBB650-BA91-CB95-2452-82FF2969B4FD}"/>
              </a:ext>
            </a:extLst>
          </p:cNvPr>
          <p:cNvSpPr/>
          <p:nvPr/>
        </p:nvSpPr>
        <p:spPr>
          <a:xfrm>
            <a:off x="5105399" y="2119745"/>
            <a:ext cx="3913909" cy="340129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1A21A64-C133-9F83-20CE-A11484C9E510}"/>
              </a:ext>
            </a:extLst>
          </p:cNvPr>
          <p:cNvSpPr/>
          <p:nvPr/>
        </p:nvSpPr>
        <p:spPr>
          <a:xfrm>
            <a:off x="6147954" y="2892137"/>
            <a:ext cx="1828800" cy="536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Primary Shard B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D24284B-D163-E3D5-C442-B761EE3C5C3E}"/>
              </a:ext>
            </a:extLst>
          </p:cNvPr>
          <p:cNvSpPr/>
          <p:nvPr/>
        </p:nvSpPr>
        <p:spPr>
          <a:xfrm>
            <a:off x="6147954" y="3764973"/>
            <a:ext cx="1828800" cy="536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Primary Shard A1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A14C318-8D5B-32AB-B349-7A479750736F}"/>
              </a:ext>
            </a:extLst>
          </p:cNvPr>
          <p:cNvSpPr/>
          <p:nvPr/>
        </p:nvSpPr>
        <p:spPr>
          <a:xfrm>
            <a:off x="6147954" y="4613565"/>
            <a:ext cx="1828800" cy="536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Primary Shard A2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24CC30-4BA7-2172-F4F1-1D55D74E04B6}"/>
              </a:ext>
            </a:extLst>
          </p:cNvPr>
          <p:cNvSpPr txBox="1"/>
          <p:nvPr/>
        </p:nvSpPr>
        <p:spPr>
          <a:xfrm>
            <a:off x="1492827" y="2389908"/>
            <a:ext cx="154478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 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14A492-6F44-95B8-2C35-6BDFC508CC0E}"/>
              </a:ext>
            </a:extLst>
          </p:cNvPr>
          <p:cNvSpPr txBox="1"/>
          <p:nvPr/>
        </p:nvSpPr>
        <p:spPr>
          <a:xfrm>
            <a:off x="6289962" y="2365664"/>
            <a:ext cx="154478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 B</a:t>
            </a:r>
          </a:p>
        </p:txBody>
      </p:sp>
    </p:spTree>
    <p:extLst>
      <p:ext uri="{BB962C8B-B14F-4D97-AF65-F5344CB8AC3E}">
        <p14:creationId xmlns:p14="http://schemas.microsoft.com/office/powerpoint/2010/main" val="3612984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1C69AD-0D4C-C59B-18E9-778C21A99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Creating &amp; Deleting an Index</a:t>
            </a:r>
          </a:p>
          <a:p>
            <a:pPr>
              <a:lnSpc>
                <a:spcPct val="150000"/>
              </a:lnSpc>
            </a:pPr>
            <a:r>
              <a:rPr lang="en-US" dirty="0"/>
              <a:t>Indexing Documents</a:t>
            </a:r>
          </a:p>
          <a:p>
            <a:pPr>
              <a:lnSpc>
                <a:spcPct val="150000"/>
              </a:lnSpc>
            </a:pPr>
            <a:r>
              <a:rPr lang="en-US" dirty="0"/>
              <a:t>Retrieving Documents</a:t>
            </a:r>
          </a:p>
          <a:p>
            <a:pPr>
              <a:lnSpc>
                <a:spcPct val="150000"/>
              </a:lnSpc>
            </a:pPr>
            <a:r>
              <a:rPr lang="en-US" dirty="0"/>
              <a:t>Updating Documents</a:t>
            </a:r>
          </a:p>
          <a:p>
            <a:pPr>
              <a:lnSpc>
                <a:spcPct val="150000"/>
              </a:lnSpc>
            </a:pPr>
            <a:r>
              <a:rPr lang="en-US" dirty="0"/>
              <a:t>Scripted Updates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Upserts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Deleting Documents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1CB413-2945-53F8-AB7E-06996BC2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Documents</a:t>
            </a:r>
          </a:p>
        </p:txBody>
      </p:sp>
    </p:spTree>
    <p:extLst>
      <p:ext uri="{BB962C8B-B14F-4D97-AF65-F5344CB8AC3E}">
        <p14:creationId xmlns:p14="http://schemas.microsoft.com/office/powerpoint/2010/main" val="2500295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+mj-lt"/>
              </a:rPr>
              <a:t>Elasticsearch is a distributed analytics search engine that works for all types of data like structured as well as unstructured.</a:t>
            </a:r>
          </a:p>
          <a:p>
            <a:r>
              <a:rPr lang="en-US" dirty="0">
                <a:latin typeface="+mj-lt"/>
              </a:rPr>
              <a:t>It is built on top of Apache Lucene.</a:t>
            </a:r>
          </a:p>
          <a:p>
            <a:r>
              <a:rPr lang="en-US" dirty="0">
                <a:latin typeface="+mj-lt"/>
              </a:rPr>
              <a:t>Log analytics, full-text search, security intelligence, business analytics, and operational intelligence use cases.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What is Elasticsearch?</a:t>
            </a:r>
          </a:p>
        </p:txBody>
      </p:sp>
    </p:spTree>
    <p:extLst>
      <p:ext uri="{BB962C8B-B14F-4D97-AF65-F5344CB8AC3E}">
        <p14:creationId xmlns:p14="http://schemas.microsoft.com/office/powerpoint/2010/main" val="1735520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Default scoring algorithm is BM25</a:t>
            </a:r>
          </a:p>
          <a:p>
            <a:r>
              <a:rPr lang="en-US" dirty="0">
                <a:latin typeface="+mj-lt"/>
              </a:rPr>
              <a:t>It uses an inverted index data structure which supports fast full-text searches.</a:t>
            </a:r>
          </a:p>
          <a:p>
            <a:r>
              <a:rPr lang="en-US" dirty="0">
                <a:latin typeface="+mj-lt"/>
              </a:rPr>
              <a:t>Under the hood Apache Lucene uses TF-IDF for document level </a:t>
            </a:r>
            <a:r>
              <a:rPr lang="en-US" dirty="0"/>
              <a:t>scoring.</a:t>
            </a:r>
            <a:endParaRPr lang="en-US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2663344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Highly Scalable</a:t>
            </a:r>
          </a:p>
          <a:p>
            <a:r>
              <a:rPr lang="en-US" dirty="0">
                <a:latin typeface="+mj-lt"/>
              </a:rPr>
              <a:t>Powerful search engine used to build complex search functionalities.</a:t>
            </a:r>
          </a:p>
          <a:p>
            <a:r>
              <a:rPr lang="en-US" dirty="0">
                <a:latin typeface="+mj-lt"/>
              </a:rPr>
              <a:t>Allows us to store, search and analyze high volumes of data.</a:t>
            </a:r>
          </a:p>
          <a:p>
            <a:r>
              <a:rPr lang="en-US" dirty="0">
                <a:latin typeface="+mj-lt"/>
              </a:rPr>
              <a:t>Document level search/Analyzing Logs/Aggregations.</a:t>
            </a:r>
          </a:p>
          <a:p>
            <a:r>
              <a:rPr lang="en-US" dirty="0">
                <a:latin typeface="+mj-lt"/>
              </a:rPr>
              <a:t>Can also query aggregated results and can be used for analytics platforms.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4129841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0189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&gt; Document Level Search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&gt; Analyzing Logs/Data                    &gt; Analyzing Logs/Data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Basics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2945AD4E-4B58-E08D-77A2-8C0502851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092168"/>
            <a:ext cx="3020290" cy="18618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32C2631-8437-D20A-53D2-7FA6E6313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092168"/>
            <a:ext cx="3160568" cy="1852418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77FCCD5-6090-B28B-8000-A4D7642618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5000"/>
            <a:ext cx="4290104" cy="152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694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Basics</a:t>
            </a:r>
          </a:p>
        </p:txBody>
      </p:sp>
      <p:pic>
        <p:nvPicPr>
          <p:cNvPr id="25" name="Content Placeholder 24" descr="Logo&#10;&#10;Description automatically generated with medium confidence">
            <a:extLst>
              <a:ext uri="{FF2B5EF4-FFF2-40B4-BE49-F238E27FC236}">
                <a16:creationId xmlns:a16="http://schemas.microsoft.com/office/drawing/2014/main" id="{3AA56A60-6BCF-54F0-491C-6ACD5E52B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493" y="1181981"/>
            <a:ext cx="1305014" cy="1413766"/>
          </a:xfr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EC8B81BF-24D0-0160-720D-BD8924083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826" y="2916786"/>
            <a:ext cx="2051148" cy="1066797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3F6CAE79-1AA6-717D-57AE-A90B8E768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89" y="2913182"/>
            <a:ext cx="1158011" cy="1158011"/>
          </a:xfrm>
          <a:prstGeom prst="rect">
            <a:avLst/>
          </a:prstGeom>
        </p:spPr>
      </p:pic>
      <p:pic>
        <p:nvPicPr>
          <p:cNvPr id="33" name="Picture 32" descr="Logo, icon&#10;&#10;Description automatically generated">
            <a:extLst>
              <a:ext uri="{FF2B5EF4-FFF2-40B4-BE49-F238E27FC236}">
                <a16:creationId xmlns:a16="http://schemas.microsoft.com/office/drawing/2014/main" id="{6BAACBA7-46B5-FFF9-A7F4-67697CDE99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047" y="2918411"/>
            <a:ext cx="816662" cy="825169"/>
          </a:xfrm>
          <a:prstGeom prst="rect">
            <a:avLst/>
          </a:prstGeom>
        </p:spPr>
      </p:pic>
      <p:pic>
        <p:nvPicPr>
          <p:cNvPr id="35" name="Picture 34" descr="Logo&#10;&#10;Description automatically generated">
            <a:extLst>
              <a:ext uri="{FF2B5EF4-FFF2-40B4-BE49-F238E27FC236}">
                <a16:creationId xmlns:a16="http://schemas.microsoft.com/office/drawing/2014/main" id="{C3DC76EB-A546-CFBA-68BD-4C5C3F7548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941" y="4945501"/>
            <a:ext cx="986947" cy="98694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6CC037E-4ED4-15EE-911A-D1E7E13C6E6D}"/>
              </a:ext>
            </a:extLst>
          </p:cNvPr>
          <p:cNvSpPr txBox="1"/>
          <p:nvPr/>
        </p:nvSpPr>
        <p:spPr>
          <a:xfrm>
            <a:off x="785312" y="3918068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highlight>
                  <a:srgbClr val="000000"/>
                </a:highlight>
              </a:rPr>
              <a:t>Data Processing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BC60EE-EEDC-F3E5-3132-EC82EA52C52B}"/>
              </a:ext>
            </a:extLst>
          </p:cNvPr>
          <p:cNvSpPr txBox="1"/>
          <p:nvPr/>
        </p:nvSpPr>
        <p:spPr>
          <a:xfrm>
            <a:off x="7036955" y="3921314"/>
            <a:ext cx="1327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highlight>
                  <a:srgbClr val="000000"/>
                </a:highlight>
              </a:rPr>
              <a:t>Additional Data Monitoring, Authentication, ML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D25750-DD5F-13A3-630D-706DD03F054B}"/>
              </a:ext>
            </a:extLst>
          </p:cNvPr>
          <p:cNvSpPr txBox="1"/>
          <p:nvPr/>
        </p:nvSpPr>
        <p:spPr>
          <a:xfrm>
            <a:off x="3955955" y="2272582"/>
            <a:ext cx="1305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highlight>
                  <a:srgbClr val="000000"/>
                </a:highlight>
              </a:rPr>
              <a:t>Data Collection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086819-B640-BED5-6F62-5C01E1EEB05E}"/>
              </a:ext>
            </a:extLst>
          </p:cNvPr>
          <p:cNvSpPr txBox="1"/>
          <p:nvPr/>
        </p:nvSpPr>
        <p:spPr>
          <a:xfrm>
            <a:off x="3323492" y="5917391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highlight>
                  <a:srgbClr val="000000"/>
                </a:highlight>
              </a:rPr>
              <a:t>Data Visualization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F2C71C-E16D-1C88-9A3A-99978CD829AA}"/>
              </a:ext>
            </a:extLst>
          </p:cNvPr>
          <p:cNvSpPr txBox="1"/>
          <p:nvPr/>
        </p:nvSpPr>
        <p:spPr>
          <a:xfrm>
            <a:off x="4167941" y="3959423"/>
            <a:ext cx="98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highlight>
                  <a:srgbClr val="000000"/>
                </a:highlight>
              </a:rPr>
              <a:t>Storage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8CCB899-B9B2-29C3-DD0E-441AF49A6617}"/>
              </a:ext>
            </a:extLst>
          </p:cNvPr>
          <p:cNvCxnSpPr>
            <a:cxnSpLocks/>
          </p:cNvCxnSpPr>
          <p:nvPr/>
        </p:nvCxnSpPr>
        <p:spPr>
          <a:xfrm>
            <a:off x="2461712" y="3492187"/>
            <a:ext cx="5100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8679E7-424C-D9B2-7CF7-2A5F791F8C2B}"/>
              </a:ext>
            </a:extLst>
          </p:cNvPr>
          <p:cNvCxnSpPr>
            <a:cxnSpLocks/>
          </p:cNvCxnSpPr>
          <p:nvPr/>
        </p:nvCxnSpPr>
        <p:spPr>
          <a:xfrm flipH="1">
            <a:off x="6324600" y="3486102"/>
            <a:ext cx="398584" cy="60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D8014C-7F9F-BC0A-845D-227F044BBC5C}"/>
              </a:ext>
            </a:extLst>
          </p:cNvPr>
          <p:cNvCxnSpPr>
            <a:cxnSpLocks/>
          </p:cNvCxnSpPr>
          <p:nvPr/>
        </p:nvCxnSpPr>
        <p:spPr>
          <a:xfrm flipV="1">
            <a:off x="4673523" y="4419991"/>
            <a:ext cx="0" cy="4095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45033B-067E-662A-5970-5067DC6BE755}"/>
              </a:ext>
            </a:extLst>
          </p:cNvPr>
          <p:cNvCxnSpPr>
            <a:cxnSpLocks/>
          </p:cNvCxnSpPr>
          <p:nvPr/>
        </p:nvCxnSpPr>
        <p:spPr>
          <a:xfrm flipV="1">
            <a:off x="4572000" y="2633503"/>
            <a:ext cx="0" cy="338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FDF194-6B67-3532-3361-08EC7BC64530}"/>
              </a:ext>
            </a:extLst>
          </p:cNvPr>
          <p:cNvCxnSpPr>
            <a:cxnSpLocks/>
          </p:cNvCxnSpPr>
          <p:nvPr/>
        </p:nvCxnSpPr>
        <p:spPr>
          <a:xfrm>
            <a:off x="4695092" y="2657178"/>
            <a:ext cx="0" cy="3259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5A8DFC-B16D-C9B9-188B-F30BAD050A59}"/>
              </a:ext>
            </a:extLst>
          </p:cNvPr>
          <p:cNvCxnSpPr>
            <a:cxnSpLocks/>
          </p:cNvCxnSpPr>
          <p:nvPr/>
        </p:nvCxnSpPr>
        <p:spPr>
          <a:xfrm flipH="1">
            <a:off x="2693212" y="2456104"/>
            <a:ext cx="458799" cy="331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667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When we stated up an ES instance, what actually happened, was that we started up a NODE.</a:t>
            </a:r>
          </a:p>
          <a:p>
            <a:r>
              <a:rPr lang="en-US" dirty="0">
                <a:latin typeface="+mj-lt"/>
              </a:rPr>
              <a:t>Node is nothing but an instance of elastic search that stores terabytes of data.</a:t>
            </a:r>
          </a:p>
          <a:p>
            <a:r>
              <a:rPr lang="en-US" dirty="0">
                <a:latin typeface="+mj-lt"/>
              </a:rPr>
              <a:t>Each node will store a part of data.</a:t>
            </a:r>
          </a:p>
          <a:p>
            <a:r>
              <a:rPr lang="en-US" dirty="0">
                <a:latin typeface="+mj-lt"/>
              </a:rPr>
              <a:t>A node refers to an instance of Elasticsearch and not a machine, so you can run any number of nodes on the same machine for any environment.</a:t>
            </a:r>
          </a:p>
          <a:p>
            <a:r>
              <a:rPr lang="en-US" dirty="0">
                <a:latin typeface="+mj-lt"/>
              </a:rPr>
              <a:t>Cross cluster search is possible but not recommended.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04279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Architecture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7F2B175-239A-4B71-6D48-476AB722D5B3}"/>
              </a:ext>
            </a:extLst>
          </p:cNvPr>
          <p:cNvSpPr/>
          <p:nvPr/>
        </p:nvSpPr>
        <p:spPr>
          <a:xfrm>
            <a:off x="1905000" y="1752600"/>
            <a:ext cx="4800600" cy="426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BEFAF8-3619-B5AE-05E9-C6C4B176C734}"/>
              </a:ext>
            </a:extLst>
          </p:cNvPr>
          <p:cNvSpPr/>
          <p:nvPr/>
        </p:nvSpPr>
        <p:spPr>
          <a:xfrm>
            <a:off x="2514600" y="2431473"/>
            <a:ext cx="1600200" cy="1447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11B265-0403-0B15-2E4A-5661A513B9C8}"/>
              </a:ext>
            </a:extLst>
          </p:cNvPr>
          <p:cNvSpPr/>
          <p:nvPr/>
        </p:nvSpPr>
        <p:spPr>
          <a:xfrm>
            <a:off x="4457702" y="2431473"/>
            <a:ext cx="1600200" cy="1447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2D31CA-3ADD-66E0-C142-AC27C80E4EB7}"/>
              </a:ext>
            </a:extLst>
          </p:cNvPr>
          <p:cNvSpPr/>
          <p:nvPr/>
        </p:nvSpPr>
        <p:spPr>
          <a:xfrm>
            <a:off x="3505200" y="4038600"/>
            <a:ext cx="1600200" cy="1447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0F00E2-7226-B9BF-77CA-A449B2AC6E43}"/>
              </a:ext>
            </a:extLst>
          </p:cNvPr>
          <p:cNvSpPr txBox="1"/>
          <p:nvPr/>
        </p:nvSpPr>
        <p:spPr>
          <a:xfrm>
            <a:off x="3886200" y="1981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3175256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Each unit of data that you store within your cluster is called a document.</a:t>
            </a:r>
          </a:p>
          <a:p>
            <a:r>
              <a:rPr lang="en-US" dirty="0">
                <a:latin typeface="+mj-lt"/>
              </a:rPr>
              <a:t>Documents are JSON Objects containing whatever data you desire.</a:t>
            </a:r>
          </a:p>
          <a:p>
            <a:r>
              <a:rPr lang="en-US" dirty="0">
                <a:latin typeface="+mj-lt"/>
              </a:rPr>
              <a:t>ES stores every document along with some metadata that ES uses internally.</a:t>
            </a:r>
          </a:p>
          <a:p>
            <a:r>
              <a:rPr lang="en-US" dirty="0">
                <a:latin typeface="+mj-lt"/>
              </a:rPr>
              <a:t>Data is stored as documents which are JSON Objects.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Architecture - Documents</a:t>
            </a:r>
          </a:p>
        </p:txBody>
      </p:sp>
    </p:spTree>
    <p:extLst>
      <p:ext uri="{BB962C8B-B14F-4D97-AF65-F5344CB8AC3E}">
        <p14:creationId xmlns:p14="http://schemas.microsoft.com/office/powerpoint/2010/main" val="4157597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Normalization -Full</Template>
  <TotalTime>5436</TotalTime>
  <Words>640</Words>
  <Application>Microsoft Macintosh PowerPoint</Application>
  <PresentationFormat>On-screen Show (4:3)</PresentationFormat>
  <Paragraphs>123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Myriad Pro</vt:lpstr>
      <vt:lpstr>1_Office Theme</vt:lpstr>
      <vt:lpstr>Elasticsearch Basics / Installation / Usage</vt:lpstr>
      <vt:lpstr>What is Elasticsearch?</vt:lpstr>
      <vt:lpstr>Basics</vt:lpstr>
      <vt:lpstr>Basics</vt:lpstr>
      <vt:lpstr>Basics</vt:lpstr>
      <vt:lpstr>Basics</vt:lpstr>
      <vt:lpstr>Architecture</vt:lpstr>
      <vt:lpstr>Architecture</vt:lpstr>
      <vt:lpstr>Architecture - Documents</vt:lpstr>
      <vt:lpstr>Architecture – Documents Example</vt:lpstr>
      <vt:lpstr>How documents are stored?</vt:lpstr>
      <vt:lpstr>How documents are stored?</vt:lpstr>
      <vt:lpstr>Sharding &amp; Scalability</vt:lpstr>
      <vt:lpstr>Sharding &amp; Scalability</vt:lpstr>
      <vt:lpstr>Advantages Of Sharding</vt:lpstr>
      <vt:lpstr>Replication</vt:lpstr>
      <vt:lpstr>Advantages Of Sharding</vt:lpstr>
      <vt:lpstr>Managing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Analysis</dc:title>
  <dc:creator>Windows User</dc:creator>
  <cp:lastModifiedBy>Kameswara Pullabhotla</cp:lastModifiedBy>
  <cp:revision>112</cp:revision>
  <dcterms:created xsi:type="dcterms:W3CDTF">2014-09-11T18:29:07Z</dcterms:created>
  <dcterms:modified xsi:type="dcterms:W3CDTF">2022-11-02T19:48:25Z</dcterms:modified>
</cp:coreProperties>
</file>