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hen Iyengar" initials="KI" lastIdx="1" clrIdx="0">
    <p:extLst>
      <p:ext uri="{19B8F6BF-5375-455C-9EA6-DF929625EA0E}">
        <p15:presenceInfo xmlns:p15="http://schemas.microsoft.com/office/powerpoint/2012/main" userId="S-1-5-21-75789278-931947629-1008150880-668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4490" autoAdjust="0"/>
  </p:normalViewPr>
  <p:slideViewPr>
    <p:cSldViewPr>
      <p:cViewPr varScale="1">
        <p:scale>
          <a:sx n="93" d="100"/>
          <a:sy n="93" d="100"/>
        </p:scale>
        <p:origin x="153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C3C8-9955-429D-9268-26DD7DD22A13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132C-6087-4ECA-BABC-3DA4C280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8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132C-6087-4ECA-BABC-3DA4C28032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22291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51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275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41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5F978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7B7ABB"/>
                </a:solidFill>
              </a:defRPr>
            </a:lvl1pPr>
          </a:lstStyle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2CDFA28-DCA2-41ED-B39E-50E2E91BB61C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D20650-A97E-405F-88E7-7371C22C9F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Elasticsearch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Basics / Installation /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+mn-lt"/>
              </a:rPr>
              <a:t>Kameswara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Pullabhotla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Anuj Shah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9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How documents are stored?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BDDF9D-FA1B-475F-9D13-39C76D767D4D}"/>
              </a:ext>
            </a:extLst>
          </p:cNvPr>
          <p:cNvSpPr/>
          <p:nvPr/>
        </p:nvSpPr>
        <p:spPr>
          <a:xfrm>
            <a:off x="4977245" y="1905000"/>
            <a:ext cx="3962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EE588E-1C4C-1BC1-2FC3-E2AF1A2C38C9}"/>
              </a:ext>
            </a:extLst>
          </p:cNvPr>
          <p:cNvSpPr/>
          <p:nvPr/>
        </p:nvSpPr>
        <p:spPr>
          <a:xfrm>
            <a:off x="379269" y="1984660"/>
            <a:ext cx="3962400" cy="3581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4828C907-6DE4-16D9-920E-2CC724FF684C}"/>
              </a:ext>
            </a:extLst>
          </p:cNvPr>
          <p:cNvSpPr/>
          <p:nvPr/>
        </p:nvSpPr>
        <p:spPr>
          <a:xfrm>
            <a:off x="5725391" y="256309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C975B93F-EE77-9340-E80E-C3374B643ACD}"/>
              </a:ext>
            </a:extLst>
          </p:cNvPr>
          <p:cNvSpPr/>
          <p:nvPr/>
        </p:nvSpPr>
        <p:spPr>
          <a:xfrm>
            <a:off x="6664036" y="256309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54C54B52-37BD-B96B-6C58-CC591F886DF4}"/>
              </a:ext>
            </a:extLst>
          </p:cNvPr>
          <p:cNvSpPr/>
          <p:nvPr/>
        </p:nvSpPr>
        <p:spPr>
          <a:xfrm>
            <a:off x="7602681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3440B871-D51C-7F59-B7DE-87A52B214E13}"/>
              </a:ext>
            </a:extLst>
          </p:cNvPr>
          <p:cNvSpPr/>
          <p:nvPr/>
        </p:nvSpPr>
        <p:spPr>
          <a:xfrm>
            <a:off x="5725391" y="349827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55CB8F1-29C5-C6F6-5672-143926718B65}"/>
              </a:ext>
            </a:extLst>
          </p:cNvPr>
          <p:cNvSpPr/>
          <p:nvPr/>
        </p:nvSpPr>
        <p:spPr>
          <a:xfrm>
            <a:off x="6664036" y="349827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401BC9E7-6A93-12C1-68D5-D9D283F01731}"/>
              </a:ext>
            </a:extLst>
          </p:cNvPr>
          <p:cNvSpPr/>
          <p:nvPr/>
        </p:nvSpPr>
        <p:spPr>
          <a:xfrm>
            <a:off x="7602681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12B3B3C-BBEC-609C-AA3C-BF317DD72775}"/>
              </a:ext>
            </a:extLst>
          </p:cNvPr>
          <p:cNvSpPr/>
          <p:nvPr/>
        </p:nvSpPr>
        <p:spPr>
          <a:xfrm>
            <a:off x="5725391" y="441960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2B01E7D3-5EF5-14AF-810F-6118BA480BF5}"/>
              </a:ext>
            </a:extLst>
          </p:cNvPr>
          <p:cNvSpPr/>
          <p:nvPr/>
        </p:nvSpPr>
        <p:spPr>
          <a:xfrm>
            <a:off x="6664036" y="441960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>
            <a:extLst>
              <a:ext uri="{FF2B5EF4-FFF2-40B4-BE49-F238E27FC236}">
                <a16:creationId xmlns:a16="http://schemas.microsoft.com/office/drawing/2014/main" id="{1EB13A52-27C5-232D-FC90-86F025DBF509}"/>
              </a:ext>
            </a:extLst>
          </p:cNvPr>
          <p:cNvSpPr/>
          <p:nvPr/>
        </p:nvSpPr>
        <p:spPr>
          <a:xfrm>
            <a:off x="7602681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7EF23D4E-878B-E24C-1167-2040E673228B}"/>
              </a:ext>
            </a:extLst>
          </p:cNvPr>
          <p:cNvSpPr/>
          <p:nvPr/>
        </p:nvSpPr>
        <p:spPr>
          <a:xfrm>
            <a:off x="1117024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8D491758-1A09-E4E5-757A-3444300851DA}"/>
              </a:ext>
            </a:extLst>
          </p:cNvPr>
          <p:cNvSpPr/>
          <p:nvPr/>
        </p:nvSpPr>
        <p:spPr>
          <a:xfrm>
            <a:off x="2055669" y="254923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F27ECD02-0AAA-8557-D9A0-3EB5B3C5DE46}"/>
              </a:ext>
            </a:extLst>
          </p:cNvPr>
          <p:cNvSpPr/>
          <p:nvPr/>
        </p:nvSpPr>
        <p:spPr>
          <a:xfrm>
            <a:off x="2994314" y="253538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3942888A-F1B9-D8EE-0FAE-491E323DD8A6}"/>
              </a:ext>
            </a:extLst>
          </p:cNvPr>
          <p:cNvSpPr/>
          <p:nvPr/>
        </p:nvSpPr>
        <p:spPr>
          <a:xfrm>
            <a:off x="1117024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BF206793-DDB7-B349-A8FD-262079F4B577}"/>
              </a:ext>
            </a:extLst>
          </p:cNvPr>
          <p:cNvSpPr/>
          <p:nvPr/>
        </p:nvSpPr>
        <p:spPr>
          <a:xfrm>
            <a:off x="2055669" y="3484415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>
            <a:extLst>
              <a:ext uri="{FF2B5EF4-FFF2-40B4-BE49-F238E27FC236}">
                <a16:creationId xmlns:a16="http://schemas.microsoft.com/office/drawing/2014/main" id="{63042DF6-CA34-D5D1-ED2B-26CB413B2F27}"/>
              </a:ext>
            </a:extLst>
          </p:cNvPr>
          <p:cNvSpPr/>
          <p:nvPr/>
        </p:nvSpPr>
        <p:spPr>
          <a:xfrm>
            <a:off x="2994314" y="3470560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44217CC4-CCD0-4E90-703E-F9DF87FF4389}"/>
              </a:ext>
            </a:extLst>
          </p:cNvPr>
          <p:cNvSpPr/>
          <p:nvPr/>
        </p:nvSpPr>
        <p:spPr>
          <a:xfrm>
            <a:off x="1117024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lded Corner 23">
            <a:extLst>
              <a:ext uri="{FF2B5EF4-FFF2-40B4-BE49-F238E27FC236}">
                <a16:creationId xmlns:a16="http://schemas.microsoft.com/office/drawing/2014/main" id="{DF7A4E1F-3AF4-D5DB-BE9F-D8287DE55905}"/>
              </a:ext>
            </a:extLst>
          </p:cNvPr>
          <p:cNvSpPr/>
          <p:nvPr/>
        </p:nvSpPr>
        <p:spPr>
          <a:xfrm>
            <a:off x="2055669" y="4405746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>
            <a:extLst>
              <a:ext uri="{FF2B5EF4-FFF2-40B4-BE49-F238E27FC236}">
                <a16:creationId xmlns:a16="http://schemas.microsoft.com/office/drawing/2014/main" id="{6CEB9FD0-ABD6-3DAA-767C-0CF57FEE53DD}"/>
              </a:ext>
            </a:extLst>
          </p:cNvPr>
          <p:cNvSpPr/>
          <p:nvPr/>
        </p:nvSpPr>
        <p:spPr>
          <a:xfrm>
            <a:off x="2994314" y="4391891"/>
            <a:ext cx="609600" cy="6096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4BDBD7-B2AA-AAE1-4261-77940D944C5F}"/>
              </a:ext>
            </a:extLst>
          </p:cNvPr>
          <p:cNvSpPr txBox="1"/>
          <p:nvPr/>
        </p:nvSpPr>
        <p:spPr>
          <a:xfrm>
            <a:off x="1810616" y="2000888"/>
            <a:ext cx="125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16230-329A-DD5A-50CC-63788115AAE8}"/>
              </a:ext>
            </a:extLst>
          </p:cNvPr>
          <p:cNvSpPr txBox="1"/>
          <p:nvPr/>
        </p:nvSpPr>
        <p:spPr>
          <a:xfrm>
            <a:off x="6330661" y="1997424"/>
            <a:ext cx="13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F64386-DCBF-5FB0-740E-FCF56EAD9D55}"/>
              </a:ext>
            </a:extLst>
          </p:cNvPr>
          <p:cNvSpPr txBox="1"/>
          <p:nvPr/>
        </p:nvSpPr>
        <p:spPr>
          <a:xfrm>
            <a:off x="1053814" y="4110244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CA041-266C-7229-AA8F-7DEEF522B0E6}"/>
              </a:ext>
            </a:extLst>
          </p:cNvPr>
          <p:cNvSpPr txBox="1"/>
          <p:nvPr/>
        </p:nvSpPr>
        <p:spPr>
          <a:xfrm>
            <a:off x="2024064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E1CC9-A378-95E9-22FE-4F4844A759CC}"/>
              </a:ext>
            </a:extLst>
          </p:cNvPr>
          <p:cNvSpPr txBox="1"/>
          <p:nvPr/>
        </p:nvSpPr>
        <p:spPr>
          <a:xfrm>
            <a:off x="2948420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9DD54E-AA09-AC83-1F87-362A776111FC}"/>
              </a:ext>
            </a:extLst>
          </p:cNvPr>
          <p:cNvSpPr txBox="1"/>
          <p:nvPr/>
        </p:nvSpPr>
        <p:spPr>
          <a:xfrm>
            <a:off x="5784275" y="4110244"/>
            <a:ext cx="4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DE45D-65BC-0B62-F816-F65FB0CF9A5F}"/>
              </a:ext>
            </a:extLst>
          </p:cNvPr>
          <p:cNvSpPr txBox="1"/>
          <p:nvPr/>
        </p:nvSpPr>
        <p:spPr>
          <a:xfrm>
            <a:off x="6629400" y="4107870"/>
            <a:ext cx="72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88360-41B0-5CA3-8DB0-529AAF4C6DDB}"/>
              </a:ext>
            </a:extLst>
          </p:cNvPr>
          <p:cNvSpPr txBox="1"/>
          <p:nvPr/>
        </p:nvSpPr>
        <p:spPr>
          <a:xfrm>
            <a:off x="7543800" y="4107870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is a way to divide an index into smaller pieces, where each piece is referred as shard.</a:t>
            </a:r>
          </a:p>
          <a:p>
            <a:r>
              <a:rPr lang="en-US" dirty="0">
                <a:latin typeface="+mj-lt"/>
              </a:rPr>
              <a:t>Sharding is done at index level but not at cluster level.</a:t>
            </a:r>
          </a:p>
          <a:p>
            <a:r>
              <a:rPr lang="en-US" dirty="0">
                <a:latin typeface="+mj-lt"/>
              </a:rPr>
              <a:t>Main purpose is to horizontally scale the data volume.</a:t>
            </a:r>
          </a:p>
          <a:p>
            <a:r>
              <a:rPr lang="en-US" dirty="0">
                <a:latin typeface="+mj-lt"/>
              </a:rPr>
              <a:t>A shard may store up to about 2 million documents. However there is no predefined size defined for a shard.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26256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&amp; Scalability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A95BC-B040-77E4-52F8-132A1C37BB1F}"/>
              </a:ext>
            </a:extLst>
          </p:cNvPr>
          <p:cNvSpPr/>
          <p:nvPr/>
        </p:nvSpPr>
        <p:spPr>
          <a:xfrm>
            <a:off x="2493818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FD8ADB-FA19-B8B0-14E2-AA4C25E800FD}"/>
              </a:ext>
            </a:extLst>
          </p:cNvPr>
          <p:cNvSpPr/>
          <p:nvPr/>
        </p:nvSpPr>
        <p:spPr>
          <a:xfrm>
            <a:off x="477982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606912-C6EF-3DD0-1A99-F06CB3B85100}"/>
              </a:ext>
            </a:extLst>
          </p:cNvPr>
          <p:cNvSpPr/>
          <p:nvPr/>
        </p:nvSpPr>
        <p:spPr>
          <a:xfrm>
            <a:off x="7353300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Shard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1DBEA9-4182-0C70-29AD-40E47F9B6327}"/>
              </a:ext>
            </a:extLst>
          </p:cNvPr>
          <p:cNvSpPr/>
          <p:nvPr/>
        </p:nvSpPr>
        <p:spPr>
          <a:xfrm>
            <a:off x="5337464" y="1981200"/>
            <a:ext cx="1295400" cy="1316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  <a:p>
            <a:pPr algn="ctr"/>
            <a:r>
              <a:rPr lang="en-US" dirty="0"/>
              <a:t>200 GB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Shard 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9D323A-0E86-1E40-4CA7-50CA86CAE437}"/>
              </a:ext>
            </a:extLst>
          </p:cNvPr>
          <p:cNvSpPr/>
          <p:nvPr/>
        </p:nvSpPr>
        <p:spPr>
          <a:xfrm>
            <a:off x="1371601" y="3810000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300 GB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261024-DB07-1A53-24C7-AF971CFB2851}"/>
              </a:ext>
            </a:extLst>
          </p:cNvPr>
          <p:cNvSpPr/>
          <p:nvPr/>
        </p:nvSpPr>
        <p:spPr>
          <a:xfrm>
            <a:off x="6438899" y="3810000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  <a:p>
            <a:pPr algn="ctr"/>
            <a:r>
              <a:rPr lang="en-US" dirty="0"/>
              <a:t>300 GB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3566E-C1E4-EE97-C824-E8C14ABB8041}"/>
              </a:ext>
            </a:extLst>
          </p:cNvPr>
          <p:cNvCxnSpPr>
            <a:cxnSpLocks/>
          </p:cNvCxnSpPr>
          <p:nvPr/>
        </p:nvCxnSpPr>
        <p:spPr>
          <a:xfrm>
            <a:off x="4038600" y="3810000"/>
            <a:ext cx="12988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3E3CB-14D8-BE14-FE99-44290F852039}"/>
              </a:ext>
            </a:extLst>
          </p:cNvPr>
          <p:cNvSpPr txBox="1"/>
          <p:nvPr/>
        </p:nvSpPr>
        <p:spPr>
          <a:xfrm>
            <a:off x="4114800" y="34406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Sharding</a:t>
            </a:r>
          </a:p>
        </p:txBody>
      </p:sp>
    </p:spTree>
    <p:extLst>
      <p:ext uri="{BB962C8B-B14F-4D97-AF65-F5344CB8AC3E}">
        <p14:creationId xmlns:p14="http://schemas.microsoft.com/office/powerpoint/2010/main" val="414648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Sharding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253312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ACB70-EE0E-8D9D-269A-855FD2B5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to be able to store more documents.</a:t>
            </a:r>
          </a:p>
          <a:p>
            <a:r>
              <a:rPr lang="en-US" dirty="0"/>
              <a:t>Easily fit large dataset on the nodes.</a:t>
            </a:r>
          </a:p>
          <a:p>
            <a:r>
              <a:rPr lang="en-US" dirty="0"/>
              <a:t>Improving Performance</a:t>
            </a:r>
          </a:p>
          <a:p>
            <a:pPr lvl="1"/>
            <a:r>
              <a:rPr lang="en-US" dirty="0"/>
              <a:t>Parallelism increases throughput of an index</a:t>
            </a:r>
          </a:p>
          <a:p>
            <a:pPr lvl="1"/>
            <a:r>
              <a:rPr lang="en-US" dirty="0"/>
              <a:t>Also, the shards may be stored on different nodes which means hardware of multiple nodes can be utilized.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Sharding</a:t>
            </a:r>
          </a:p>
        </p:txBody>
      </p:sp>
    </p:spTree>
    <p:extLst>
      <p:ext uri="{BB962C8B-B14F-4D97-AF65-F5344CB8AC3E}">
        <p14:creationId xmlns:p14="http://schemas.microsoft.com/office/powerpoint/2010/main" val="83852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ACB70-EE0E-8D9D-269A-855FD2B5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648200"/>
          </a:xfrm>
        </p:spPr>
        <p:txBody>
          <a:bodyPr/>
          <a:lstStyle/>
          <a:p>
            <a:r>
              <a:rPr lang="en-US" dirty="0"/>
              <a:t>ES supports replication in order to achieve fault tolerance and node failovers.</a:t>
            </a:r>
          </a:p>
          <a:p>
            <a:r>
              <a:rPr lang="en-US" dirty="0"/>
              <a:t>Replication is configured at index level and is enabled by default to 1.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5580B-CF64-B991-2473-7A4B6E189F4A}"/>
              </a:ext>
            </a:extLst>
          </p:cNvPr>
          <p:cNvSpPr/>
          <p:nvPr/>
        </p:nvSpPr>
        <p:spPr>
          <a:xfrm>
            <a:off x="552261" y="3429000"/>
            <a:ext cx="8293866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2B91DD-BEDE-44CE-4F4E-231E5B5E102A}"/>
              </a:ext>
            </a:extLst>
          </p:cNvPr>
          <p:cNvSpPr/>
          <p:nvPr/>
        </p:nvSpPr>
        <p:spPr>
          <a:xfrm>
            <a:off x="990600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Shard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23A5FC-807D-0EA0-B2BE-BA05BDB91010}"/>
              </a:ext>
            </a:extLst>
          </p:cNvPr>
          <p:cNvSpPr/>
          <p:nvPr/>
        </p:nvSpPr>
        <p:spPr>
          <a:xfrm>
            <a:off x="2071255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C7339B-CE71-4EE3-10F5-F894892D1D27}"/>
              </a:ext>
            </a:extLst>
          </p:cNvPr>
          <p:cNvSpPr/>
          <p:nvPr/>
        </p:nvSpPr>
        <p:spPr>
          <a:xfrm>
            <a:off x="3138055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93A122-3995-4F48-A853-249D6D6A068D}"/>
              </a:ext>
            </a:extLst>
          </p:cNvPr>
          <p:cNvSpPr/>
          <p:nvPr/>
        </p:nvSpPr>
        <p:spPr>
          <a:xfrm>
            <a:off x="5278582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Shard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3E6D66-64E7-473A-4260-8F631AB4AE4A}"/>
              </a:ext>
            </a:extLst>
          </p:cNvPr>
          <p:cNvSpPr/>
          <p:nvPr/>
        </p:nvSpPr>
        <p:spPr>
          <a:xfrm>
            <a:off x="6359237" y="392430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3D97DD-73C1-5E14-7BA8-9B0C55824E17}"/>
              </a:ext>
            </a:extLst>
          </p:cNvPr>
          <p:cNvSpPr/>
          <p:nvPr/>
        </p:nvSpPr>
        <p:spPr>
          <a:xfrm>
            <a:off x="7416403" y="3943350"/>
            <a:ext cx="1066800" cy="7239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B2</a:t>
            </a:r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3D0532D-653E-FF83-4190-CCCA6B46E03B}"/>
              </a:ext>
            </a:extLst>
          </p:cNvPr>
          <p:cNvSpPr/>
          <p:nvPr/>
        </p:nvSpPr>
        <p:spPr>
          <a:xfrm>
            <a:off x="848969" y="3733799"/>
            <a:ext cx="3435549" cy="1026119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73B96D5-A312-3C2F-1312-3758DB384966}"/>
              </a:ext>
            </a:extLst>
          </p:cNvPr>
          <p:cNvSpPr/>
          <p:nvPr/>
        </p:nvSpPr>
        <p:spPr>
          <a:xfrm>
            <a:off x="5163117" y="3733800"/>
            <a:ext cx="3435549" cy="1026118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6D069-CAF8-C053-E793-4D21666CE074}"/>
              </a:ext>
            </a:extLst>
          </p:cNvPr>
          <p:cNvSpPr txBox="1"/>
          <p:nvPr/>
        </p:nvSpPr>
        <p:spPr>
          <a:xfrm>
            <a:off x="1423744" y="483611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Replication Group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0D7BA-F9D6-1667-A550-22F4CCB73E71}"/>
              </a:ext>
            </a:extLst>
          </p:cNvPr>
          <p:cNvSpPr txBox="1"/>
          <p:nvPr/>
        </p:nvSpPr>
        <p:spPr>
          <a:xfrm>
            <a:off x="5749637" y="483611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Replication Group B</a:t>
            </a:r>
          </a:p>
        </p:txBody>
      </p:sp>
    </p:spTree>
    <p:extLst>
      <p:ext uri="{BB962C8B-B14F-4D97-AF65-F5344CB8AC3E}">
        <p14:creationId xmlns:p14="http://schemas.microsoft.com/office/powerpoint/2010/main" val="134052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9BB3EC-A9ED-E754-9A79-7CF94A4A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122959"/>
            <a:ext cx="7543800" cy="1066800"/>
          </a:xfrm>
        </p:spPr>
        <p:txBody>
          <a:bodyPr/>
          <a:lstStyle/>
          <a:p>
            <a:r>
              <a:rPr lang="en-US" dirty="0"/>
              <a:t>Advantages Of Sharding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280343-DF72-8C56-79B3-C8FF93E6D2E0}"/>
              </a:ext>
            </a:extLst>
          </p:cNvPr>
          <p:cNvSpPr/>
          <p:nvPr/>
        </p:nvSpPr>
        <p:spPr>
          <a:xfrm>
            <a:off x="308264" y="2112818"/>
            <a:ext cx="3913909" cy="34012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2D9F5-97D2-056B-E206-F17321FFEBD4}"/>
              </a:ext>
            </a:extLst>
          </p:cNvPr>
          <p:cNvSpPr/>
          <p:nvPr/>
        </p:nvSpPr>
        <p:spPr>
          <a:xfrm>
            <a:off x="1350818" y="2892137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17E1503-00E0-FC6C-302E-F785961E03AB}"/>
              </a:ext>
            </a:extLst>
          </p:cNvPr>
          <p:cNvSpPr/>
          <p:nvPr/>
        </p:nvSpPr>
        <p:spPr>
          <a:xfrm>
            <a:off x="1350818" y="3764973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2A7EF8F-B837-D127-F142-D05D9C1FEBC2}"/>
              </a:ext>
            </a:extLst>
          </p:cNvPr>
          <p:cNvSpPr/>
          <p:nvPr/>
        </p:nvSpPr>
        <p:spPr>
          <a:xfrm>
            <a:off x="1350818" y="4613565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FBB650-BA91-CB95-2452-82FF2969B4FD}"/>
              </a:ext>
            </a:extLst>
          </p:cNvPr>
          <p:cNvSpPr/>
          <p:nvPr/>
        </p:nvSpPr>
        <p:spPr>
          <a:xfrm>
            <a:off x="5105399" y="2119745"/>
            <a:ext cx="3913909" cy="340129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A21A64-C133-9F83-20CE-A11484C9E510}"/>
              </a:ext>
            </a:extLst>
          </p:cNvPr>
          <p:cNvSpPr/>
          <p:nvPr/>
        </p:nvSpPr>
        <p:spPr>
          <a:xfrm>
            <a:off x="6147954" y="2892137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24284B-D163-E3D5-C442-B761EE3C5C3E}"/>
              </a:ext>
            </a:extLst>
          </p:cNvPr>
          <p:cNvSpPr/>
          <p:nvPr/>
        </p:nvSpPr>
        <p:spPr>
          <a:xfrm>
            <a:off x="6147954" y="3764973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14C318-8D5B-32AB-B349-7A479750736F}"/>
              </a:ext>
            </a:extLst>
          </p:cNvPr>
          <p:cNvSpPr/>
          <p:nvPr/>
        </p:nvSpPr>
        <p:spPr>
          <a:xfrm>
            <a:off x="6147954" y="4613565"/>
            <a:ext cx="1828800" cy="536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Primary Shard 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4CC30-4BA7-2172-F4F1-1D55D74E04B6}"/>
              </a:ext>
            </a:extLst>
          </p:cNvPr>
          <p:cNvSpPr txBox="1"/>
          <p:nvPr/>
        </p:nvSpPr>
        <p:spPr>
          <a:xfrm>
            <a:off x="1492827" y="2389908"/>
            <a:ext cx="15447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4A492-6F44-95B8-2C35-6BDFC508CC0E}"/>
              </a:ext>
            </a:extLst>
          </p:cNvPr>
          <p:cNvSpPr txBox="1"/>
          <p:nvPr/>
        </p:nvSpPr>
        <p:spPr>
          <a:xfrm>
            <a:off x="6289962" y="2365664"/>
            <a:ext cx="154478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B</a:t>
            </a:r>
          </a:p>
        </p:txBody>
      </p:sp>
    </p:spTree>
    <p:extLst>
      <p:ext uri="{BB962C8B-B14F-4D97-AF65-F5344CB8AC3E}">
        <p14:creationId xmlns:p14="http://schemas.microsoft.com/office/powerpoint/2010/main" val="361298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7F0F65-BEE1-7EC9-6226-6CA56EFA1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24000"/>
            <a:ext cx="4432300" cy="4330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0A2440-C2EA-3203-8F1D-795BFFC9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Documents</a:t>
            </a:r>
          </a:p>
        </p:txBody>
      </p:sp>
    </p:spTree>
    <p:extLst>
      <p:ext uri="{BB962C8B-B14F-4D97-AF65-F5344CB8AC3E}">
        <p14:creationId xmlns:p14="http://schemas.microsoft.com/office/powerpoint/2010/main" val="25785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Highly Scalable</a:t>
            </a:r>
          </a:p>
          <a:p>
            <a:r>
              <a:rPr lang="en-US" dirty="0">
                <a:latin typeface="+mj-lt"/>
              </a:rPr>
              <a:t>Powerful search engine used to build complex search functionalities.</a:t>
            </a:r>
          </a:p>
          <a:p>
            <a:r>
              <a:rPr lang="en-US" dirty="0">
                <a:latin typeface="+mj-lt"/>
              </a:rPr>
              <a:t>Allows us to store, search and analyze high volumes of data.</a:t>
            </a:r>
          </a:p>
          <a:p>
            <a:r>
              <a:rPr lang="en-US" dirty="0">
                <a:latin typeface="+mj-lt"/>
              </a:rPr>
              <a:t>Document level search/Analyzing Logs/Aggregations.</a:t>
            </a:r>
          </a:p>
          <a:p>
            <a:r>
              <a:rPr lang="en-US" dirty="0">
                <a:latin typeface="+mj-lt"/>
              </a:rPr>
              <a:t>Can also query aggregated results and can be used for analytics platforms.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Some Basics</a:t>
            </a:r>
          </a:p>
        </p:txBody>
      </p:sp>
    </p:spTree>
    <p:extLst>
      <p:ext uri="{BB962C8B-B14F-4D97-AF65-F5344CB8AC3E}">
        <p14:creationId xmlns:p14="http://schemas.microsoft.com/office/powerpoint/2010/main" val="173552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0189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&gt; Document Level Search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&gt; Analyzing Logs/Data                    &gt; Analyzing Logs/Data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Some Basics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945AD4E-4B58-E08D-77A2-8C050285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92168"/>
            <a:ext cx="3020290" cy="1861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32C2631-8437-D20A-53D2-7FA6E6313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92168"/>
            <a:ext cx="3160568" cy="185241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7FCCD5-6090-B28B-8000-A4D764261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4290104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69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Some Basics</a:t>
            </a:r>
          </a:p>
        </p:txBody>
      </p:sp>
      <p:pic>
        <p:nvPicPr>
          <p:cNvPr id="25" name="Content Placeholder 24" descr="Logo&#10;&#10;Description automatically generated with medium confidence">
            <a:extLst>
              <a:ext uri="{FF2B5EF4-FFF2-40B4-BE49-F238E27FC236}">
                <a16:creationId xmlns:a16="http://schemas.microsoft.com/office/drawing/2014/main" id="{3AA56A60-6BCF-54F0-491C-6ACD5E52B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91573"/>
            <a:ext cx="1617784" cy="1752600"/>
          </a:xfr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EC8B81BF-24D0-0160-720D-BD892408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2" y="2755266"/>
            <a:ext cx="2590800" cy="1347468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F6CAE79-1AA6-717D-57AE-A90B8E768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1480393" cy="1480393"/>
          </a:xfrm>
          <a:prstGeom prst="rect">
            <a:avLst/>
          </a:prstGeom>
        </p:spPr>
      </p:pic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6BAACBA7-46B5-FFF9-A7F4-67697CDE9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73" y="2744256"/>
            <a:ext cx="1161382" cy="1173480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C3DC76EB-A546-CFBA-68BD-4C5C3F754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58" y="4659978"/>
            <a:ext cx="1271268" cy="12712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CC037E-4ED4-15EE-911A-D1E7E13C6E6D}"/>
              </a:ext>
            </a:extLst>
          </p:cNvPr>
          <p:cNvSpPr txBox="1"/>
          <p:nvPr/>
        </p:nvSpPr>
        <p:spPr>
          <a:xfrm>
            <a:off x="785312" y="3918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Data Processing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BC60EE-EEDC-F3E5-3132-EC82EA52C52B}"/>
              </a:ext>
            </a:extLst>
          </p:cNvPr>
          <p:cNvSpPr txBox="1"/>
          <p:nvPr/>
        </p:nvSpPr>
        <p:spPr>
          <a:xfrm>
            <a:off x="7036955" y="3921314"/>
            <a:ext cx="1327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Additional Data Monitoring, Authentication, 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D25750-DD5F-13A3-630D-706DD03F054B}"/>
              </a:ext>
            </a:extLst>
          </p:cNvPr>
          <p:cNvSpPr txBox="1"/>
          <p:nvPr/>
        </p:nvSpPr>
        <p:spPr>
          <a:xfrm>
            <a:off x="3800385" y="2367425"/>
            <a:ext cx="17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Data Collection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86819-B640-BED5-6F62-5C01E1EEB05E}"/>
              </a:ext>
            </a:extLst>
          </p:cNvPr>
          <p:cNvSpPr txBox="1"/>
          <p:nvPr/>
        </p:nvSpPr>
        <p:spPr>
          <a:xfrm>
            <a:off x="3323492" y="591739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Data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2C71C-E16D-1C88-9A3A-99978CD829AA}"/>
              </a:ext>
            </a:extLst>
          </p:cNvPr>
          <p:cNvSpPr txBox="1"/>
          <p:nvPr/>
        </p:nvSpPr>
        <p:spPr>
          <a:xfrm>
            <a:off x="3288856" y="3918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6226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When we stated up an ES instance, what actually happened, was that we started up a NODE.</a:t>
            </a:r>
          </a:p>
          <a:p>
            <a:r>
              <a:rPr lang="en-US" dirty="0">
                <a:latin typeface="+mj-lt"/>
              </a:rPr>
              <a:t>Node is nothing but an instance of elastic search that stores terabytes of data.</a:t>
            </a:r>
          </a:p>
          <a:p>
            <a:r>
              <a:rPr lang="en-US" dirty="0">
                <a:latin typeface="+mj-lt"/>
              </a:rPr>
              <a:t>Each node will store a part of data.</a:t>
            </a:r>
          </a:p>
          <a:p>
            <a:r>
              <a:rPr lang="en-US" dirty="0">
                <a:latin typeface="+mj-lt"/>
              </a:rPr>
              <a:t>A node refers to an instance of Elasticsearch and not a machine, so you can run any number of nodes on the same machine for any environment.</a:t>
            </a:r>
          </a:p>
          <a:p>
            <a:r>
              <a:rPr lang="en-US" dirty="0">
                <a:latin typeface="+mj-lt"/>
              </a:rPr>
              <a:t>Cross cluster search is possible but not recommended.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27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F2B175-239A-4B71-6D48-476AB722D5B3}"/>
              </a:ext>
            </a:extLst>
          </p:cNvPr>
          <p:cNvSpPr/>
          <p:nvPr/>
        </p:nvSpPr>
        <p:spPr>
          <a:xfrm>
            <a:off x="1905000" y="1752600"/>
            <a:ext cx="4800600" cy="426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BEFAF8-3619-B5AE-05E9-C6C4B176C734}"/>
              </a:ext>
            </a:extLst>
          </p:cNvPr>
          <p:cNvSpPr/>
          <p:nvPr/>
        </p:nvSpPr>
        <p:spPr>
          <a:xfrm>
            <a:off x="2514600" y="2431473"/>
            <a:ext cx="16002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11B265-0403-0B15-2E4A-5661A513B9C8}"/>
              </a:ext>
            </a:extLst>
          </p:cNvPr>
          <p:cNvSpPr/>
          <p:nvPr/>
        </p:nvSpPr>
        <p:spPr>
          <a:xfrm>
            <a:off x="4457702" y="2431473"/>
            <a:ext cx="1600200" cy="1447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2D31CA-3ADD-66E0-C142-AC27C80E4EB7}"/>
              </a:ext>
            </a:extLst>
          </p:cNvPr>
          <p:cNvSpPr/>
          <p:nvPr/>
        </p:nvSpPr>
        <p:spPr>
          <a:xfrm>
            <a:off x="3505200" y="4038600"/>
            <a:ext cx="1600200" cy="144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F00E2-7226-B9BF-77CA-A449B2AC6E43}"/>
              </a:ext>
            </a:extLst>
          </p:cNvPr>
          <p:cNvSpPr txBox="1"/>
          <p:nvPr/>
        </p:nvSpPr>
        <p:spPr>
          <a:xfrm>
            <a:off x="3886200" y="1981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1752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unit of data that you store within your cluster is called a document.</a:t>
            </a:r>
          </a:p>
          <a:p>
            <a:r>
              <a:rPr lang="en-US" dirty="0">
                <a:latin typeface="+mj-lt"/>
              </a:rPr>
              <a:t>Documents are JSON Objects containing whatever data you desire.</a:t>
            </a:r>
          </a:p>
          <a:p>
            <a:r>
              <a:rPr lang="en-US" dirty="0">
                <a:latin typeface="+mj-lt"/>
              </a:rPr>
              <a:t>ES stores every document along with some metadata that ES uses internally.</a:t>
            </a:r>
          </a:p>
          <a:p>
            <a:r>
              <a:rPr lang="en-US" dirty="0">
                <a:latin typeface="+mj-lt"/>
              </a:rPr>
              <a:t>Data is stored as documents which are JSON Objects.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 - Documents</a:t>
            </a:r>
          </a:p>
        </p:txBody>
      </p:sp>
    </p:spTree>
    <p:extLst>
      <p:ext uri="{BB962C8B-B14F-4D97-AF65-F5344CB8AC3E}">
        <p14:creationId xmlns:p14="http://schemas.microsoft.com/office/powerpoint/2010/main" val="415759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Need to paste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 – Documents Example</a:t>
            </a:r>
          </a:p>
        </p:txBody>
      </p:sp>
    </p:spTree>
    <p:extLst>
      <p:ext uri="{BB962C8B-B14F-4D97-AF65-F5344CB8AC3E}">
        <p14:creationId xmlns:p14="http://schemas.microsoft.com/office/powerpoint/2010/main" val="108532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They are stored within indices.</a:t>
            </a:r>
          </a:p>
          <a:p>
            <a:r>
              <a:rPr lang="en-US" dirty="0">
                <a:latin typeface="+mj-lt"/>
              </a:rPr>
              <a:t>Every document in ES is stored within an index.</a:t>
            </a:r>
          </a:p>
          <a:p>
            <a:r>
              <a:rPr lang="en-US" dirty="0">
                <a:latin typeface="+mj-lt"/>
              </a:rPr>
              <a:t>An index is therefore a collection of documents that have similar characteristics and are logically related.</a:t>
            </a:r>
          </a:p>
          <a:p>
            <a:r>
              <a:rPr lang="en-US" dirty="0">
                <a:latin typeface="+mj-lt"/>
              </a:rPr>
              <a:t>We will run search queries against these indices.</a:t>
            </a:r>
          </a:p>
          <a:p>
            <a:r>
              <a:rPr lang="en-US" dirty="0">
                <a:latin typeface="+mj-lt"/>
              </a:rPr>
              <a:t>We can query with elastic either by using CURL or any http clients like POSTMAN.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How documents are stored?</a:t>
            </a:r>
          </a:p>
        </p:txBody>
      </p:sp>
    </p:spTree>
    <p:extLst>
      <p:ext uri="{BB962C8B-B14F-4D97-AF65-F5344CB8AC3E}">
        <p14:creationId xmlns:p14="http://schemas.microsoft.com/office/powerpoint/2010/main" val="34199401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Normalization -Full</Template>
  <TotalTime>5348</TotalTime>
  <Words>545</Words>
  <Application>Microsoft Macintosh PowerPoint</Application>
  <PresentationFormat>On-screen Show (4:3)</PresentationFormat>
  <Paragraphs>108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Myriad Pro</vt:lpstr>
      <vt:lpstr>1_Office Theme</vt:lpstr>
      <vt:lpstr>Elasticsearch Basics / Installation / Usage</vt:lpstr>
      <vt:lpstr>Some Basics</vt:lpstr>
      <vt:lpstr>Some Basics</vt:lpstr>
      <vt:lpstr>Some Basics</vt:lpstr>
      <vt:lpstr>Architecture</vt:lpstr>
      <vt:lpstr>Architecture</vt:lpstr>
      <vt:lpstr>Architecture - Documents</vt:lpstr>
      <vt:lpstr>Architecture – Documents Example</vt:lpstr>
      <vt:lpstr>How documents are stored?</vt:lpstr>
      <vt:lpstr>How documents are stored?</vt:lpstr>
      <vt:lpstr>Sharding &amp; Scalability</vt:lpstr>
      <vt:lpstr>Sharding &amp; Scalability</vt:lpstr>
      <vt:lpstr>Sharding &amp; Scalability</vt:lpstr>
      <vt:lpstr>Advantages Of Sharding</vt:lpstr>
      <vt:lpstr>Replication</vt:lpstr>
      <vt:lpstr>Advantages Of Sharding</vt:lpstr>
      <vt:lpstr>Managing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Windows User</dc:creator>
  <cp:lastModifiedBy>Kameswara Pullabhotla</cp:lastModifiedBy>
  <cp:revision>103</cp:revision>
  <dcterms:created xsi:type="dcterms:W3CDTF">2014-09-11T18:29:07Z</dcterms:created>
  <dcterms:modified xsi:type="dcterms:W3CDTF">2022-10-30T05:46:35Z</dcterms:modified>
</cp:coreProperties>
</file>