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58"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4"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Testbook\Western%20Countries%20Financial%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Data.xlsx]Salse increase by years!PivotTable6</c:name>
    <c:fmtId val="8"/>
  </c:pivotSource>
  <c:chart>
    <c:autoTitleDeleted val="0"/>
    <c:pivotFmts>
      <c:pivotFmt>
        <c:idx val="0"/>
        <c:spPr>
          <a:solidFill>
            <a:schemeClr val="accent1"/>
          </a:solidFill>
          <a:ln>
            <a:noFill/>
          </a:ln>
          <a:effectLst>
            <a:glow rad="63500">
              <a:schemeClr val="accent1">
                <a:satMod val="175000"/>
                <a:alpha val="25000"/>
              </a:schemeClr>
            </a:glow>
          </a:effectLst>
        </c:spPr>
        <c:marker>
          <c:symbol val="circle"/>
          <c:size val="4"/>
          <c:spPr>
            <a:solidFill>
              <a:schemeClr val="accent1"/>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glow rad="63500">
              <a:schemeClr val="accent1">
                <a:satMod val="175000"/>
                <a:alpha val="25000"/>
              </a:schemeClr>
            </a:glow>
          </a:effectLst>
        </c:spPr>
        <c:marker>
          <c:symbol val="circle"/>
          <c:size val="4"/>
          <c:spPr>
            <a:solidFill>
              <a:schemeClr val="accent1"/>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'Salse increase by years'!$B$3:$B$4</c:f>
              <c:strCache>
                <c:ptCount val="1"/>
                <c:pt idx="0">
                  <c:v>2013</c:v>
                </c:pt>
              </c:strCache>
            </c:strRef>
          </c:tx>
          <c:spPr>
            <a:solidFill>
              <a:schemeClr val="accent1"/>
            </a:solidFill>
            <a:ln>
              <a:noFill/>
            </a:ln>
            <a:effectLst/>
          </c:spPr>
          <c:invertIfNegative val="0"/>
          <c:cat>
            <c:strRef>
              <c:f>'Salse increase by years'!$A$5:$A$10</c:f>
              <c:strCache>
                <c:ptCount val="5"/>
                <c:pt idx="0">
                  <c:v>Channel Partners</c:v>
                </c:pt>
                <c:pt idx="1">
                  <c:v>Enterprise</c:v>
                </c:pt>
                <c:pt idx="2">
                  <c:v>Government</c:v>
                </c:pt>
                <c:pt idx="3">
                  <c:v>Midmarket</c:v>
                </c:pt>
                <c:pt idx="4">
                  <c:v>Small Business</c:v>
                </c:pt>
              </c:strCache>
            </c:strRef>
          </c:cat>
          <c:val>
            <c:numRef>
              <c:f>'Salse increase by years'!$B$5:$B$10</c:f>
              <c:numCache>
                <c:formatCode>General</c:formatCode>
                <c:ptCount val="5"/>
                <c:pt idx="0">
                  <c:v>398090.27999999997</c:v>
                </c:pt>
                <c:pt idx="1">
                  <c:v>4049562.5</c:v>
                </c:pt>
                <c:pt idx="2">
                  <c:v>13085685.280000003</c:v>
                </c:pt>
                <c:pt idx="3">
                  <c:v>546243.44999999995</c:v>
                </c:pt>
                <c:pt idx="4">
                  <c:v>8335674</c:v>
                </c:pt>
              </c:numCache>
            </c:numRef>
          </c:val>
          <c:extLst>
            <c:ext xmlns:c16="http://schemas.microsoft.com/office/drawing/2014/chart" uri="{C3380CC4-5D6E-409C-BE32-E72D297353CC}">
              <c16:uniqueId val="{00000000-7C3D-4B8E-A1FE-8EDC62A29A59}"/>
            </c:ext>
          </c:extLst>
        </c:ser>
        <c:ser>
          <c:idx val="1"/>
          <c:order val="1"/>
          <c:tx>
            <c:strRef>
              <c:f>'Salse increase by years'!$C$3:$C$4</c:f>
              <c:strCache>
                <c:ptCount val="1"/>
                <c:pt idx="0">
                  <c:v>2014</c:v>
                </c:pt>
              </c:strCache>
            </c:strRef>
          </c:tx>
          <c:spPr>
            <a:solidFill>
              <a:schemeClr val="accent2"/>
            </a:solidFill>
            <a:ln>
              <a:noFill/>
            </a:ln>
            <a:effectLst/>
          </c:spPr>
          <c:invertIfNegative val="0"/>
          <c:cat>
            <c:strRef>
              <c:f>'Salse increase by years'!$A$5:$A$10</c:f>
              <c:strCache>
                <c:ptCount val="5"/>
                <c:pt idx="0">
                  <c:v>Channel Partners</c:v>
                </c:pt>
                <c:pt idx="1">
                  <c:v>Enterprise</c:v>
                </c:pt>
                <c:pt idx="2">
                  <c:v>Government</c:v>
                </c:pt>
                <c:pt idx="3">
                  <c:v>Midmarket</c:v>
                </c:pt>
                <c:pt idx="4">
                  <c:v>Small Business</c:v>
                </c:pt>
              </c:strCache>
            </c:strRef>
          </c:cat>
          <c:val>
            <c:numRef>
              <c:f>'Salse increase by years'!$C$5:$C$10</c:f>
              <c:numCache>
                <c:formatCode>General</c:formatCode>
                <c:ptCount val="5"/>
                <c:pt idx="0">
                  <c:v>1402503.3599999996</c:v>
                </c:pt>
                <c:pt idx="1">
                  <c:v>15562131.875</c:v>
                </c:pt>
                <c:pt idx="2">
                  <c:v>39418575.39000003</c:v>
                </c:pt>
                <c:pt idx="3">
                  <c:v>1835639.625</c:v>
                </c:pt>
                <c:pt idx="4">
                  <c:v>34092244.5</c:v>
                </c:pt>
              </c:numCache>
            </c:numRef>
          </c:val>
          <c:extLst>
            <c:ext xmlns:c16="http://schemas.microsoft.com/office/drawing/2014/chart" uri="{C3380CC4-5D6E-409C-BE32-E72D297353CC}">
              <c16:uniqueId val="{00000001-7C3D-4B8E-A1FE-8EDC62A29A59}"/>
            </c:ext>
          </c:extLst>
        </c:ser>
        <c:dLbls>
          <c:showLegendKey val="0"/>
          <c:showVal val="0"/>
          <c:showCatName val="0"/>
          <c:showSerName val="0"/>
          <c:showPercent val="0"/>
          <c:showBubbleSize val="0"/>
        </c:dLbls>
        <c:gapWidth val="199"/>
        <c:axId val="2093130800"/>
        <c:axId val="2099040224"/>
      </c:barChart>
      <c:catAx>
        <c:axId val="209313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99040224"/>
        <c:crosses val="autoZero"/>
        <c:auto val="1"/>
        <c:lblAlgn val="ctr"/>
        <c:lblOffset val="100"/>
        <c:noMultiLvlLbl val="0"/>
      </c:catAx>
      <c:valAx>
        <c:axId val="20990402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3130800"/>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81BB64-72DA-4E8D-B5D9-8BA54DE2DFEB}"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140653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81BB64-72DA-4E8D-B5D9-8BA54DE2DFEB}"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425167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81BB64-72DA-4E8D-B5D9-8BA54DE2DFEB}"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667347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81BB64-72DA-4E8D-B5D9-8BA54DE2DFEB}"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DE3BD-BAC8-47E1-8865-AB40D453FD2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5362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1BB64-72DA-4E8D-B5D9-8BA54DE2DFEB}"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3797080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81BB64-72DA-4E8D-B5D9-8BA54DE2DFEB}" type="datetimeFigureOut">
              <a:rPr lang="en-IN" smtClean="0"/>
              <a:t>26-08-2023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74046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81BB64-72DA-4E8D-B5D9-8BA54DE2DFEB}" type="datetimeFigureOut">
              <a:rPr lang="en-IN" smtClean="0"/>
              <a:t>26-08-2023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1262643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BB64-72DA-4E8D-B5D9-8BA54DE2DFEB}"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2070421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BB64-72DA-4E8D-B5D9-8BA54DE2DFEB}"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239284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881BB64-72DA-4E8D-B5D9-8BA54DE2DFEB}"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228877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1BB64-72DA-4E8D-B5D9-8BA54DE2DFEB}"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63905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81BB64-72DA-4E8D-B5D9-8BA54DE2DFEB}"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27920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81BB64-72DA-4E8D-B5D9-8BA54DE2DFEB}" type="datetimeFigureOut">
              <a:rPr lang="en-IN" smtClean="0"/>
              <a:t>26-08-2023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1172509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881BB64-72DA-4E8D-B5D9-8BA54DE2DFEB}" type="datetimeFigureOut">
              <a:rPr lang="en-IN" smtClean="0"/>
              <a:t>26-08-2023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279726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81BB64-72DA-4E8D-B5D9-8BA54DE2DFEB}" type="datetimeFigureOut">
              <a:rPr lang="en-IN" smtClean="0"/>
              <a:t>26-08-2023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3591818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881BB64-72DA-4E8D-B5D9-8BA54DE2DFEB}" type="datetimeFigureOut">
              <a:rPr lang="en-IN" smtClean="0"/>
              <a:t>26-08-2023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150358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81BB64-72DA-4E8D-B5D9-8BA54DE2DFEB}"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DE3BD-BAC8-47E1-8865-AB40D453FD22}" type="slidenum">
              <a:rPr lang="en-IN" smtClean="0"/>
              <a:t>‹#›</a:t>
            </a:fld>
            <a:endParaRPr lang="en-IN"/>
          </a:p>
        </p:txBody>
      </p:sp>
    </p:spTree>
    <p:extLst>
      <p:ext uri="{BB962C8B-B14F-4D97-AF65-F5344CB8AC3E}">
        <p14:creationId xmlns:p14="http://schemas.microsoft.com/office/powerpoint/2010/main" val="309261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881BB64-72DA-4E8D-B5D9-8BA54DE2DFEB}" type="datetimeFigureOut">
              <a:rPr lang="en-IN" smtClean="0"/>
              <a:t>26-08-2023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ADE3BD-BAC8-47E1-8865-AB40D453FD22}" type="slidenum">
              <a:rPr lang="en-IN" smtClean="0"/>
              <a:t>‹#›</a:t>
            </a:fld>
            <a:endParaRPr lang="en-IN"/>
          </a:p>
        </p:txBody>
      </p:sp>
    </p:spTree>
    <p:extLst>
      <p:ext uri="{BB962C8B-B14F-4D97-AF65-F5344CB8AC3E}">
        <p14:creationId xmlns:p14="http://schemas.microsoft.com/office/powerpoint/2010/main" val="402080588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anujsingh1195/Western-Countries-Financial-Data-Only-data?search=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Western%20Countries%20Financial%20Data.xlsx" TargetMode="External"/><Relationship Id="rId1" Type="http://schemas.openxmlformats.org/officeDocument/2006/relationships/slideLayout" Target="../slideLayouts/slideLayout6.xml"/><Relationship Id="rId4" Type="http://schemas.openxmlformats.org/officeDocument/2006/relationships/image" Target="../media/image9.tmp"/></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8D80AD-96B5-7914-D145-92F55AACED62}"/>
              </a:ext>
            </a:extLst>
          </p:cNvPr>
          <p:cNvSpPr>
            <a:spLocks noGrp="1"/>
          </p:cNvSpPr>
          <p:nvPr>
            <p:ph type="title"/>
          </p:nvPr>
        </p:nvSpPr>
        <p:spPr>
          <a:xfrm>
            <a:off x="839788" y="457200"/>
            <a:ext cx="4673116" cy="5403850"/>
          </a:xfrm>
        </p:spPr>
        <p:txBody>
          <a:bodyPr>
            <a:normAutofit/>
          </a:bodyPr>
          <a:lstStyle/>
          <a:p>
            <a:r>
              <a:rPr lang="en-US" sz="1900" b="0" i="0" u="none" strike="noStrike" cap="none" dirty="0">
                <a:solidFill>
                  <a:srgbClr val="000000"/>
                </a:solidFill>
                <a:highlight>
                  <a:srgbClr val="C0C0C0"/>
                </a:highlight>
                <a:latin typeface="Arial"/>
                <a:ea typeface="Arial"/>
                <a:cs typeface="Arial"/>
                <a:sym typeface="Arial"/>
              </a:rPr>
              <a:t>By Anuj Singh</a:t>
            </a:r>
            <a:br>
              <a:rPr lang="en-US" sz="1900" b="0" i="0" u="none" strike="noStrike" cap="none" dirty="0">
                <a:solidFill>
                  <a:srgbClr val="000000"/>
                </a:solidFill>
                <a:highlight>
                  <a:srgbClr val="C0C0C0"/>
                </a:highlight>
                <a:latin typeface="Arial"/>
                <a:ea typeface="Arial"/>
                <a:cs typeface="Arial"/>
                <a:sym typeface="Arial"/>
              </a:rPr>
            </a:br>
            <a:endParaRPr lang="en-IN" sz="1900" dirty="0">
              <a:highlight>
                <a:srgbClr val="C0C0C0"/>
              </a:highlight>
            </a:endParaRPr>
          </a:p>
        </p:txBody>
      </p:sp>
      <p:sp>
        <p:nvSpPr>
          <p:cNvPr id="6" name="Text Placeholder 5">
            <a:extLst>
              <a:ext uri="{FF2B5EF4-FFF2-40B4-BE49-F238E27FC236}">
                <a16:creationId xmlns:a16="http://schemas.microsoft.com/office/drawing/2014/main" id="{1786E863-FB33-0714-B8F0-25845FC00356}"/>
              </a:ext>
            </a:extLst>
          </p:cNvPr>
          <p:cNvSpPr>
            <a:spLocks noGrp="1"/>
          </p:cNvSpPr>
          <p:nvPr>
            <p:ph type="body" sz="half" idx="2"/>
          </p:nvPr>
        </p:nvSpPr>
        <p:spPr>
          <a:xfrm>
            <a:off x="839788" y="1497497"/>
            <a:ext cx="4673116" cy="1219200"/>
          </a:xfrm>
        </p:spPr>
        <p:txBody>
          <a:bodyPr/>
          <a:lstStyle/>
          <a:p>
            <a:r>
              <a:rPr lang="en-US" sz="1900" b="1" dirty="0">
                <a:latin typeface="Montserrat"/>
                <a:ea typeface="Montserrat"/>
                <a:cs typeface="Montserrat"/>
                <a:sym typeface="Montserrat"/>
              </a:rPr>
              <a:t>Business Analyst Career Program - Capstone Project</a:t>
            </a:r>
            <a:endParaRPr lang="en-US" sz="1900" b="0" i="0" u="none" strike="noStrike" cap="none" dirty="0">
              <a:solidFill>
                <a:srgbClr val="000000"/>
              </a:solidFill>
              <a:latin typeface="Arial"/>
              <a:ea typeface="Arial"/>
              <a:cs typeface="Arial"/>
              <a:sym typeface="Arial"/>
            </a:endParaRPr>
          </a:p>
          <a:p>
            <a:endParaRPr lang="en-IN" dirty="0"/>
          </a:p>
        </p:txBody>
      </p:sp>
      <p:pic>
        <p:nvPicPr>
          <p:cNvPr id="7" name="Google Shape;68;p15">
            <a:extLst>
              <a:ext uri="{FF2B5EF4-FFF2-40B4-BE49-F238E27FC236}">
                <a16:creationId xmlns:a16="http://schemas.microsoft.com/office/drawing/2014/main" id="{E0A855B2-6E0F-788B-85AA-6ED6854F5F86}"/>
              </a:ext>
            </a:extLst>
          </p:cNvPr>
          <p:cNvPicPr preferRelativeResize="0">
            <a:picLocks noGrp="1"/>
          </p:cNvPicPr>
          <p:nvPr>
            <p:ph type="pic" idx="1"/>
          </p:nvPr>
        </p:nvPicPr>
        <p:blipFill>
          <a:blip r:embed="rId2">
            <a:alphaModFix/>
          </a:blip>
          <a:srcRect t="1070" b="1070"/>
          <a:stretch>
            <a:fillRect/>
          </a:stretch>
        </p:blipFill>
        <p:spPr>
          <a:xfrm>
            <a:off x="6442075" y="1143000"/>
            <a:ext cx="4672013" cy="4572000"/>
          </a:xfrm>
          <a:prstGeom prst="rect">
            <a:avLst/>
          </a:prstGeom>
          <a:noFill/>
          <a:ln>
            <a:noFill/>
          </a:ln>
        </p:spPr>
      </p:pic>
    </p:spTree>
    <p:extLst>
      <p:ext uri="{BB962C8B-B14F-4D97-AF65-F5344CB8AC3E}">
        <p14:creationId xmlns:p14="http://schemas.microsoft.com/office/powerpoint/2010/main" val="3334937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6D6B-0DCE-5145-5E32-036F0CF2B926}"/>
              </a:ext>
            </a:extLst>
          </p:cNvPr>
          <p:cNvSpPr>
            <a:spLocks noGrp="1"/>
          </p:cNvSpPr>
          <p:nvPr>
            <p:ph type="title"/>
          </p:nvPr>
        </p:nvSpPr>
        <p:spPr/>
        <p:txBody>
          <a:bodyPr/>
          <a:lstStyle/>
          <a:p>
            <a:r>
              <a:rPr lang="en-US" dirty="0"/>
              <a:t>Total profit in descending order.</a:t>
            </a:r>
            <a:endParaRPr lang="en-IN" dirty="0"/>
          </a:p>
        </p:txBody>
      </p:sp>
      <p:pic>
        <p:nvPicPr>
          <p:cNvPr id="5" name="Content Placeholder 4">
            <a:extLst>
              <a:ext uri="{FF2B5EF4-FFF2-40B4-BE49-F238E27FC236}">
                <a16:creationId xmlns:a16="http://schemas.microsoft.com/office/drawing/2014/main" id="{50FB3D3A-0E53-2C0D-4419-5EC4985200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1627691" y="2191769"/>
            <a:ext cx="8725767" cy="3076267"/>
          </a:xfrm>
        </p:spPr>
      </p:pic>
    </p:spTree>
    <p:extLst>
      <p:ext uri="{BB962C8B-B14F-4D97-AF65-F5344CB8AC3E}">
        <p14:creationId xmlns:p14="http://schemas.microsoft.com/office/powerpoint/2010/main" val="38246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68CA-522B-E63B-CE5C-34D57BA1CB6F}"/>
              </a:ext>
            </a:extLst>
          </p:cNvPr>
          <p:cNvSpPr>
            <a:spLocks noGrp="1"/>
          </p:cNvSpPr>
          <p:nvPr>
            <p:ph type="title"/>
          </p:nvPr>
        </p:nvSpPr>
        <p:spPr>
          <a:xfrm>
            <a:off x="838200" y="232229"/>
            <a:ext cx="10515600" cy="740229"/>
          </a:xfrm>
        </p:spPr>
        <p:txBody>
          <a:bodyPr>
            <a:normAutofit/>
          </a:bodyPr>
          <a:lstStyle/>
          <a:p>
            <a:pPr algn="ctr"/>
            <a:r>
              <a:rPr lang="en-US" sz="3500" dirty="0"/>
              <a:t>Data insert in SQL</a:t>
            </a:r>
            <a:endParaRPr lang="en-IN" sz="3500" dirty="0"/>
          </a:p>
        </p:txBody>
      </p:sp>
      <p:pic>
        <p:nvPicPr>
          <p:cNvPr id="4" name="Content Placeholder 3">
            <a:extLst>
              <a:ext uri="{FF2B5EF4-FFF2-40B4-BE49-F238E27FC236}">
                <a16:creationId xmlns:a16="http://schemas.microsoft.com/office/drawing/2014/main" id="{FB519A87-F11C-93B1-018D-5BDEB52BA4B3}"/>
              </a:ext>
            </a:extLst>
          </p:cNvPr>
          <p:cNvPicPr>
            <a:picLocks noGrp="1" noChangeAspect="1"/>
          </p:cNvPicPr>
          <p:nvPr>
            <p:ph idx="1"/>
          </p:nvPr>
        </p:nvPicPr>
        <p:blipFill>
          <a:blip r:embed="rId2"/>
          <a:stretch>
            <a:fillRect/>
          </a:stretch>
        </p:blipFill>
        <p:spPr>
          <a:xfrm>
            <a:off x="537029" y="1122702"/>
            <a:ext cx="11030857" cy="5757863"/>
          </a:xfrm>
          <a:prstGeom prst="rect">
            <a:avLst/>
          </a:prstGeom>
        </p:spPr>
      </p:pic>
    </p:spTree>
    <p:extLst>
      <p:ext uri="{BB962C8B-B14F-4D97-AF65-F5344CB8AC3E}">
        <p14:creationId xmlns:p14="http://schemas.microsoft.com/office/powerpoint/2010/main" val="2745071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3A81-B169-D43F-FF30-7090AE08A1CC}"/>
              </a:ext>
            </a:extLst>
          </p:cNvPr>
          <p:cNvSpPr>
            <a:spLocks noGrp="1"/>
          </p:cNvSpPr>
          <p:nvPr>
            <p:ph type="title"/>
          </p:nvPr>
        </p:nvSpPr>
        <p:spPr>
          <a:xfrm>
            <a:off x="838200" y="174171"/>
            <a:ext cx="10515600" cy="812801"/>
          </a:xfrm>
        </p:spPr>
        <p:txBody>
          <a:bodyPr>
            <a:normAutofit/>
          </a:bodyPr>
          <a:lstStyle/>
          <a:p>
            <a:pPr algn="ctr"/>
            <a:r>
              <a:rPr lang="en-US" sz="3800" b="1" u="sng" dirty="0"/>
              <a:t>Running Queries IN SQL</a:t>
            </a:r>
            <a:endParaRPr lang="en-IN" sz="3800" dirty="0"/>
          </a:p>
        </p:txBody>
      </p:sp>
      <p:pic>
        <p:nvPicPr>
          <p:cNvPr id="4" name="Content Placeholder 3">
            <a:extLst>
              <a:ext uri="{FF2B5EF4-FFF2-40B4-BE49-F238E27FC236}">
                <a16:creationId xmlns:a16="http://schemas.microsoft.com/office/drawing/2014/main" id="{4BA1CE6F-02AA-FAF8-63FC-45C6AD8ED186}"/>
              </a:ext>
            </a:extLst>
          </p:cNvPr>
          <p:cNvPicPr>
            <a:picLocks noGrp="1" noChangeAspect="1"/>
          </p:cNvPicPr>
          <p:nvPr>
            <p:ph idx="1"/>
          </p:nvPr>
        </p:nvPicPr>
        <p:blipFill>
          <a:blip r:embed="rId2"/>
          <a:stretch>
            <a:fillRect/>
          </a:stretch>
        </p:blipFill>
        <p:spPr>
          <a:xfrm>
            <a:off x="910066" y="986972"/>
            <a:ext cx="10371867" cy="5834175"/>
          </a:xfrm>
          <a:prstGeom prst="rect">
            <a:avLst/>
          </a:prstGeom>
        </p:spPr>
      </p:pic>
    </p:spTree>
    <p:extLst>
      <p:ext uri="{BB962C8B-B14F-4D97-AF65-F5344CB8AC3E}">
        <p14:creationId xmlns:p14="http://schemas.microsoft.com/office/powerpoint/2010/main" val="3055885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6BB2AE-D52B-94A1-30FE-EA429FFDD1CD}"/>
              </a:ext>
            </a:extLst>
          </p:cNvPr>
          <p:cNvPicPr>
            <a:picLocks noChangeAspect="1"/>
          </p:cNvPicPr>
          <p:nvPr/>
        </p:nvPicPr>
        <p:blipFill>
          <a:blip r:embed="rId2"/>
          <a:stretch>
            <a:fillRect/>
          </a:stretch>
        </p:blipFill>
        <p:spPr>
          <a:xfrm>
            <a:off x="0" y="232229"/>
            <a:ext cx="12192000" cy="6168570"/>
          </a:xfrm>
          <a:prstGeom prst="rect">
            <a:avLst/>
          </a:prstGeom>
        </p:spPr>
      </p:pic>
    </p:spTree>
    <p:extLst>
      <p:ext uri="{BB962C8B-B14F-4D97-AF65-F5344CB8AC3E}">
        <p14:creationId xmlns:p14="http://schemas.microsoft.com/office/powerpoint/2010/main" val="199160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83E846-4E1E-D180-1E31-D6E1D99561DB}"/>
              </a:ext>
            </a:extLst>
          </p:cNvPr>
          <p:cNvPicPr>
            <a:picLocks noChangeAspect="1"/>
          </p:cNvPicPr>
          <p:nvPr/>
        </p:nvPicPr>
        <p:blipFill>
          <a:blip r:embed="rId2"/>
          <a:stretch>
            <a:fillRect/>
          </a:stretch>
        </p:blipFill>
        <p:spPr>
          <a:xfrm>
            <a:off x="0" y="0"/>
            <a:ext cx="12192000" cy="6415313"/>
          </a:xfrm>
          <a:prstGeom prst="rect">
            <a:avLst/>
          </a:prstGeom>
        </p:spPr>
      </p:pic>
    </p:spTree>
    <p:extLst>
      <p:ext uri="{BB962C8B-B14F-4D97-AF65-F5344CB8AC3E}">
        <p14:creationId xmlns:p14="http://schemas.microsoft.com/office/powerpoint/2010/main" val="913764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7F1D-C112-C1BC-CD9B-90E10FFD4FA4}"/>
              </a:ext>
            </a:extLst>
          </p:cNvPr>
          <p:cNvSpPr>
            <a:spLocks noGrp="1"/>
          </p:cNvSpPr>
          <p:nvPr>
            <p:ph type="title"/>
          </p:nvPr>
        </p:nvSpPr>
        <p:spPr>
          <a:xfrm>
            <a:off x="838200" y="365125"/>
            <a:ext cx="10515600" cy="880955"/>
          </a:xfrm>
        </p:spPr>
        <p:txBody>
          <a:bodyPr>
            <a:normAutofit/>
          </a:bodyPr>
          <a:lstStyle/>
          <a:p>
            <a:pPr algn="ctr"/>
            <a:r>
              <a:rPr lang="en-US" sz="2800" dirty="0"/>
              <a:t>Import the Data from the SQL Database into Power-BI</a:t>
            </a:r>
            <a:endParaRPr lang="en-IN" sz="2800" dirty="0"/>
          </a:p>
        </p:txBody>
      </p:sp>
      <p:pic>
        <p:nvPicPr>
          <p:cNvPr id="5" name="Content Placeholder 4">
            <a:extLst>
              <a:ext uri="{FF2B5EF4-FFF2-40B4-BE49-F238E27FC236}">
                <a16:creationId xmlns:a16="http://schemas.microsoft.com/office/drawing/2014/main" id="{16AEA479-8A0C-F177-680B-F51FFD99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51" y="1368379"/>
            <a:ext cx="9621671" cy="5041987"/>
          </a:xfrm>
        </p:spPr>
      </p:pic>
    </p:spTree>
    <p:extLst>
      <p:ext uri="{BB962C8B-B14F-4D97-AF65-F5344CB8AC3E}">
        <p14:creationId xmlns:p14="http://schemas.microsoft.com/office/powerpoint/2010/main" val="240918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033FB8-379C-CB2F-77E5-3C9184F2315B}"/>
              </a:ext>
            </a:extLst>
          </p:cNvPr>
          <p:cNvSpPr>
            <a:spLocks noGrp="1"/>
          </p:cNvSpPr>
          <p:nvPr>
            <p:ph type="title"/>
          </p:nvPr>
        </p:nvSpPr>
        <p:spPr>
          <a:xfrm>
            <a:off x="838200" y="136478"/>
            <a:ext cx="10515600" cy="544559"/>
          </a:xfrm>
        </p:spPr>
        <p:txBody>
          <a:bodyPr>
            <a:normAutofit fontScale="90000"/>
          </a:bodyPr>
          <a:lstStyle/>
          <a:p>
            <a:pPr algn="ctr"/>
            <a:r>
              <a:rPr lang="en-US" sz="3500" dirty="0"/>
              <a:t>Power BI Dashboard</a:t>
            </a:r>
            <a:endParaRPr lang="en-IN" sz="3500" dirty="0"/>
          </a:p>
        </p:txBody>
      </p:sp>
      <p:pic>
        <p:nvPicPr>
          <p:cNvPr id="7" name="Content Placeholder 6">
            <a:extLst>
              <a:ext uri="{FF2B5EF4-FFF2-40B4-BE49-F238E27FC236}">
                <a16:creationId xmlns:a16="http://schemas.microsoft.com/office/drawing/2014/main" id="{CEC36A54-FCF1-D105-B675-F00E0B087D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980" y="1060446"/>
            <a:ext cx="10480071" cy="5641949"/>
          </a:xfrm>
        </p:spPr>
      </p:pic>
    </p:spTree>
    <p:extLst>
      <p:ext uri="{BB962C8B-B14F-4D97-AF65-F5344CB8AC3E}">
        <p14:creationId xmlns:p14="http://schemas.microsoft.com/office/powerpoint/2010/main" val="48754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D74B1424-F992-913F-7B74-5F61F21F18F2}"/>
              </a:ext>
            </a:extLst>
          </p:cNvPr>
          <p:cNvSpPr>
            <a:spLocks noGrp="1"/>
          </p:cNvSpPr>
          <p:nvPr>
            <p:ph type="title"/>
          </p:nvPr>
        </p:nvSpPr>
        <p:spPr>
          <a:xfrm>
            <a:off x="646111" y="109182"/>
            <a:ext cx="9404723" cy="900752"/>
          </a:xfrm>
        </p:spPr>
        <p:txBody>
          <a:bodyPr/>
          <a:lstStyle/>
          <a:p>
            <a:pPr algn="ctr"/>
            <a:r>
              <a:rPr lang="en-US" sz="3200" dirty="0"/>
              <a:t>Power BI Dashboard</a:t>
            </a:r>
            <a:endParaRPr lang="en-IN" sz="3200" dirty="0"/>
          </a:p>
        </p:txBody>
      </p:sp>
      <p:pic>
        <p:nvPicPr>
          <p:cNvPr id="26" name="Content Placeholder 25">
            <a:extLst>
              <a:ext uri="{FF2B5EF4-FFF2-40B4-BE49-F238E27FC236}">
                <a16:creationId xmlns:a16="http://schemas.microsoft.com/office/drawing/2014/main" id="{1B51D4AB-3C2F-C950-6F67-0AA6B66D4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765" y="1323834"/>
            <a:ext cx="9404722" cy="5236148"/>
          </a:xfrm>
        </p:spPr>
      </p:pic>
    </p:spTree>
    <p:extLst>
      <p:ext uri="{BB962C8B-B14F-4D97-AF65-F5344CB8AC3E}">
        <p14:creationId xmlns:p14="http://schemas.microsoft.com/office/powerpoint/2010/main" val="657064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FB75-FA03-E141-AD1A-4F5CC405E7DF}"/>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877106C0-B327-EC68-91C9-11DE3DF3C0BC}"/>
              </a:ext>
            </a:extLst>
          </p:cNvPr>
          <p:cNvSpPr>
            <a:spLocks noGrp="1"/>
          </p:cNvSpPr>
          <p:nvPr>
            <p:ph idx="1"/>
          </p:nvPr>
        </p:nvSpPr>
        <p:spPr/>
        <p:txBody>
          <a:bodyPr>
            <a:normAutofit fontScale="92500" lnSpcReduction="10000"/>
          </a:bodyPr>
          <a:lstStyle/>
          <a:p>
            <a:pPr marL="0" indent="0" algn="just">
              <a:buNone/>
            </a:pPr>
            <a:r>
              <a:rPr lang="en-US" dirty="0"/>
              <a:t>	</a:t>
            </a:r>
            <a:r>
              <a:rPr lang="en-US" sz="2400" dirty="0"/>
              <a:t>This project delves into the dataset's intricacies to uncover meaningful insights that can assist businesses in making informed decisions. By combining various analytical techniques and visualization tools, we aim to provide a holistic view of financial performance, enabling stakeholders to navigate the complexities of Western markets with confidence.</a:t>
            </a:r>
          </a:p>
          <a:p>
            <a:pPr marL="0" indent="0" algn="just">
              <a:buNone/>
            </a:pPr>
            <a:r>
              <a:rPr lang="en-US" sz="2400" dirty="0"/>
              <a:t>	As we proceed through the project, we will apply data manipulation, visualization, and analysis techniques to extract valuable insights from the dataset. Our goal is to empower businesses with actionable information that can drive growth, optimize operations, and enhance profitability in the dynamic landscape of Western countries' economies.</a:t>
            </a:r>
          </a:p>
          <a:p>
            <a:endParaRPr lang="en-IN" dirty="0"/>
          </a:p>
        </p:txBody>
      </p:sp>
    </p:spTree>
    <p:extLst>
      <p:ext uri="{BB962C8B-B14F-4D97-AF65-F5344CB8AC3E}">
        <p14:creationId xmlns:p14="http://schemas.microsoft.com/office/powerpoint/2010/main" val="1366442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A6D2-C252-1A69-4730-BA6D6EB4D806}"/>
              </a:ext>
            </a:extLst>
          </p:cNvPr>
          <p:cNvSpPr>
            <a:spLocks noGrp="1"/>
          </p:cNvSpPr>
          <p:nvPr>
            <p:ph type="title"/>
          </p:nvPr>
        </p:nvSpPr>
        <p:spPr/>
        <p:txBody>
          <a:bodyPr/>
          <a:lstStyle/>
          <a:p>
            <a:pPr algn="ctr"/>
            <a:r>
              <a:rPr lang="en-IN" dirty="0"/>
              <a:t>Endnotes</a:t>
            </a:r>
          </a:p>
        </p:txBody>
      </p:sp>
      <p:sp>
        <p:nvSpPr>
          <p:cNvPr id="3" name="Content Placeholder 2">
            <a:extLst>
              <a:ext uri="{FF2B5EF4-FFF2-40B4-BE49-F238E27FC236}">
                <a16:creationId xmlns:a16="http://schemas.microsoft.com/office/drawing/2014/main" id="{FD3A92C2-6276-34CD-DC72-BC20619EEDA3}"/>
              </a:ext>
            </a:extLst>
          </p:cNvPr>
          <p:cNvSpPr>
            <a:spLocks noGrp="1"/>
          </p:cNvSpPr>
          <p:nvPr>
            <p:ph idx="1"/>
          </p:nvPr>
        </p:nvSpPr>
        <p:spPr/>
        <p:txBody>
          <a:bodyPr/>
          <a:lstStyle/>
          <a:p>
            <a:pPr marL="0" indent="0">
              <a:buNone/>
            </a:pPr>
            <a:r>
              <a:rPr lang="en-IN" dirty="0"/>
              <a:t>Reference Links:-</a:t>
            </a:r>
          </a:p>
          <a:p>
            <a:pPr marL="0" indent="0">
              <a:buNone/>
            </a:pPr>
            <a:r>
              <a:rPr lang="en-IN" dirty="0"/>
              <a:t>	</a:t>
            </a:r>
            <a:r>
              <a:rPr lang="en-IN" sz="2500" dirty="0"/>
              <a:t>Excel file, Power-BI file: </a:t>
            </a:r>
            <a:r>
              <a:rPr lang="en-US" sz="1600" dirty="0">
                <a:hlinkClick r:id="rId2"/>
              </a:rPr>
              <a:t>Western-Countries-Financial-Data-Only-data/ at main · anujsingh1195/Western-Countries-Financial-Data-Only-data (github.com)</a:t>
            </a:r>
            <a:endParaRPr lang="en-IN" sz="2500" dirty="0"/>
          </a:p>
        </p:txBody>
      </p:sp>
    </p:spTree>
    <p:extLst>
      <p:ext uri="{BB962C8B-B14F-4D97-AF65-F5344CB8AC3E}">
        <p14:creationId xmlns:p14="http://schemas.microsoft.com/office/powerpoint/2010/main" val="368500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5784-391F-0A9D-1950-F9FA1802E1CF}"/>
              </a:ext>
            </a:extLst>
          </p:cNvPr>
          <p:cNvSpPr>
            <a:spLocks noGrp="1"/>
          </p:cNvSpPr>
          <p:nvPr>
            <p:ph type="title"/>
          </p:nvPr>
        </p:nvSpPr>
        <p:spPr>
          <a:xfrm>
            <a:off x="839788" y="457200"/>
            <a:ext cx="3932237" cy="1084997"/>
          </a:xfrm>
        </p:spPr>
        <p:txBody>
          <a:bodyPr/>
          <a:lstStyle/>
          <a:p>
            <a:r>
              <a:rPr lang="en-IN" sz="1900" b="1" i="0" u="none" strike="noStrike" cap="none" dirty="0">
                <a:solidFill>
                  <a:srgbClr val="04A57E"/>
                </a:solidFill>
                <a:latin typeface="Montserrat"/>
                <a:ea typeface="Montserrat"/>
                <a:cs typeface="Montserrat"/>
                <a:sym typeface="Montserrat"/>
              </a:rPr>
              <a:t>Introduction:</a:t>
            </a:r>
            <a:br>
              <a:rPr lang="en-IN" sz="3600" b="0" i="0" u="none" strike="noStrike" cap="none" dirty="0">
                <a:solidFill>
                  <a:srgbClr val="000000"/>
                </a:solidFill>
                <a:latin typeface="Arial"/>
                <a:ea typeface="Arial"/>
                <a:cs typeface="Arial"/>
                <a:sym typeface="Arial"/>
              </a:rPr>
            </a:br>
            <a:endParaRPr lang="en-IN" dirty="0"/>
          </a:p>
        </p:txBody>
      </p:sp>
      <p:pic>
        <p:nvPicPr>
          <p:cNvPr id="6" name="Picture Placeholder 5">
            <a:extLst>
              <a:ext uri="{FF2B5EF4-FFF2-40B4-BE49-F238E27FC236}">
                <a16:creationId xmlns:a16="http://schemas.microsoft.com/office/drawing/2014/main" id="{B19ED6E0-8603-C36E-C936-7D934D43B27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2500" r="32500"/>
          <a:stretch>
            <a:fillRect/>
          </a:stretch>
        </p:blipFill>
        <p:spPr/>
      </p:pic>
      <p:sp>
        <p:nvSpPr>
          <p:cNvPr id="3" name="Content Placeholder 2">
            <a:extLst>
              <a:ext uri="{FF2B5EF4-FFF2-40B4-BE49-F238E27FC236}">
                <a16:creationId xmlns:a16="http://schemas.microsoft.com/office/drawing/2014/main" id="{EBCF316B-C98A-6907-F919-49CC22FE34A2}"/>
              </a:ext>
            </a:extLst>
          </p:cNvPr>
          <p:cNvSpPr>
            <a:spLocks noGrp="1"/>
          </p:cNvSpPr>
          <p:nvPr>
            <p:ph type="body" sz="half" idx="2"/>
          </p:nvPr>
        </p:nvSpPr>
        <p:spPr>
          <a:xfrm>
            <a:off x="839788" y="2057400"/>
            <a:ext cx="4714851" cy="3811588"/>
          </a:xfrm>
        </p:spPr>
        <p:txBody>
          <a:bodyPr>
            <a:normAutofit fontScale="92500" lnSpcReduction="10000"/>
          </a:bodyPr>
          <a:lstStyle/>
          <a:p>
            <a:pPr marL="0" indent="0" algn="just">
              <a:buNone/>
            </a:pPr>
            <a:r>
              <a:rPr lang="en-US" dirty="0"/>
              <a:t>	</a:t>
            </a:r>
            <a:r>
              <a:rPr lang="en-US" sz="2000" dirty="0"/>
              <a:t>In today's data-driven business landscape, making informed decisions is crucial for sustainable growth and success. This project, "Business Analytics on Western Countries Financial Data," delves into the world of financial data analysis to uncover valuable insights that can drive strategic actions. By harnessing the power of tools such as SQL, Excel, Power BI, and possibly Tableau, we aim to unravel patterns, trends, and correlations within the financial data of Western countries.</a:t>
            </a:r>
            <a:endParaRPr lang="en-IN" sz="2000" dirty="0"/>
          </a:p>
        </p:txBody>
      </p:sp>
    </p:spTree>
    <p:extLst>
      <p:ext uri="{BB962C8B-B14F-4D97-AF65-F5344CB8AC3E}">
        <p14:creationId xmlns:p14="http://schemas.microsoft.com/office/powerpoint/2010/main" val="219946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FB15F93-9115-1EBA-7CC4-C2EB3471B4B7}"/>
              </a:ext>
            </a:extLst>
          </p:cNvPr>
          <p:cNvSpPr>
            <a:spLocks noGrp="1"/>
          </p:cNvSpPr>
          <p:nvPr>
            <p:ph type="title"/>
          </p:nvPr>
        </p:nvSpPr>
        <p:spPr/>
        <p:txBody>
          <a:bodyPr/>
          <a:lstStyle/>
          <a:p>
            <a:r>
              <a:rPr lang="en-IN" dirty="0">
                <a:ln w="0"/>
                <a:effectLst>
                  <a:outerShdw blurRad="38100" dist="19050" dir="2700000" algn="tl" rotWithShape="0">
                    <a:schemeClr val="dk1">
                      <a:alpha val="40000"/>
                    </a:schemeClr>
                  </a:outerShdw>
                </a:effectLst>
              </a:rPr>
              <a:t>Objectives</a:t>
            </a:r>
          </a:p>
        </p:txBody>
      </p:sp>
      <p:sp>
        <p:nvSpPr>
          <p:cNvPr id="10" name="Content Placeholder 9">
            <a:extLst>
              <a:ext uri="{FF2B5EF4-FFF2-40B4-BE49-F238E27FC236}">
                <a16:creationId xmlns:a16="http://schemas.microsoft.com/office/drawing/2014/main" id="{061EA71B-4A41-D61E-D130-7E21759AD302}"/>
              </a:ext>
            </a:extLst>
          </p:cNvPr>
          <p:cNvSpPr>
            <a:spLocks noGrp="1"/>
          </p:cNvSpPr>
          <p:nvPr>
            <p:ph idx="1"/>
          </p:nvPr>
        </p:nvSpPr>
        <p:spPr/>
        <p:txBody>
          <a:bodyPr>
            <a:normAutofit fontScale="85000" lnSpcReduction="20000"/>
          </a:bodyPr>
          <a:lstStyle/>
          <a:p>
            <a:pPr algn="just">
              <a:buFont typeface="Wingdings" panose="05000000000000000000" pitchFamily="2" charset="2"/>
              <a:buChar char="q"/>
            </a:pPr>
            <a:r>
              <a:rPr lang="en-US" sz="2100" dirty="0">
                <a:ln w="0"/>
                <a:effectLst>
                  <a:outerShdw blurRad="38100" dist="19050" dir="2700000" algn="tl" rotWithShape="0">
                    <a:schemeClr val="dk1">
                      <a:alpha val="40000"/>
                    </a:schemeClr>
                  </a:outerShdw>
                </a:effectLst>
              </a:rPr>
              <a:t>Data Exploration: </a:t>
            </a:r>
            <a:r>
              <a:rPr lang="en-US" sz="2100" dirty="0"/>
              <a:t>Through thorough examination and visualization of the dataset, we aim to identify underlying trends, anomalies, and potential areas of interest within the financial data.</a:t>
            </a:r>
          </a:p>
          <a:p>
            <a:pPr algn="just">
              <a:buFont typeface="Wingdings" panose="05000000000000000000" pitchFamily="2" charset="2"/>
              <a:buChar char="q"/>
            </a:pPr>
            <a:endParaRPr lang="en-US" sz="2100" dirty="0"/>
          </a:p>
          <a:p>
            <a:pPr algn="just">
              <a:buFont typeface="Wingdings" panose="05000000000000000000" pitchFamily="2" charset="2"/>
              <a:buChar char="q"/>
            </a:pPr>
            <a:r>
              <a:rPr lang="en-US" sz="2100" dirty="0">
                <a:ln w="0"/>
                <a:effectLst>
                  <a:outerShdw blurRad="38100" dist="19050" dir="2700000" algn="tl" rotWithShape="0">
                    <a:schemeClr val="dk1">
                      <a:alpha val="40000"/>
                    </a:schemeClr>
                  </a:outerShdw>
                </a:effectLst>
              </a:rPr>
              <a:t>Insight Generation: </a:t>
            </a:r>
            <a:r>
              <a:rPr lang="en-US" sz="2100" dirty="0"/>
              <a:t>By employing various analytical techniques, we intend to extract meaningful insights that can aid in understanding the financial performance of Western countries.</a:t>
            </a:r>
          </a:p>
          <a:p>
            <a:pPr algn="just">
              <a:buFont typeface="Wingdings" panose="05000000000000000000" pitchFamily="2" charset="2"/>
              <a:buChar char="q"/>
            </a:pPr>
            <a:endParaRPr lang="en-US" sz="2100" dirty="0"/>
          </a:p>
          <a:p>
            <a:pPr algn="just">
              <a:buFont typeface="Wingdings" panose="05000000000000000000" pitchFamily="2" charset="2"/>
              <a:buChar char="q"/>
            </a:pPr>
            <a:r>
              <a:rPr lang="en-US" sz="2100" dirty="0">
                <a:ln w="0"/>
                <a:effectLst>
                  <a:outerShdw blurRad="38100" dist="19050" dir="2700000" algn="tl" rotWithShape="0">
                    <a:schemeClr val="dk1">
                      <a:alpha val="40000"/>
                    </a:schemeClr>
                  </a:outerShdw>
                </a:effectLst>
              </a:rPr>
              <a:t>Dashboard Creation: </a:t>
            </a:r>
            <a:r>
              <a:rPr lang="en-US" sz="2100" dirty="0"/>
              <a:t>Using Power BI and optionally Tableau, we will design an interactive dashboard that presents key findings and metrics in a visually engaging manner.</a:t>
            </a:r>
          </a:p>
          <a:p>
            <a:pPr algn="just">
              <a:buFont typeface="Wingdings" panose="05000000000000000000" pitchFamily="2" charset="2"/>
              <a:buChar char="q"/>
            </a:pPr>
            <a:endParaRPr lang="en-US" sz="2100" dirty="0"/>
          </a:p>
          <a:p>
            <a:pPr algn="just">
              <a:buFont typeface="Wingdings" panose="05000000000000000000" pitchFamily="2" charset="2"/>
              <a:buChar char="q"/>
            </a:pPr>
            <a:r>
              <a:rPr lang="en-US" sz="2100" dirty="0">
                <a:ln w="0"/>
                <a:effectLst>
                  <a:outerShdw blurRad="38100" dist="19050" dir="2700000" algn="tl" rotWithShape="0">
                    <a:schemeClr val="dk1">
                      <a:alpha val="40000"/>
                    </a:schemeClr>
                  </a:outerShdw>
                </a:effectLst>
              </a:rPr>
              <a:t>Business Implications: </a:t>
            </a:r>
            <a:r>
              <a:rPr lang="en-US" sz="2100" dirty="0"/>
              <a:t>The insights gained from this analysis will be translated into actionable recommendations for businesses operating in Western countries, enabling them to make well-informed decisions.</a:t>
            </a:r>
          </a:p>
          <a:p>
            <a:endParaRPr lang="en-IN" dirty="0"/>
          </a:p>
        </p:txBody>
      </p:sp>
    </p:spTree>
    <p:extLst>
      <p:ext uri="{BB962C8B-B14F-4D97-AF65-F5344CB8AC3E}">
        <p14:creationId xmlns:p14="http://schemas.microsoft.com/office/powerpoint/2010/main" val="276359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93C1-B349-2E17-465B-F8D3909C9020}"/>
              </a:ext>
            </a:extLst>
          </p:cNvPr>
          <p:cNvSpPr>
            <a:spLocks noGrp="1"/>
          </p:cNvSpPr>
          <p:nvPr>
            <p:ph type="title"/>
          </p:nvPr>
        </p:nvSpPr>
        <p:spPr>
          <a:xfrm>
            <a:off x="838200" y="337830"/>
            <a:ext cx="10515600" cy="1325563"/>
          </a:xfrm>
        </p:spPr>
        <p:txBody>
          <a:bodyPr>
            <a:normAutofit/>
          </a:bodyPr>
          <a:lstStyle/>
          <a:p>
            <a:r>
              <a:rPr lang="en-US" dirty="0"/>
              <a:t>Dataset Source and Key Features</a:t>
            </a:r>
            <a:endParaRPr lang="en-IN" dirty="0"/>
          </a:p>
        </p:txBody>
      </p:sp>
      <p:sp>
        <p:nvSpPr>
          <p:cNvPr id="3" name="Content Placeholder 2">
            <a:extLst>
              <a:ext uri="{FF2B5EF4-FFF2-40B4-BE49-F238E27FC236}">
                <a16:creationId xmlns:a16="http://schemas.microsoft.com/office/drawing/2014/main" id="{D9EFD454-9F10-3FAD-E5C9-51D33C48D048}"/>
              </a:ext>
            </a:extLst>
          </p:cNvPr>
          <p:cNvSpPr>
            <a:spLocks noGrp="1"/>
          </p:cNvSpPr>
          <p:nvPr>
            <p:ph idx="1"/>
          </p:nvPr>
        </p:nvSpPr>
        <p:spPr/>
        <p:txBody>
          <a:bodyPr>
            <a:no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The dataset used for this project originates from diverse Western countries and encompasses a range of financial attributes. The key features within the dataset include: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Segment: The classification of market segments.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Country: The Western country associated with the financial data.</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Product: The product or service offered.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Discount Band: The level of discounts applied.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Units Sold: The quantity of units sold.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Manufacturing Price: The cost of producing each unit.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Sale Price: The price at which units are sold.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3904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F2D47F-69D4-3721-D7FE-37BAFAA59AB1}"/>
              </a:ext>
            </a:extLst>
          </p:cNvPr>
          <p:cNvSpPr txBox="1"/>
          <p:nvPr/>
        </p:nvSpPr>
        <p:spPr>
          <a:xfrm>
            <a:off x="682386" y="1255596"/>
            <a:ext cx="7765577" cy="356719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en-IN" sz="1800" b="1" kern="100" dirty="0">
                <a:effectLst/>
                <a:latin typeface="Calibri" panose="020F0502020204030204" pitchFamily="34" charset="0"/>
                <a:ea typeface="Calibri" panose="020F0502020204030204" pitchFamily="34" charset="0"/>
                <a:cs typeface="Mangal" panose="02040503050203030202" pitchFamily="18" charset="0"/>
              </a:rPr>
              <a:t>Gross Sales: The total revenue before accounting for discounts and costs.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spcAft>
                <a:spcPts val="800"/>
              </a:spcAft>
              <a:buFont typeface="Wingdings" panose="05000000000000000000" pitchFamily="2" charset="2"/>
              <a:buChar char="q"/>
            </a:pPr>
            <a:r>
              <a:rPr lang="en-IN" sz="1800" b="1" kern="100" dirty="0">
                <a:effectLst/>
                <a:latin typeface="Calibri" panose="020F0502020204030204" pitchFamily="34" charset="0"/>
                <a:ea typeface="Calibri" panose="020F0502020204030204" pitchFamily="34" charset="0"/>
                <a:cs typeface="Mangal" panose="02040503050203030202" pitchFamily="18" charset="0"/>
              </a:rPr>
              <a:t>Discounts: The monetary value of discounts applied.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spcAft>
                <a:spcPts val="800"/>
              </a:spcAft>
              <a:buFont typeface="Wingdings" panose="05000000000000000000" pitchFamily="2" charset="2"/>
              <a:buChar char="q"/>
            </a:pPr>
            <a:r>
              <a:rPr lang="en-IN" sz="1800" b="1" kern="100" dirty="0">
                <a:effectLst/>
                <a:latin typeface="Calibri" panose="020F0502020204030204" pitchFamily="34" charset="0"/>
                <a:ea typeface="Calibri" panose="020F0502020204030204" pitchFamily="34" charset="0"/>
                <a:cs typeface="Mangal" panose="02040503050203030202" pitchFamily="18" charset="0"/>
              </a:rPr>
              <a:t>Sales: The net revenue after discounts.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spcAft>
                <a:spcPts val="800"/>
              </a:spcAft>
              <a:buFont typeface="Wingdings" panose="05000000000000000000" pitchFamily="2" charset="2"/>
              <a:buChar char="q"/>
            </a:pPr>
            <a:r>
              <a:rPr lang="en-IN" sz="1800" b="1" kern="100" dirty="0">
                <a:effectLst/>
                <a:latin typeface="Calibri" panose="020F0502020204030204" pitchFamily="34" charset="0"/>
                <a:ea typeface="Calibri" panose="020F0502020204030204" pitchFamily="34" charset="0"/>
                <a:cs typeface="Mangal" panose="02040503050203030202" pitchFamily="18" charset="0"/>
              </a:rPr>
              <a:t>COGS (Cost of Goods Sold): The cost of producing the sold units.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spcAft>
                <a:spcPts val="800"/>
              </a:spcAft>
              <a:buFont typeface="Wingdings" panose="05000000000000000000" pitchFamily="2" charset="2"/>
              <a:buChar char="q"/>
            </a:pPr>
            <a:r>
              <a:rPr lang="en-IN" sz="1800" b="1" kern="100" dirty="0">
                <a:effectLst/>
                <a:latin typeface="Calibri" panose="020F0502020204030204" pitchFamily="34" charset="0"/>
                <a:ea typeface="Calibri" panose="020F0502020204030204" pitchFamily="34" charset="0"/>
                <a:cs typeface="Mangal" panose="02040503050203030202" pitchFamily="18" charset="0"/>
              </a:rPr>
              <a:t>Profit: The net profit obtained from sales.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spcAft>
                <a:spcPts val="800"/>
              </a:spcAft>
              <a:buFont typeface="Wingdings" panose="05000000000000000000" pitchFamily="2" charset="2"/>
              <a:buChar char="q"/>
            </a:pPr>
            <a:r>
              <a:rPr lang="en-IN" sz="1800" b="1" kern="100" dirty="0">
                <a:effectLst/>
                <a:latin typeface="Calibri" panose="020F0502020204030204" pitchFamily="34" charset="0"/>
                <a:ea typeface="Calibri" panose="020F0502020204030204" pitchFamily="34" charset="0"/>
                <a:cs typeface="Mangal" panose="02040503050203030202" pitchFamily="18" charset="0"/>
              </a:rPr>
              <a:t>Date: The date of the transaction.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spcAft>
                <a:spcPts val="800"/>
              </a:spcAft>
              <a:buFont typeface="Wingdings" panose="05000000000000000000" pitchFamily="2" charset="2"/>
              <a:buChar char="q"/>
            </a:pPr>
            <a:r>
              <a:rPr lang="en-IN" sz="1800" b="1" kern="100" dirty="0">
                <a:effectLst/>
                <a:latin typeface="Calibri" panose="020F0502020204030204" pitchFamily="34" charset="0"/>
                <a:ea typeface="Calibri" panose="020F0502020204030204" pitchFamily="34" charset="0"/>
                <a:cs typeface="Mangal" panose="02040503050203030202" pitchFamily="18" charset="0"/>
              </a:rPr>
              <a:t>Month Number: The numeric representation of the month.</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spcAft>
                <a:spcPts val="800"/>
              </a:spcAft>
              <a:buFont typeface="Wingdings" panose="05000000000000000000" pitchFamily="2" charset="2"/>
              <a:buChar char="q"/>
            </a:pPr>
            <a:r>
              <a:rPr lang="en-IN" sz="1800" b="1" kern="100" dirty="0">
                <a:effectLst/>
                <a:latin typeface="Calibri" panose="020F0502020204030204" pitchFamily="34" charset="0"/>
                <a:ea typeface="Calibri" panose="020F0502020204030204" pitchFamily="34" charset="0"/>
                <a:cs typeface="Mangal" panose="02040503050203030202" pitchFamily="18" charset="0"/>
              </a:rPr>
              <a:t>Month Name: The textual representation of the month.</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spcAft>
                <a:spcPts val="800"/>
              </a:spcAft>
              <a:buFont typeface="Wingdings" panose="05000000000000000000" pitchFamily="2" charset="2"/>
              <a:buChar char="q"/>
            </a:pPr>
            <a:r>
              <a:rPr lang="en-IN" sz="1800" b="1" kern="100" dirty="0">
                <a:effectLst/>
                <a:latin typeface="Calibri" panose="020F0502020204030204" pitchFamily="34" charset="0"/>
                <a:ea typeface="Calibri" panose="020F0502020204030204" pitchFamily="34" charset="0"/>
                <a:cs typeface="Mangal" panose="02040503050203030202" pitchFamily="18" charset="0"/>
              </a:rPr>
              <a:t>Year: The year in which the transaction occurred.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0757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4A7A80F-1FC6-1998-746F-DC37D7B4360B}"/>
              </a:ext>
            </a:extLst>
          </p:cNvPr>
          <p:cNvSpPr>
            <a:spLocks noGrp="1"/>
          </p:cNvSpPr>
          <p:nvPr>
            <p:ph type="title"/>
          </p:nvPr>
        </p:nvSpPr>
        <p:spPr/>
        <p:txBody>
          <a:bodyPr/>
          <a:lstStyle/>
          <a:p>
            <a:r>
              <a:rPr lang="en-US" dirty="0"/>
              <a:t>Country wise products in all segments</a:t>
            </a:r>
            <a:endParaRPr lang="en-IN" dirty="0"/>
          </a:p>
        </p:txBody>
      </p:sp>
      <p:pic>
        <p:nvPicPr>
          <p:cNvPr id="8" name="Picture Placeholder 7">
            <a:hlinkClick r:id="rId2" action="ppaction://hlinkfile"/>
            <a:extLst>
              <a:ext uri="{FF2B5EF4-FFF2-40B4-BE49-F238E27FC236}">
                <a16:creationId xmlns:a16="http://schemas.microsoft.com/office/drawing/2014/main" id="{D5C09702-CE8A-1F94-E2D6-19D971C7280D}"/>
              </a:ext>
            </a:extLst>
          </p:cNvPr>
          <p:cNvPicPr>
            <a:picLocks noGrp="1" noChangeAspect="1"/>
          </p:cNvPicPr>
          <p:nvPr>
            <p:ph type="pic" idx="4294967295"/>
          </p:nvPr>
        </p:nvPicPr>
        <p:blipFill>
          <a:blip r:embed="rId3">
            <a:extLst>
              <a:ext uri="{28A0092B-C50C-407E-A947-70E740481C1C}">
                <a14:useLocalDpi xmlns:a14="http://schemas.microsoft.com/office/drawing/2010/main" val="0"/>
              </a:ext>
            </a:extLst>
          </a:blip>
          <a:srcRect t="22067" b="22067"/>
          <a:stretch>
            <a:fillRect/>
          </a:stretch>
        </p:blipFill>
        <p:spPr>
          <a:xfrm>
            <a:off x="0" y="2060575"/>
            <a:ext cx="10515600" cy="4286250"/>
          </a:xfrm>
        </p:spPr>
      </p:pic>
      <p:pic>
        <p:nvPicPr>
          <p:cNvPr id="21" name="Picture 20">
            <a:extLst>
              <a:ext uri="{FF2B5EF4-FFF2-40B4-BE49-F238E27FC236}">
                <a16:creationId xmlns:a16="http://schemas.microsoft.com/office/drawing/2014/main" id="{951A2F59-B580-425F-DB8C-7EDB1B6033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087" y="2488830"/>
            <a:ext cx="9858769" cy="2874740"/>
          </a:xfrm>
          <a:prstGeom prst="rect">
            <a:avLst/>
          </a:prstGeom>
        </p:spPr>
      </p:pic>
    </p:spTree>
    <p:extLst>
      <p:ext uri="{BB962C8B-B14F-4D97-AF65-F5344CB8AC3E}">
        <p14:creationId xmlns:p14="http://schemas.microsoft.com/office/powerpoint/2010/main" val="13530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47BA2B-D079-A591-69F2-EDDBD37E9090}"/>
              </a:ext>
            </a:extLst>
          </p:cNvPr>
          <p:cNvSpPr>
            <a:spLocks noGrp="1"/>
          </p:cNvSpPr>
          <p:nvPr>
            <p:ph type="title"/>
          </p:nvPr>
        </p:nvSpPr>
        <p:spPr/>
        <p:txBody>
          <a:bodyPr>
            <a:normAutofit/>
          </a:bodyPr>
          <a:lstStyle/>
          <a:p>
            <a:r>
              <a:rPr lang="en-US" sz="2500" dirty="0"/>
              <a:t>Country wise difference between manufacturing price and sales price in all segments</a:t>
            </a:r>
            <a:endParaRPr lang="en-IN" sz="2500" dirty="0"/>
          </a:p>
        </p:txBody>
      </p:sp>
      <p:pic>
        <p:nvPicPr>
          <p:cNvPr id="10" name="Content Placeholder 9">
            <a:extLst>
              <a:ext uri="{FF2B5EF4-FFF2-40B4-BE49-F238E27FC236}">
                <a16:creationId xmlns:a16="http://schemas.microsoft.com/office/drawing/2014/main" id="{A21581B4-571D-9DCD-0296-84B72C288B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304" y="1690688"/>
            <a:ext cx="9639950" cy="2190898"/>
          </a:xfrm>
        </p:spPr>
      </p:pic>
      <p:pic>
        <p:nvPicPr>
          <p:cNvPr id="12" name="Picture 11">
            <a:extLst>
              <a:ext uri="{FF2B5EF4-FFF2-40B4-BE49-F238E27FC236}">
                <a16:creationId xmlns:a16="http://schemas.microsoft.com/office/drawing/2014/main" id="{8AD59EC7-18CC-0B42-D4EB-D0A1718B5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304" y="4094203"/>
            <a:ext cx="9639950" cy="2398672"/>
          </a:xfrm>
          <a:prstGeom prst="rect">
            <a:avLst/>
          </a:prstGeom>
        </p:spPr>
      </p:pic>
    </p:spTree>
    <p:extLst>
      <p:ext uri="{BB962C8B-B14F-4D97-AF65-F5344CB8AC3E}">
        <p14:creationId xmlns:p14="http://schemas.microsoft.com/office/powerpoint/2010/main" val="293169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739B-7D2D-14D5-7530-FD1FBBD57422}"/>
              </a:ext>
            </a:extLst>
          </p:cNvPr>
          <p:cNvSpPr>
            <a:spLocks noGrp="1"/>
          </p:cNvSpPr>
          <p:nvPr>
            <p:ph type="title"/>
          </p:nvPr>
        </p:nvSpPr>
        <p:spPr/>
        <p:txBody>
          <a:bodyPr/>
          <a:lstStyle/>
          <a:p>
            <a:r>
              <a:rPr lang="en-US" dirty="0"/>
              <a:t>Sales increase by month on month</a:t>
            </a:r>
            <a:endParaRPr lang="en-IN" dirty="0"/>
          </a:p>
        </p:txBody>
      </p:sp>
      <p:pic>
        <p:nvPicPr>
          <p:cNvPr id="5" name="Content Placeholder 4">
            <a:extLst>
              <a:ext uri="{FF2B5EF4-FFF2-40B4-BE49-F238E27FC236}">
                <a16:creationId xmlns:a16="http://schemas.microsoft.com/office/drawing/2014/main" id="{F7156CA6-0129-9404-CE54-4494719E72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015" y="1871004"/>
            <a:ext cx="11690253" cy="4079630"/>
          </a:xfrm>
        </p:spPr>
      </p:pic>
    </p:spTree>
    <p:extLst>
      <p:ext uri="{BB962C8B-B14F-4D97-AF65-F5344CB8AC3E}">
        <p14:creationId xmlns:p14="http://schemas.microsoft.com/office/powerpoint/2010/main" val="390188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B818-CD29-1B6F-B75C-658DA14173E6}"/>
              </a:ext>
            </a:extLst>
          </p:cNvPr>
          <p:cNvSpPr>
            <a:spLocks noGrp="1"/>
          </p:cNvSpPr>
          <p:nvPr>
            <p:ph type="title"/>
          </p:nvPr>
        </p:nvSpPr>
        <p:spPr/>
        <p:txBody>
          <a:bodyPr/>
          <a:lstStyle/>
          <a:p>
            <a:r>
              <a:rPr lang="en-US" dirty="0"/>
              <a:t>Total sales increase in 2013 to 2014</a:t>
            </a:r>
            <a:endParaRPr lang="en-IN" dirty="0"/>
          </a:p>
        </p:txBody>
      </p:sp>
      <p:graphicFrame>
        <p:nvGraphicFramePr>
          <p:cNvPr id="6" name="Content Placeholder 5">
            <a:extLst>
              <a:ext uri="{FF2B5EF4-FFF2-40B4-BE49-F238E27FC236}">
                <a16:creationId xmlns:a16="http://schemas.microsoft.com/office/drawing/2014/main" id="{93B5609C-7132-0472-B380-5643045D6D0D}"/>
              </a:ext>
            </a:extLst>
          </p:cNvPr>
          <p:cNvGraphicFramePr>
            <a:graphicFrameLocks noGrp="1"/>
          </p:cNvGraphicFramePr>
          <p:nvPr>
            <p:ph idx="1"/>
            <p:extLst>
              <p:ext uri="{D42A27DB-BD31-4B8C-83A1-F6EECF244321}">
                <p14:modId xmlns:p14="http://schemas.microsoft.com/office/powerpoint/2010/main" val="1238274178"/>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4766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8877</TotalTime>
  <Words>600</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Montserrat</vt:lpstr>
      <vt:lpstr>Wingdings</vt:lpstr>
      <vt:lpstr>Wingdings 3</vt:lpstr>
      <vt:lpstr>Ion</vt:lpstr>
      <vt:lpstr>By Anuj Singh </vt:lpstr>
      <vt:lpstr>Introduction: </vt:lpstr>
      <vt:lpstr>Objectives</vt:lpstr>
      <vt:lpstr>Dataset Source and Key Features</vt:lpstr>
      <vt:lpstr>PowerPoint Presentation</vt:lpstr>
      <vt:lpstr>Country wise products in all segments</vt:lpstr>
      <vt:lpstr>Country wise difference between manufacturing price and sales price in all segments</vt:lpstr>
      <vt:lpstr>Sales increase by month on month</vt:lpstr>
      <vt:lpstr>Total sales increase in 2013 to 2014</vt:lpstr>
      <vt:lpstr>Total profit in descending order.</vt:lpstr>
      <vt:lpstr>Data insert in SQL</vt:lpstr>
      <vt:lpstr>Running Queries IN SQL</vt:lpstr>
      <vt:lpstr>PowerPoint Presentation</vt:lpstr>
      <vt:lpstr>PowerPoint Presentation</vt:lpstr>
      <vt:lpstr>Import the Data from the SQL Database into Power-BI</vt:lpstr>
      <vt:lpstr>Power BI Dashboard</vt:lpstr>
      <vt:lpstr>Power BI Dashboard</vt:lpstr>
      <vt:lpstr>Conclusion</vt:lpstr>
      <vt:lpstr>Endnotes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Anuj Singh</dc:title>
  <dc:creator>Anuj Singh</dc:creator>
  <cp:lastModifiedBy>Anuj Singh</cp:lastModifiedBy>
  <cp:revision>11</cp:revision>
  <dcterms:created xsi:type="dcterms:W3CDTF">2023-08-09T13:58:04Z</dcterms:created>
  <dcterms:modified xsi:type="dcterms:W3CDTF">2023-08-26T01:43:27Z</dcterms:modified>
</cp:coreProperties>
</file>