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73587-1C1E-4FB8-80B8-DBE003EF951C}" v="1456" dt="2021-01-03T01:39:25.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724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432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168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178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0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65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591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358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070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503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14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4856847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elp.com/developers/documentation/v3/business_search"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726094"/>
            <a:ext cx="10351093" cy="4939185"/>
          </a:xfrm>
        </p:spPr>
        <p:txBody>
          <a:bodyPr anchor="ctr">
            <a:normAutofit fontScale="90000"/>
          </a:bodyPr>
          <a:lstStyle/>
          <a:p>
            <a:pPr algn="l"/>
            <a:r>
              <a:rPr lang="en-US" b="1" dirty="0">
                <a:ea typeface="+mj-lt"/>
                <a:cs typeface="+mj-lt"/>
              </a:rPr>
              <a:t>New Restaurant Recommendations near Edison, NJ (USA)</a:t>
            </a:r>
            <a:br>
              <a:rPr lang="en-US" b="1" dirty="0">
                <a:ea typeface="+mj-lt"/>
                <a:cs typeface="+mj-lt"/>
              </a:rPr>
            </a:br>
            <a:br>
              <a:rPr lang="en-US" b="1" dirty="0">
                <a:ea typeface="+mj-lt"/>
                <a:cs typeface="+mj-lt"/>
              </a:rPr>
            </a:br>
            <a:r>
              <a:rPr lang="en-US" b="1" dirty="0">
                <a:ea typeface="+mj-lt"/>
                <a:cs typeface="+mj-lt"/>
              </a:rPr>
              <a:t>Anuj Sud</a:t>
            </a:r>
            <a:br>
              <a:rPr lang="en-US" b="1" dirty="0">
                <a:ea typeface="+mj-lt"/>
                <a:cs typeface="+mj-lt"/>
              </a:rPr>
            </a:br>
            <a:br>
              <a:rPr lang="en-US" b="1" dirty="0">
                <a:ea typeface="+mj-lt"/>
                <a:cs typeface="+mj-lt"/>
              </a:rPr>
            </a:br>
            <a:r>
              <a:rPr lang="en-US" b="1" dirty="0">
                <a:ea typeface="+mj-lt"/>
                <a:cs typeface="+mj-lt"/>
              </a:rPr>
              <a:t>Jan 1st, 2021</a:t>
            </a:r>
            <a:endParaRPr lang="en-US" sz="6000" b="1" dirty="0">
              <a:ea typeface="+mj-lt"/>
              <a:cs typeface="+mj-l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726094"/>
            <a:ext cx="10351093" cy="970924"/>
          </a:xfrm>
        </p:spPr>
        <p:txBody>
          <a:bodyPr anchor="ctr">
            <a:noAutofit/>
          </a:bodyPr>
          <a:lstStyle/>
          <a:p>
            <a:pPr algn="l"/>
            <a:r>
              <a:rPr lang="en-US" sz="4400" b="1" dirty="0">
                <a:ea typeface="+mj-lt"/>
                <a:cs typeface="+mj-lt"/>
              </a:rPr>
              <a:t>Providing recommendations to start new restaurant business around Edison, NJ </a:t>
            </a:r>
          </a:p>
        </p:txBody>
      </p:sp>
      <p:sp>
        <p:nvSpPr>
          <p:cNvPr id="4" name="Title 1">
            <a:extLst>
              <a:ext uri="{FF2B5EF4-FFF2-40B4-BE49-F238E27FC236}">
                <a16:creationId xmlns:a16="http://schemas.microsoft.com/office/drawing/2014/main" id="{85F1C667-5452-4B9E-9754-6ECE17198C9D}"/>
              </a:ext>
            </a:extLst>
          </p:cNvPr>
          <p:cNvSpPr txBox="1">
            <a:spLocks/>
          </p:cNvSpPr>
          <p:nvPr/>
        </p:nvSpPr>
        <p:spPr>
          <a:xfrm>
            <a:off x="726801" y="2847972"/>
            <a:ext cx="10351093" cy="13812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2800" dirty="0">
                <a:ea typeface="+mj-lt"/>
                <a:cs typeface="+mj-lt"/>
              </a:rPr>
              <a:t>Edison, New Jersey is a densely populated suburbs in NJ and is well connected with NY for work commutation and has highly rated school system</a:t>
            </a:r>
          </a:p>
          <a:p>
            <a:pPr marL="457200" indent="-457200" algn="l">
              <a:buFont typeface="Arial"/>
              <a:buChar char="•"/>
            </a:pPr>
            <a:r>
              <a:rPr lang="en-US" sz="2800" dirty="0">
                <a:cs typeface="Calibri Light"/>
              </a:rPr>
              <a:t>Edison, NJ has a diverse group of communities with over ~100K in population as of 2019</a:t>
            </a:r>
          </a:p>
          <a:p>
            <a:pPr marL="457200" indent="-457200" algn="l">
              <a:buFont typeface="Arial"/>
              <a:buChar char="•"/>
            </a:pPr>
            <a:r>
              <a:rPr lang="en-US" sz="2800" dirty="0">
                <a:cs typeface="Calibri Light"/>
              </a:rPr>
              <a:t>Some of the neighboring cities like Metuchen, Plainfield, New Brunswick, Piscataway add on the neighborhood</a:t>
            </a:r>
          </a:p>
          <a:p>
            <a:pPr marL="457200" indent="-457200" algn="l">
              <a:buFont typeface="Arial"/>
              <a:buChar char="•"/>
            </a:pPr>
            <a:endParaRPr lang="en-US" sz="2800" b="1" dirty="0">
              <a:cs typeface="Calibri Light"/>
            </a:endParaRPr>
          </a:p>
          <a:p>
            <a:pPr marL="457200" indent="-457200" algn="l">
              <a:buFont typeface="Arial"/>
              <a:buChar char="•"/>
            </a:pPr>
            <a:endParaRPr lang="en-US" sz="2800" b="1" dirty="0">
              <a:cs typeface="Calibri Light"/>
            </a:endParaRPr>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5063632"/>
            <a:ext cx="10351093" cy="9709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sng" dirty="0">
                <a:ea typeface="+mj-lt"/>
                <a:cs typeface="+mj-lt"/>
              </a:rPr>
              <a:t>Problem statement:</a:t>
            </a:r>
            <a:r>
              <a:rPr lang="en-US" sz="3200" b="1" dirty="0">
                <a:ea typeface="+mj-lt"/>
                <a:cs typeface="+mj-lt"/>
              </a:rPr>
              <a:t> </a:t>
            </a:r>
            <a:r>
              <a:rPr lang="en-US" sz="3200" dirty="0">
                <a:ea typeface="+mj-lt"/>
                <a:cs typeface="+mj-lt"/>
              </a:rPr>
              <a:t>Analyze existing businesses that provide restaurant services and derive recommendations on type of food category and possible location in this neighborhood that will make it a success based on past data and behaviors</a:t>
            </a:r>
          </a:p>
        </p:txBody>
      </p:sp>
    </p:spTree>
    <p:extLst>
      <p:ext uri="{BB962C8B-B14F-4D97-AF65-F5344CB8AC3E}">
        <p14:creationId xmlns:p14="http://schemas.microsoft.com/office/powerpoint/2010/main" val="192634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ea typeface="+mj-lt"/>
                <a:cs typeface="+mj-lt"/>
              </a:rPr>
              <a:t>Data Acquisition and Cleansing</a:t>
            </a:r>
            <a:endParaRPr lang="en-US" dirty="0"/>
          </a:p>
        </p:txBody>
      </p:sp>
      <p:sp>
        <p:nvSpPr>
          <p:cNvPr id="4" name="Title 1">
            <a:extLst>
              <a:ext uri="{FF2B5EF4-FFF2-40B4-BE49-F238E27FC236}">
                <a16:creationId xmlns:a16="http://schemas.microsoft.com/office/drawing/2014/main" id="{85F1C667-5452-4B9E-9754-6ECE17198C9D}"/>
              </a:ext>
            </a:extLst>
          </p:cNvPr>
          <p:cNvSpPr txBox="1">
            <a:spLocks/>
          </p:cNvSpPr>
          <p:nvPr/>
        </p:nvSpPr>
        <p:spPr>
          <a:xfrm>
            <a:off x="726801" y="1083649"/>
            <a:ext cx="10351093" cy="31455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2800" dirty="0">
                <a:ea typeface="+mj-lt"/>
                <a:cs typeface="+mj-lt"/>
              </a:rPr>
              <a:t>Foursquare's Explore API only returned with 100 businesses around Edison, NJ coordinates with a 3 mile radius. </a:t>
            </a:r>
            <a:endParaRPr lang="en-US" dirty="0">
              <a:ea typeface="+mj-lt"/>
              <a:cs typeface="+mj-lt"/>
            </a:endParaRPr>
          </a:p>
          <a:p>
            <a:pPr marL="457200" indent="-457200" algn="l">
              <a:buFont typeface="Arial"/>
              <a:buChar char="•"/>
            </a:pPr>
            <a:r>
              <a:rPr lang="en-US" sz="2800" dirty="0">
                <a:cs typeface="Calibri Light"/>
              </a:rPr>
              <a:t>In order to enhance the data, I researched and found out that Yelp Fusion provides additional free APIs such as Business Search to obtain food/restaurant category business data. </a:t>
            </a:r>
          </a:p>
          <a:p>
            <a:pPr marL="457200" indent="-457200" algn="l">
              <a:buFont typeface="Arial"/>
              <a:buChar char="•"/>
            </a:pPr>
            <a:r>
              <a:rPr lang="en-US" sz="2800" dirty="0">
                <a:ea typeface="+mj-lt"/>
                <a:cs typeface="+mj-lt"/>
                <a:hlinkClick r:id="rId3"/>
              </a:rPr>
              <a:t>https://www.yelp.com/developers/documentation/v3/business_search</a:t>
            </a:r>
            <a:endParaRPr lang="en-US" sz="2800" b="1" dirty="0">
              <a:ea typeface="+mj-lt"/>
              <a:cs typeface="+mj-lt"/>
            </a:endParaRPr>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4289909"/>
            <a:ext cx="10351093" cy="20904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ea typeface="+mj-lt"/>
                <a:cs typeface="+mj-lt"/>
              </a:rPr>
              <a:t>Two key forms of data cleansing was required:</a:t>
            </a:r>
            <a:endParaRPr lang="en-US" sz="3200" b="1" u="sng" dirty="0">
              <a:ea typeface="+mj-lt"/>
              <a:cs typeface="+mj-lt"/>
            </a:endParaRPr>
          </a:p>
          <a:p>
            <a:pPr marL="457200" indent="-457200" algn="l">
              <a:buFont typeface="Arial"/>
              <a:buChar char="•"/>
            </a:pPr>
            <a:r>
              <a:rPr lang="en-US" sz="3200" dirty="0">
                <a:ea typeface="+mj-lt"/>
                <a:cs typeface="+mj-lt"/>
              </a:rPr>
              <a:t>Converting price to numerical format. Yelp's API returned pricing as $, $$, $$$ format which was translated to 1,2,3. </a:t>
            </a:r>
          </a:p>
          <a:p>
            <a:pPr marL="457200" indent="-457200" algn="l">
              <a:buFont typeface="Arial"/>
              <a:buChar char="•"/>
            </a:pPr>
            <a:r>
              <a:rPr lang="en-US" sz="3200" dirty="0">
                <a:ea typeface="+mj-lt"/>
                <a:cs typeface="+mj-lt"/>
              </a:rPr>
              <a:t>Restaurant category had to be derived for clustering and grouping, and was converted to numerical format (using Factorize function)</a:t>
            </a:r>
          </a:p>
        </p:txBody>
      </p:sp>
    </p:spTree>
    <p:extLst>
      <p:ext uri="{BB962C8B-B14F-4D97-AF65-F5344CB8AC3E}">
        <p14:creationId xmlns:p14="http://schemas.microsoft.com/office/powerpoint/2010/main" val="173945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cs typeface="Calibri Light"/>
              </a:rPr>
              <a:t>Business data after converting and cleansing</a:t>
            </a:r>
          </a:p>
        </p:txBody>
      </p:sp>
      <p:pic>
        <p:nvPicPr>
          <p:cNvPr id="7" name="Picture 7" descr="Table&#10;&#10;Description automatically generated">
            <a:extLst>
              <a:ext uri="{FF2B5EF4-FFF2-40B4-BE49-F238E27FC236}">
                <a16:creationId xmlns:a16="http://schemas.microsoft.com/office/drawing/2014/main" id="{123028B9-C065-4B20-913F-DC0F833218E1}"/>
              </a:ext>
            </a:extLst>
          </p:cNvPr>
          <p:cNvPicPr>
            <a:picLocks noChangeAspect="1"/>
          </p:cNvPicPr>
          <p:nvPr/>
        </p:nvPicPr>
        <p:blipFill>
          <a:blip r:embed="rId3"/>
          <a:stretch>
            <a:fillRect/>
          </a:stretch>
        </p:blipFill>
        <p:spPr>
          <a:xfrm>
            <a:off x="252047" y="1487564"/>
            <a:ext cx="11465168" cy="3331887"/>
          </a:xfrm>
          <a:prstGeom prst="rect">
            <a:avLst/>
          </a:prstGeom>
        </p:spPr>
      </p:pic>
    </p:spTree>
    <p:extLst>
      <p:ext uri="{BB962C8B-B14F-4D97-AF65-F5344CB8AC3E}">
        <p14:creationId xmlns:p14="http://schemas.microsoft.com/office/powerpoint/2010/main" val="54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ea typeface="+mj-lt"/>
                <a:cs typeface="+mj-lt"/>
              </a:rPr>
              <a:t>Exploratory Data Analysis</a:t>
            </a:r>
            <a:endParaRPr lang="en-US" dirty="0"/>
          </a:p>
        </p:txBody>
      </p:sp>
      <p:sp>
        <p:nvSpPr>
          <p:cNvPr id="4" name="Title 1">
            <a:extLst>
              <a:ext uri="{FF2B5EF4-FFF2-40B4-BE49-F238E27FC236}">
                <a16:creationId xmlns:a16="http://schemas.microsoft.com/office/drawing/2014/main" id="{85F1C667-5452-4B9E-9754-6ECE17198C9D}"/>
              </a:ext>
            </a:extLst>
          </p:cNvPr>
          <p:cNvSpPr txBox="1">
            <a:spLocks/>
          </p:cNvSpPr>
          <p:nvPr/>
        </p:nvSpPr>
        <p:spPr>
          <a:xfrm>
            <a:off x="656463" y="1482234"/>
            <a:ext cx="10351093" cy="31455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2800" dirty="0">
                <a:ea typeface="+mj-lt"/>
                <a:cs typeface="+mj-lt"/>
              </a:rPr>
              <a:t>Using Pearson correlation, it's found that "Rating" and "Price" attributes are statistically significant while their liner regression is weak. </a:t>
            </a:r>
            <a:endParaRPr lang="en-US" dirty="0">
              <a:ea typeface="+mj-lt"/>
              <a:cs typeface="+mj-lt"/>
            </a:endParaRPr>
          </a:p>
          <a:p>
            <a:pPr marL="457200" indent="-457200" algn="l">
              <a:buFont typeface="Arial"/>
              <a:buChar char="•"/>
            </a:pPr>
            <a:r>
              <a:rPr lang="en-US" sz="2800" dirty="0">
                <a:cs typeface="Calibri Light"/>
              </a:rPr>
              <a:t>Similarly, "</a:t>
            </a:r>
            <a:r>
              <a:rPr lang="en-US" sz="2800" dirty="0" err="1">
                <a:cs typeface="Calibri Light"/>
              </a:rPr>
              <a:t>Review_Count</a:t>
            </a:r>
            <a:r>
              <a:rPr lang="en-US" sz="2800" dirty="0">
                <a:cs typeface="Calibri Light"/>
              </a:rPr>
              <a:t>" and "Price" attributes are statistically significant while their liner regression is weak. </a:t>
            </a:r>
          </a:p>
          <a:p>
            <a:pPr marL="457200" indent="-457200" algn="l">
              <a:buFont typeface="Arial"/>
              <a:buChar char="•"/>
            </a:pPr>
            <a:r>
              <a:rPr lang="en-US" sz="2800" dirty="0">
                <a:ea typeface="+mj-lt"/>
                <a:cs typeface="+mj-lt"/>
              </a:rPr>
              <a:t>Using Boxplot analysis of categorical variables, it was found that Location City of restaurant business was not significant with Price and Rating and hence dropped from clustering analysis </a:t>
            </a:r>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4289909"/>
            <a:ext cx="10351093" cy="20904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dirty="0">
              <a:ea typeface="+mj-lt"/>
              <a:cs typeface="+mj-lt"/>
            </a:endParaRPr>
          </a:p>
        </p:txBody>
      </p:sp>
    </p:spTree>
    <p:extLst>
      <p:ext uri="{BB962C8B-B14F-4D97-AF65-F5344CB8AC3E}">
        <p14:creationId xmlns:p14="http://schemas.microsoft.com/office/powerpoint/2010/main" val="167579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ea typeface="+mj-lt"/>
                <a:cs typeface="+mj-lt"/>
              </a:rPr>
              <a:t>Clustering Analysis Using </a:t>
            </a:r>
            <a:r>
              <a:rPr lang="en-US" sz="4400" b="1" dirty="0" err="1">
                <a:ea typeface="+mj-lt"/>
                <a:cs typeface="+mj-lt"/>
              </a:rPr>
              <a:t>Kmeans</a:t>
            </a:r>
            <a:r>
              <a:rPr lang="en-US" sz="4400" b="1" dirty="0">
                <a:ea typeface="+mj-lt"/>
                <a:cs typeface="+mj-lt"/>
              </a:rPr>
              <a:t> (4 clusters)</a:t>
            </a:r>
            <a:endParaRPr lang="en-US" dirty="0"/>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4289909"/>
            <a:ext cx="10351093" cy="20904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dirty="0">
              <a:ea typeface="+mj-lt"/>
              <a:cs typeface="+mj-lt"/>
            </a:endParaRPr>
          </a:p>
        </p:txBody>
      </p:sp>
      <p:pic>
        <p:nvPicPr>
          <p:cNvPr id="3" name="Picture 4" descr="Map&#10;&#10;Description automatically generated">
            <a:extLst>
              <a:ext uri="{FF2B5EF4-FFF2-40B4-BE49-F238E27FC236}">
                <a16:creationId xmlns:a16="http://schemas.microsoft.com/office/drawing/2014/main" id="{30CD8838-56F3-492D-8388-292D7D079059}"/>
              </a:ext>
            </a:extLst>
          </p:cNvPr>
          <p:cNvPicPr>
            <a:picLocks noChangeAspect="1"/>
          </p:cNvPicPr>
          <p:nvPr/>
        </p:nvPicPr>
        <p:blipFill>
          <a:blip r:embed="rId3"/>
          <a:stretch>
            <a:fillRect/>
          </a:stretch>
        </p:blipFill>
        <p:spPr>
          <a:xfrm>
            <a:off x="3581400" y="1196990"/>
            <a:ext cx="7397261" cy="5126373"/>
          </a:xfrm>
          <a:prstGeom prst="rect">
            <a:avLst/>
          </a:prstGeom>
        </p:spPr>
      </p:pic>
      <p:sp>
        <p:nvSpPr>
          <p:cNvPr id="5" name="Title 1">
            <a:extLst>
              <a:ext uri="{FF2B5EF4-FFF2-40B4-BE49-F238E27FC236}">
                <a16:creationId xmlns:a16="http://schemas.microsoft.com/office/drawing/2014/main" id="{810A0A73-F927-442E-83FF-44E189367F24}"/>
              </a:ext>
            </a:extLst>
          </p:cNvPr>
          <p:cNvSpPr txBox="1">
            <a:spLocks/>
          </p:cNvSpPr>
          <p:nvPr/>
        </p:nvSpPr>
        <p:spPr>
          <a:xfrm>
            <a:off x="422001" y="1130541"/>
            <a:ext cx="2830740" cy="537879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ea typeface="+mj-lt"/>
                <a:cs typeface="+mj-lt"/>
              </a:rPr>
              <a:t>Mapping of 4 clusters of restaurant businesses from </a:t>
            </a:r>
            <a:r>
              <a:rPr lang="en-US" sz="2800" b="1" dirty="0" err="1">
                <a:ea typeface="+mj-lt"/>
                <a:cs typeface="+mj-lt"/>
              </a:rPr>
              <a:t>Kmeans</a:t>
            </a:r>
            <a:r>
              <a:rPr lang="en-US" sz="2800" b="1" dirty="0">
                <a:ea typeface="+mj-lt"/>
                <a:cs typeface="+mj-lt"/>
              </a:rPr>
              <a:t> Clustering. </a:t>
            </a:r>
          </a:p>
          <a:p>
            <a:pPr algn="l"/>
            <a:endParaRPr lang="en-US" sz="2800" b="1" dirty="0">
              <a:cs typeface="Calibri Light"/>
            </a:endParaRPr>
          </a:p>
          <a:p>
            <a:pPr algn="l"/>
            <a:r>
              <a:rPr lang="en-US" sz="2800" b="1" u="sng" dirty="0">
                <a:cs typeface="Calibri Light"/>
              </a:rPr>
              <a:t>Cluster 3</a:t>
            </a:r>
            <a:r>
              <a:rPr lang="en-US" sz="2800" b="1" dirty="0">
                <a:cs typeface="Calibri Light"/>
              </a:rPr>
              <a:t> found to be most significant based on mean values presented by Rating, Price and Review counts. </a:t>
            </a:r>
          </a:p>
        </p:txBody>
      </p:sp>
    </p:spTree>
    <p:extLst>
      <p:ext uri="{BB962C8B-B14F-4D97-AF65-F5344CB8AC3E}">
        <p14:creationId xmlns:p14="http://schemas.microsoft.com/office/powerpoint/2010/main" val="23338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ea typeface="+mj-lt"/>
                <a:cs typeface="+mj-lt"/>
              </a:rPr>
              <a:t>Results from </a:t>
            </a:r>
            <a:r>
              <a:rPr lang="en-US" sz="4400" b="1" dirty="0" err="1">
                <a:ea typeface="+mj-lt"/>
                <a:cs typeface="+mj-lt"/>
              </a:rPr>
              <a:t>Kmeans</a:t>
            </a:r>
            <a:r>
              <a:rPr lang="en-US" sz="4400" b="1" dirty="0">
                <a:ea typeface="+mj-lt"/>
                <a:cs typeface="+mj-lt"/>
              </a:rPr>
              <a:t> Clustering Analysis</a:t>
            </a:r>
            <a:endParaRPr lang="en-US" dirty="0"/>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4289909"/>
            <a:ext cx="10351093" cy="20904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dirty="0">
              <a:ea typeface="+mj-lt"/>
              <a:cs typeface="+mj-lt"/>
            </a:endParaRPr>
          </a:p>
        </p:txBody>
      </p:sp>
      <p:sp>
        <p:nvSpPr>
          <p:cNvPr id="5" name="Title 1">
            <a:extLst>
              <a:ext uri="{FF2B5EF4-FFF2-40B4-BE49-F238E27FC236}">
                <a16:creationId xmlns:a16="http://schemas.microsoft.com/office/drawing/2014/main" id="{810A0A73-F927-442E-83FF-44E189367F24}"/>
              </a:ext>
            </a:extLst>
          </p:cNvPr>
          <p:cNvSpPr txBox="1">
            <a:spLocks/>
          </p:cNvSpPr>
          <p:nvPr/>
        </p:nvSpPr>
        <p:spPr>
          <a:xfrm>
            <a:off x="422001" y="1130541"/>
            <a:ext cx="2830740" cy="537879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ea typeface="+mj-lt"/>
                <a:cs typeface="+mj-lt"/>
              </a:rPr>
              <a:t>Mapping of cluster 3 group of restaurants, showing a significant grouping around New Brunswick area. </a:t>
            </a:r>
          </a:p>
          <a:p>
            <a:pPr algn="l"/>
            <a:endParaRPr lang="en-US" sz="2800" b="1" dirty="0">
              <a:cs typeface="Calibri Light"/>
            </a:endParaRPr>
          </a:p>
          <a:p>
            <a:pPr algn="l"/>
            <a:r>
              <a:rPr lang="en-US" sz="2800" b="1" dirty="0">
                <a:cs typeface="Calibri Light"/>
              </a:rPr>
              <a:t>Cluster 3 data shows American (4) and Indian (7) restaurants as top performers </a:t>
            </a:r>
          </a:p>
        </p:txBody>
      </p:sp>
      <p:pic>
        <p:nvPicPr>
          <p:cNvPr id="4" name="Picture 6" descr="Map&#10;&#10;Description automatically generated">
            <a:extLst>
              <a:ext uri="{FF2B5EF4-FFF2-40B4-BE49-F238E27FC236}">
                <a16:creationId xmlns:a16="http://schemas.microsoft.com/office/drawing/2014/main" id="{74639401-4CEF-4D96-ACDA-271D011D6698}"/>
              </a:ext>
            </a:extLst>
          </p:cNvPr>
          <p:cNvPicPr>
            <a:picLocks noChangeAspect="1"/>
          </p:cNvPicPr>
          <p:nvPr/>
        </p:nvPicPr>
        <p:blipFill>
          <a:blip r:embed="rId3"/>
          <a:stretch>
            <a:fillRect/>
          </a:stretch>
        </p:blipFill>
        <p:spPr>
          <a:xfrm>
            <a:off x="3852231" y="1280867"/>
            <a:ext cx="7825153" cy="5360169"/>
          </a:xfrm>
          <a:prstGeom prst="rect">
            <a:avLst/>
          </a:prstGeom>
        </p:spPr>
      </p:pic>
    </p:spTree>
    <p:extLst>
      <p:ext uri="{BB962C8B-B14F-4D97-AF65-F5344CB8AC3E}">
        <p14:creationId xmlns:p14="http://schemas.microsoft.com/office/powerpoint/2010/main" val="397562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ea typeface="+mj-lt"/>
                <a:cs typeface="+mj-lt"/>
              </a:rPr>
              <a:t>Recommendations </a:t>
            </a:r>
            <a:endParaRPr lang="en-US" dirty="0"/>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4289909"/>
            <a:ext cx="10351093" cy="20904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dirty="0">
              <a:ea typeface="+mj-lt"/>
              <a:cs typeface="+mj-lt"/>
            </a:endParaRPr>
          </a:p>
        </p:txBody>
      </p:sp>
      <p:sp>
        <p:nvSpPr>
          <p:cNvPr id="5" name="Title 1">
            <a:extLst>
              <a:ext uri="{FF2B5EF4-FFF2-40B4-BE49-F238E27FC236}">
                <a16:creationId xmlns:a16="http://schemas.microsoft.com/office/drawing/2014/main" id="{810A0A73-F927-442E-83FF-44E189367F24}"/>
              </a:ext>
            </a:extLst>
          </p:cNvPr>
          <p:cNvSpPr txBox="1">
            <a:spLocks/>
          </p:cNvSpPr>
          <p:nvPr/>
        </p:nvSpPr>
        <p:spPr>
          <a:xfrm>
            <a:off x="726801" y="1265356"/>
            <a:ext cx="10743816" cy="336829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2800" u="sng" dirty="0">
                <a:ea typeface="+mj-lt"/>
                <a:cs typeface="+mj-lt"/>
              </a:rPr>
              <a:t>Launch a Tex-Mex restaurant in Edison, NJ</a:t>
            </a:r>
            <a:r>
              <a:rPr lang="en-US" sz="2800" dirty="0">
                <a:ea typeface="+mj-lt"/>
                <a:cs typeface="+mj-lt"/>
              </a:rPr>
              <a:t> given its success and ratings in New Brunswick area, also currently there no Tex-Mex category of restaurants in Edison, NJ as of now. </a:t>
            </a:r>
            <a:endParaRPr lang="en-US" dirty="0">
              <a:cs typeface="Calibri Light" panose="020F0302020204030204"/>
            </a:endParaRPr>
          </a:p>
          <a:p>
            <a:pPr marL="457200" indent="-457200" algn="l">
              <a:buFont typeface="Arial"/>
              <a:buChar char="•"/>
            </a:pPr>
            <a:endParaRPr lang="en-US" sz="2800" dirty="0">
              <a:ea typeface="+mj-lt"/>
              <a:cs typeface="+mj-lt"/>
            </a:endParaRPr>
          </a:p>
          <a:p>
            <a:pPr marL="457200" indent="-457200" algn="l">
              <a:buFont typeface="Arial"/>
              <a:buChar char="•"/>
            </a:pPr>
            <a:r>
              <a:rPr lang="en-US" sz="2800" u="sng" dirty="0">
                <a:ea typeface="+mj-lt"/>
                <a:cs typeface="+mj-lt"/>
              </a:rPr>
              <a:t>Launch a Pakistani restaurant in New Brunswick, NJ</a:t>
            </a:r>
            <a:r>
              <a:rPr lang="en-US" sz="2800" dirty="0">
                <a:ea typeface="+mj-lt"/>
                <a:cs typeface="+mj-lt"/>
              </a:rPr>
              <a:t> given there are none in this area and heavy Asian population will lead to similar success rates as shown by data points in Edison, NJ area. </a:t>
            </a:r>
          </a:p>
          <a:p>
            <a:pPr marL="457200" indent="-457200" algn="l">
              <a:buFont typeface="Arial"/>
              <a:buChar char="•"/>
            </a:pPr>
            <a:endParaRPr lang="en-US" sz="2800" b="1" dirty="0">
              <a:cs typeface="Calibri Light"/>
            </a:endParaRPr>
          </a:p>
        </p:txBody>
      </p:sp>
    </p:spTree>
    <p:extLst>
      <p:ext uri="{BB962C8B-B14F-4D97-AF65-F5344CB8AC3E}">
        <p14:creationId xmlns:p14="http://schemas.microsoft.com/office/powerpoint/2010/main" val="140904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8863" y="222002"/>
            <a:ext cx="10351093" cy="970924"/>
          </a:xfrm>
        </p:spPr>
        <p:txBody>
          <a:bodyPr anchor="ctr">
            <a:noAutofit/>
          </a:bodyPr>
          <a:lstStyle/>
          <a:p>
            <a:pPr algn="l"/>
            <a:r>
              <a:rPr lang="en-US" sz="4400" b="1" dirty="0">
                <a:ea typeface="+mj-lt"/>
                <a:cs typeface="+mj-lt"/>
              </a:rPr>
              <a:t>Conclusions</a:t>
            </a:r>
            <a:endParaRPr lang="en-US" dirty="0"/>
          </a:p>
        </p:txBody>
      </p:sp>
      <p:sp>
        <p:nvSpPr>
          <p:cNvPr id="6" name="Title 1">
            <a:extLst>
              <a:ext uri="{FF2B5EF4-FFF2-40B4-BE49-F238E27FC236}">
                <a16:creationId xmlns:a16="http://schemas.microsoft.com/office/drawing/2014/main" id="{15BB28A0-4F0F-416E-911F-A8DAD1EDB0A8}"/>
              </a:ext>
            </a:extLst>
          </p:cNvPr>
          <p:cNvSpPr txBox="1">
            <a:spLocks/>
          </p:cNvSpPr>
          <p:nvPr/>
        </p:nvSpPr>
        <p:spPr>
          <a:xfrm>
            <a:off x="808863" y="4289909"/>
            <a:ext cx="10351093" cy="20904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dirty="0">
              <a:ea typeface="+mj-lt"/>
              <a:cs typeface="+mj-lt"/>
            </a:endParaRPr>
          </a:p>
        </p:txBody>
      </p:sp>
      <p:sp>
        <p:nvSpPr>
          <p:cNvPr id="5" name="Title 1">
            <a:extLst>
              <a:ext uri="{FF2B5EF4-FFF2-40B4-BE49-F238E27FC236}">
                <a16:creationId xmlns:a16="http://schemas.microsoft.com/office/drawing/2014/main" id="{810A0A73-F927-442E-83FF-44E189367F24}"/>
              </a:ext>
            </a:extLst>
          </p:cNvPr>
          <p:cNvSpPr txBox="1">
            <a:spLocks/>
          </p:cNvSpPr>
          <p:nvPr/>
        </p:nvSpPr>
        <p:spPr>
          <a:xfrm>
            <a:off x="527509" y="1488095"/>
            <a:ext cx="10743816" cy="41127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a:buChar char="•"/>
            </a:pPr>
            <a:r>
              <a:rPr lang="en-US" sz="2800" dirty="0">
                <a:ea typeface="+mj-lt"/>
                <a:cs typeface="+mj-lt"/>
              </a:rPr>
              <a:t>Based on restaurant business data points gathered around Edison, NJ using Yelp’s Business Search API, it provides sufficient information to cluster these restaurants into top performing group based on their Rating, price and reviews. </a:t>
            </a:r>
            <a:endParaRPr lang="en-US">
              <a:ea typeface="+mj-lt"/>
              <a:cs typeface="+mj-lt"/>
            </a:endParaRPr>
          </a:p>
          <a:p>
            <a:pPr algn="l"/>
            <a:endParaRPr lang="en-US" sz="2800" dirty="0">
              <a:ea typeface="+mj-lt"/>
              <a:cs typeface="+mj-lt"/>
            </a:endParaRPr>
          </a:p>
          <a:p>
            <a:pPr marL="457200" indent="-457200" algn="l">
              <a:buFont typeface="Arial"/>
              <a:buChar char="•"/>
            </a:pPr>
            <a:r>
              <a:rPr lang="en-US" sz="2800" dirty="0">
                <a:ea typeface="+mj-lt"/>
                <a:cs typeface="+mj-lt"/>
              </a:rPr>
              <a:t>Cluster 3 represents the group of restaurants falling into most successful and best performing based on these data attributes. Further analyzing based on top performing cluster and looking at over all data points, as shown in above sections (5. Results and 6. Recommendations) I can confidently conclude that restaurants under </a:t>
            </a:r>
            <a:r>
              <a:rPr lang="en-US" sz="2800" b="1" u="sng" dirty="0">
                <a:ea typeface="+mj-lt"/>
                <a:cs typeface="+mj-lt"/>
              </a:rPr>
              <a:t>Tex-Mex and Pakistani category</a:t>
            </a:r>
            <a:r>
              <a:rPr lang="en-US" sz="2800" dirty="0">
                <a:ea typeface="+mj-lt"/>
                <a:cs typeface="+mj-lt"/>
              </a:rPr>
              <a:t> will flourish very well in this area. </a:t>
            </a:r>
            <a:endParaRPr lang="en-US">
              <a:cs typeface="Calibri Light"/>
            </a:endParaRPr>
          </a:p>
          <a:p>
            <a:pPr marL="457200" indent="-457200" algn="l">
              <a:buFont typeface="Arial"/>
              <a:buChar char="•"/>
            </a:pPr>
            <a:endParaRPr lang="en-US" sz="2800" b="1" dirty="0">
              <a:cs typeface="Calibri Light"/>
            </a:endParaRPr>
          </a:p>
        </p:txBody>
      </p:sp>
    </p:spTree>
    <p:extLst>
      <p:ext uri="{BB962C8B-B14F-4D97-AF65-F5344CB8AC3E}">
        <p14:creationId xmlns:p14="http://schemas.microsoft.com/office/powerpoint/2010/main" val="30663683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New Restaurant Recommendations near Edison, NJ (USA)  Anuj Sud  Jan 1st, 2021</vt:lpstr>
      <vt:lpstr>Providing recommendations to start new restaurant business around Edison, NJ </vt:lpstr>
      <vt:lpstr>Data Acquisition and Cleansing</vt:lpstr>
      <vt:lpstr>Business data after converting and cleansing</vt:lpstr>
      <vt:lpstr>Exploratory Data Analysis</vt:lpstr>
      <vt:lpstr>Clustering Analysis Using Kmeans (4 clusters)</vt:lpstr>
      <vt:lpstr>Results from Kmeans Clustering Analysis</vt:lpstr>
      <vt:lpstr>Recommendations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234</cp:revision>
  <dcterms:created xsi:type="dcterms:W3CDTF">2021-01-03T01:01:11Z</dcterms:created>
  <dcterms:modified xsi:type="dcterms:W3CDTF">2021-01-03T01:39:27Z</dcterms:modified>
</cp:coreProperties>
</file>