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1" r:id="rId6"/>
    <p:sldId id="283" r:id="rId7"/>
    <p:sldId id="286" r:id="rId8"/>
    <p:sldId id="287" r:id="rId9"/>
    <p:sldId id="288" r:id="rId10"/>
    <p:sldId id="289" r:id="rId11"/>
    <p:sldId id="297" r:id="rId12"/>
    <p:sldId id="298" r:id="rId13"/>
    <p:sldId id="290" r:id="rId14"/>
    <p:sldId id="299" r:id="rId15"/>
    <p:sldId id="300" r:id="rId16"/>
    <p:sldId id="291" r:id="rId17"/>
    <p:sldId id="302" r:id="rId18"/>
    <p:sldId id="301" r:id="rId19"/>
    <p:sldId id="292" r:id="rId20"/>
    <p:sldId id="303" r:id="rId21"/>
    <p:sldId id="305" r:id="rId22"/>
    <p:sldId id="304" r:id="rId23"/>
    <p:sldId id="295" r:id="rId24"/>
    <p:sldId id="29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92" autoAdjust="0"/>
    <p:restoredTop sz="94619" autoAdjust="0"/>
  </p:normalViewPr>
  <p:slideViewPr>
    <p:cSldViewPr snapToGrid="0">
      <p:cViewPr varScale="1">
        <p:scale>
          <a:sx n="64" d="100"/>
          <a:sy n="64" d="100"/>
        </p:scale>
        <p:origin x="67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[Book2]Sheet5!PivotTable7</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Synthetic Fiber Production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Sheet5!$B$1</c:f>
              <c:strCache>
                <c:ptCount val="1"/>
                <c:pt idx="0">
                  <c:v>Total</c:v>
                </c:pt>
              </c:strCache>
            </c:strRef>
          </c:tx>
          <c:spPr>
            <a:solidFill>
              <a:schemeClr val="accent1"/>
            </a:solidFill>
            <a:ln>
              <a:noFill/>
            </a:ln>
            <a:effectLst/>
          </c:spPr>
          <c:invertIfNegative val="0"/>
          <c:cat>
            <c:strRef>
              <c:f>Sheet5!$A$2:$A$9</c:f>
              <c:strCache>
                <c:ptCount val="7"/>
                <c:pt idx="0">
                  <c:v>1950</c:v>
                </c:pt>
                <c:pt idx="1">
                  <c:v>1977</c:v>
                </c:pt>
                <c:pt idx="2">
                  <c:v>1989</c:v>
                </c:pt>
                <c:pt idx="3">
                  <c:v>2002</c:v>
                </c:pt>
                <c:pt idx="4">
                  <c:v>2009</c:v>
                </c:pt>
                <c:pt idx="5">
                  <c:v>2011</c:v>
                </c:pt>
                <c:pt idx="6">
                  <c:v>2015</c:v>
                </c:pt>
              </c:strCache>
            </c:strRef>
          </c:cat>
          <c:val>
            <c:numRef>
              <c:f>Sheet5!$B$2:$B$9</c:f>
              <c:numCache>
                <c:formatCode>General</c:formatCode>
                <c:ptCount val="7"/>
                <c:pt idx="0">
                  <c:v>1.5</c:v>
                </c:pt>
                <c:pt idx="1">
                  <c:v>50</c:v>
                </c:pt>
                <c:pt idx="2">
                  <c:v>100</c:v>
                </c:pt>
                <c:pt idx="3">
                  <c:v>200</c:v>
                </c:pt>
                <c:pt idx="4">
                  <c:v>250</c:v>
                </c:pt>
                <c:pt idx="5">
                  <c:v>280</c:v>
                </c:pt>
                <c:pt idx="6">
                  <c:v>322</c:v>
                </c:pt>
              </c:numCache>
            </c:numRef>
          </c:val>
          <c:extLst>
            <c:ext xmlns:c16="http://schemas.microsoft.com/office/drawing/2014/chart" uri="{C3380CC4-5D6E-409C-BE32-E72D297353CC}">
              <c16:uniqueId val="{00000000-F769-416E-8201-3771BF70519F}"/>
            </c:ext>
          </c:extLst>
        </c:ser>
        <c:dLbls>
          <c:showLegendKey val="0"/>
          <c:showVal val="0"/>
          <c:showCatName val="0"/>
          <c:showSerName val="0"/>
          <c:showPercent val="0"/>
          <c:showBubbleSize val="0"/>
        </c:dLbls>
        <c:gapWidth val="219"/>
        <c:overlap val="-27"/>
        <c:axId val="362669128"/>
        <c:axId val="362669456"/>
      </c:barChart>
      <c:catAx>
        <c:axId val="362669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2669456"/>
        <c:crosses val="autoZero"/>
        <c:auto val="1"/>
        <c:lblAlgn val="ctr"/>
        <c:lblOffset val="100"/>
        <c:noMultiLvlLbl val="0"/>
      </c:catAx>
      <c:valAx>
        <c:axId val="362669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26691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600" b="1" i="0" u="none" strike="noStrike" kern="1200" spc="0" normalizeH="0" baseline="0">
                <a:solidFill>
                  <a:schemeClr val="dk1">
                    <a:lumMod val="50000"/>
                    <a:lumOff val="50000"/>
                  </a:schemeClr>
                </a:solidFill>
                <a:latin typeface="+mj-lt"/>
                <a:ea typeface="+mj-ea"/>
                <a:cs typeface="+mj-cs"/>
              </a:defRPr>
            </a:pPr>
            <a:r>
              <a:rPr lang="en-US" sz="1600"/>
              <a:t>18-29 Age Group</a:t>
            </a:r>
          </a:p>
        </c:rich>
      </c:tx>
      <c:overlay val="0"/>
      <c:spPr>
        <a:noFill/>
        <a:ln>
          <a:noFill/>
        </a:ln>
        <a:effectLst/>
      </c:spPr>
      <c:txPr>
        <a:bodyPr rot="0" spcFirstLastPara="1" vertOverflow="ellipsis" vert="horz" wrap="square" anchor="ctr" anchorCtr="1"/>
        <a:lstStyle/>
        <a:p>
          <a:pPr>
            <a:defRPr sz="1600" b="1" i="0" u="none" strike="noStrike" kern="1200" spc="0" normalizeH="0" baseline="0">
              <a:solidFill>
                <a:schemeClr val="dk1">
                  <a:lumMod val="50000"/>
                  <a:lumOff val="50000"/>
                </a:schemeClr>
              </a:solidFill>
              <a:latin typeface="+mj-lt"/>
              <a:ea typeface="+mj-ea"/>
              <a:cs typeface="+mj-cs"/>
            </a:defRPr>
          </a:pPr>
          <a:endParaRPr lang="en-US"/>
        </a:p>
      </c:txPr>
    </c:title>
    <c:autoTitleDeleted val="0"/>
    <c:plotArea>
      <c:layout/>
      <c:pieChart>
        <c:varyColors val="1"/>
        <c:ser>
          <c:idx val="0"/>
          <c:order val="0"/>
          <c:tx>
            <c:strRef>
              <c:f>Sheet2!$B$1</c:f>
              <c:strCache>
                <c:ptCount val="1"/>
                <c:pt idx="0">
                  <c:v>18-29 Age Group</c:v>
                </c:pt>
              </c:strCache>
            </c:strRef>
          </c:tx>
          <c:dPt>
            <c:idx val="0"/>
            <c:bubble3D val="0"/>
            <c:spPr>
              <a:gradFill>
                <a:gsLst>
                  <a:gs pos="100000">
                    <a:schemeClr val="dk1">
                      <a:tint val="88500"/>
                      <a:lumMod val="60000"/>
                      <a:lumOff val="40000"/>
                    </a:schemeClr>
                  </a:gs>
                  <a:gs pos="0">
                    <a:schemeClr val="dk1">
                      <a:tint val="88500"/>
                    </a:schemeClr>
                  </a:gs>
                </a:gsLst>
                <a:lin ang="5400000" scaled="0"/>
              </a:gradFill>
              <a:ln w="19050">
                <a:solidFill>
                  <a:schemeClr val="lt1"/>
                </a:solidFill>
              </a:ln>
              <a:effectLst/>
            </c:spPr>
            <c:extLst>
              <c:ext xmlns:c16="http://schemas.microsoft.com/office/drawing/2014/chart" uri="{C3380CC4-5D6E-409C-BE32-E72D297353CC}">
                <c16:uniqueId val="{00000001-C917-4E3B-B40F-53269B8961BE}"/>
              </c:ext>
            </c:extLst>
          </c:dPt>
          <c:dPt>
            <c:idx val="1"/>
            <c:bubble3D val="0"/>
            <c:spPr>
              <a:gradFill>
                <a:gsLst>
                  <a:gs pos="100000">
                    <a:schemeClr val="dk1">
                      <a:tint val="55000"/>
                      <a:lumMod val="60000"/>
                      <a:lumOff val="40000"/>
                    </a:schemeClr>
                  </a:gs>
                  <a:gs pos="0">
                    <a:schemeClr val="dk1">
                      <a:tint val="55000"/>
                    </a:schemeClr>
                  </a:gs>
                </a:gsLst>
                <a:lin ang="5400000" scaled="0"/>
              </a:gradFill>
              <a:ln w="19050">
                <a:solidFill>
                  <a:schemeClr val="lt1"/>
                </a:solidFill>
              </a:ln>
              <a:effectLst/>
            </c:spPr>
            <c:extLst>
              <c:ext xmlns:c16="http://schemas.microsoft.com/office/drawing/2014/chart" uri="{C3380CC4-5D6E-409C-BE32-E72D297353CC}">
                <c16:uniqueId val="{00000003-C917-4E3B-B40F-53269B8961B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Sheet2!$A$2:$A$3</c:f>
              <c:strCache>
                <c:ptCount val="2"/>
                <c:pt idx="0">
                  <c:v>Uses Social Media</c:v>
                </c:pt>
                <c:pt idx="1">
                  <c:v>Do not Use Social Media</c:v>
                </c:pt>
              </c:strCache>
            </c:strRef>
          </c:cat>
          <c:val>
            <c:numRef>
              <c:f>Sheet2!$B$2:$B$3</c:f>
              <c:numCache>
                <c:formatCode>0%</c:formatCode>
                <c:ptCount val="2"/>
                <c:pt idx="0">
                  <c:v>0.84</c:v>
                </c:pt>
                <c:pt idx="1">
                  <c:v>0.16</c:v>
                </c:pt>
              </c:numCache>
            </c:numRef>
          </c:val>
          <c:extLst>
            <c:ext xmlns:c16="http://schemas.microsoft.com/office/drawing/2014/chart" uri="{C3380CC4-5D6E-409C-BE32-E72D297353CC}">
              <c16:uniqueId val="{00000004-C917-4E3B-B40F-53269B8961BE}"/>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5130722343208081"/>
          <c:y val="0.35617093734842775"/>
          <c:w val="0.3184165116100735"/>
          <c:h val="0.620397312721231"/>
        </c:manualLayout>
      </c:layout>
      <c:overlay val="0"/>
      <c:spPr>
        <a:solidFill>
          <a:schemeClr val="lt1">
            <a:alpha val="50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fgClr>
      <a:bgClr>
        <a:schemeClr val="dk1">
          <a:lumMod val="10000"/>
          <a:lumOff val="90000"/>
        </a:schemeClr>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600" b="1" i="0" u="none" strike="noStrike" kern="1200" spc="0" normalizeH="0" baseline="0">
                <a:solidFill>
                  <a:schemeClr val="dk1">
                    <a:lumMod val="50000"/>
                    <a:lumOff val="50000"/>
                  </a:schemeClr>
                </a:solidFill>
                <a:latin typeface="+mj-lt"/>
                <a:ea typeface="+mj-ea"/>
                <a:cs typeface="+mj-cs"/>
              </a:defRPr>
            </a:pPr>
            <a:r>
              <a:rPr lang="en-US" sz="1600"/>
              <a:t>30-49 Age Group</a:t>
            </a:r>
          </a:p>
        </c:rich>
      </c:tx>
      <c:layout>
        <c:manualLayout>
          <c:xMode val="edge"/>
          <c:yMode val="edge"/>
          <c:x val="0.18558481511027031"/>
          <c:y val="1.1170064227869311E-2"/>
        </c:manualLayout>
      </c:layout>
      <c:overlay val="0"/>
      <c:spPr>
        <a:noFill/>
        <a:ln>
          <a:noFill/>
        </a:ln>
        <a:effectLst/>
      </c:spPr>
      <c:txPr>
        <a:bodyPr rot="0" spcFirstLastPara="1" vertOverflow="ellipsis" vert="horz" wrap="square" anchor="ctr" anchorCtr="1"/>
        <a:lstStyle/>
        <a:p>
          <a:pPr>
            <a:defRPr sz="1600" b="1" i="0" u="none" strike="noStrike" kern="1200" spc="0" normalizeH="0" baseline="0">
              <a:solidFill>
                <a:schemeClr val="dk1">
                  <a:lumMod val="50000"/>
                  <a:lumOff val="50000"/>
                </a:schemeClr>
              </a:solidFill>
              <a:latin typeface="+mj-lt"/>
              <a:ea typeface="+mj-ea"/>
              <a:cs typeface="+mj-cs"/>
            </a:defRPr>
          </a:pPr>
          <a:endParaRPr lang="en-US"/>
        </a:p>
      </c:txPr>
    </c:title>
    <c:autoTitleDeleted val="0"/>
    <c:plotArea>
      <c:layout/>
      <c:pieChart>
        <c:varyColors val="1"/>
        <c:ser>
          <c:idx val="0"/>
          <c:order val="0"/>
          <c:tx>
            <c:strRef>
              <c:f>Sheet2!$B$5</c:f>
              <c:strCache>
                <c:ptCount val="1"/>
                <c:pt idx="0">
                  <c:v>30-49 Age Group</c:v>
                </c:pt>
              </c:strCache>
            </c:strRef>
          </c:tx>
          <c:dPt>
            <c:idx val="0"/>
            <c:bubble3D val="0"/>
            <c:spPr>
              <a:gradFill>
                <a:gsLst>
                  <a:gs pos="100000">
                    <a:schemeClr val="dk1">
                      <a:tint val="88500"/>
                      <a:lumMod val="60000"/>
                      <a:lumOff val="40000"/>
                    </a:schemeClr>
                  </a:gs>
                  <a:gs pos="0">
                    <a:schemeClr val="dk1">
                      <a:tint val="88500"/>
                    </a:schemeClr>
                  </a:gs>
                </a:gsLst>
                <a:lin ang="5400000" scaled="0"/>
              </a:gradFill>
              <a:ln w="19050">
                <a:solidFill>
                  <a:schemeClr val="lt1"/>
                </a:solidFill>
              </a:ln>
              <a:effectLst/>
            </c:spPr>
            <c:extLst>
              <c:ext xmlns:c16="http://schemas.microsoft.com/office/drawing/2014/chart" uri="{C3380CC4-5D6E-409C-BE32-E72D297353CC}">
                <c16:uniqueId val="{00000001-FC18-4BA7-87DA-2E509398E3F5}"/>
              </c:ext>
            </c:extLst>
          </c:dPt>
          <c:dPt>
            <c:idx val="1"/>
            <c:bubble3D val="0"/>
            <c:spPr>
              <a:gradFill>
                <a:gsLst>
                  <a:gs pos="100000">
                    <a:schemeClr val="dk1">
                      <a:tint val="55000"/>
                      <a:lumMod val="60000"/>
                      <a:lumOff val="40000"/>
                    </a:schemeClr>
                  </a:gs>
                  <a:gs pos="0">
                    <a:schemeClr val="dk1">
                      <a:tint val="55000"/>
                    </a:schemeClr>
                  </a:gs>
                </a:gsLst>
                <a:lin ang="5400000" scaled="0"/>
              </a:gradFill>
              <a:ln w="19050">
                <a:solidFill>
                  <a:schemeClr val="lt1"/>
                </a:solidFill>
              </a:ln>
              <a:effectLst/>
            </c:spPr>
            <c:extLst>
              <c:ext xmlns:c16="http://schemas.microsoft.com/office/drawing/2014/chart" uri="{C3380CC4-5D6E-409C-BE32-E72D297353CC}">
                <c16:uniqueId val="{00000003-FC18-4BA7-87DA-2E509398E3F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Sheet2!$A$6:$A$7</c:f>
              <c:strCache>
                <c:ptCount val="2"/>
                <c:pt idx="0">
                  <c:v>Uses Social Media</c:v>
                </c:pt>
                <c:pt idx="1">
                  <c:v>Do not Use Social Media</c:v>
                </c:pt>
              </c:strCache>
            </c:strRef>
          </c:cat>
          <c:val>
            <c:numRef>
              <c:f>Sheet2!$B$6:$B$7</c:f>
              <c:numCache>
                <c:formatCode>0%</c:formatCode>
                <c:ptCount val="2"/>
                <c:pt idx="0">
                  <c:v>0.81</c:v>
                </c:pt>
                <c:pt idx="1">
                  <c:v>0.19</c:v>
                </c:pt>
              </c:numCache>
            </c:numRef>
          </c:val>
          <c:extLst>
            <c:ext xmlns:c16="http://schemas.microsoft.com/office/drawing/2014/chart" uri="{C3380CC4-5D6E-409C-BE32-E72D297353CC}">
              <c16:uniqueId val="{00000004-FC18-4BA7-87DA-2E509398E3F5}"/>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7490362717869024"/>
          <c:y val="0.29092212398331524"/>
          <c:w val="0.2926420186778641"/>
          <c:h val="0.67769219436791284"/>
        </c:manualLayout>
      </c:layout>
      <c:overlay val="0"/>
      <c:spPr>
        <a:solidFill>
          <a:schemeClr val="lt1">
            <a:alpha val="50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fgClr>
      <a:bgClr>
        <a:schemeClr val="dk1">
          <a:lumMod val="10000"/>
          <a:lumOff val="90000"/>
        </a:schemeClr>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2128" b="1" i="0" u="none" strike="noStrike" kern="1200" spc="0" normalizeH="0" baseline="0">
                <a:solidFill>
                  <a:schemeClr val="dk1">
                    <a:lumMod val="50000"/>
                    <a:lumOff val="50000"/>
                  </a:schemeClr>
                </a:solidFill>
                <a:latin typeface="+mj-lt"/>
                <a:ea typeface="+mj-ea"/>
                <a:cs typeface="+mj-cs"/>
              </a:defRPr>
            </a:pPr>
            <a:r>
              <a:rPr lang="en-US" sz="1600" dirty="0"/>
              <a:t>50-64 Age Group</a:t>
            </a:r>
          </a:p>
        </c:rich>
      </c:tx>
      <c:overlay val="0"/>
      <c:spPr>
        <a:noFill/>
        <a:ln>
          <a:noFill/>
        </a:ln>
        <a:effectLst/>
      </c:spPr>
      <c:txPr>
        <a:bodyPr rot="0" spcFirstLastPara="1" vertOverflow="ellipsis" vert="horz" wrap="square" anchor="ctr" anchorCtr="1"/>
        <a:lstStyle/>
        <a:p>
          <a:pPr>
            <a:defRPr sz="2128" b="1" i="0" u="none" strike="noStrike" kern="1200" spc="0" normalizeH="0" baseline="0">
              <a:solidFill>
                <a:schemeClr val="dk1">
                  <a:lumMod val="50000"/>
                  <a:lumOff val="50000"/>
                </a:schemeClr>
              </a:solidFill>
              <a:latin typeface="+mj-lt"/>
              <a:ea typeface="+mj-ea"/>
              <a:cs typeface="+mj-cs"/>
            </a:defRPr>
          </a:pPr>
          <a:endParaRPr lang="en-US"/>
        </a:p>
      </c:txPr>
    </c:title>
    <c:autoTitleDeleted val="0"/>
    <c:plotArea>
      <c:layout>
        <c:manualLayout>
          <c:layoutTarget val="inner"/>
          <c:xMode val="edge"/>
          <c:yMode val="edge"/>
          <c:x val="6.4908708286891381E-2"/>
          <c:y val="0.32772491980169144"/>
          <c:w val="0.55590432865272266"/>
          <c:h val="0.4758001603966171"/>
        </c:manualLayout>
      </c:layout>
      <c:pieChart>
        <c:varyColors val="1"/>
        <c:ser>
          <c:idx val="0"/>
          <c:order val="0"/>
          <c:tx>
            <c:strRef>
              <c:f>Sheet2!$B$9</c:f>
              <c:strCache>
                <c:ptCount val="1"/>
                <c:pt idx="0">
                  <c:v>50-64 Age Group</c:v>
                </c:pt>
              </c:strCache>
            </c:strRef>
          </c:tx>
          <c:dPt>
            <c:idx val="0"/>
            <c:bubble3D val="0"/>
            <c:spPr>
              <a:gradFill>
                <a:gsLst>
                  <a:gs pos="100000">
                    <a:schemeClr val="dk1">
                      <a:tint val="88500"/>
                      <a:lumMod val="60000"/>
                      <a:lumOff val="40000"/>
                    </a:schemeClr>
                  </a:gs>
                  <a:gs pos="0">
                    <a:schemeClr val="dk1">
                      <a:tint val="88500"/>
                    </a:schemeClr>
                  </a:gs>
                </a:gsLst>
                <a:lin ang="5400000" scaled="0"/>
              </a:gradFill>
              <a:ln w="19050">
                <a:solidFill>
                  <a:schemeClr val="lt1"/>
                </a:solidFill>
              </a:ln>
              <a:effectLst/>
            </c:spPr>
            <c:extLst>
              <c:ext xmlns:c16="http://schemas.microsoft.com/office/drawing/2014/chart" uri="{C3380CC4-5D6E-409C-BE32-E72D297353CC}">
                <c16:uniqueId val="{00000001-9254-46FB-89BC-93E1E7C7AA46}"/>
              </c:ext>
            </c:extLst>
          </c:dPt>
          <c:dPt>
            <c:idx val="1"/>
            <c:bubble3D val="0"/>
            <c:spPr>
              <a:gradFill>
                <a:gsLst>
                  <a:gs pos="100000">
                    <a:schemeClr val="dk1">
                      <a:tint val="55000"/>
                      <a:lumMod val="60000"/>
                      <a:lumOff val="40000"/>
                    </a:schemeClr>
                  </a:gs>
                  <a:gs pos="0">
                    <a:schemeClr val="dk1">
                      <a:tint val="55000"/>
                    </a:schemeClr>
                  </a:gs>
                </a:gsLst>
                <a:lin ang="5400000" scaled="0"/>
              </a:gradFill>
              <a:ln w="19050">
                <a:solidFill>
                  <a:schemeClr val="lt1"/>
                </a:solidFill>
              </a:ln>
              <a:effectLst/>
            </c:spPr>
            <c:extLst>
              <c:ext xmlns:c16="http://schemas.microsoft.com/office/drawing/2014/chart" uri="{C3380CC4-5D6E-409C-BE32-E72D297353CC}">
                <c16:uniqueId val="{00000003-9254-46FB-89BC-93E1E7C7AA46}"/>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Sheet2!$A$10:$A$11</c:f>
              <c:strCache>
                <c:ptCount val="2"/>
                <c:pt idx="0">
                  <c:v>Uses Social Media</c:v>
                </c:pt>
                <c:pt idx="1">
                  <c:v>Do not Use Social Media</c:v>
                </c:pt>
              </c:strCache>
            </c:strRef>
          </c:cat>
          <c:val>
            <c:numRef>
              <c:f>Sheet2!$B$10:$B$11</c:f>
              <c:numCache>
                <c:formatCode>0%</c:formatCode>
                <c:ptCount val="2"/>
                <c:pt idx="0">
                  <c:v>0.73</c:v>
                </c:pt>
                <c:pt idx="1">
                  <c:v>0.27</c:v>
                </c:pt>
              </c:numCache>
            </c:numRef>
          </c:val>
          <c:extLst>
            <c:ext xmlns:c16="http://schemas.microsoft.com/office/drawing/2014/chart" uri="{C3380CC4-5D6E-409C-BE32-E72D297353CC}">
              <c16:uniqueId val="{00000004-9254-46FB-89BC-93E1E7C7AA46}"/>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alpha val="50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fgClr>
      <a:bgClr>
        <a:schemeClr val="dk1">
          <a:lumMod val="10000"/>
          <a:lumOff val="90000"/>
        </a:schemeClr>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600" b="1" i="0" u="none" strike="noStrike" kern="1200" spc="0" normalizeH="0" baseline="0">
              <a:solidFill>
                <a:schemeClr val="dk1">
                  <a:lumMod val="50000"/>
                  <a:lumOff val="50000"/>
                </a:schemeClr>
              </a:solidFill>
              <a:latin typeface="+mj-lt"/>
              <a:ea typeface="+mj-ea"/>
              <a:cs typeface="+mj-cs"/>
            </a:defRPr>
          </a:pPr>
          <a:endParaRPr lang="en-US"/>
        </a:p>
      </c:txPr>
    </c:title>
    <c:autoTitleDeleted val="0"/>
    <c:plotArea>
      <c:layout/>
      <c:pieChart>
        <c:varyColors val="1"/>
        <c:ser>
          <c:idx val="0"/>
          <c:order val="0"/>
          <c:tx>
            <c:strRef>
              <c:f>Sheet2!$B$13</c:f>
              <c:strCache>
                <c:ptCount val="1"/>
                <c:pt idx="0">
                  <c:v>65 and above</c:v>
                </c:pt>
              </c:strCache>
            </c:strRef>
          </c:tx>
          <c:dPt>
            <c:idx val="0"/>
            <c:bubble3D val="0"/>
            <c:spPr>
              <a:gradFill>
                <a:gsLst>
                  <a:gs pos="100000">
                    <a:schemeClr val="dk1">
                      <a:tint val="88500"/>
                      <a:lumMod val="60000"/>
                      <a:lumOff val="40000"/>
                    </a:schemeClr>
                  </a:gs>
                  <a:gs pos="0">
                    <a:schemeClr val="dk1">
                      <a:tint val="88500"/>
                    </a:schemeClr>
                  </a:gs>
                </a:gsLst>
                <a:lin ang="5400000" scaled="0"/>
              </a:gradFill>
              <a:ln w="19050">
                <a:solidFill>
                  <a:schemeClr val="lt1"/>
                </a:solidFill>
              </a:ln>
              <a:effectLst/>
            </c:spPr>
            <c:extLst>
              <c:ext xmlns:c16="http://schemas.microsoft.com/office/drawing/2014/chart" uri="{C3380CC4-5D6E-409C-BE32-E72D297353CC}">
                <c16:uniqueId val="{00000001-F891-430E-A4FA-A60BA7BEB561}"/>
              </c:ext>
            </c:extLst>
          </c:dPt>
          <c:dPt>
            <c:idx val="1"/>
            <c:bubble3D val="0"/>
            <c:spPr>
              <a:gradFill>
                <a:gsLst>
                  <a:gs pos="100000">
                    <a:schemeClr val="dk1">
                      <a:tint val="55000"/>
                      <a:lumMod val="60000"/>
                      <a:lumOff val="40000"/>
                    </a:schemeClr>
                  </a:gs>
                  <a:gs pos="0">
                    <a:schemeClr val="dk1">
                      <a:tint val="55000"/>
                    </a:schemeClr>
                  </a:gs>
                </a:gsLst>
                <a:lin ang="5400000" scaled="0"/>
              </a:gradFill>
              <a:ln w="19050">
                <a:solidFill>
                  <a:schemeClr val="lt1"/>
                </a:solidFill>
              </a:ln>
              <a:effectLst/>
            </c:spPr>
            <c:extLst>
              <c:ext xmlns:c16="http://schemas.microsoft.com/office/drawing/2014/chart" uri="{C3380CC4-5D6E-409C-BE32-E72D297353CC}">
                <c16:uniqueId val="{00000003-F891-430E-A4FA-A60BA7BEB56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Sheet2!$A$14:$A$15</c:f>
              <c:strCache>
                <c:ptCount val="2"/>
                <c:pt idx="0">
                  <c:v>Uses Social Media</c:v>
                </c:pt>
                <c:pt idx="1">
                  <c:v>Do not Use Social Media</c:v>
                </c:pt>
              </c:strCache>
            </c:strRef>
          </c:cat>
          <c:val>
            <c:numRef>
              <c:f>Sheet2!$B$14:$B$15</c:f>
              <c:numCache>
                <c:formatCode>0%</c:formatCode>
                <c:ptCount val="2"/>
                <c:pt idx="0">
                  <c:v>0.45</c:v>
                </c:pt>
                <c:pt idx="1">
                  <c:v>0.55000000000000004</c:v>
                </c:pt>
              </c:numCache>
            </c:numRef>
          </c:val>
          <c:extLst>
            <c:ext xmlns:c16="http://schemas.microsoft.com/office/drawing/2014/chart" uri="{C3380CC4-5D6E-409C-BE32-E72D297353CC}">
              <c16:uniqueId val="{00000004-F891-430E-A4FA-A60BA7BEB561}"/>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alpha val="50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fgClr>
      <a:bgClr>
        <a:schemeClr val="dk1">
          <a:lumMod val="10000"/>
          <a:lumOff val="90000"/>
        </a:schemeClr>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4.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5.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5/16/2021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5/16/2021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datafeedwatch.com/blog/ecommerce-and-the-fashion-industry" TargetMode="External"/><Relationship Id="rId2" Type="http://schemas.openxmlformats.org/officeDocument/2006/relationships/hyperlink" Target="https://www.vesta-go.com/insights/10-social-media-stats-affecting-the-fashion-industry/"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foodbusinessnews.net/articles/13805-us-organic-food-sales-near-48-billion#:~:text=Organic%20food%20sales%20made%20up,rising%205.6%25%20to%20%2417.4%20billion" TargetMode="External"/><Relationship Id="rId2" Type="http://schemas.openxmlformats.org/officeDocument/2006/relationships/hyperlink" Target="https://www.sustainyourstyle.org/old-environmental-impact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 Id="rId5" Type="http://schemas.openxmlformats.org/officeDocument/2006/relationships/chart" Target="../charts/chart5.xml"/><Relationship Id="rId4" Type="http://schemas.openxmlformats.org/officeDocument/2006/relationships/chart" Target="../charts/char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Changing Fashion Trends with Time</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solidFill>
                  <a:srgbClr val="5792BA"/>
                </a:solidFill>
              </a:rPr>
              <a:t>Anuj Tanwar</a:t>
            </a: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09330" y="147267"/>
            <a:ext cx="12082670" cy="1257300"/>
          </a:xfrm>
        </p:spPr>
        <p:txBody>
          <a:bodyPr>
            <a:normAutofit fontScale="90000"/>
          </a:bodyPr>
          <a:lstStyle/>
          <a:p>
            <a:pPr algn="just">
              <a:spcAft>
                <a:spcPts val="1200"/>
              </a:spcAft>
            </a:pPr>
            <a:r>
              <a:rPr lang="en-US" sz="4800" dirty="0"/>
              <a:t>3-</a:t>
            </a:r>
            <a:r>
              <a:rPr lang="en-US" sz="4800" dirty="0">
                <a:latin typeface="Times New Roman" panose="02020603050405020304" pitchFamily="18" charset="0"/>
                <a:cs typeface="Times New Roman" panose="02020603050405020304" pitchFamily="18" charset="0"/>
              </a:rPr>
              <a:t>eCommerce in Fashion is changing business model</a:t>
            </a:r>
          </a:p>
        </p:txBody>
      </p:sp>
      <p:sp>
        <p:nvSpPr>
          <p:cNvPr id="5" name="TextBox 4">
            <a:extLst>
              <a:ext uri="{FF2B5EF4-FFF2-40B4-BE49-F238E27FC236}">
                <a16:creationId xmlns:a16="http://schemas.microsoft.com/office/drawing/2014/main" id="{83791A1B-ED25-4A21-A1F2-2FE10C8362DC}"/>
              </a:ext>
            </a:extLst>
          </p:cNvPr>
          <p:cNvSpPr txBox="1"/>
          <p:nvPr/>
        </p:nvSpPr>
        <p:spPr>
          <a:xfrm>
            <a:off x="215757" y="1225983"/>
            <a:ext cx="11581991" cy="6832640"/>
          </a:xfrm>
          <a:prstGeom prst="rect">
            <a:avLst/>
          </a:prstGeom>
          <a:noFill/>
        </p:spPr>
        <p:txBody>
          <a:bodyPr wrap="square" rtlCol="0">
            <a:spAutoFit/>
          </a:bodyPr>
          <a:lstStyle/>
          <a:p>
            <a:pPr marL="342900" indent="-342900" algn="just">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2018, Fashion industry generated revenue of $481 billion. In 2019, that statistic rose higher to $545 billion and is projected to rise further to $713 billion by 2022. </a:t>
            </a:r>
          </a:p>
          <a:p>
            <a:pPr marL="342900" indent="-342900" algn="just">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eCommerce sales of accessories and bags grew by 15.6% in 2018 and expected to grow further by 8.7% by 2022.</a:t>
            </a:r>
          </a:p>
          <a:p>
            <a:pPr marL="342900" indent="-342900" algn="just">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43% of purchases in fashion are made by targeted advertisements.</a:t>
            </a:r>
          </a:p>
          <a:p>
            <a:pPr marL="342900" indent="-342900" algn="just">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77% of people in South Korea made an online fashion purchase in 2019. That is the most of any nation.</a:t>
            </a:r>
          </a:p>
          <a:p>
            <a:pPr marL="342900" indent="-342900" algn="just">
              <a:spcAft>
                <a:spcPts val="1200"/>
              </a:spcAft>
              <a:buFont typeface="Arial" panose="020B0604020202020204" pitchFamily="34" charset="0"/>
              <a:buChar char="•"/>
            </a:pPr>
            <a:r>
              <a:rPr lang="en-US" sz="2400" b="1" u="sng" dirty="0">
                <a:latin typeface="Times New Roman" panose="02020603050405020304" pitchFamily="18" charset="0"/>
                <a:cs typeface="Times New Roman" panose="02020603050405020304" pitchFamily="18" charset="0"/>
              </a:rPr>
              <a:t>Filtering System</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Having efficient filtering system is important and contributes to an online shopping. Best example of it is Facebook marketplace which offers customized results and it’s increasing 77% every month. And this is only one of many relevant examples.</a:t>
            </a:r>
          </a:p>
          <a:p>
            <a:pPr marL="342900" indent="-342900" algn="just">
              <a:spcAft>
                <a:spcPts val="1200"/>
              </a:spcAft>
              <a:buFont typeface="Arial" panose="020B0604020202020204" pitchFamily="34" charset="0"/>
              <a:buChar char="•"/>
            </a:pPr>
            <a:r>
              <a:rPr lang="en-US" sz="2400" b="1" u="sng" dirty="0">
                <a:latin typeface="Times New Roman" panose="02020603050405020304" pitchFamily="18" charset="0"/>
                <a:cs typeface="Times New Roman" panose="02020603050405020304" pitchFamily="18" charset="0"/>
              </a:rPr>
              <a:t>Review</a:t>
            </a:r>
            <a:r>
              <a:rPr lang="en-US" sz="32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98% of fashion buyers also stated the importance of reviews. </a:t>
            </a:r>
          </a:p>
          <a:p>
            <a:pPr algn="l"/>
            <a:r>
              <a:rPr lang="en-US" sz="2400" b="1" i="0" dirty="0">
                <a:effectLst/>
              </a:rPr>
              <a:t> </a:t>
            </a:r>
          </a:p>
          <a:p>
            <a:pPr marL="342900" indent="-342900" algn="just">
              <a:spcAft>
                <a:spcPts val="1200"/>
              </a:spcAf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spcAft>
                <a:spcPts val="1200"/>
              </a:spcAf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5743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88843" y="192083"/>
            <a:ext cx="12104805" cy="1257300"/>
          </a:xfrm>
        </p:spPr>
        <p:txBody>
          <a:bodyPr>
            <a:normAutofit fontScale="90000"/>
          </a:bodyPr>
          <a:lstStyle/>
          <a:p>
            <a:pPr algn="just">
              <a:spcAft>
                <a:spcPts val="1200"/>
              </a:spcAft>
            </a:pPr>
            <a:r>
              <a:rPr lang="en-US" sz="4800" dirty="0"/>
              <a:t>3-</a:t>
            </a:r>
            <a:r>
              <a:rPr lang="en-US" sz="4800" dirty="0">
                <a:latin typeface="Times New Roman" panose="02020603050405020304" pitchFamily="18" charset="0"/>
                <a:cs typeface="Times New Roman" panose="02020603050405020304" pitchFamily="18" charset="0"/>
              </a:rPr>
              <a:t>eCommerce in Fashion is changing business model</a:t>
            </a:r>
          </a:p>
        </p:txBody>
      </p:sp>
      <p:sp>
        <p:nvSpPr>
          <p:cNvPr id="5" name="TextBox 4">
            <a:extLst>
              <a:ext uri="{FF2B5EF4-FFF2-40B4-BE49-F238E27FC236}">
                <a16:creationId xmlns:a16="http://schemas.microsoft.com/office/drawing/2014/main" id="{83791A1B-ED25-4A21-A1F2-2FE10C8362DC}"/>
              </a:ext>
            </a:extLst>
          </p:cNvPr>
          <p:cNvSpPr txBox="1"/>
          <p:nvPr/>
        </p:nvSpPr>
        <p:spPr>
          <a:xfrm>
            <a:off x="297952" y="1729409"/>
            <a:ext cx="4746660" cy="4154984"/>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the US, the ecommerce fashion industry accounted for 29.5% of fashion retail sales in 2020. </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value of the US market is projected to take a sizable chunk out of global predictions, reaching $100 billion by 2021. Attached graph shows the trend between 2016-2021.</a:t>
            </a:r>
          </a:p>
          <a:p>
            <a:pPr marL="342900" indent="-342900" algn="just">
              <a:spcAft>
                <a:spcPts val="1200"/>
              </a:spcAf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51533F4-A732-43C8-9E4D-FAAAF69643F8}"/>
              </a:ext>
            </a:extLst>
          </p:cNvPr>
          <p:cNvPicPr>
            <a:picLocks noChangeAspect="1"/>
          </p:cNvPicPr>
          <p:nvPr/>
        </p:nvPicPr>
        <p:blipFill>
          <a:blip r:embed="rId2"/>
          <a:stretch>
            <a:fillRect/>
          </a:stretch>
        </p:blipFill>
        <p:spPr>
          <a:xfrm>
            <a:off x="5408055" y="1630597"/>
            <a:ext cx="6696750" cy="4975685"/>
          </a:xfrm>
          <a:prstGeom prst="rect">
            <a:avLst/>
          </a:prstGeom>
        </p:spPr>
      </p:pic>
    </p:spTree>
    <p:extLst>
      <p:ext uri="{BB962C8B-B14F-4D97-AF65-F5344CB8AC3E}">
        <p14:creationId xmlns:p14="http://schemas.microsoft.com/office/powerpoint/2010/main" val="2728918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791A1B-ED25-4A21-A1F2-2FE10C8362DC}"/>
              </a:ext>
            </a:extLst>
          </p:cNvPr>
          <p:cNvSpPr txBox="1"/>
          <p:nvPr/>
        </p:nvSpPr>
        <p:spPr>
          <a:xfrm>
            <a:off x="215758" y="1628911"/>
            <a:ext cx="4798030" cy="1569660"/>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Worldwide sale of bags and accessories has been increasing and is expected to increase to $103 billion in 2022.</a:t>
            </a:r>
          </a:p>
        </p:txBody>
      </p:sp>
      <p:pic>
        <p:nvPicPr>
          <p:cNvPr id="8" name="Picture 7">
            <a:extLst>
              <a:ext uri="{FF2B5EF4-FFF2-40B4-BE49-F238E27FC236}">
                <a16:creationId xmlns:a16="http://schemas.microsoft.com/office/drawing/2014/main" id="{D757770C-7F3C-4DAC-8C03-B32FCEA4D0D9}"/>
              </a:ext>
            </a:extLst>
          </p:cNvPr>
          <p:cNvPicPr>
            <a:picLocks noChangeAspect="1"/>
          </p:cNvPicPr>
          <p:nvPr/>
        </p:nvPicPr>
        <p:blipFill>
          <a:blip r:embed="rId2"/>
          <a:stretch>
            <a:fillRect/>
          </a:stretch>
        </p:blipFill>
        <p:spPr>
          <a:xfrm>
            <a:off x="5185026" y="1363467"/>
            <a:ext cx="6997685" cy="2411968"/>
          </a:xfrm>
          <a:prstGeom prst="rect">
            <a:avLst/>
          </a:prstGeom>
        </p:spPr>
      </p:pic>
      <p:sp>
        <p:nvSpPr>
          <p:cNvPr id="9" name="TextBox 8">
            <a:extLst>
              <a:ext uri="{FF2B5EF4-FFF2-40B4-BE49-F238E27FC236}">
                <a16:creationId xmlns:a16="http://schemas.microsoft.com/office/drawing/2014/main" id="{C04C8D4C-700B-41E8-9019-00D52CFF5139}"/>
              </a:ext>
            </a:extLst>
          </p:cNvPr>
          <p:cNvSpPr txBox="1"/>
          <p:nvPr/>
        </p:nvSpPr>
        <p:spPr>
          <a:xfrm>
            <a:off x="215758" y="4230384"/>
            <a:ext cx="11042374" cy="1538883"/>
          </a:xfrm>
          <a:prstGeom prst="rect">
            <a:avLst/>
          </a:prstGeom>
          <a:noFill/>
        </p:spPr>
        <p:txBody>
          <a:bodyPr wrap="square" rtlCol="0">
            <a:spAutoFit/>
          </a:bodyPr>
          <a:lstStyle/>
          <a:p>
            <a:pPr algn="just">
              <a:spcAft>
                <a:spcPts val="1200"/>
              </a:spcAft>
            </a:pPr>
            <a:r>
              <a:rPr lang="en-US" sz="2800" b="1" u="sng" dirty="0">
                <a:solidFill>
                  <a:srgbClr val="0070C0"/>
                </a:solidFill>
                <a:latin typeface="Times New Roman" panose="02020603050405020304" pitchFamily="18" charset="0"/>
                <a:cs typeface="Times New Roman" panose="02020603050405020304" pitchFamily="18" charset="0"/>
              </a:rPr>
              <a:t>Conclusion</a:t>
            </a:r>
          </a:p>
          <a:p>
            <a:pPr algn="just">
              <a:spcAft>
                <a:spcPts val="1200"/>
              </a:spcAft>
            </a:pPr>
            <a:r>
              <a:rPr lang="en-US" sz="2800" b="1" dirty="0">
                <a:solidFill>
                  <a:srgbClr val="0070C0"/>
                </a:solidFill>
                <a:latin typeface="Times New Roman" panose="02020603050405020304" pitchFamily="18" charset="0"/>
                <a:cs typeface="Times New Roman" panose="02020603050405020304" pitchFamily="18" charset="0"/>
              </a:rPr>
              <a:t>All the above observations conclude that Ecommerce has increased the sales in fashion industry and will continue to do so in coming years. </a:t>
            </a:r>
          </a:p>
        </p:txBody>
      </p:sp>
      <p:sp>
        <p:nvSpPr>
          <p:cNvPr id="10" name="Title 1">
            <a:extLst>
              <a:ext uri="{FF2B5EF4-FFF2-40B4-BE49-F238E27FC236}">
                <a16:creationId xmlns:a16="http://schemas.microsoft.com/office/drawing/2014/main" id="{6F10ADE9-6107-45B4-9044-7427FDBEAAE5}"/>
              </a:ext>
            </a:extLst>
          </p:cNvPr>
          <p:cNvSpPr>
            <a:spLocks noGrp="1"/>
          </p:cNvSpPr>
          <p:nvPr>
            <p:ph type="title"/>
          </p:nvPr>
        </p:nvSpPr>
        <p:spPr>
          <a:xfrm>
            <a:off x="188843" y="192083"/>
            <a:ext cx="12104805" cy="1257300"/>
          </a:xfrm>
        </p:spPr>
        <p:txBody>
          <a:bodyPr>
            <a:normAutofit fontScale="90000"/>
          </a:bodyPr>
          <a:lstStyle/>
          <a:p>
            <a:pPr algn="just">
              <a:spcAft>
                <a:spcPts val="1200"/>
              </a:spcAft>
            </a:pPr>
            <a:r>
              <a:rPr lang="en-US" sz="4800" dirty="0"/>
              <a:t>3-</a:t>
            </a:r>
            <a:r>
              <a:rPr lang="en-US" sz="4800" dirty="0">
                <a:latin typeface="Times New Roman" panose="02020603050405020304" pitchFamily="18" charset="0"/>
                <a:cs typeface="Times New Roman" panose="02020603050405020304" pitchFamily="18" charset="0"/>
              </a:rPr>
              <a:t>eCommerce in Fashion is changing business model</a:t>
            </a:r>
          </a:p>
        </p:txBody>
      </p:sp>
    </p:spTree>
    <p:extLst>
      <p:ext uri="{BB962C8B-B14F-4D97-AF65-F5344CB8AC3E}">
        <p14:creationId xmlns:p14="http://schemas.microsoft.com/office/powerpoint/2010/main" val="1082335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 y="0"/>
            <a:ext cx="11718235" cy="1257300"/>
          </a:xfrm>
        </p:spPr>
        <p:txBody>
          <a:bodyPr>
            <a:normAutofit fontScale="90000"/>
          </a:bodyPr>
          <a:lstStyle/>
          <a:p>
            <a:r>
              <a:rPr lang="en-US" sz="4800" dirty="0"/>
              <a:t>4-</a:t>
            </a:r>
            <a:r>
              <a:rPr lang="en-US" sz="4800" dirty="0">
                <a:latin typeface="Times New Roman" panose="02020603050405020304" pitchFamily="18" charset="0"/>
                <a:cs typeface="Times New Roman" panose="02020603050405020304" pitchFamily="18" charset="0"/>
              </a:rPr>
              <a:t>Environment crisis and changes triggered from it</a:t>
            </a:r>
            <a:endParaRPr lang="en-US" dirty="0"/>
          </a:p>
        </p:txBody>
      </p:sp>
      <p:sp>
        <p:nvSpPr>
          <p:cNvPr id="7" name="TextBox 6">
            <a:extLst>
              <a:ext uri="{FF2B5EF4-FFF2-40B4-BE49-F238E27FC236}">
                <a16:creationId xmlns:a16="http://schemas.microsoft.com/office/drawing/2014/main" id="{34003218-CD38-419F-A4A4-E44B22F2DCD3}"/>
              </a:ext>
            </a:extLst>
          </p:cNvPr>
          <p:cNvSpPr txBox="1"/>
          <p:nvPr/>
        </p:nvSpPr>
        <p:spPr>
          <a:xfrm>
            <a:off x="473765" y="1127161"/>
            <a:ext cx="11244470" cy="2554545"/>
          </a:xfrm>
          <a:prstGeom prst="rect">
            <a:avLst/>
          </a:prstGeom>
          <a:noFill/>
        </p:spPr>
        <p:txBody>
          <a:bodyPr wrap="square" rtlCol="0">
            <a:spAutoFit/>
          </a:bodyPr>
          <a:lstStyle/>
          <a:p>
            <a:pPr algn="just">
              <a:spcAft>
                <a:spcPts val="1200"/>
              </a:spcAft>
            </a:pPr>
            <a:r>
              <a:rPr lang="en-US" sz="2000" dirty="0">
                <a:latin typeface="Times New Roman" panose="02020603050405020304" pitchFamily="18" charset="0"/>
                <a:cs typeface="Times New Roman" panose="02020603050405020304" pitchFamily="18" charset="0"/>
              </a:rPr>
              <a:t>The entire lifecycle of one pair of Levi’s® 501® jeans equates to:</a:t>
            </a:r>
          </a:p>
          <a:p>
            <a:pPr marL="342900" indent="-342900" algn="just">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33.4 kg CO2 emission equivalent to 69 miles driven by the average US car</a:t>
            </a:r>
          </a:p>
          <a:p>
            <a:pPr marL="342900" indent="-342900" algn="just">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3781 liters water consumption equivalent to 3 days worth of one US household’s total water needs</a:t>
            </a:r>
          </a:p>
          <a:p>
            <a:pPr marL="342900" indent="-342900" algn="just">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48.9g PO4 emission, The total amount of phosphorous found in 1,700 tomatoes</a:t>
            </a:r>
          </a:p>
          <a:p>
            <a:pPr marL="342900" indent="-342900" algn="just">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12 sq. meter of land is occupied  per year. Seven people standing with arms outstretched, fingertips touching, would form one side of a square this size.</a:t>
            </a:r>
          </a:p>
        </p:txBody>
      </p:sp>
      <p:graphicFrame>
        <p:nvGraphicFramePr>
          <p:cNvPr id="5" name="Table 4">
            <a:extLst>
              <a:ext uri="{FF2B5EF4-FFF2-40B4-BE49-F238E27FC236}">
                <a16:creationId xmlns:a16="http://schemas.microsoft.com/office/drawing/2014/main" id="{34C0EB13-D7A8-400D-96C7-49C9D29FB299}"/>
              </a:ext>
            </a:extLst>
          </p:cNvPr>
          <p:cNvGraphicFramePr>
            <a:graphicFrameLocks noGrp="1"/>
          </p:cNvGraphicFramePr>
          <p:nvPr>
            <p:extLst>
              <p:ext uri="{D42A27DB-BD31-4B8C-83A1-F6EECF244321}">
                <p14:modId xmlns:p14="http://schemas.microsoft.com/office/powerpoint/2010/main" val="2184946960"/>
              </p:ext>
            </p:extLst>
          </p:nvPr>
        </p:nvGraphicFramePr>
        <p:xfrm>
          <a:off x="1071770" y="3929821"/>
          <a:ext cx="8708335" cy="2689640"/>
        </p:xfrm>
        <a:graphic>
          <a:graphicData uri="http://schemas.openxmlformats.org/drawingml/2006/table">
            <a:tbl>
              <a:tblPr>
                <a:tableStyleId>{5C22544A-7EE6-4342-B048-85BDC9FD1C3A}</a:tableStyleId>
              </a:tblPr>
              <a:tblGrid>
                <a:gridCol w="1651552">
                  <a:extLst>
                    <a:ext uri="{9D8B030D-6E8A-4147-A177-3AD203B41FA5}">
                      <a16:colId xmlns:a16="http://schemas.microsoft.com/office/drawing/2014/main" val="1341163348"/>
                    </a:ext>
                  </a:extLst>
                </a:gridCol>
                <a:gridCol w="576470">
                  <a:extLst>
                    <a:ext uri="{9D8B030D-6E8A-4147-A177-3AD203B41FA5}">
                      <a16:colId xmlns:a16="http://schemas.microsoft.com/office/drawing/2014/main" val="2336183936"/>
                    </a:ext>
                  </a:extLst>
                </a:gridCol>
                <a:gridCol w="894521">
                  <a:extLst>
                    <a:ext uri="{9D8B030D-6E8A-4147-A177-3AD203B41FA5}">
                      <a16:colId xmlns:a16="http://schemas.microsoft.com/office/drawing/2014/main" val="2440301359"/>
                    </a:ext>
                  </a:extLst>
                </a:gridCol>
                <a:gridCol w="847857">
                  <a:extLst>
                    <a:ext uri="{9D8B030D-6E8A-4147-A177-3AD203B41FA5}">
                      <a16:colId xmlns:a16="http://schemas.microsoft.com/office/drawing/2014/main" val="2062815019"/>
                    </a:ext>
                  </a:extLst>
                </a:gridCol>
                <a:gridCol w="989226">
                  <a:extLst>
                    <a:ext uri="{9D8B030D-6E8A-4147-A177-3AD203B41FA5}">
                      <a16:colId xmlns:a16="http://schemas.microsoft.com/office/drawing/2014/main" val="21674236"/>
                    </a:ext>
                  </a:extLst>
                </a:gridCol>
                <a:gridCol w="1383196">
                  <a:extLst>
                    <a:ext uri="{9D8B030D-6E8A-4147-A177-3AD203B41FA5}">
                      <a16:colId xmlns:a16="http://schemas.microsoft.com/office/drawing/2014/main" val="4199022216"/>
                    </a:ext>
                  </a:extLst>
                </a:gridCol>
                <a:gridCol w="1041952">
                  <a:extLst>
                    <a:ext uri="{9D8B030D-6E8A-4147-A177-3AD203B41FA5}">
                      <a16:colId xmlns:a16="http://schemas.microsoft.com/office/drawing/2014/main" val="2329324659"/>
                    </a:ext>
                  </a:extLst>
                </a:gridCol>
                <a:gridCol w="637761">
                  <a:extLst>
                    <a:ext uri="{9D8B030D-6E8A-4147-A177-3AD203B41FA5}">
                      <a16:colId xmlns:a16="http://schemas.microsoft.com/office/drawing/2014/main" val="1936051772"/>
                    </a:ext>
                  </a:extLst>
                </a:gridCol>
                <a:gridCol w="685800">
                  <a:extLst>
                    <a:ext uri="{9D8B030D-6E8A-4147-A177-3AD203B41FA5}">
                      <a16:colId xmlns:a16="http://schemas.microsoft.com/office/drawing/2014/main" val="3812829246"/>
                    </a:ext>
                  </a:extLst>
                </a:gridCol>
              </a:tblGrid>
              <a:tr h="763805">
                <a:tc>
                  <a:txBody>
                    <a:bodyPr/>
                    <a:lstStyle/>
                    <a:p>
                      <a:pPr algn="l" fontAlgn="b"/>
                      <a:r>
                        <a:rPr lang="en-US" sz="1100" b="1" u="none" strike="noStrike" dirty="0">
                          <a:effectLst/>
                        </a:rPr>
                        <a:t> </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1" u="none" strike="noStrike" dirty="0">
                          <a:effectLst/>
                        </a:rPr>
                        <a:t>FIBER</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1" u="none" strike="noStrike" dirty="0">
                          <a:effectLst/>
                        </a:rPr>
                        <a:t>FABRIC</a:t>
                      </a:r>
                      <a:br>
                        <a:rPr lang="en-US" sz="1100" b="1" u="none" strike="noStrike" dirty="0">
                          <a:effectLst/>
                        </a:rPr>
                      </a:br>
                      <a:r>
                        <a:rPr lang="en-US" sz="1100" b="1" u="none" strike="noStrike" dirty="0">
                          <a:effectLst/>
                        </a:rPr>
                        <a:t>ASSEMBLY</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1" u="none" strike="noStrike" dirty="0">
                          <a:effectLst/>
                        </a:rPr>
                        <a:t>CUT, SEW,</a:t>
                      </a:r>
                      <a:br>
                        <a:rPr lang="en-US" sz="1100" b="1" u="none" strike="noStrike" dirty="0">
                          <a:effectLst/>
                        </a:rPr>
                      </a:br>
                      <a:r>
                        <a:rPr lang="en-US" sz="1100" b="1" u="none" strike="noStrike" dirty="0">
                          <a:effectLst/>
                        </a:rPr>
                        <a:t>FINISH</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1" u="none" strike="noStrike" dirty="0">
                          <a:effectLst/>
                        </a:rPr>
                        <a:t>SUNDRIES &amp;</a:t>
                      </a:r>
                      <a:br>
                        <a:rPr lang="en-US" sz="1100" b="1" u="none" strike="noStrike" dirty="0">
                          <a:effectLst/>
                        </a:rPr>
                      </a:br>
                      <a:r>
                        <a:rPr lang="en-US" sz="1100" b="1" u="none" strike="noStrike" dirty="0">
                          <a:effectLst/>
                        </a:rPr>
                        <a:t>PACKAGING</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1" u="none" strike="noStrike" dirty="0">
                          <a:effectLst/>
                        </a:rPr>
                        <a:t>TRANSPORT, LOGISTICS, RETAIL</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1" u="none" strike="noStrike" dirty="0">
                          <a:effectLst/>
                        </a:rPr>
                        <a:t>CONSUMER CARE</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1" u="none" strike="noStrike" dirty="0">
                          <a:effectLst/>
                        </a:rPr>
                        <a:t>END OF LIFE</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1" u="none" strike="noStrike" dirty="0">
                          <a:effectLst/>
                        </a:rPr>
                        <a:t>TOTAL</a:t>
                      </a:r>
                      <a:endParaRPr lang="en-US" sz="11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55769022"/>
                  </a:ext>
                </a:extLst>
              </a:tr>
              <a:tr h="189319">
                <a:tc rowSpan="2">
                  <a:txBody>
                    <a:bodyPr/>
                    <a:lstStyle/>
                    <a:p>
                      <a:pPr algn="l" fontAlgn="b"/>
                      <a:r>
                        <a:rPr lang="en-US" sz="1100" u="none" strike="noStrike">
                          <a:solidFill>
                            <a:srgbClr val="0070C0"/>
                          </a:solidFill>
                          <a:effectLst/>
                        </a:rPr>
                        <a:t>CLIMATE CHANGE</a:t>
                      </a:r>
                      <a:br>
                        <a:rPr lang="en-US" sz="1100" u="none" strike="noStrike">
                          <a:solidFill>
                            <a:srgbClr val="0070C0"/>
                          </a:solidFill>
                          <a:effectLst/>
                        </a:rPr>
                      </a:br>
                      <a:r>
                        <a:rPr lang="en-US" sz="1100" u="none" strike="noStrike">
                          <a:solidFill>
                            <a:srgbClr val="0070C0"/>
                          </a:solidFill>
                          <a:effectLst/>
                        </a:rPr>
                        <a:t>(kg CO2-e)</a:t>
                      </a:r>
                      <a:endParaRPr lang="en-US" sz="1100" b="0" i="0" u="none" strike="noStrike">
                        <a:solidFill>
                          <a:srgbClr val="0070C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3.8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12.5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33.4</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71950223"/>
                  </a:ext>
                </a:extLst>
              </a:tr>
              <a:tr h="195848">
                <a:tc vMerge="1">
                  <a:txBody>
                    <a:bodyPr/>
                    <a:lstStyle/>
                    <a:p>
                      <a:endParaRPr lang="en-US"/>
                    </a:p>
                  </a:txBody>
                  <a:tcPr/>
                </a:tc>
                <a:tc>
                  <a:txBody>
                    <a:bodyPr/>
                    <a:lstStyle/>
                    <a:p>
                      <a:pPr algn="r" fontAlgn="b"/>
                      <a:r>
                        <a:rPr lang="en-US" sz="1100" u="none" strike="noStrike" dirty="0">
                          <a:solidFill>
                            <a:schemeClr val="accent3">
                              <a:lumMod val="75000"/>
                            </a:schemeClr>
                          </a:solidFill>
                          <a:effectLst/>
                        </a:rPr>
                        <a:t>9%</a:t>
                      </a:r>
                      <a:endParaRPr lang="en-US" sz="1100" b="0" i="0" u="none" strike="noStrike" dirty="0">
                        <a:solidFill>
                          <a:schemeClr val="accent3">
                            <a:lumMod val="75000"/>
                          </a:schemeClr>
                        </a:solidFill>
                        <a:effectLst/>
                        <a:latin typeface="Calibri" panose="020F0502020204030204" pitchFamily="34" charset="0"/>
                      </a:endParaRPr>
                    </a:p>
                  </a:txBody>
                  <a:tcPr marL="6350" marR="6350" marT="6350" marB="0" anchor="b"/>
                </a:tc>
                <a:tc>
                  <a:txBody>
                    <a:bodyPr/>
                    <a:lstStyle/>
                    <a:p>
                      <a:pPr algn="r" fontAlgn="b"/>
                      <a:r>
                        <a:rPr lang="en-US" sz="1100" u="none" strike="noStrike" dirty="0">
                          <a:solidFill>
                            <a:schemeClr val="accent3">
                              <a:lumMod val="75000"/>
                            </a:schemeClr>
                          </a:solidFill>
                          <a:effectLst/>
                        </a:rPr>
                        <a:t>27%</a:t>
                      </a:r>
                      <a:endParaRPr lang="en-US" sz="1100" b="0" i="0" u="none" strike="noStrike" dirty="0">
                        <a:solidFill>
                          <a:schemeClr val="accent3">
                            <a:lumMod val="75000"/>
                          </a:schemeClr>
                        </a:solidFill>
                        <a:effectLst/>
                        <a:latin typeface="Calibri" panose="020F0502020204030204" pitchFamily="34" charset="0"/>
                      </a:endParaRPr>
                    </a:p>
                  </a:txBody>
                  <a:tcPr marL="6350" marR="6350" marT="6350" marB="0" anchor="b"/>
                </a:tc>
                <a:tc>
                  <a:txBody>
                    <a:bodyPr/>
                    <a:lstStyle/>
                    <a:p>
                      <a:pPr algn="r" fontAlgn="b"/>
                      <a:r>
                        <a:rPr lang="en-US" sz="1100" u="none" strike="noStrike" dirty="0">
                          <a:solidFill>
                            <a:schemeClr val="accent3">
                              <a:lumMod val="75000"/>
                            </a:schemeClr>
                          </a:solidFill>
                          <a:effectLst/>
                        </a:rPr>
                        <a:t>8%</a:t>
                      </a:r>
                      <a:endParaRPr lang="en-US" sz="1100" b="0" i="0" u="none" strike="noStrike" dirty="0">
                        <a:solidFill>
                          <a:schemeClr val="accent3">
                            <a:lumMod val="75000"/>
                          </a:schemeClr>
                        </a:solidFill>
                        <a:effectLst/>
                        <a:latin typeface="Calibri" panose="020F0502020204030204" pitchFamily="34" charset="0"/>
                      </a:endParaRPr>
                    </a:p>
                  </a:txBody>
                  <a:tcPr marL="6350" marR="6350" marT="6350" marB="0" anchor="b"/>
                </a:tc>
                <a:tc>
                  <a:txBody>
                    <a:bodyPr/>
                    <a:lstStyle/>
                    <a:p>
                      <a:pPr algn="r" fontAlgn="b"/>
                      <a:r>
                        <a:rPr lang="en-US" sz="1100" u="none" strike="noStrike" dirty="0">
                          <a:solidFill>
                            <a:schemeClr val="accent3">
                              <a:lumMod val="75000"/>
                            </a:schemeClr>
                          </a:solidFill>
                          <a:effectLst/>
                        </a:rPr>
                        <a:t>5%</a:t>
                      </a:r>
                      <a:endParaRPr lang="en-US" sz="1100" b="0" i="0" u="none" strike="noStrike" dirty="0">
                        <a:solidFill>
                          <a:schemeClr val="accent3">
                            <a:lumMod val="75000"/>
                          </a:schemeClr>
                        </a:solidFill>
                        <a:effectLst/>
                        <a:latin typeface="Calibri" panose="020F0502020204030204" pitchFamily="34" charset="0"/>
                      </a:endParaRPr>
                    </a:p>
                  </a:txBody>
                  <a:tcPr marL="6350" marR="6350" marT="6350" marB="0" anchor="b"/>
                </a:tc>
                <a:tc>
                  <a:txBody>
                    <a:bodyPr/>
                    <a:lstStyle/>
                    <a:p>
                      <a:pPr algn="r" fontAlgn="b"/>
                      <a:r>
                        <a:rPr lang="en-US" sz="1100" u="none" strike="noStrike" dirty="0">
                          <a:solidFill>
                            <a:schemeClr val="accent3">
                              <a:lumMod val="75000"/>
                            </a:schemeClr>
                          </a:solidFill>
                          <a:effectLst/>
                        </a:rPr>
                        <a:t>11%</a:t>
                      </a:r>
                      <a:endParaRPr lang="en-US" sz="1100" b="0" i="0" u="none" strike="noStrike" dirty="0">
                        <a:solidFill>
                          <a:schemeClr val="accent3">
                            <a:lumMod val="75000"/>
                          </a:schemeClr>
                        </a:solidFill>
                        <a:effectLst/>
                        <a:latin typeface="Calibri" panose="020F0502020204030204" pitchFamily="34" charset="0"/>
                      </a:endParaRPr>
                    </a:p>
                  </a:txBody>
                  <a:tcPr marL="6350" marR="6350" marT="6350" marB="0" anchor="b"/>
                </a:tc>
                <a:tc>
                  <a:txBody>
                    <a:bodyPr/>
                    <a:lstStyle/>
                    <a:p>
                      <a:pPr algn="r" fontAlgn="b"/>
                      <a:r>
                        <a:rPr lang="en-US" sz="1100" u="none" strike="noStrike" dirty="0">
                          <a:solidFill>
                            <a:schemeClr val="accent3">
                              <a:lumMod val="75000"/>
                            </a:schemeClr>
                          </a:solidFill>
                          <a:effectLst/>
                        </a:rPr>
                        <a:t>37%</a:t>
                      </a:r>
                      <a:endParaRPr lang="en-US" sz="1100" b="0" i="0" u="none" strike="noStrike" dirty="0">
                        <a:solidFill>
                          <a:schemeClr val="accent3">
                            <a:lumMod val="75000"/>
                          </a:schemeClr>
                        </a:solidFill>
                        <a:effectLst/>
                        <a:latin typeface="Calibri" panose="020F0502020204030204" pitchFamily="34" charset="0"/>
                      </a:endParaRPr>
                    </a:p>
                  </a:txBody>
                  <a:tcPr marL="6350" marR="6350" marT="6350" marB="0" anchor="b"/>
                </a:tc>
                <a:tc>
                  <a:txBody>
                    <a:bodyPr/>
                    <a:lstStyle/>
                    <a:p>
                      <a:pPr algn="r" fontAlgn="b"/>
                      <a:r>
                        <a:rPr lang="en-US" sz="1100" u="none" strike="noStrike" dirty="0">
                          <a:solidFill>
                            <a:schemeClr val="accent3">
                              <a:lumMod val="75000"/>
                            </a:schemeClr>
                          </a:solidFill>
                          <a:effectLst/>
                        </a:rPr>
                        <a:t>3%</a:t>
                      </a:r>
                      <a:endParaRPr lang="en-US" sz="1100" b="0" i="0" u="none" strike="noStrike" dirty="0">
                        <a:solidFill>
                          <a:schemeClr val="accent3">
                            <a:lumMod val="75000"/>
                          </a:schemeClr>
                        </a:solidFill>
                        <a:effectLst/>
                        <a:latin typeface="Calibri" panose="020F0502020204030204" pitchFamily="34" charset="0"/>
                      </a:endParaRPr>
                    </a:p>
                  </a:txBody>
                  <a:tcPr marL="6350" marR="6350" marT="6350" marB="0" anchor="b"/>
                </a:tc>
                <a:tc>
                  <a:txBody>
                    <a:bodyPr/>
                    <a:lstStyle/>
                    <a:p>
                      <a:pPr algn="r" fontAlgn="b"/>
                      <a:r>
                        <a:rPr lang="en-US" sz="1100" u="none" strike="noStrike" dirty="0">
                          <a:solidFill>
                            <a:schemeClr val="accent3">
                              <a:lumMod val="75000"/>
                            </a:schemeClr>
                          </a:solidFill>
                          <a:effectLst/>
                        </a:rPr>
                        <a:t>100%</a:t>
                      </a:r>
                      <a:endParaRPr lang="en-US" sz="1100" b="0" i="0" u="none" strike="noStrike" dirty="0">
                        <a:solidFill>
                          <a:schemeClr val="accent3">
                            <a:lumMod val="75000"/>
                          </a:schemeClr>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07150326"/>
                  </a:ext>
                </a:extLst>
              </a:tr>
              <a:tr h="189319">
                <a:tc rowSpan="2">
                  <a:txBody>
                    <a:bodyPr/>
                    <a:lstStyle/>
                    <a:p>
                      <a:pPr algn="l" fontAlgn="b"/>
                      <a:r>
                        <a:rPr lang="en-US" sz="1100" u="none" strike="noStrike">
                          <a:solidFill>
                            <a:srgbClr val="0070C0"/>
                          </a:solidFill>
                          <a:effectLst/>
                        </a:rPr>
                        <a:t>WATER CONSUMPTION (liters)</a:t>
                      </a:r>
                      <a:endParaRPr lang="en-US" sz="1100" b="0" i="0" u="none" strike="noStrike">
                        <a:solidFill>
                          <a:srgbClr val="0070C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2,565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236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34</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77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860</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3,781</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62935135"/>
                  </a:ext>
                </a:extLst>
              </a:tr>
              <a:tr h="195848">
                <a:tc vMerge="1">
                  <a:txBody>
                    <a:bodyPr/>
                    <a:lstStyle/>
                    <a:p>
                      <a:endParaRPr lang="en-US"/>
                    </a:p>
                  </a:txBody>
                  <a:tcPr/>
                </a:tc>
                <a:tc>
                  <a:txBody>
                    <a:bodyPr/>
                    <a:lstStyle/>
                    <a:p>
                      <a:pPr marL="0" algn="r" defTabSz="457200" rtl="0" eaLnBrk="1" fontAlgn="b" latinLnBrk="0" hangingPunct="1"/>
                      <a:r>
                        <a:rPr lang="en-US" sz="1100" u="none" strike="noStrike" kern="1200" dirty="0">
                          <a:solidFill>
                            <a:schemeClr val="accent3">
                              <a:lumMod val="75000"/>
                            </a:schemeClr>
                          </a:solidFill>
                          <a:effectLst/>
                          <a:latin typeface="+mn-lt"/>
                          <a:ea typeface="+mn-ea"/>
                          <a:cs typeface="+mn-cs"/>
                        </a:rPr>
                        <a:t>68%</a:t>
                      </a:r>
                    </a:p>
                  </a:txBody>
                  <a:tcPr marL="6350" marR="6350" marT="6350" marB="0" anchor="b"/>
                </a:tc>
                <a:tc>
                  <a:txBody>
                    <a:bodyPr/>
                    <a:lstStyle/>
                    <a:p>
                      <a:pPr marL="0" algn="r" defTabSz="457200" rtl="0" eaLnBrk="1" fontAlgn="b" latinLnBrk="0" hangingPunct="1"/>
                      <a:r>
                        <a:rPr lang="en-US" sz="1100" u="none" strike="noStrike" kern="1200" dirty="0">
                          <a:solidFill>
                            <a:schemeClr val="accent3">
                              <a:lumMod val="75000"/>
                            </a:schemeClr>
                          </a:solidFill>
                          <a:effectLst/>
                          <a:latin typeface="+mn-lt"/>
                          <a:ea typeface="+mn-ea"/>
                          <a:cs typeface="+mn-cs"/>
                        </a:rPr>
                        <a:t>6%</a:t>
                      </a:r>
                    </a:p>
                  </a:txBody>
                  <a:tcPr marL="6350" marR="6350" marT="6350" marB="0" anchor="b"/>
                </a:tc>
                <a:tc>
                  <a:txBody>
                    <a:bodyPr/>
                    <a:lstStyle/>
                    <a:p>
                      <a:pPr marL="0" algn="r" defTabSz="457200" rtl="0" eaLnBrk="1" fontAlgn="b" latinLnBrk="0" hangingPunct="1"/>
                      <a:r>
                        <a:rPr lang="en-US" sz="1100" u="none" strike="noStrike" kern="1200">
                          <a:solidFill>
                            <a:schemeClr val="accent3">
                              <a:lumMod val="75000"/>
                            </a:schemeClr>
                          </a:solidFill>
                          <a:effectLst/>
                          <a:latin typeface="+mn-lt"/>
                          <a:ea typeface="+mn-ea"/>
                          <a:cs typeface="+mn-cs"/>
                        </a:rPr>
                        <a:t>1%</a:t>
                      </a:r>
                    </a:p>
                  </a:txBody>
                  <a:tcPr marL="6350" marR="6350" marT="6350" marB="0" anchor="b"/>
                </a:tc>
                <a:tc>
                  <a:txBody>
                    <a:bodyPr/>
                    <a:lstStyle/>
                    <a:p>
                      <a:pPr marL="0" algn="r" defTabSz="457200" rtl="0" eaLnBrk="1" fontAlgn="b" latinLnBrk="0" hangingPunct="1"/>
                      <a:r>
                        <a:rPr lang="en-US" sz="1100" u="none" strike="noStrike" kern="1200" dirty="0">
                          <a:solidFill>
                            <a:schemeClr val="accent3">
                              <a:lumMod val="75000"/>
                            </a:schemeClr>
                          </a:solidFill>
                          <a:effectLst/>
                          <a:latin typeface="+mn-lt"/>
                          <a:ea typeface="+mn-ea"/>
                          <a:cs typeface="+mn-cs"/>
                        </a:rPr>
                        <a:t>2%</a:t>
                      </a:r>
                    </a:p>
                  </a:txBody>
                  <a:tcPr marL="6350" marR="6350" marT="6350" marB="0" anchor="b"/>
                </a:tc>
                <a:tc>
                  <a:txBody>
                    <a:bodyPr/>
                    <a:lstStyle/>
                    <a:p>
                      <a:pPr marL="0" algn="r" defTabSz="457200" rtl="0" eaLnBrk="1" fontAlgn="b" latinLnBrk="0" hangingPunct="1"/>
                      <a:r>
                        <a:rPr lang="en-US" sz="1100" u="none" strike="noStrike" kern="1200" dirty="0">
                          <a:solidFill>
                            <a:schemeClr val="accent3">
                              <a:lumMod val="75000"/>
                            </a:schemeClr>
                          </a:solidFill>
                          <a:effectLst/>
                          <a:latin typeface="+mn-lt"/>
                          <a:ea typeface="+mn-ea"/>
                          <a:cs typeface="+mn-cs"/>
                        </a:rPr>
                        <a:t>0%</a:t>
                      </a:r>
                    </a:p>
                  </a:txBody>
                  <a:tcPr marL="6350" marR="6350" marT="6350" marB="0" anchor="b"/>
                </a:tc>
                <a:tc>
                  <a:txBody>
                    <a:bodyPr/>
                    <a:lstStyle/>
                    <a:p>
                      <a:pPr marL="0" algn="r" defTabSz="457200" rtl="0" eaLnBrk="1" fontAlgn="b" latinLnBrk="0" hangingPunct="1"/>
                      <a:r>
                        <a:rPr lang="en-US" sz="1100" u="none" strike="noStrike" kern="1200" dirty="0">
                          <a:solidFill>
                            <a:schemeClr val="accent3">
                              <a:lumMod val="75000"/>
                            </a:schemeClr>
                          </a:solidFill>
                          <a:effectLst/>
                          <a:latin typeface="+mn-lt"/>
                          <a:ea typeface="+mn-ea"/>
                          <a:cs typeface="+mn-cs"/>
                        </a:rPr>
                        <a:t>23%</a:t>
                      </a:r>
                    </a:p>
                  </a:txBody>
                  <a:tcPr marL="6350" marR="6350" marT="6350" marB="0" anchor="b"/>
                </a:tc>
                <a:tc>
                  <a:txBody>
                    <a:bodyPr/>
                    <a:lstStyle/>
                    <a:p>
                      <a:pPr marL="0" algn="r" defTabSz="457200" rtl="0" eaLnBrk="1" fontAlgn="b" latinLnBrk="0" hangingPunct="1"/>
                      <a:r>
                        <a:rPr lang="en-US" sz="1100" u="none" strike="noStrike" kern="1200" dirty="0">
                          <a:solidFill>
                            <a:schemeClr val="accent3">
                              <a:lumMod val="75000"/>
                            </a:schemeClr>
                          </a:solidFill>
                          <a:effectLst/>
                          <a:latin typeface="+mn-lt"/>
                          <a:ea typeface="+mn-ea"/>
                          <a:cs typeface="+mn-cs"/>
                        </a:rPr>
                        <a:t>0%</a:t>
                      </a:r>
                    </a:p>
                  </a:txBody>
                  <a:tcPr marL="6350" marR="6350" marT="6350" marB="0" anchor="b"/>
                </a:tc>
                <a:tc>
                  <a:txBody>
                    <a:bodyPr/>
                    <a:lstStyle/>
                    <a:p>
                      <a:pPr marL="0" algn="r" defTabSz="457200" rtl="0" eaLnBrk="1" fontAlgn="b" latinLnBrk="0" hangingPunct="1"/>
                      <a:r>
                        <a:rPr lang="en-US" sz="1100" u="none" strike="noStrike" kern="1200" dirty="0">
                          <a:solidFill>
                            <a:schemeClr val="accent3">
                              <a:lumMod val="75000"/>
                            </a:schemeClr>
                          </a:solidFill>
                          <a:effectLst/>
                          <a:latin typeface="+mn-lt"/>
                          <a:ea typeface="+mn-ea"/>
                          <a:cs typeface="+mn-cs"/>
                        </a:rPr>
                        <a:t>100%</a:t>
                      </a:r>
                    </a:p>
                  </a:txBody>
                  <a:tcPr marL="6350" marR="6350" marT="6350" marB="0" anchor="b"/>
                </a:tc>
                <a:extLst>
                  <a:ext uri="{0D108BD9-81ED-4DB2-BD59-A6C34878D82A}">
                    <a16:rowId xmlns:a16="http://schemas.microsoft.com/office/drawing/2014/main" val="130355954"/>
                  </a:ext>
                </a:extLst>
              </a:tr>
              <a:tr h="189319">
                <a:tc rowSpan="2">
                  <a:txBody>
                    <a:bodyPr/>
                    <a:lstStyle/>
                    <a:p>
                      <a:pPr algn="l" fontAlgn="b"/>
                      <a:r>
                        <a:rPr lang="en-US" sz="1100" u="none" strike="noStrike">
                          <a:solidFill>
                            <a:srgbClr val="0070C0"/>
                          </a:solidFill>
                          <a:effectLst/>
                        </a:rPr>
                        <a:t>EUTROPHICATION </a:t>
                      </a:r>
                      <a:br>
                        <a:rPr lang="en-US" sz="1100" u="none" strike="noStrike">
                          <a:solidFill>
                            <a:srgbClr val="0070C0"/>
                          </a:solidFill>
                          <a:effectLst/>
                        </a:rPr>
                      </a:br>
                      <a:r>
                        <a:rPr lang="en-US" sz="1100" u="none" strike="noStrike">
                          <a:solidFill>
                            <a:srgbClr val="0070C0"/>
                          </a:solidFill>
                          <a:effectLst/>
                        </a:rPr>
                        <a:t>(g PO4-e)</a:t>
                      </a:r>
                      <a:endParaRPr lang="en-US" sz="1100" b="0" i="0" u="none" strike="noStrike">
                        <a:solidFill>
                          <a:srgbClr val="0070C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5.5</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2.9</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7.9</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3.1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7.9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3.5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48.9</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18148999"/>
                  </a:ext>
                </a:extLst>
              </a:tr>
              <a:tr h="195848">
                <a:tc vMerge="1">
                  <a:txBody>
                    <a:bodyPr/>
                    <a:lstStyle/>
                    <a:p>
                      <a:endParaRPr lang="en-US"/>
                    </a:p>
                  </a:txBody>
                  <a:tcPr/>
                </a:tc>
                <a:tc>
                  <a:txBody>
                    <a:bodyPr/>
                    <a:lstStyle/>
                    <a:p>
                      <a:pPr marL="0" algn="r" defTabSz="457200" rtl="0" eaLnBrk="1" fontAlgn="b" latinLnBrk="0" hangingPunct="1"/>
                      <a:r>
                        <a:rPr lang="en-US" sz="1100" u="none" strike="noStrike" kern="1200" dirty="0">
                          <a:solidFill>
                            <a:schemeClr val="accent3">
                              <a:lumMod val="75000"/>
                            </a:schemeClr>
                          </a:solidFill>
                          <a:effectLst/>
                          <a:latin typeface="+mn-lt"/>
                          <a:ea typeface="+mn-ea"/>
                          <a:cs typeface="+mn-cs"/>
                        </a:rPr>
                        <a:t>37%</a:t>
                      </a:r>
                    </a:p>
                  </a:txBody>
                  <a:tcPr marL="6350" marR="6350" marT="6350" marB="0" anchor="b"/>
                </a:tc>
                <a:tc>
                  <a:txBody>
                    <a:bodyPr/>
                    <a:lstStyle/>
                    <a:p>
                      <a:pPr marL="0" algn="r" defTabSz="457200" rtl="0" eaLnBrk="1" fontAlgn="b" latinLnBrk="0" hangingPunct="1"/>
                      <a:r>
                        <a:rPr lang="en-US" sz="1100" u="none" strike="noStrike" kern="1200" dirty="0">
                          <a:solidFill>
                            <a:schemeClr val="accent3">
                              <a:lumMod val="75000"/>
                            </a:schemeClr>
                          </a:solidFill>
                          <a:effectLst/>
                          <a:latin typeface="+mn-lt"/>
                          <a:ea typeface="+mn-ea"/>
                          <a:cs typeface="+mn-cs"/>
                        </a:rPr>
                        <a:t>11%</a:t>
                      </a:r>
                    </a:p>
                  </a:txBody>
                  <a:tcPr marL="6350" marR="6350" marT="6350" marB="0" anchor="b"/>
                </a:tc>
                <a:tc>
                  <a:txBody>
                    <a:bodyPr/>
                    <a:lstStyle/>
                    <a:p>
                      <a:pPr marL="0" algn="r" defTabSz="457200" rtl="0" eaLnBrk="1" fontAlgn="b" latinLnBrk="0" hangingPunct="1"/>
                      <a:r>
                        <a:rPr lang="en-US" sz="1100" u="none" strike="noStrike" kern="1200" dirty="0">
                          <a:solidFill>
                            <a:schemeClr val="accent3">
                              <a:lumMod val="75000"/>
                            </a:schemeClr>
                          </a:solidFill>
                          <a:effectLst/>
                          <a:latin typeface="+mn-lt"/>
                          <a:ea typeface="+mn-ea"/>
                          <a:cs typeface="+mn-cs"/>
                        </a:rPr>
                        <a:t>6%</a:t>
                      </a:r>
                    </a:p>
                  </a:txBody>
                  <a:tcPr marL="6350" marR="6350" marT="6350" marB="0" anchor="b"/>
                </a:tc>
                <a:tc>
                  <a:txBody>
                    <a:bodyPr/>
                    <a:lstStyle/>
                    <a:p>
                      <a:pPr marL="0" algn="r" defTabSz="457200" rtl="0" eaLnBrk="1" fontAlgn="b" latinLnBrk="0" hangingPunct="1"/>
                      <a:r>
                        <a:rPr lang="en-US" sz="1100" u="none" strike="noStrike" kern="1200" dirty="0">
                          <a:solidFill>
                            <a:schemeClr val="accent3">
                              <a:lumMod val="75000"/>
                            </a:schemeClr>
                          </a:solidFill>
                          <a:effectLst/>
                          <a:latin typeface="+mn-lt"/>
                          <a:ea typeface="+mn-ea"/>
                          <a:cs typeface="+mn-cs"/>
                        </a:rPr>
                        <a:t>16%</a:t>
                      </a:r>
                    </a:p>
                  </a:txBody>
                  <a:tcPr marL="6350" marR="6350" marT="6350" marB="0" anchor="b"/>
                </a:tc>
                <a:tc>
                  <a:txBody>
                    <a:bodyPr/>
                    <a:lstStyle/>
                    <a:p>
                      <a:pPr marL="0" algn="r" defTabSz="457200" rtl="0" eaLnBrk="1" fontAlgn="b" latinLnBrk="0" hangingPunct="1"/>
                      <a:r>
                        <a:rPr lang="en-US" sz="1100" u="none" strike="noStrike" kern="1200" dirty="0">
                          <a:solidFill>
                            <a:schemeClr val="accent3">
                              <a:lumMod val="75000"/>
                            </a:schemeClr>
                          </a:solidFill>
                          <a:effectLst/>
                          <a:latin typeface="+mn-lt"/>
                          <a:ea typeface="+mn-ea"/>
                          <a:cs typeface="+mn-cs"/>
                        </a:rPr>
                        <a:t>6%</a:t>
                      </a:r>
                    </a:p>
                  </a:txBody>
                  <a:tcPr marL="6350" marR="6350" marT="6350" marB="0" anchor="b"/>
                </a:tc>
                <a:tc>
                  <a:txBody>
                    <a:bodyPr/>
                    <a:lstStyle/>
                    <a:p>
                      <a:pPr marL="0" algn="r" defTabSz="457200" rtl="0" eaLnBrk="1" fontAlgn="b" latinLnBrk="0" hangingPunct="1"/>
                      <a:r>
                        <a:rPr lang="en-US" sz="1100" u="none" strike="noStrike" kern="1200" dirty="0">
                          <a:solidFill>
                            <a:schemeClr val="accent3">
                              <a:lumMod val="75000"/>
                            </a:schemeClr>
                          </a:solidFill>
                          <a:effectLst/>
                          <a:latin typeface="+mn-lt"/>
                          <a:ea typeface="+mn-ea"/>
                          <a:cs typeface="+mn-cs"/>
                        </a:rPr>
                        <a:t>16%</a:t>
                      </a:r>
                    </a:p>
                  </a:txBody>
                  <a:tcPr marL="6350" marR="6350" marT="6350" marB="0" anchor="b"/>
                </a:tc>
                <a:tc>
                  <a:txBody>
                    <a:bodyPr/>
                    <a:lstStyle/>
                    <a:p>
                      <a:pPr marL="0" algn="r" defTabSz="457200" rtl="0" eaLnBrk="1" fontAlgn="b" latinLnBrk="0" hangingPunct="1"/>
                      <a:r>
                        <a:rPr lang="en-US" sz="1100" u="none" strike="noStrike" kern="1200" dirty="0">
                          <a:solidFill>
                            <a:schemeClr val="accent3">
                              <a:lumMod val="75000"/>
                            </a:schemeClr>
                          </a:solidFill>
                          <a:effectLst/>
                          <a:latin typeface="+mn-lt"/>
                          <a:ea typeface="+mn-ea"/>
                          <a:cs typeface="+mn-cs"/>
                        </a:rPr>
                        <a:t>7%</a:t>
                      </a:r>
                    </a:p>
                  </a:txBody>
                  <a:tcPr marL="6350" marR="6350" marT="6350" marB="0" anchor="b"/>
                </a:tc>
                <a:tc>
                  <a:txBody>
                    <a:bodyPr/>
                    <a:lstStyle/>
                    <a:p>
                      <a:pPr marL="0" algn="r" defTabSz="457200" rtl="0" eaLnBrk="1" fontAlgn="b" latinLnBrk="0" hangingPunct="1"/>
                      <a:r>
                        <a:rPr lang="en-US" sz="1100" u="none" strike="noStrike" kern="1200" dirty="0">
                          <a:solidFill>
                            <a:schemeClr val="accent3">
                              <a:lumMod val="75000"/>
                            </a:schemeClr>
                          </a:solidFill>
                          <a:effectLst/>
                          <a:latin typeface="+mn-lt"/>
                          <a:ea typeface="+mn-ea"/>
                          <a:cs typeface="+mn-cs"/>
                        </a:rPr>
                        <a:t>100%</a:t>
                      </a:r>
                    </a:p>
                  </a:txBody>
                  <a:tcPr marL="6350" marR="6350" marT="6350" marB="0" anchor="b"/>
                </a:tc>
                <a:extLst>
                  <a:ext uri="{0D108BD9-81ED-4DB2-BD59-A6C34878D82A}">
                    <a16:rowId xmlns:a16="http://schemas.microsoft.com/office/drawing/2014/main" val="1069733359"/>
                  </a:ext>
                </a:extLst>
              </a:tr>
              <a:tr h="189319">
                <a:tc rowSpan="2">
                  <a:txBody>
                    <a:bodyPr/>
                    <a:lstStyle/>
                    <a:p>
                      <a:pPr algn="l" fontAlgn="b"/>
                      <a:r>
                        <a:rPr lang="en-US" sz="1100" u="none" strike="noStrike">
                          <a:solidFill>
                            <a:srgbClr val="0070C0"/>
                          </a:solidFill>
                          <a:effectLst/>
                        </a:rPr>
                        <a:t>LAND OCCUPATION </a:t>
                      </a:r>
                      <a:br>
                        <a:rPr lang="en-US" sz="1100" u="none" strike="noStrike">
                          <a:solidFill>
                            <a:srgbClr val="0070C0"/>
                          </a:solidFill>
                          <a:effectLst/>
                        </a:rPr>
                      </a:br>
                      <a:r>
                        <a:rPr lang="en-US" sz="1100" u="none" strike="noStrike">
                          <a:solidFill>
                            <a:srgbClr val="0070C0"/>
                          </a:solidFill>
                          <a:effectLst/>
                        </a:rPr>
                        <a:t>(m2/year)</a:t>
                      </a:r>
                      <a:endParaRPr lang="en-US" sz="1100" b="0" i="0" u="none" strike="noStrike">
                        <a:solidFill>
                          <a:srgbClr val="0070C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12</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8107567"/>
                  </a:ext>
                </a:extLst>
              </a:tr>
              <a:tr h="195848">
                <a:tc vMerge="1">
                  <a:txBody>
                    <a:bodyPr/>
                    <a:lstStyle/>
                    <a:p>
                      <a:endParaRPr lang="en-US"/>
                    </a:p>
                  </a:txBody>
                  <a:tcPr/>
                </a:tc>
                <a:tc>
                  <a:txBody>
                    <a:bodyPr/>
                    <a:lstStyle/>
                    <a:p>
                      <a:pPr marL="0" algn="r" defTabSz="457200" rtl="0" eaLnBrk="1" fontAlgn="b" latinLnBrk="0" hangingPunct="1"/>
                      <a:r>
                        <a:rPr lang="en-US" sz="1100" u="none" strike="noStrike" kern="1200" dirty="0">
                          <a:solidFill>
                            <a:schemeClr val="accent3">
                              <a:lumMod val="75000"/>
                            </a:schemeClr>
                          </a:solidFill>
                          <a:effectLst/>
                          <a:latin typeface="+mn-lt"/>
                          <a:ea typeface="+mn-ea"/>
                          <a:cs typeface="+mn-cs"/>
                        </a:rPr>
                        <a:t>78%</a:t>
                      </a:r>
                    </a:p>
                  </a:txBody>
                  <a:tcPr marL="6350" marR="6350" marT="6350" marB="0" anchor="b"/>
                </a:tc>
                <a:tc>
                  <a:txBody>
                    <a:bodyPr/>
                    <a:lstStyle/>
                    <a:p>
                      <a:pPr marL="0" algn="r" defTabSz="457200" rtl="0" eaLnBrk="1" fontAlgn="b" latinLnBrk="0" hangingPunct="1"/>
                      <a:r>
                        <a:rPr lang="en-US" sz="1100" u="none" strike="noStrike" kern="1200" dirty="0">
                          <a:solidFill>
                            <a:schemeClr val="accent3">
                              <a:lumMod val="75000"/>
                            </a:schemeClr>
                          </a:solidFill>
                          <a:effectLst/>
                          <a:latin typeface="+mn-lt"/>
                          <a:ea typeface="+mn-ea"/>
                          <a:cs typeface="+mn-cs"/>
                        </a:rPr>
                        <a:t>1%</a:t>
                      </a:r>
                    </a:p>
                  </a:txBody>
                  <a:tcPr marL="6350" marR="6350" marT="6350" marB="0" anchor="b"/>
                </a:tc>
                <a:tc>
                  <a:txBody>
                    <a:bodyPr/>
                    <a:lstStyle/>
                    <a:p>
                      <a:pPr marL="0" algn="r" defTabSz="457200" rtl="0" eaLnBrk="1" fontAlgn="b" latinLnBrk="0" hangingPunct="1"/>
                      <a:r>
                        <a:rPr lang="en-US" sz="1100" u="none" strike="noStrike" kern="1200" dirty="0">
                          <a:solidFill>
                            <a:schemeClr val="accent3">
                              <a:lumMod val="75000"/>
                            </a:schemeClr>
                          </a:solidFill>
                          <a:effectLst/>
                          <a:latin typeface="+mn-lt"/>
                          <a:ea typeface="+mn-ea"/>
                          <a:cs typeface="+mn-cs"/>
                        </a:rPr>
                        <a:t>0%</a:t>
                      </a:r>
                    </a:p>
                  </a:txBody>
                  <a:tcPr marL="6350" marR="6350" marT="6350" marB="0" anchor="b"/>
                </a:tc>
                <a:tc>
                  <a:txBody>
                    <a:bodyPr/>
                    <a:lstStyle/>
                    <a:p>
                      <a:pPr marL="0" algn="r" defTabSz="457200" rtl="0" eaLnBrk="1" fontAlgn="b" latinLnBrk="0" hangingPunct="1"/>
                      <a:r>
                        <a:rPr lang="en-US" sz="1100" u="none" strike="noStrike" kern="1200" dirty="0">
                          <a:solidFill>
                            <a:schemeClr val="accent3">
                              <a:lumMod val="75000"/>
                            </a:schemeClr>
                          </a:solidFill>
                          <a:effectLst/>
                          <a:latin typeface="+mn-lt"/>
                          <a:ea typeface="+mn-ea"/>
                          <a:cs typeface="+mn-cs"/>
                        </a:rPr>
                        <a:t>4%</a:t>
                      </a:r>
                    </a:p>
                  </a:txBody>
                  <a:tcPr marL="6350" marR="6350" marT="6350" marB="0" anchor="b"/>
                </a:tc>
                <a:tc>
                  <a:txBody>
                    <a:bodyPr/>
                    <a:lstStyle/>
                    <a:p>
                      <a:pPr marL="0" algn="r" defTabSz="457200" rtl="0" eaLnBrk="1" fontAlgn="b" latinLnBrk="0" hangingPunct="1"/>
                      <a:r>
                        <a:rPr lang="en-US" sz="1100" u="none" strike="noStrike" kern="1200" dirty="0">
                          <a:solidFill>
                            <a:schemeClr val="accent3">
                              <a:lumMod val="75000"/>
                            </a:schemeClr>
                          </a:solidFill>
                          <a:effectLst/>
                          <a:latin typeface="+mn-lt"/>
                          <a:ea typeface="+mn-ea"/>
                          <a:cs typeface="+mn-cs"/>
                        </a:rPr>
                        <a:t>2%</a:t>
                      </a:r>
                    </a:p>
                  </a:txBody>
                  <a:tcPr marL="6350" marR="6350" marT="6350" marB="0" anchor="b"/>
                </a:tc>
                <a:tc>
                  <a:txBody>
                    <a:bodyPr/>
                    <a:lstStyle/>
                    <a:p>
                      <a:pPr marL="0" algn="r" defTabSz="457200" rtl="0" eaLnBrk="1" fontAlgn="b" latinLnBrk="0" hangingPunct="1"/>
                      <a:r>
                        <a:rPr lang="en-US" sz="1100" u="none" strike="noStrike" kern="1200" dirty="0">
                          <a:solidFill>
                            <a:schemeClr val="accent3">
                              <a:lumMod val="75000"/>
                            </a:schemeClr>
                          </a:solidFill>
                          <a:effectLst/>
                          <a:latin typeface="+mn-lt"/>
                          <a:ea typeface="+mn-ea"/>
                          <a:cs typeface="+mn-cs"/>
                        </a:rPr>
                        <a:t>14%</a:t>
                      </a:r>
                    </a:p>
                  </a:txBody>
                  <a:tcPr marL="6350" marR="6350" marT="6350" marB="0" anchor="b"/>
                </a:tc>
                <a:tc>
                  <a:txBody>
                    <a:bodyPr/>
                    <a:lstStyle/>
                    <a:p>
                      <a:pPr marL="0" algn="r" defTabSz="457200" rtl="0" eaLnBrk="1" fontAlgn="b" latinLnBrk="0" hangingPunct="1"/>
                      <a:r>
                        <a:rPr lang="en-US" sz="1100" u="none" strike="noStrike" kern="1200" dirty="0">
                          <a:solidFill>
                            <a:schemeClr val="accent3">
                              <a:lumMod val="75000"/>
                            </a:schemeClr>
                          </a:solidFill>
                          <a:effectLst/>
                          <a:latin typeface="+mn-lt"/>
                          <a:ea typeface="+mn-ea"/>
                          <a:cs typeface="+mn-cs"/>
                        </a:rPr>
                        <a:t>0%</a:t>
                      </a:r>
                    </a:p>
                  </a:txBody>
                  <a:tcPr marL="6350" marR="6350" marT="6350" marB="0" anchor="b"/>
                </a:tc>
                <a:tc>
                  <a:txBody>
                    <a:bodyPr/>
                    <a:lstStyle/>
                    <a:p>
                      <a:pPr marL="0" algn="r" defTabSz="457200" rtl="0" eaLnBrk="1" fontAlgn="b" latinLnBrk="0" hangingPunct="1"/>
                      <a:r>
                        <a:rPr lang="en-US" sz="1100" u="none" strike="noStrike" kern="1200" dirty="0">
                          <a:solidFill>
                            <a:schemeClr val="accent3">
                              <a:lumMod val="75000"/>
                            </a:schemeClr>
                          </a:solidFill>
                          <a:effectLst/>
                          <a:latin typeface="+mn-lt"/>
                          <a:ea typeface="+mn-ea"/>
                          <a:cs typeface="+mn-cs"/>
                        </a:rPr>
                        <a:t>100%</a:t>
                      </a:r>
                    </a:p>
                  </a:txBody>
                  <a:tcPr marL="6350" marR="6350" marT="6350" marB="0" anchor="b"/>
                </a:tc>
                <a:extLst>
                  <a:ext uri="{0D108BD9-81ED-4DB2-BD59-A6C34878D82A}">
                    <a16:rowId xmlns:a16="http://schemas.microsoft.com/office/drawing/2014/main" val="3081090293"/>
                  </a:ext>
                </a:extLst>
              </a:tr>
              <a:tr h="189319">
                <a:tc rowSpan="2">
                  <a:txBody>
                    <a:bodyPr/>
                    <a:lstStyle/>
                    <a:p>
                      <a:pPr algn="l" fontAlgn="b"/>
                      <a:r>
                        <a:rPr lang="en-US" sz="1100" u="none" strike="noStrike" dirty="0">
                          <a:solidFill>
                            <a:srgbClr val="0070C0"/>
                          </a:solidFill>
                          <a:effectLst/>
                        </a:rPr>
                        <a:t>ABIOTIC DEPLETION </a:t>
                      </a:r>
                      <a:br>
                        <a:rPr lang="en-US" sz="1100" u="none" strike="noStrike" dirty="0">
                          <a:solidFill>
                            <a:srgbClr val="0070C0"/>
                          </a:solidFill>
                          <a:effectLst/>
                        </a:rPr>
                      </a:br>
                      <a:r>
                        <a:rPr lang="en-US" sz="1100" u="none" strike="noStrike" dirty="0">
                          <a:solidFill>
                            <a:srgbClr val="0070C0"/>
                          </a:solidFill>
                          <a:effectLst/>
                        </a:rPr>
                        <a:t>(mg Sb-e)</a:t>
                      </a:r>
                      <a:endParaRPr lang="en-US" sz="1100" b="0" i="0" u="none" strike="noStrike" dirty="0">
                        <a:solidFill>
                          <a:srgbClr val="0070C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20</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7.2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118.5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4.4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17.9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29.1</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55872299"/>
                  </a:ext>
                </a:extLst>
              </a:tr>
              <a:tr h="195848">
                <a:tc vMerge="1">
                  <a:txBody>
                    <a:bodyPr/>
                    <a:lstStyle/>
                    <a:p>
                      <a:endParaRPr lang="en-US"/>
                    </a:p>
                  </a:txBody>
                  <a:tcPr/>
                </a:tc>
                <a:tc>
                  <a:txBody>
                    <a:bodyPr/>
                    <a:lstStyle/>
                    <a:p>
                      <a:pPr algn="r" fontAlgn="b"/>
                      <a:r>
                        <a:rPr lang="en-US" sz="1100" u="none" strike="noStrike" dirty="0">
                          <a:solidFill>
                            <a:schemeClr val="accent3">
                              <a:lumMod val="75000"/>
                            </a:schemeClr>
                          </a:solidFill>
                          <a:effectLst/>
                        </a:rPr>
                        <a:t>12%</a:t>
                      </a:r>
                      <a:endParaRPr lang="en-US" sz="1100" b="0" i="0" u="none" strike="noStrike" dirty="0">
                        <a:solidFill>
                          <a:schemeClr val="accent3">
                            <a:lumMod val="75000"/>
                          </a:schemeClr>
                        </a:solidFill>
                        <a:effectLst/>
                        <a:latin typeface="Calibri" panose="020F0502020204030204" pitchFamily="34" charset="0"/>
                      </a:endParaRPr>
                    </a:p>
                  </a:txBody>
                  <a:tcPr marL="6350" marR="6350" marT="6350" marB="0" anchor="b"/>
                </a:tc>
                <a:tc>
                  <a:txBody>
                    <a:bodyPr/>
                    <a:lstStyle/>
                    <a:p>
                      <a:pPr algn="r" fontAlgn="b"/>
                      <a:r>
                        <a:rPr lang="en-US" sz="1100" u="none" strike="noStrike" dirty="0">
                          <a:solidFill>
                            <a:schemeClr val="accent3">
                              <a:lumMod val="75000"/>
                            </a:schemeClr>
                          </a:solidFill>
                          <a:effectLst/>
                        </a:rPr>
                        <a:t>4%</a:t>
                      </a:r>
                      <a:endParaRPr lang="en-US" sz="1100" b="0" i="0" u="none" strike="noStrike" dirty="0">
                        <a:solidFill>
                          <a:schemeClr val="accent3">
                            <a:lumMod val="75000"/>
                          </a:schemeClr>
                        </a:solidFill>
                        <a:effectLst/>
                        <a:latin typeface="Calibri" panose="020F0502020204030204" pitchFamily="34" charset="0"/>
                      </a:endParaRPr>
                    </a:p>
                  </a:txBody>
                  <a:tcPr marL="6350" marR="6350" marT="6350" marB="0" anchor="b"/>
                </a:tc>
                <a:tc>
                  <a:txBody>
                    <a:bodyPr/>
                    <a:lstStyle/>
                    <a:p>
                      <a:pPr algn="r" fontAlgn="b"/>
                      <a:r>
                        <a:rPr lang="en-US" sz="1100" u="none" strike="noStrike" dirty="0">
                          <a:solidFill>
                            <a:schemeClr val="accent3">
                              <a:lumMod val="75000"/>
                            </a:schemeClr>
                          </a:solidFill>
                          <a:effectLst/>
                        </a:rPr>
                        <a:t>1%</a:t>
                      </a:r>
                      <a:endParaRPr lang="en-US" sz="1100" b="0" i="0" u="none" strike="noStrike" dirty="0">
                        <a:solidFill>
                          <a:schemeClr val="accent3">
                            <a:lumMod val="75000"/>
                          </a:schemeClr>
                        </a:solidFill>
                        <a:effectLst/>
                        <a:latin typeface="Calibri" panose="020F0502020204030204" pitchFamily="34" charset="0"/>
                      </a:endParaRPr>
                    </a:p>
                  </a:txBody>
                  <a:tcPr marL="6350" marR="6350" marT="6350" marB="0" anchor="b"/>
                </a:tc>
                <a:tc>
                  <a:txBody>
                    <a:bodyPr/>
                    <a:lstStyle/>
                    <a:p>
                      <a:pPr algn="r" fontAlgn="b"/>
                      <a:r>
                        <a:rPr lang="en-US" sz="1100" u="none" strike="noStrike" dirty="0">
                          <a:solidFill>
                            <a:schemeClr val="accent3">
                              <a:lumMod val="75000"/>
                            </a:schemeClr>
                          </a:solidFill>
                          <a:effectLst/>
                        </a:rPr>
                        <a:t>70%</a:t>
                      </a:r>
                      <a:endParaRPr lang="en-US" sz="1100" b="0" i="0" u="none" strike="noStrike" dirty="0">
                        <a:solidFill>
                          <a:schemeClr val="accent3">
                            <a:lumMod val="75000"/>
                          </a:schemeClr>
                        </a:solidFill>
                        <a:effectLst/>
                        <a:latin typeface="Calibri" panose="020F0502020204030204" pitchFamily="34" charset="0"/>
                      </a:endParaRPr>
                    </a:p>
                  </a:txBody>
                  <a:tcPr marL="6350" marR="6350" marT="6350" marB="0" anchor="b"/>
                </a:tc>
                <a:tc>
                  <a:txBody>
                    <a:bodyPr/>
                    <a:lstStyle/>
                    <a:p>
                      <a:pPr algn="r" fontAlgn="b"/>
                      <a:r>
                        <a:rPr lang="en-US" sz="1100" u="none" strike="noStrike" dirty="0">
                          <a:solidFill>
                            <a:schemeClr val="accent3">
                              <a:lumMod val="75000"/>
                            </a:schemeClr>
                          </a:solidFill>
                          <a:effectLst/>
                        </a:rPr>
                        <a:t>3%</a:t>
                      </a:r>
                      <a:endParaRPr lang="en-US" sz="1100" b="0" i="0" u="none" strike="noStrike" dirty="0">
                        <a:solidFill>
                          <a:schemeClr val="accent3">
                            <a:lumMod val="75000"/>
                          </a:schemeClr>
                        </a:solidFill>
                        <a:effectLst/>
                        <a:latin typeface="Calibri" panose="020F0502020204030204" pitchFamily="34" charset="0"/>
                      </a:endParaRPr>
                    </a:p>
                  </a:txBody>
                  <a:tcPr marL="6350" marR="6350" marT="6350" marB="0" anchor="b"/>
                </a:tc>
                <a:tc>
                  <a:txBody>
                    <a:bodyPr/>
                    <a:lstStyle/>
                    <a:p>
                      <a:pPr algn="r" fontAlgn="b"/>
                      <a:r>
                        <a:rPr lang="en-US" sz="1100" u="none" strike="noStrike" dirty="0">
                          <a:solidFill>
                            <a:schemeClr val="accent3">
                              <a:lumMod val="75000"/>
                            </a:schemeClr>
                          </a:solidFill>
                          <a:effectLst/>
                        </a:rPr>
                        <a:t>11%</a:t>
                      </a:r>
                      <a:endParaRPr lang="en-US" sz="1100" b="0" i="0" u="none" strike="noStrike" dirty="0">
                        <a:solidFill>
                          <a:schemeClr val="accent3">
                            <a:lumMod val="75000"/>
                          </a:schemeClr>
                        </a:solidFill>
                        <a:effectLst/>
                        <a:latin typeface="Calibri" panose="020F0502020204030204" pitchFamily="34" charset="0"/>
                      </a:endParaRPr>
                    </a:p>
                  </a:txBody>
                  <a:tcPr marL="6350" marR="6350" marT="6350" marB="0" anchor="b"/>
                </a:tc>
                <a:tc>
                  <a:txBody>
                    <a:bodyPr/>
                    <a:lstStyle/>
                    <a:p>
                      <a:pPr algn="r" fontAlgn="b"/>
                      <a:r>
                        <a:rPr lang="en-US" sz="1100" u="none" strike="noStrike" dirty="0">
                          <a:solidFill>
                            <a:schemeClr val="accent3">
                              <a:lumMod val="75000"/>
                            </a:schemeClr>
                          </a:solidFill>
                          <a:effectLst/>
                        </a:rPr>
                        <a:t>0%</a:t>
                      </a:r>
                      <a:endParaRPr lang="en-US" sz="1100" b="0" i="0" u="none" strike="noStrike" dirty="0">
                        <a:solidFill>
                          <a:schemeClr val="accent3">
                            <a:lumMod val="75000"/>
                          </a:schemeClr>
                        </a:solidFill>
                        <a:effectLst/>
                        <a:latin typeface="Calibri" panose="020F0502020204030204" pitchFamily="34" charset="0"/>
                      </a:endParaRPr>
                    </a:p>
                  </a:txBody>
                  <a:tcPr marL="6350" marR="6350" marT="6350" marB="0" anchor="b"/>
                </a:tc>
                <a:tc>
                  <a:txBody>
                    <a:bodyPr/>
                    <a:lstStyle/>
                    <a:p>
                      <a:pPr algn="r" fontAlgn="b"/>
                      <a:r>
                        <a:rPr lang="en-US" sz="1100" u="none" strike="noStrike" dirty="0">
                          <a:solidFill>
                            <a:schemeClr val="accent3">
                              <a:lumMod val="75000"/>
                            </a:schemeClr>
                          </a:solidFill>
                          <a:effectLst/>
                        </a:rPr>
                        <a:t>100%</a:t>
                      </a:r>
                      <a:endParaRPr lang="en-US" sz="1100" b="0" i="0" u="none" strike="noStrike" dirty="0">
                        <a:solidFill>
                          <a:schemeClr val="accent3">
                            <a:lumMod val="75000"/>
                          </a:schemeClr>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8837454"/>
                  </a:ext>
                </a:extLst>
              </a:tr>
            </a:tbl>
          </a:graphicData>
        </a:graphic>
      </p:graphicFrame>
    </p:spTree>
    <p:extLst>
      <p:ext uri="{BB962C8B-B14F-4D97-AF65-F5344CB8AC3E}">
        <p14:creationId xmlns:p14="http://schemas.microsoft.com/office/powerpoint/2010/main" val="1606936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 y="0"/>
            <a:ext cx="12284765" cy="1257300"/>
          </a:xfrm>
        </p:spPr>
        <p:txBody>
          <a:bodyPr>
            <a:normAutofit fontScale="90000"/>
          </a:bodyPr>
          <a:lstStyle/>
          <a:p>
            <a:r>
              <a:rPr lang="en-US" sz="4800" dirty="0"/>
              <a:t>4-</a:t>
            </a:r>
            <a:r>
              <a:rPr lang="en-US" sz="4800" dirty="0">
                <a:latin typeface="Times New Roman" panose="02020603050405020304" pitchFamily="18" charset="0"/>
                <a:cs typeface="Times New Roman" panose="02020603050405020304" pitchFamily="18" charset="0"/>
              </a:rPr>
              <a:t>Environment crisis and changes triggered from it</a:t>
            </a:r>
            <a:endParaRPr lang="en-US" dirty="0"/>
          </a:p>
        </p:txBody>
      </p:sp>
      <p:sp>
        <p:nvSpPr>
          <p:cNvPr id="7" name="TextBox 6">
            <a:extLst>
              <a:ext uri="{FF2B5EF4-FFF2-40B4-BE49-F238E27FC236}">
                <a16:creationId xmlns:a16="http://schemas.microsoft.com/office/drawing/2014/main" id="{34003218-CD38-419F-A4A4-E44B22F2DCD3}"/>
              </a:ext>
            </a:extLst>
          </p:cNvPr>
          <p:cNvSpPr txBox="1"/>
          <p:nvPr/>
        </p:nvSpPr>
        <p:spPr>
          <a:xfrm>
            <a:off x="473765" y="1127161"/>
            <a:ext cx="11244470" cy="5324535"/>
          </a:xfrm>
          <a:prstGeom prst="rect">
            <a:avLst/>
          </a:prstGeom>
          <a:noFill/>
        </p:spPr>
        <p:txBody>
          <a:bodyPr wrap="square" rtlCol="0">
            <a:spAutoFit/>
          </a:bodyPr>
          <a:lstStyle/>
          <a:p>
            <a:pPr marL="342900" indent="-342900" algn="just">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750 million people in the world do not have access to drinking water and at the same time fashion industry 1.5 Trillion Liters of water each year</a:t>
            </a:r>
          </a:p>
          <a:p>
            <a:pPr marL="342900" indent="-342900" algn="just">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200 Tons of fresh water to dye one ton of fabric</a:t>
            </a:r>
          </a:p>
          <a:p>
            <a:pPr marL="342900" indent="-342900" algn="just">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190,000 tons of textile microplastic fibers end up in the oceans every year</a:t>
            </a:r>
          </a:p>
          <a:p>
            <a:pPr marL="342900" indent="-342900" algn="just">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85% of human-made debris on the shorelines around the world are microfibers</a:t>
            </a:r>
          </a:p>
          <a:p>
            <a:pPr marL="342900" indent="-342900" algn="just">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Only 15% of clothing are recycled or donated</a:t>
            </a:r>
          </a:p>
          <a:p>
            <a:pPr marL="342900" indent="-342900" algn="just">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1 Kg of chemicals are needed to produce 1Kg of textiles</a:t>
            </a:r>
          </a:p>
          <a:p>
            <a:pPr marL="342900" indent="-342900" algn="just">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23% of all chemicals produced worldwide are used for the textile industry</a:t>
            </a:r>
          </a:p>
          <a:p>
            <a:pPr marL="342900" indent="-342900" algn="just">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27% of the weight of a ‘100% natural’ fabric is made of chemicals</a:t>
            </a:r>
          </a:p>
          <a:p>
            <a:pPr marL="342900" indent="-342900" algn="just">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23Kg of greenhouse gases are generated for each kilo of fabric produced</a:t>
            </a:r>
          </a:p>
          <a:p>
            <a:pPr marL="342900" indent="-342900" algn="just">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70 million oil barrels are used each year to produce polyester</a:t>
            </a:r>
          </a:p>
          <a:p>
            <a:pPr marL="342900" indent="-342900" algn="just">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400% more carbon emissions are produced if we wear a garment 5 times instead of 50 times</a:t>
            </a:r>
          </a:p>
        </p:txBody>
      </p:sp>
    </p:spTree>
    <p:extLst>
      <p:ext uri="{BB962C8B-B14F-4D97-AF65-F5344CB8AC3E}">
        <p14:creationId xmlns:p14="http://schemas.microsoft.com/office/powerpoint/2010/main" val="201695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19271" y="-130139"/>
            <a:ext cx="11867320" cy="1257300"/>
          </a:xfrm>
        </p:spPr>
        <p:txBody>
          <a:bodyPr>
            <a:normAutofit fontScale="90000"/>
          </a:bodyPr>
          <a:lstStyle/>
          <a:p>
            <a:r>
              <a:rPr lang="en-US" sz="4800" dirty="0"/>
              <a:t>4-</a:t>
            </a:r>
            <a:r>
              <a:rPr lang="en-US" sz="4800" dirty="0">
                <a:latin typeface="Times New Roman" panose="02020603050405020304" pitchFamily="18" charset="0"/>
                <a:cs typeface="Times New Roman" panose="02020603050405020304" pitchFamily="18" charset="0"/>
              </a:rPr>
              <a:t>Environment crisis and changes triggered from it</a:t>
            </a:r>
            <a:endParaRPr lang="en-US" dirty="0"/>
          </a:p>
        </p:txBody>
      </p:sp>
      <p:sp>
        <p:nvSpPr>
          <p:cNvPr id="7" name="TextBox 6">
            <a:extLst>
              <a:ext uri="{FF2B5EF4-FFF2-40B4-BE49-F238E27FC236}">
                <a16:creationId xmlns:a16="http://schemas.microsoft.com/office/drawing/2014/main" id="{34003218-CD38-419F-A4A4-E44B22F2DCD3}"/>
              </a:ext>
            </a:extLst>
          </p:cNvPr>
          <p:cNvSpPr txBox="1"/>
          <p:nvPr/>
        </p:nvSpPr>
        <p:spPr>
          <a:xfrm>
            <a:off x="473765" y="907133"/>
            <a:ext cx="11244470" cy="4247317"/>
          </a:xfrm>
          <a:prstGeom prst="rect">
            <a:avLst/>
          </a:prstGeom>
          <a:noFill/>
        </p:spPr>
        <p:txBody>
          <a:bodyPr wrap="square" rtlCol="0">
            <a:spAutoFit/>
          </a:bodyPr>
          <a:lstStyle/>
          <a:p>
            <a:pPr marL="342900" indent="-342900" algn="just">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2012, Greenpeace named and shamed Levi’s for connections to dangerous water pollution in Mexico in their ‘Toxic Threads’ report. </a:t>
            </a:r>
          </a:p>
          <a:p>
            <a:pPr marL="342900" indent="-342900" algn="just">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Levi’s has since pledged to reduce the hazardous chemicals used to dye and treat its clothing.</a:t>
            </a:r>
          </a:p>
          <a:p>
            <a:pPr marL="342900" indent="-342900" algn="just">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Levi’s has adopted what they call Water&lt;Less® technique. Levi’s developed more than 20 innovative techniques to use less of water.</a:t>
            </a:r>
          </a:p>
          <a:p>
            <a:pPr marL="342900" indent="-342900" algn="just">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Through 2019, 69% of Levi’s bottoms were made Water&lt;Less.</a:t>
            </a:r>
          </a:p>
          <a:p>
            <a:pPr marL="342900" indent="-342900" algn="just">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Levi’s went ahead and open-sourced their Water&lt;Less innovation for others in an effort to learn and improve.</a:t>
            </a:r>
          </a:p>
          <a:p>
            <a:pPr marL="342900" indent="-342900" algn="just">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are other brands like Boden, Pact, Organic Basics, </a:t>
            </a:r>
            <a:r>
              <a:rPr lang="en-US" sz="2000" dirty="0" err="1">
                <a:latin typeface="Times New Roman" panose="02020603050405020304" pitchFamily="18" charset="0"/>
                <a:cs typeface="Times New Roman" panose="02020603050405020304" pitchFamily="18" charset="0"/>
              </a:rPr>
              <a:t>Vetta</a:t>
            </a:r>
            <a:r>
              <a:rPr lang="en-US" sz="2000" dirty="0">
                <a:latin typeface="Times New Roman" panose="02020603050405020304" pitchFamily="18" charset="0"/>
                <a:cs typeface="Times New Roman" panose="02020603050405020304" pitchFamily="18" charset="0"/>
              </a:rPr>
              <a:t>, People Tree, </a:t>
            </a:r>
            <a:r>
              <a:rPr lang="en-US" sz="2000" dirty="0" err="1">
                <a:latin typeface="Times New Roman" panose="02020603050405020304" pitchFamily="18" charset="0"/>
                <a:cs typeface="Times New Roman" panose="02020603050405020304" pitchFamily="18" charset="0"/>
              </a:rPr>
              <a:t>Tentree</a:t>
            </a:r>
            <a:r>
              <a:rPr lang="en-US" sz="2000" dirty="0">
                <a:latin typeface="Times New Roman" panose="02020603050405020304" pitchFamily="18" charset="0"/>
                <a:cs typeface="Times New Roman" panose="02020603050405020304" pitchFamily="18" charset="0"/>
              </a:rPr>
              <a:t>, Thought Clothing, Two Day Off, </a:t>
            </a:r>
            <a:r>
              <a:rPr lang="en-US" sz="2000" dirty="0" err="1">
                <a:latin typeface="Times New Roman" panose="02020603050405020304" pitchFamily="18" charset="0"/>
                <a:cs typeface="Times New Roman" panose="02020603050405020304" pitchFamily="18" charset="0"/>
              </a:rPr>
              <a:t>Soluna</a:t>
            </a:r>
            <a:r>
              <a:rPr lang="en-US" sz="2000" dirty="0">
                <a:latin typeface="Times New Roman" panose="02020603050405020304" pitchFamily="18" charset="0"/>
                <a:cs typeface="Times New Roman" panose="02020603050405020304" pitchFamily="18" charset="0"/>
              </a:rPr>
              <a:t> Collective, Back Beat Co., United by Blue, </a:t>
            </a:r>
            <a:r>
              <a:rPr lang="en-US" sz="2000" dirty="0" err="1">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 which are eco-friendly clothing labels for sustainable fashion.</a:t>
            </a:r>
          </a:p>
        </p:txBody>
      </p:sp>
      <p:sp>
        <p:nvSpPr>
          <p:cNvPr id="6" name="TextBox 5">
            <a:extLst>
              <a:ext uri="{FF2B5EF4-FFF2-40B4-BE49-F238E27FC236}">
                <a16:creationId xmlns:a16="http://schemas.microsoft.com/office/drawing/2014/main" id="{6F6D7018-0D45-49FC-8D17-C17CE04DB4F8}"/>
              </a:ext>
            </a:extLst>
          </p:cNvPr>
          <p:cNvSpPr txBox="1"/>
          <p:nvPr/>
        </p:nvSpPr>
        <p:spPr>
          <a:xfrm>
            <a:off x="473765" y="5154450"/>
            <a:ext cx="11042374" cy="1723549"/>
          </a:xfrm>
          <a:prstGeom prst="rect">
            <a:avLst/>
          </a:prstGeom>
          <a:noFill/>
        </p:spPr>
        <p:txBody>
          <a:bodyPr wrap="square" rtlCol="0">
            <a:spAutoFit/>
          </a:bodyPr>
          <a:lstStyle/>
          <a:p>
            <a:pPr algn="just">
              <a:spcAft>
                <a:spcPts val="1200"/>
              </a:spcAft>
            </a:pPr>
            <a:r>
              <a:rPr lang="en-US" sz="2400" b="1" u="sng" dirty="0">
                <a:solidFill>
                  <a:srgbClr val="0070C0"/>
                </a:solidFill>
                <a:latin typeface="Times New Roman" panose="02020603050405020304" pitchFamily="18" charset="0"/>
                <a:cs typeface="Times New Roman" panose="02020603050405020304" pitchFamily="18" charset="0"/>
              </a:rPr>
              <a:t>Conclusion</a:t>
            </a:r>
          </a:p>
          <a:p>
            <a:pPr algn="just">
              <a:spcAft>
                <a:spcPts val="1200"/>
              </a:spcAft>
            </a:pPr>
            <a:r>
              <a:rPr lang="en-US" sz="2400" dirty="0">
                <a:solidFill>
                  <a:srgbClr val="0070C0"/>
                </a:solidFill>
                <a:latin typeface="Times New Roman" panose="02020603050405020304" pitchFamily="18" charset="0"/>
                <a:cs typeface="Times New Roman" panose="02020603050405020304" pitchFamily="18" charset="0"/>
              </a:rPr>
              <a:t>All above statistics show that fashion industry is causing environmental crisis, however, Levi’s and other brands are pushing to sustainable eco-friendly fashion shows that fashion industry is changing to support environment. </a:t>
            </a:r>
          </a:p>
        </p:txBody>
      </p:sp>
    </p:spTree>
    <p:extLst>
      <p:ext uri="{BB962C8B-B14F-4D97-AF65-F5344CB8AC3E}">
        <p14:creationId xmlns:p14="http://schemas.microsoft.com/office/powerpoint/2010/main" val="4218396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5" y="221979"/>
            <a:ext cx="10353762" cy="1257300"/>
          </a:xfrm>
        </p:spPr>
        <p:txBody>
          <a:bodyPr>
            <a:normAutofit fontScale="90000"/>
          </a:bodyPr>
          <a:lstStyle/>
          <a:p>
            <a:r>
              <a:rPr lang="en-US" sz="4800" dirty="0"/>
              <a:t>5-</a:t>
            </a:r>
            <a:r>
              <a:rPr lang="en-US" sz="4800" dirty="0">
                <a:latin typeface="Times New Roman" panose="02020603050405020304" pitchFamily="18" charset="0"/>
                <a:cs typeface="Times New Roman" panose="02020603050405020304" pitchFamily="18" charset="0"/>
              </a:rPr>
              <a:t> Impact of Economical changes on fashion</a:t>
            </a:r>
            <a:endParaRPr lang="en-US" dirty="0"/>
          </a:p>
        </p:txBody>
      </p:sp>
      <p:sp>
        <p:nvSpPr>
          <p:cNvPr id="9" name="TextBox 8">
            <a:extLst>
              <a:ext uri="{FF2B5EF4-FFF2-40B4-BE49-F238E27FC236}">
                <a16:creationId xmlns:a16="http://schemas.microsoft.com/office/drawing/2014/main" id="{0B64B43D-C4B1-4F3D-B0D8-F241C0288CD6}"/>
              </a:ext>
            </a:extLst>
          </p:cNvPr>
          <p:cNvSpPr txBox="1"/>
          <p:nvPr/>
        </p:nvSpPr>
        <p:spPr>
          <a:xfrm>
            <a:off x="546652" y="1305340"/>
            <a:ext cx="11244470" cy="2400657"/>
          </a:xfrm>
          <a:prstGeom prst="rect">
            <a:avLst/>
          </a:prstGeom>
          <a:noFill/>
        </p:spPr>
        <p:txBody>
          <a:bodyPr wrap="square" rtlCol="0">
            <a:spAutoFit/>
          </a:bodyPr>
          <a:lstStyle/>
          <a:p>
            <a:pPr algn="just">
              <a:spcAft>
                <a:spcPts val="1200"/>
              </a:spcAft>
            </a:pPr>
            <a:r>
              <a:rPr lang="en-US" sz="2400" dirty="0">
                <a:latin typeface="Times New Roman" panose="02020603050405020304" pitchFamily="18" charset="0"/>
                <a:cs typeface="Times New Roman" panose="02020603050405020304" pitchFamily="18" charset="0"/>
              </a:rPr>
              <a:t>Clothing production approximately has doubled in the last 15 years, driven by:</a:t>
            </a:r>
          </a:p>
          <a:p>
            <a:pPr marL="342900" indent="-342900" algn="just">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Growing middle-class population across the globe </a:t>
            </a:r>
          </a:p>
          <a:p>
            <a:pPr marL="342900" indent="-342900" algn="just">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Increased per capita sales in developed economies</a:t>
            </a:r>
          </a:p>
          <a:p>
            <a:pPr marL="342900" indent="-342900" algn="just">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World GDP is expected to increase by 400% by 2050 which means even greater demand for clothing</a:t>
            </a:r>
          </a:p>
        </p:txBody>
      </p:sp>
      <p:pic>
        <p:nvPicPr>
          <p:cNvPr id="4" name="Picture 3">
            <a:extLst>
              <a:ext uri="{FF2B5EF4-FFF2-40B4-BE49-F238E27FC236}">
                <a16:creationId xmlns:a16="http://schemas.microsoft.com/office/drawing/2014/main" id="{2B417D4D-6D04-46EA-841B-B04AFF6BE589}"/>
              </a:ext>
            </a:extLst>
          </p:cNvPr>
          <p:cNvPicPr>
            <a:picLocks noChangeAspect="1"/>
          </p:cNvPicPr>
          <p:nvPr/>
        </p:nvPicPr>
        <p:blipFill>
          <a:blip r:embed="rId2"/>
          <a:stretch>
            <a:fillRect/>
          </a:stretch>
        </p:blipFill>
        <p:spPr>
          <a:xfrm>
            <a:off x="7372695" y="4045226"/>
            <a:ext cx="4574140" cy="2558292"/>
          </a:xfrm>
          <a:prstGeom prst="rect">
            <a:avLst/>
          </a:prstGeom>
        </p:spPr>
      </p:pic>
      <p:sp>
        <p:nvSpPr>
          <p:cNvPr id="10" name="TextBox 9">
            <a:extLst>
              <a:ext uri="{FF2B5EF4-FFF2-40B4-BE49-F238E27FC236}">
                <a16:creationId xmlns:a16="http://schemas.microsoft.com/office/drawing/2014/main" id="{2738B1E3-A04A-4B46-B06F-517D81D407F9}"/>
              </a:ext>
            </a:extLst>
          </p:cNvPr>
          <p:cNvSpPr txBox="1"/>
          <p:nvPr/>
        </p:nvSpPr>
        <p:spPr>
          <a:xfrm>
            <a:off x="546652" y="3846445"/>
            <a:ext cx="6423992" cy="2985433"/>
          </a:xfrm>
          <a:prstGeom prst="rect">
            <a:avLst/>
          </a:prstGeom>
          <a:noFill/>
        </p:spPr>
        <p:txBody>
          <a:bodyPr wrap="square" rtlCol="0">
            <a:spAutoFit/>
          </a:bodyPr>
          <a:lstStyle/>
          <a:p>
            <a:pPr marL="342900" indent="-342900" algn="just">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purchasing power parity(PPP) terms, the shift is even greater (refer the graph)</a:t>
            </a:r>
          </a:p>
          <a:p>
            <a:pPr marL="342900" indent="-342900" algn="just">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China and India alone, GDP is predicted to increase by nearly $60 trillion by 2050, the current size of the world economy</a:t>
            </a:r>
          </a:p>
          <a:p>
            <a:pPr marL="342900" indent="-342900" algn="just">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Asia Pacific demand share of apparel market is 38% </a:t>
            </a:r>
          </a:p>
        </p:txBody>
      </p:sp>
    </p:spTree>
    <p:extLst>
      <p:ext uri="{BB962C8B-B14F-4D97-AF65-F5344CB8AC3E}">
        <p14:creationId xmlns:p14="http://schemas.microsoft.com/office/powerpoint/2010/main" val="4148741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5" y="-215348"/>
            <a:ext cx="10353762" cy="1257300"/>
          </a:xfrm>
        </p:spPr>
        <p:txBody>
          <a:bodyPr>
            <a:normAutofit fontScale="90000"/>
          </a:bodyPr>
          <a:lstStyle/>
          <a:p>
            <a:r>
              <a:rPr lang="en-US" sz="4800" dirty="0"/>
              <a:t>5-</a:t>
            </a:r>
            <a:r>
              <a:rPr lang="en-US" sz="4800" dirty="0">
                <a:latin typeface="Times New Roman" panose="02020603050405020304" pitchFamily="18" charset="0"/>
                <a:cs typeface="Times New Roman" panose="02020603050405020304" pitchFamily="18" charset="0"/>
              </a:rPr>
              <a:t> Impact of Economical changes on fashion</a:t>
            </a:r>
            <a:endParaRPr lang="en-US" dirty="0"/>
          </a:p>
        </p:txBody>
      </p:sp>
      <p:pic>
        <p:nvPicPr>
          <p:cNvPr id="5" name="Picture 4">
            <a:extLst>
              <a:ext uri="{FF2B5EF4-FFF2-40B4-BE49-F238E27FC236}">
                <a16:creationId xmlns:a16="http://schemas.microsoft.com/office/drawing/2014/main" id="{FA8DA97D-1D0C-49C6-8AE4-37CAF88B16A2}"/>
              </a:ext>
            </a:extLst>
          </p:cNvPr>
          <p:cNvPicPr>
            <a:picLocks noChangeAspect="1"/>
          </p:cNvPicPr>
          <p:nvPr/>
        </p:nvPicPr>
        <p:blipFill>
          <a:blip r:embed="rId2"/>
          <a:stretch>
            <a:fillRect/>
          </a:stretch>
        </p:blipFill>
        <p:spPr>
          <a:xfrm>
            <a:off x="1608128" y="894522"/>
            <a:ext cx="8965096" cy="3946869"/>
          </a:xfrm>
          <a:prstGeom prst="rect">
            <a:avLst/>
          </a:prstGeom>
        </p:spPr>
      </p:pic>
      <p:sp>
        <p:nvSpPr>
          <p:cNvPr id="8" name="TextBox 7">
            <a:extLst>
              <a:ext uri="{FF2B5EF4-FFF2-40B4-BE49-F238E27FC236}">
                <a16:creationId xmlns:a16="http://schemas.microsoft.com/office/drawing/2014/main" id="{3DC57D76-BAD0-4C04-9514-CEB4BF89BF50}"/>
              </a:ext>
            </a:extLst>
          </p:cNvPr>
          <p:cNvSpPr txBox="1"/>
          <p:nvPr/>
        </p:nvSpPr>
        <p:spPr>
          <a:xfrm>
            <a:off x="569489" y="4966376"/>
            <a:ext cx="11042374" cy="1354217"/>
          </a:xfrm>
          <a:prstGeom prst="rect">
            <a:avLst/>
          </a:prstGeom>
          <a:noFill/>
        </p:spPr>
        <p:txBody>
          <a:bodyPr wrap="square" rtlCol="0">
            <a:spAutoFit/>
          </a:bodyPr>
          <a:lstStyle/>
          <a:p>
            <a:pPr algn="just">
              <a:spcAft>
                <a:spcPts val="1200"/>
              </a:spcAft>
            </a:pPr>
            <a:r>
              <a:rPr lang="en-US" sz="2400" b="1" u="sng" dirty="0">
                <a:solidFill>
                  <a:srgbClr val="0070C0"/>
                </a:solidFill>
                <a:latin typeface="Times New Roman" panose="02020603050405020304" pitchFamily="18" charset="0"/>
                <a:cs typeface="Times New Roman" panose="02020603050405020304" pitchFamily="18" charset="0"/>
              </a:rPr>
              <a:t>Conclusion</a:t>
            </a:r>
          </a:p>
          <a:p>
            <a:pPr algn="just">
              <a:spcAft>
                <a:spcPts val="1200"/>
              </a:spcAft>
            </a:pPr>
            <a:r>
              <a:rPr lang="en-US" sz="2400" dirty="0">
                <a:solidFill>
                  <a:srgbClr val="0070C0"/>
                </a:solidFill>
                <a:latin typeface="Times New Roman" panose="02020603050405020304" pitchFamily="18" charset="0"/>
                <a:cs typeface="Times New Roman" panose="02020603050405020304" pitchFamily="18" charset="0"/>
              </a:rPr>
              <a:t>All above statistics show that with increasing GDP, demand in fashion industry is set to go up.</a:t>
            </a:r>
          </a:p>
        </p:txBody>
      </p:sp>
    </p:spTree>
    <p:extLst>
      <p:ext uri="{BB962C8B-B14F-4D97-AF65-F5344CB8AC3E}">
        <p14:creationId xmlns:p14="http://schemas.microsoft.com/office/powerpoint/2010/main" val="2255398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9119" y="-242281"/>
            <a:ext cx="10353762" cy="1257300"/>
          </a:xfrm>
        </p:spPr>
        <p:txBody>
          <a:bodyPr>
            <a:normAutofit/>
          </a:bodyPr>
          <a:lstStyle/>
          <a:p>
            <a:r>
              <a:rPr lang="en-US" sz="4800" dirty="0">
                <a:solidFill>
                  <a:srgbClr val="0070C0"/>
                </a:solidFill>
              </a:rPr>
              <a:t>Conclusion</a:t>
            </a:r>
            <a:endParaRPr lang="en-US" dirty="0">
              <a:solidFill>
                <a:srgbClr val="0070C0"/>
              </a:solidFill>
            </a:endParaRPr>
          </a:p>
        </p:txBody>
      </p:sp>
      <p:sp>
        <p:nvSpPr>
          <p:cNvPr id="8" name="TextBox 7">
            <a:extLst>
              <a:ext uri="{FF2B5EF4-FFF2-40B4-BE49-F238E27FC236}">
                <a16:creationId xmlns:a16="http://schemas.microsoft.com/office/drawing/2014/main" id="{3DC57D76-BAD0-4C04-9514-CEB4BF89BF50}"/>
              </a:ext>
            </a:extLst>
          </p:cNvPr>
          <p:cNvSpPr txBox="1"/>
          <p:nvPr/>
        </p:nvSpPr>
        <p:spPr>
          <a:xfrm>
            <a:off x="574813" y="855996"/>
            <a:ext cx="11042374" cy="6032421"/>
          </a:xfrm>
          <a:prstGeom prst="rect">
            <a:avLst/>
          </a:prstGeom>
          <a:noFill/>
        </p:spPr>
        <p:txBody>
          <a:bodyPr wrap="square" rtlCol="0">
            <a:spAutoFit/>
          </a:bodyPr>
          <a:lstStyle/>
          <a:p>
            <a:pPr marL="342900" indent="-342900" algn="just">
              <a:spcAft>
                <a:spcPts val="1200"/>
              </a:spcAft>
              <a:buFont typeface="Arial" panose="020B0604020202020204" pitchFamily="34" charset="0"/>
              <a:buChar char="•"/>
            </a:pPr>
            <a:r>
              <a:rPr lang="en-US" sz="2400" dirty="0">
                <a:solidFill>
                  <a:srgbClr val="0070C0"/>
                </a:solidFill>
                <a:latin typeface="Times New Roman" panose="02020603050405020304" pitchFamily="18" charset="0"/>
                <a:cs typeface="Times New Roman" panose="02020603050405020304" pitchFamily="18" charset="0"/>
              </a:rPr>
              <a:t>Fashion Industry has always been changing and innovating. It has also been a contributor to environmental issues. </a:t>
            </a:r>
          </a:p>
          <a:p>
            <a:pPr marL="342900" indent="-342900" algn="just">
              <a:spcAft>
                <a:spcPts val="1200"/>
              </a:spcAft>
              <a:buFont typeface="Arial" panose="020B0604020202020204" pitchFamily="34" charset="0"/>
              <a:buChar char="•"/>
            </a:pPr>
            <a:r>
              <a:rPr lang="en-US" sz="2400" dirty="0">
                <a:solidFill>
                  <a:srgbClr val="0070C0"/>
                </a:solidFill>
                <a:latin typeface="Times New Roman" panose="02020603050405020304" pitchFamily="18" charset="0"/>
                <a:cs typeface="Times New Roman" panose="02020603050405020304" pitchFamily="18" charset="0"/>
              </a:rPr>
              <a:t>Demand in Fashion Industry is definitely going up with time and GDP. Data shows there is lot of scope for growth in Fashion, at least till 2050. </a:t>
            </a:r>
          </a:p>
          <a:p>
            <a:pPr marL="342900" indent="-342900" algn="just">
              <a:spcAft>
                <a:spcPts val="1200"/>
              </a:spcAft>
              <a:buFont typeface="Arial" panose="020B0604020202020204" pitchFamily="34" charset="0"/>
              <a:buChar char="•"/>
            </a:pPr>
            <a:r>
              <a:rPr lang="en-US" sz="2400" dirty="0">
                <a:solidFill>
                  <a:srgbClr val="0070C0"/>
                </a:solidFill>
                <a:latin typeface="Times New Roman" panose="02020603050405020304" pitchFamily="18" charset="0"/>
                <a:cs typeface="Times New Roman" panose="02020603050405020304" pitchFamily="18" charset="0"/>
              </a:rPr>
              <a:t>As consumer is getting more aware and online negative feedbacks can be devastating for brands, Fashion industry has started adopting eco-friendly practices at the same time trying to keep up with current fashion trends being adopted by majorities. </a:t>
            </a:r>
          </a:p>
          <a:p>
            <a:pPr marL="342900" indent="-342900" algn="just">
              <a:spcAft>
                <a:spcPts val="1200"/>
              </a:spcAft>
              <a:buFont typeface="Arial" panose="020B0604020202020204" pitchFamily="34" charset="0"/>
              <a:buChar char="•"/>
            </a:pPr>
            <a:r>
              <a:rPr lang="en-US" sz="2400" dirty="0">
                <a:solidFill>
                  <a:srgbClr val="0070C0"/>
                </a:solidFill>
                <a:latin typeface="Times New Roman" panose="02020603050405020304" pitchFamily="18" charset="0"/>
                <a:cs typeface="Times New Roman" panose="02020603050405020304" pitchFamily="18" charset="0"/>
              </a:rPr>
              <a:t>Trends have also shown that usage of synthetic fiber has increased to concerning level in past and that must change to save the environment. </a:t>
            </a:r>
          </a:p>
          <a:p>
            <a:pPr marL="342900" indent="-342900" algn="just">
              <a:spcAft>
                <a:spcPts val="1200"/>
              </a:spcAft>
              <a:buFont typeface="Arial" panose="020B0604020202020204" pitchFamily="34" charset="0"/>
              <a:buChar char="•"/>
            </a:pPr>
            <a:r>
              <a:rPr lang="en-US" sz="2400" dirty="0">
                <a:solidFill>
                  <a:srgbClr val="0070C0"/>
                </a:solidFill>
                <a:latin typeface="Times New Roman" panose="02020603050405020304" pitchFamily="18" charset="0"/>
                <a:cs typeface="Times New Roman" panose="02020603050405020304" pitchFamily="18" charset="0"/>
              </a:rPr>
              <a:t>Business model is also changing from store to online shopping which has its own advantages and disadvantages for brands. </a:t>
            </a:r>
          </a:p>
          <a:p>
            <a:pPr marL="342900" indent="-342900" algn="just">
              <a:spcAft>
                <a:spcPts val="1200"/>
              </a:spcAft>
              <a:buFont typeface="Arial" panose="020B0604020202020204" pitchFamily="34" charset="0"/>
              <a:buChar char="•"/>
            </a:pPr>
            <a:r>
              <a:rPr lang="en-US" sz="2400" dirty="0">
                <a:solidFill>
                  <a:srgbClr val="0070C0"/>
                </a:solidFill>
                <a:latin typeface="Times New Roman" panose="02020603050405020304" pitchFamily="18" charset="0"/>
                <a:cs typeface="Times New Roman" panose="02020603050405020304" pitchFamily="18" charset="0"/>
              </a:rPr>
              <a:t>Overall, influenced by various factors, Fashion Industry is going under drastic changes and brands must keep working adapt to changing consumer demands keeping thing environment friendly.</a:t>
            </a:r>
          </a:p>
        </p:txBody>
      </p:sp>
    </p:spTree>
    <p:extLst>
      <p:ext uri="{BB962C8B-B14F-4D97-AF65-F5344CB8AC3E}">
        <p14:creationId xmlns:p14="http://schemas.microsoft.com/office/powerpoint/2010/main" val="123356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9119" y="175164"/>
            <a:ext cx="10353762" cy="1257300"/>
          </a:xfrm>
        </p:spPr>
        <p:txBody>
          <a:bodyPr>
            <a:normAutofit/>
          </a:bodyPr>
          <a:lstStyle/>
          <a:p>
            <a:r>
              <a:rPr lang="en-US" sz="4800" dirty="0">
                <a:solidFill>
                  <a:srgbClr val="0070C0"/>
                </a:solidFill>
              </a:rPr>
              <a:t>What’s Next?</a:t>
            </a:r>
            <a:endParaRPr lang="en-US" dirty="0">
              <a:solidFill>
                <a:srgbClr val="0070C0"/>
              </a:solidFill>
            </a:endParaRPr>
          </a:p>
        </p:txBody>
      </p:sp>
      <p:sp>
        <p:nvSpPr>
          <p:cNvPr id="8" name="TextBox 7">
            <a:extLst>
              <a:ext uri="{FF2B5EF4-FFF2-40B4-BE49-F238E27FC236}">
                <a16:creationId xmlns:a16="http://schemas.microsoft.com/office/drawing/2014/main" id="{3DC57D76-BAD0-4C04-9514-CEB4BF89BF50}"/>
              </a:ext>
            </a:extLst>
          </p:cNvPr>
          <p:cNvSpPr txBox="1"/>
          <p:nvPr/>
        </p:nvSpPr>
        <p:spPr>
          <a:xfrm>
            <a:off x="574813" y="1780334"/>
            <a:ext cx="11042374" cy="3600986"/>
          </a:xfrm>
          <a:prstGeom prst="rect">
            <a:avLst/>
          </a:prstGeom>
          <a:noFill/>
        </p:spPr>
        <p:txBody>
          <a:bodyPr wrap="square" rtlCol="0">
            <a:spAutoFit/>
          </a:bodyPr>
          <a:lstStyle/>
          <a:p>
            <a:pPr algn="just">
              <a:spcAft>
                <a:spcPts val="1800"/>
              </a:spcAft>
            </a:pPr>
            <a:r>
              <a:rPr lang="en-US" sz="2400" dirty="0">
                <a:solidFill>
                  <a:srgbClr val="0070C0"/>
                </a:solidFill>
                <a:latin typeface="Times New Roman" panose="02020603050405020304" pitchFamily="18" charset="0"/>
                <a:cs typeface="Times New Roman" panose="02020603050405020304" pitchFamily="18" charset="0"/>
              </a:rPr>
              <a:t>With changing times, Fashion Industry is facing new challenges. We need to further study in the project how Fashion Industry is impacted and handling below factors:</a:t>
            </a:r>
          </a:p>
          <a:p>
            <a:pPr marL="342900" indent="-342900" algn="just">
              <a:spcAft>
                <a:spcPts val="1800"/>
              </a:spcAft>
              <a:buFont typeface="Arial" panose="020B0604020202020204" pitchFamily="34" charset="0"/>
              <a:buChar char="•"/>
            </a:pPr>
            <a:r>
              <a:rPr lang="en-US" sz="2400" dirty="0">
                <a:solidFill>
                  <a:srgbClr val="0070C0"/>
                </a:solidFill>
                <a:latin typeface="Times New Roman" panose="02020603050405020304" pitchFamily="18" charset="0"/>
                <a:cs typeface="Times New Roman" panose="02020603050405020304" pitchFamily="18" charset="0"/>
              </a:rPr>
              <a:t>Explore if Governments are putting any policies and enforcing Fashion Industry to keep their production environment friendly?</a:t>
            </a:r>
          </a:p>
          <a:p>
            <a:pPr marL="342900" indent="-342900" algn="just">
              <a:spcAft>
                <a:spcPts val="1800"/>
              </a:spcAft>
              <a:buFont typeface="Arial" panose="020B0604020202020204" pitchFamily="34" charset="0"/>
              <a:buChar char="•"/>
            </a:pPr>
            <a:r>
              <a:rPr lang="en-US" sz="2400" dirty="0">
                <a:solidFill>
                  <a:srgbClr val="0070C0"/>
                </a:solidFill>
                <a:latin typeface="Times New Roman" panose="02020603050405020304" pitchFamily="18" charset="0"/>
                <a:cs typeface="Times New Roman" panose="02020603050405020304" pitchFamily="18" charset="0"/>
              </a:rPr>
              <a:t>Does increasing eCommerce means it is an end to store shopping?</a:t>
            </a:r>
          </a:p>
          <a:p>
            <a:pPr marL="342900" indent="-342900" algn="just">
              <a:spcAft>
                <a:spcPts val="1800"/>
              </a:spcAft>
              <a:buFont typeface="Arial" panose="020B0604020202020204" pitchFamily="34" charset="0"/>
              <a:buChar char="•"/>
            </a:pPr>
            <a:r>
              <a:rPr lang="en-US" sz="2400" dirty="0">
                <a:solidFill>
                  <a:srgbClr val="0070C0"/>
                </a:solidFill>
                <a:latin typeface="Times New Roman" panose="02020603050405020304" pitchFamily="18" charset="0"/>
                <a:cs typeface="Times New Roman" panose="02020603050405020304" pitchFamily="18" charset="0"/>
              </a:rPr>
              <a:t>How are factors like Covid affecting Fashion Industries?</a:t>
            </a:r>
          </a:p>
          <a:p>
            <a:pPr marL="342900" indent="-342900" algn="just">
              <a:spcAft>
                <a:spcPts val="1800"/>
              </a:spcAft>
              <a:buFont typeface="Arial" panose="020B0604020202020204" pitchFamily="34" charset="0"/>
              <a:buChar char="•"/>
            </a:pPr>
            <a:r>
              <a:rPr lang="en-US" sz="2400" dirty="0">
                <a:solidFill>
                  <a:srgbClr val="0070C0"/>
                </a:solidFill>
                <a:latin typeface="Times New Roman" panose="02020603050405020304" pitchFamily="18" charset="0"/>
                <a:cs typeface="Times New Roman" panose="02020603050405020304" pitchFamily="18" charset="0"/>
              </a:rPr>
              <a:t>How are brands staying Current?</a:t>
            </a:r>
          </a:p>
        </p:txBody>
      </p:sp>
    </p:spTree>
    <p:extLst>
      <p:ext uri="{BB962C8B-B14F-4D97-AF65-F5344CB8AC3E}">
        <p14:creationId xmlns:p14="http://schemas.microsoft.com/office/powerpoint/2010/main" val="3333209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602670" y="-185999"/>
            <a:ext cx="10353762" cy="1257300"/>
          </a:xfrm>
        </p:spPr>
        <p:txBody>
          <a:bodyPr>
            <a:normAutofit/>
          </a:bodyPr>
          <a:lstStyle/>
          <a:p>
            <a:pPr algn="l"/>
            <a:r>
              <a:rPr lang="en-US" sz="4400" dirty="0"/>
              <a:t>Changing Fashion Trends with Time</a:t>
            </a:r>
          </a:p>
        </p:txBody>
      </p:sp>
      <p:sp>
        <p:nvSpPr>
          <p:cNvPr id="5" name="TextBox 4">
            <a:extLst>
              <a:ext uri="{FF2B5EF4-FFF2-40B4-BE49-F238E27FC236}">
                <a16:creationId xmlns:a16="http://schemas.microsoft.com/office/drawing/2014/main" id="{83791A1B-ED25-4A21-A1F2-2FE10C8362DC}"/>
              </a:ext>
            </a:extLst>
          </p:cNvPr>
          <p:cNvSpPr txBox="1"/>
          <p:nvPr/>
        </p:nvSpPr>
        <p:spPr>
          <a:xfrm>
            <a:off x="672547" y="906118"/>
            <a:ext cx="10214009" cy="2677656"/>
          </a:xfrm>
          <a:prstGeom prst="rect">
            <a:avLst/>
          </a:prstGeom>
          <a:noFill/>
        </p:spPr>
        <p:txBody>
          <a:bodyPr wrap="square" rtlCol="0">
            <a:spAutoFit/>
          </a:bodyPr>
          <a:lstStyle/>
          <a:p>
            <a:pPr marL="285750" indent="-285750" algn="just">
              <a:buFont typeface="Arial" panose="020B0604020202020204" pitchFamily="34" charset="0"/>
              <a:buChar char="•"/>
            </a:pPr>
            <a:r>
              <a:rPr lang="en-US" sz="2400" kern="1200" dirty="0">
                <a:effectLst/>
                <a:latin typeface="Times New Roman" panose="02020603050405020304" pitchFamily="18" charset="0"/>
                <a:ea typeface="SimSun" panose="02010600030101010101" pitchFamily="2" charset="-122"/>
                <a:cs typeface="Mangal" panose="02040503050203030202" pitchFamily="18" charset="0"/>
              </a:rPr>
              <a:t>Fashion has always been a changing and evolving field.</a:t>
            </a:r>
          </a:p>
          <a:p>
            <a:pPr algn="just"/>
            <a:r>
              <a:rPr lang="en-US" sz="2400" kern="1200" dirty="0">
                <a:effectLst/>
                <a:latin typeface="Times New Roman" panose="02020603050405020304" pitchFamily="18" charset="0"/>
                <a:ea typeface="SimSun" panose="02010600030101010101" pitchFamily="2" charset="-122"/>
                <a:cs typeface="Mangal" panose="02040503050203030202" pitchFamily="18" charset="0"/>
              </a:rPr>
              <a:t> </a:t>
            </a:r>
          </a:p>
          <a:p>
            <a:pPr marL="285750" indent="-285750" algn="just">
              <a:buFont typeface="Arial" panose="020B0604020202020204" pitchFamily="34" charset="0"/>
              <a:buChar char="•"/>
            </a:pPr>
            <a:r>
              <a:rPr lang="en-US" sz="2400" kern="1200" dirty="0">
                <a:effectLst/>
                <a:latin typeface="Times New Roman" panose="02020603050405020304" pitchFamily="18" charset="0"/>
                <a:ea typeface="SimSun" panose="02010600030101010101" pitchFamily="2" charset="-122"/>
                <a:cs typeface="Mangal" panose="02040503050203030202" pitchFamily="18" charset="0"/>
              </a:rPr>
              <a:t>Fashion industry is going through huge innovations with changing Technology.</a:t>
            </a:r>
          </a:p>
          <a:p>
            <a:pPr marL="285750" indent="-285750" algn="just">
              <a:buFont typeface="Arial" panose="020B0604020202020204" pitchFamily="34" charset="0"/>
              <a:buChar char="•"/>
            </a:pPr>
            <a:endParaRPr lang="en-US" sz="2400" kern="1200" dirty="0">
              <a:effectLst/>
              <a:latin typeface="Times New Roman" panose="02020603050405020304" pitchFamily="18" charset="0"/>
              <a:ea typeface="SimSun" panose="02010600030101010101" pitchFamily="2" charset="-122"/>
              <a:cs typeface="Mangal" panose="02040503050203030202" pitchFamily="18" charset="0"/>
            </a:endParaRPr>
          </a:p>
          <a:p>
            <a:pPr marL="285750" indent="-285750" algn="just">
              <a:buFont typeface="Arial" panose="020B0604020202020204" pitchFamily="34" charset="0"/>
              <a:buChar char="•"/>
            </a:pPr>
            <a:r>
              <a:rPr lang="en-US" sz="2400" kern="1200" dirty="0">
                <a:effectLst/>
                <a:latin typeface="Times New Roman" panose="02020603050405020304" pitchFamily="18" charset="0"/>
                <a:ea typeface="SimSun" panose="02010600030101010101" pitchFamily="2" charset="-122"/>
                <a:cs typeface="Mangal" panose="02040503050203030202" pitchFamily="18" charset="0"/>
              </a:rPr>
              <a:t>Fashion is observed in anything a person has or does. Ranging from clothes, shoes, watches, TVs to cars, food and houses. </a:t>
            </a:r>
          </a:p>
          <a:p>
            <a:pPr algn="just"/>
            <a:endParaRPr lang="en-US" sz="2400" dirty="0"/>
          </a:p>
        </p:txBody>
      </p:sp>
      <p:sp>
        <p:nvSpPr>
          <p:cNvPr id="4" name="Title 1">
            <a:extLst>
              <a:ext uri="{FF2B5EF4-FFF2-40B4-BE49-F238E27FC236}">
                <a16:creationId xmlns:a16="http://schemas.microsoft.com/office/drawing/2014/main" id="{79F07E3D-CAD0-4650-8DF2-CB5AD998C8B7}"/>
              </a:ext>
            </a:extLst>
          </p:cNvPr>
          <p:cNvSpPr txBox="1">
            <a:spLocks/>
          </p:cNvSpPr>
          <p:nvPr/>
        </p:nvSpPr>
        <p:spPr>
          <a:xfrm>
            <a:off x="427384" y="3253409"/>
            <a:ext cx="11092068" cy="125730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a:t>Can Data Science help in Changing Fashion?</a:t>
            </a:r>
          </a:p>
        </p:txBody>
      </p:sp>
      <p:sp>
        <p:nvSpPr>
          <p:cNvPr id="6" name="TextBox 5">
            <a:extLst>
              <a:ext uri="{FF2B5EF4-FFF2-40B4-BE49-F238E27FC236}">
                <a16:creationId xmlns:a16="http://schemas.microsoft.com/office/drawing/2014/main" id="{742C3A77-E27A-4E0F-8F4F-91F7DD89F975}"/>
              </a:ext>
            </a:extLst>
          </p:cNvPr>
          <p:cNvSpPr txBox="1"/>
          <p:nvPr/>
        </p:nvSpPr>
        <p:spPr>
          <a:xfrm>
            <a:off x="672548" y="4319490"/>
            <a:ext cx="10214009" cy="2308324"/>
          </a:xfrm>
          <a:prstGeom prst="rect">
            <a:avLst/>
          </a:prstGeom>
          <a:noFill/>
        </p:spPr>
        <p:txBody>
          <a:bodyPr wrap="square" rtlCol="0">
            <a:spAutoFit/>
          </a:bodyPr>
          <a:lstStyle/>
          <a:p>
            <a:pPr marL="285750" indent="-285750" algn="just">
              <a:buFont typeface="Arial" panose="020B0604020202020204" pitchFamily="34" charset="0"/>
              <a:buChar char="•"/>
            </a:pPr>
            <a:r>
              <a:rPr lang="en-US" sz="2400" kern="1200" dirty="0">
                <a:effectLst/>
                <a:latin typeface="Times New Roman" panose="02020603050405020304" pitchFamily="18" charset="0"/>
                <a:ea typeface="SimSun" panose="02010600030101010101" pitchFamily="2" charset="-122"/>
                <a:cs typeface="Mangal" panose="02040503050203030202" pitchFamily="18" charset="0"/>
              </a:rPr>
              <a:t>Data Science and Data-Driven decision making is going to play an important role in changing fashion trends. </a:t>
            </a:r>
          </a:p>
          <a:p>
            <a:pPr marL="285750" indent="-285750" algn="just">
              <a:buFont typeface="Arial" panose="020B0604020202020204" pitchFamily="34" charset="0"/>
              <a:buChar char="•"/>
            </a:pPr>
            <a:endParaRPr lang="en-US" sz="2400" dirty="0">
              <a:latin typeface="Times New Roman" panose="02020603050405020304" pitchFamily="18" charset="0"/>
              <a:ea typeface="SimSun" panose="02010600030101010101" pitchFamily="2" charset="-122"/>
              <a:cs typeface="Mangal" panose="02040503050203030202" pitchFamily="18" charset="0"/>
            </a:endParaRPr>
          </a:p>
          <a:p>
            <a:pPr marL="285750" indent="-285750" algn="just">
              <a:buFont typeface="Arial" panose="020B0604020202020204" pitchFamily="34" charset="0"/>
              <a:buChar char="•"/>
            </a:pPr>
            <a:r>
              <a:rPr lang="en-US" sz="2400" kern="1200" dirty="0">
                <a:effectLst/>
                <a:latin typeface="Times New Roman" panose="02020603050405020304" pitchFamily="18" charset="0"/>
                <a:ea typeface="SimSun" panose="02010600030101010101" pitchFamily="2" charset="-122"/>
                <a:cs typeface="Mangal" panose="02040503050203030202" pitchFamily="18" charset="0"/>
              </a:rPr>
              <a:t>Consumer data on trends and brands can be collected and analyzed.</a:t>
            </a:r>
          </a:p>
          <a:p>
            <a:pPr marL="285750" indent="-285750" algn="just">
              <a:buFont typeface="Arial" panose="020B0604020202020204" pitchFamily="34" charset="0"/>
              <a:buChar char="•"/>
            </a:pPr>
            <a:endParaRPr lang="en-US" sz="2400" dirty="0">
              <a:latin typeface="Times New Roman" panose="02020603050405020304" pitchFamily="18" charset="0"/>
              <a:ea typeface="SimSun" panose="02010600030101010101" pitchFamily="2" charset="-122"/>
              <a:cs typeface="Mangal" panose="02040503050203030202"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Mangal" panose="02040503050203030202" pitchFamily="18" charset="0"/>
              </a:rPr>
              <a:t>Using that data, trends can be forecasted.</a:t>
            </a:r>
            <a:endParaRPr lang="en-US" sz="2400" dirty="0"/>
          </a:p>
        </p:txBody>
      </p:sp>
    </p:spTree>
    <p:extLst>
      <p:ext uri="{BB962C8B-B14F-4D97-AF65-F5344CB8AC3E}">
        <p14:creationId xmlns:p14="http://schemas.microsoft.com/office/powerpoint/2010/main" val="3265077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5" y="-225278"/>
            <a:ext cx="10353762" cy="1257300"/>
          </a:xfrm>
        </p:spPr>
        <p:txBody>
          <a:bodyPr>
            <a:normAutofit/>
          </a:bodyPr>
          <a:lstStyle/>
          <a:p>
            <a:r>
              <a:rPr lang="en-US" sz="4800" dirty="0"/>
              <a:t>Sources</a:t>
            </a:r>
            <a:endParaRPr lang="en-US" dirty="0"/>
          </a:p>
        </p:txBody>
      </p:sp>
      <p:sp>
        <p:nvSpPr>
          <p:cNvPr id="9" name="TextBox 8">
            <a:extLst>
              <a:ext uri="{FF2B5EF4-FFF2-40B4-BE49-F238E27FC236}">
                <a16:creationId xmlns:a16="http://schemas.microsoft.com/office/drawing/2014/main" id="{0B64B43D-C4B1-4F3D-B0D8-F241C0288CD6}"/>
              </a:ext>
            </a:extLst>
          </p:cNvPr>
          <p:cNvSpPr txBox="1"/>
          <p:nvPr/>
        </p:nvSpPr>
        <p:spPr>
          <a:xfrm>
            <a:off x="200084" y="783535"/>
            <a:ext cx="11781183" cy="6032421"/>
          </a:xfrm>
          <a:prstGeom prst="rect">
            <a:avLst/>
          </a:prstGeom>
          <a:noFill/>
        </p:spPr>
        <p:txBody>
          <a:bodyPr wrap="square" rtlCol="0">
            <a:spAutoFit/>
          </a:bodyPr>
          <a:lstStyle/>
          <a:p>
            <a:pPr algn="just">
              <a:spcAft>
                <a:spcPts val="1200"/>
              </a:spcAft>
            </a:pPr>
            <a:r>
              <a:rPr lang="en-US" sz="2400" b="1" dirty="0">
                <a:latin typeface="Times New Roman" panose="02020603050405020304" pitchFamily="18" charset="0"/>
                <a:cs typeface="Times New Roman" panose="02020603050405020304" pitchFamily="18" charset="0"/>
              </a:rPr>
              <a:t>Usage of synthetic fibers in Clothes:</a:t>
            </a:r>
          </a:p>
          <a:p>
            <a:pPr marL="342900" indent="-342900" algn="just">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https://www.oceancleanwash.org/quick-facts/</a:t>
            </a:r>
          </a:p>
          <a:p>
            <a:pPr marL="342900" indent="-342900" algn="just">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https://committee.iso.org/files/live/sites/tc61/files/The%20Plastic%20Industry%20Berlin%20Aug%202016%20-%20Copy.pdf</a:t>
            </a:r>
          </a:p>
          <a:p>
            <a:pPr algn="just">
              <a:spcAft>
                <a:spcPts val="1200"/>
              </a:spcAft>
            </a:pPr>
            <a:endParaRPr lang="en-US" sz="2400" b="1" dirty="0">
              <a:latin typeface="Times New Roman" panose="02020603050405020304" pitchFamily="18" charset="0"/>
              <a:cs typeface="Times New Roman" panose="02020603050405020304" pitchFamily="18" charset="0"/>
            </a:endParaRPr>
          </a:p>
          <a:p>
            <a:pPr algn="just">
              <a:spcAft>
                <a:spcPts val="1200"/>
              </a:spcAft>
            </a:pPr>
            <a:r>
              <a:rPr lang="en-US" sz="2400" b="1" dirty="0">
                <a:latin typeface="Times New Roman" panose="02020603050405020304" pitchFamily="18" charset="0"/>
                <a:cs typeface="Times New Roman" panose="02020603050405020304" pitchFamily="18" charset="0"/>
              </a:rPr>
              <a:t>Role of Social media in Fashion Industry:</a:t>
            </a:r>
          </a:p>
          <a:p>
            <a:pPr marL="342900" indent="-342900" algn="just">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https://www.oberlo.com/blog/social-media-marketing-statistics</a:t>
            </a:r>
          </a:p>
          <a:p>
            <a:pPr marL="342900" indent="-342900" algn="just">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https://www.pewresearch.org/internet/2021/04/07/social-media-use-in-2021/</a:t>
            </a:r>
          </a:p>
          <a:p>
            <a:pPr marL="342900" indent="-342900" algn="just">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https://www.vesta-go.com/insights/10-social-media-stats-affecting-the-fashion-industry/</a:t>
            </a:r>
            <a:endParaRPr lang="en-US" sz="2000" dirty="0">
              <a:latin typeface="Times New Roman" panose="02020603050405020304" pitchFamily="18" charset="0"/>
              <a:cs typeface="Times New Roman" panose="02020603050405020304" pitchFamily="18" charset="0"/>
            </a:endParaRPr>
          </a:p>
          <a:p>
            <a:pPr marL="342900" indent="-342900" algn="just">
              <a:spcAft>
                <a:spcPts val="12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spcAft>
                <a:spcPts val="1200"/>
              </a:spcAft>
            </a:pPr>
            <a:r>
              <a:rPr lang="en-US" sz="2400" b="1" dirty="0">
                <a:latin typeface="Times New Roman" panose="02020603050405020304" pitchFamily="18" charset="0"/>
                <a:cs typeface="Times New Roman" panose="02020603050405020304" pitchFamily="18" charset="0"/>
              </a:rPr>
              <a:t>eCommerce Role in Fashion:</a:t>
            </a:r>
          </a:p>
          <a:p>
            <a:pPr marL="342900" indent="-342900" algn="just">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https://www.datafeedwatch.com/blog/ecommerce-and-the-fashion-industry</a:t>
            </a:r>
            <a:endParaRPr lang="en-US" sz="2000" dirty="0">
              <a:latin typeface="Times New Roman" panose="02020603050405020304" pitchFamily="18" charset="0"/>
              <a:cs typeface="Times New Roman" panose="02020603050405020304" pitchFamily="18" charset="0"/>
            </a:endParaRPr>
          </a:p>
          <a:p>
            <a:pPr marL="342900" indent="-342900" algn="just">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https://www.shopify.com/enterprise/ecommerce-fashion-industry</a:t>
            </a:r>
          </a:p>
        </p:txBody>
      </p:sp>
    </p:spTree>
    <p:extLst>
      <p:ext uri="{BB962C8B-B14F-4D97-AF65-F5344CB8AC3E}">
        <p14:creationId xmlns:p14="http://schemas.microsoft.com/office/powerpoint/2010/main" val="411152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5" y="-195465"/>
            <a:ext cx="10353762" cy="1257300"/>
          </a:xfrm>
        </p:spPr>
        <p:txBody>
          <a:bodyPr>
            <a:normAutofit/>
          </a:bodyPr>
          <a:lstStyle/>
          <a:p>
            <a:r>
              <a:rPr lang="en-US" sz="4800" dirty="0"/>
              <a:t>Sources Continued…</a:t>
            </a:r>
            <a:endParaRPr lang="en-US" dirty="0"/>
          </a:p>
        </p:txBody>
      </p:sp>
      <p:sp>
        <p:nvSpPr>
          <p:cNvPr id="9" name="TextBox 8">
            <a:extLst>
              <a:ext uri="{FF2B5EF4-FFF2-40B4-BE49-F238E27FC236}">
                <a16:creationId xmlns:a16="http://schemas.microsoft.com/office/drawing/2014/main" id="{0B64B43D-C4B1-4F3D-B0D8-F241C0288CD6}"/>
              </a:ext>
            </a:extLst>
          </p:cNvPr>
          <p:cNvSpPr txBox="1"/>
          <p:nvPr/>
        </p:nvSpPr>
        <p:spPr>
          <a:xfrm>
            <a:off x="201741" y="952509"/>
            <a:ext cx="11777869" cy="3816429"/>
          </a:xfrm>
          <a:prstGeom prst="rect">
            <a:avLst/>
          </a:prstGeom>
          <a:noFill/>
        </p:spPr>
        <p:txBody>
          <a:bodyPr wrap="square" rtlCol="0">
            <a:spAutoFit/>
          </a:bodyPr>
          <a:lstStyle/>
          <a:p>
            <a:pPr algn="just">
              <a:spcAft>
                <a:spcPts val="1200"/>
              </a:spcAft>
            </a:pPr>
            <a:r>
              <a:rPr lang="en-US" sz="2400" b="1" dirty="0">
                <a:latin typeface="Times New Roman" panose="02020603050405020304" pitchFamily="18" charset="0"/>
                <a:cs typeface="Times New Roman" panose="02020603050405020304" pitchFamily="18" charset="0"/>
              </a:rPr>
              <a:t>Environment crisis and changes triggered from it:</a:t>
            </a:r>
          </a:p>
          <a:p>
            <a:pPr marL="342900" indent="-342900" algn="just">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http://www.levistrauss.com/wp-content/uploads/2015/03/Full-LCA-Results-Deck-FINAL.pdf</a:t>
            </a:r>
          </a:p>
          <a:p>
            <a:pPr marL="342900" indent="-342900" algn="just">
              <a:spcAft>
                <a:spcPts val="1200"/>
              </a:spcAft>
              <a:buFont typeface="Arial" panose="020B0604020202020204" pitchFamily="34" charset="0"/>
              <a:buChar char="•"/>
            </a:pPr>
            <a:r>
              <a:rPr lang="en-US" sz="2000" u="sng"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https://www.sustainyourstyle.org/old-environmental-impacts</a:t>
            </a:r>
            <a:endParaRPr lang="en-US" sz="2000" u="sng" dirty="0">
              <a:latin typeface="Times New Roman" panose="02020603050405020304" pitchFamily="18" charset="0"/>
              <a:cs typeface="Times New Roman" panose="02020603050405020304" pitchFamily="18" charset="0"/>
            </a:endParaRPr>
          </a:p>
          <a:p>
            <a:pPr algn="just">
              <a:spcAft>
                <a:spcPts val="1200"/>
              </a:spcAft>
            </a:pPr>
            <a:endParaRPr lang="en-US" sz="2400" dirty="0">
              <a:latin typeface="Times New Roman" panose="02020603050405020304" pitchFamily="18" charset="0"/>
              <a:cs typeface="Times New Roman" panose="02020603050405020304" pitchFamily="18" charset="0"/>
            </a:endParaRPr>
          </a:p>
          <a:p>
            <a:pPr algn="just">
              <a:spcAft>
                <a:spcPts val="1200"/>
              </a:spcAft>
            </a:pPr>
            <a:r>
              <a:rPr lang="en-US" sz="2400" b="1" dirty="0">
                <a:latin typeface="Times New Roman" panose="02020603050405020304" pitchFamily="18" charset="0"/>
                <a:cs typeface="Times New Roman" panose="02020603050405020304" pitchFamily="18" charset="0"/>
              </a:rPr>
              <a:t>Impact of Economical changes on fashion:</a:t>
            </a:r>
          </a:p>
          <a:p>
            <a:pPr marL="342900" indent="-342900" algn="just">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https://carnegieendowment.org/files/World_Order_in_2050.pdf</a:t>
            </a:r>
          </a:p>
          <a:p>
            <a:pPr marL="342900" indent="-342900" algn="just">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https://data.oecd.org/gdp/gdp-long-term-forecast.htm</a:t>
            </a:r>
          </a:p>
          <a:p>
            <a:pPr marL="342900" indent="-342900" algn="just">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https://www.statista.com/topics/5091/apparel-market-worldwide/#dossierSummary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2178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814404" y="-159024"/>
            <a:ext cx="10353762" cy="1257300"/>
          </a:xfrm>
        </p:spPr>
        <p:txBody>
          <a:bodyPr>
            <a:normAutofit/>
          </a:bodyPr>
          <a:lstStyle/>
          <a:p>
            <a:r>
              <a:rPr lang="en-US" sz="4800" dirty="0"/>
              <a:t>Factors Promoting Change in Fashion</a:t>
            </a:r>
            <a:endParaRPr lang="en-US" dirty="0"/>
          </a:p>
        </p:txBody>
      </p:sp>
      <p:sp>
        <p:nvSpPr>
          <p:cNvPr id="5" name="TextBox 4">
            <a:extLst>
              <a:ext uri="{FF2B5EF4-FFF2-40B4-BE49-F238E27FC236}">
                <a16:creationId xmlns:a16="http://schemas.microsoft.com/office/drawing/2014/main" id="{83791A1B-ED25-4A21-A1F2-2FE10C8362DC}"/>
              </a:ext>
            </a:extLst>
          </p:cNvPr>
          <p:cNvSpPr txBox="1"/>
          <p:nvPr/>
        </p:nvSpPr>
        <p:spPr>
          <a:xfrm>
            <a:off x="646043" y="983974"/>
            <a:ext cx="10813774" cy="5755422"/>
          </a:xfrm>
          <a:prstGeom prst="rect">
            <a:avLst/>
          </a:prstGeom>
          <a:noFill/>
        </p:spPr>
        <p:txBody>
          <a:bodyPr wrap="square" rtlCol="0">
            <a:spAutoFit/>
          </a:bodyPr>
          <a:lstStyle/>
          <a:p>
            <a:pPr marL="285750" indent="-285750" algn="just">
              <a:buFont typeface="Arial" panose="020B0604020202020204" pitchFamily="34" charset="0"/>
              <a:buChar char="•"/>
            </a:pPr>
            <a:r>
              <a:rPr lang="en-US" sz="3200" kern="1200" dirty="0">
                <a:effectLst/>
                <a:latin typeface="Times New Roman" panose="02020603050405020304" pitchFamily="18" charset="0"/>
                <a:ea typeface="SimSun" panose="02010600030101010101" pitchFamily="2" charset="-122"/>
                <a:cs typeface="Mangal" panose="02040503050203030202" pitchFamily="18" charset="0"/>
              </a:rPr>
              <a:t>Sustainability</a:t>
            </a:r>
          </a:p>
          <a:p>
            <a:pPr marL="742950" lvl="1" indent="-285750" algn="just">
              <a:buFont typeface="Arial" panose="020B0604020202020204" pitchFamily="34" charset="0"/>
              <a:buChar char="•"/>
            </a:pPr>
            <a:r>
              <a:rPr lang="en-US" sz="2000" dirty="0">
                <a:latin typeface="Times New Roman" panose="02020603050405020304" pitchFamily="18" charset="0"/>
                <a:ea typeface="SimSun" panose="02010600030101010101" pitchFamily="2" charset="-122"/>
                <a:cs typeface="Mangal" panose="02040503050203030202" pitchFamily="18" charset="0"/>
              </a:rPr>
              <a:t>Fashion has been one of the biggest contributor to waste and climate change.</a:t>
            </a:r>
          </a:p>
          <a:p>
            <a:pPr marL="742950" lvl="1" indent="-285750" algn="just">
              <a:buFont typeface="Arial" panose="020B0604020202020204" pitchFamily="34" charset="0"/>
              <a:buChar char="•"/>
            </a:pPr>
            <a:r>
              <a:rPr lang="en-US" sz="2000" dirty="0">
                <a:latin typeface="Times New Roman" panose="02020603050405020304" pitchFamily="18" charset="0"/>
                <a:ea typeface="SimSun" panose="02010600030101010101" pitchFamily="2" charset="-122"/>
                <a:cs typeface="Mangal" panose="02040503050203030202" pitchFamily="18" charset="0"/>
              </a:rPr>
              <a:t>Brands are moving towards more sustainable raw materials and production methods.</a:t>
            </a:r>
          </a:p>
          <a:p>
            <a:pPr marL="742950" lvl="1" indent="-285750" algn="just">
              <a:buFont typeface="Arial" panose="020B0604020202020204" pitchFamily="34" charset="0"/>
              <a:buChar char="•"/>
            </a:pPr>
            <a:r>
              <a:rPr lang="en-US" sz="2000" dirty="0">
                <a:latin typeface="Times New Roman" panose="02020603050405020304" pitchFamily="18" charset="0"/>
                <a:ea typeface="SimSun" panose="02010600030101010101" pitchFamily="2" charset="-122"/>
                <a:cs typeface="Mangal" panose="02040503050203030202" pitchFamily="18" charset="0"/>
              </a:rPr>
              <a:t>Fast fashion was quick and inexpensive is in decline.</a:t>
            </a:r>
          </a:p>
          <a:p>
            <a:pPr lvl="1" algn="just"/>
            <a:endParaRPr lang="en-US" sz="2000" dirty="0">
              <a:latin typeface="Times New Roman" panose="02020603050405020304" pitchFamily="18" charset="0"/>
              <a:ea typeface="SimSun" panose="02010600030101010101" pitchFamily="2" charset="-122"/>
              <a:cs typeface="Mangal" panose="02040503050203030202" pitchFamily="18" charset="0"/>
            </a:endParaRPr>
          </a:p>
          <a:p>
            <a:pPr marL="285750" indent="-285750" algn="just">
              <a:buFont typeface="Arial" panose="020B0604020202020204" pitchFamily="34" charset="0"/>
              <a:buChar char="•"/>
            </a:pPr>
            <a:r>
              <a:rPr lang="en-US" sz="3200" kern="1200" dirty="0">
                <a:effectLst/>
                <a:latin typeface="Times New Roman" panose="02020603050405020304" pitchFamily="18" charset="0"/>
                <a:ea typeface="SimSun" panose="02010600030101010101" pitchFamily="2" charset="-122"/>
                <a:cs typeface="Mangal" panose="02040503050203030202" pitchFamily="18" charset="0"/>
              </a:rPr>
              <a:t>Data Driven Fashion</a:t>
            </a:r>
          </a:p>
          <a:p>
            <a:pPr marL="742950" lvl="1" indent="-285750" algn="just">
              <a:buFont typeface="Arial" panose="020B0604020202020204" pitchFamily="34" charset="0"/>
              <a:buChar char="•"/>
            </a:pPr>
            <a:r>
              <a:rPr lang="en-US" sz="2000" dirty="0">
                <a:latin typeface="Times New Roman" panose="02020603050405020304" pitchFamily="18" charset="0"/>
                <a:ea typeface="SimSun" panose="02010600030101010101" pitchFamily="2" charset="-122"/>
                <a:cs typeface="Mangal" panose="02040503050203030202" pitchFamily="18" charset="0"/>
              </a:rPr>
              <a:t>Brands can project and create designs that consumers are more likely to buy by leveraging data</a:t>
            </a:r>
          </a:p>
          <a:p>
            <a:pPr marL="742950" lvl="1" indent="-285750" algn="just">
              <a:buFont typeface="Arial" panose="020B0604020202020204" pitchFamily="34" charset="0"/>
              <a:buChar char="•"/>
            </a:pPr>
            <a:r>
              <a:rPr lang="en-US" sz="2000" dirty="0">
                <a:latin typeface="Times New Roman" panose="02020603050405020304" pitchFamily="18" charset="0"/>
                <a:ea typeface="SimSun" panose="02010600030101010101" pitchFamily="2" charset="-122"/>
                <a:cs typeface="Mangal" panose="02040503050203030202" pitchFamily="18" charset="0"/>
              </a:rPr>
              <a:t>Predictive Analysis can be utilize to project designs</a:t>
            </a:r>
          </a:p>
          <a:p>
            <a:pPr marL="742950" lvl="1" indent="-285750" algn="just">
              <a:buFont typeface="Arial" panose="020B0604020202020204" pitchFamily="34" charset="0"/>
              <a:buChar char="•"/>
            </a:pPr>
            <a:endParaRPr lang="en-US" sz="2000" dirty="0">
              <a:latin typeface="Times New Roman" panose="02020603050405020304" pitchFamily="18" charset="0"/>
              <a:ea typeface="SimSun" panose="02010600030101010101" pitchFamily="2" charset="-122"/>
              <a:cs typeface="Mangal" panose="02040503050203030202" pitchFamily="18" charset="0"/>
            </a:endParaRPr>
          </a:p>
          <a:p>
            <a:pPr marL="285750" indent="-285750" algn="just">
              <a:buFont typeface="Arial" panose="020B0604020202020204" pitchFamily="34" charset="0"/>
              <a:buChar char="•"/>
            </a:pPr>
            <a:r>
              <a:rPr lang="en-US" sz="3200" kern="1200" dirty="0">
                <a:effectLst/>
                <a:latin typeface="Times New Roman" panose="02020603050405020304" pitchFamily="18" charset="0"/>
                <a:ea typeface="SimSun" panose="02010600030101010101" pitchFamily="2" charset="-122"/>
                <a:cs typeface="Mangal" panose="02040503050203030202" pitchFamily="18" charset="0"/>
              </a:rPr>
              <a:t>Technology</a:t>
            </a:r>
          </a:p>
          <a:p>
            <a:pPr marL="742950" lvl="1" indent="-285750" algn="just">
              <a:buFont typeface="Arial" panose="020B0604020202020204" pitchFamily="34" charset="0"/>
              <a:buChar char="•"/>
            </a:pPr>
            <a:r>
              <a:rPr lang="en-US" sz="2000" dirty="0"/>
              <a:t>Technological advancements have enabled brands to use more effective and eco-friendly ways</a:t>
            </a:r>
          </a:p>
          <a:p>
            <a:pPr lvl="1" algn="just"/>
            <a:endParaRPr lang="en-US" sz="2000" dirty="0"/>
          </a:p>
          <a:p>
            <a:pPr marL="285750" indent="-285750" algn="just">
              <a:buFont typeface="Arial" panose="020B0604020202020204" pitchFamily="34" charset="0"/>
              <a:buChar char="•"/>
            </a:pPr>
            <a:r>
              <a:rPr lang="en-US" sz="3200" dirty="0">
                <a:latin typeface="Times New Roman" panose="02020603050405020304" pitchFamily="18" charset="0"/>
                <a:ea typeface="SimSun" panose="02010600030101010101" pitchFamily="2" charset="-122"/>
                <a:cs typeface="Mangal" panose="02040503050203030202" pitchFamily="18" charset="0"/>
              </a:rPr>
              <a:t>Simple Styling</a:t>
            </a:r>
          </a:p>
          <a:p>
            <a:pPr marL="742950" lvl="1" indent="-285750" algn="just">
              <a:buFont typeface="Arial" panose="020B0604020202020204" pitchFamily="34" charset="0"/>
              <a:buChar char="•"/>
            </a:pPr>
            <a:r>
              <a:rPr lang="en-US" sz="2000" dirty="0"/>
              <a:t>Work from home has increased demand for simple and comfortable clothes to wear.</a:t>
            </a:r>
          </a:p>
          <a:p>
            <a:pPr marL="742950" lvl="1" indent="-285750" algn="just">
              <a:buFont typeface="Arial" panose="020B0604020202020204" pitchFamily="34" charset="0"/>
              <a:buChar char="•"/>
            </a:pPr>
            <a:r>
              <a:rPr lang="en-US" sz="2000" dirty="0"/>
              <a:t>Simplifying fashion is also reducing waste and amount of clothing produced.</a:t>
            </a:r>
            <a:endParaRPr lang="en-US" dirty="0"/>
          </a:p>
        </p:txBody>
      </p:sp>
    </p:spTree>
    <p:extLst>
      <p:ext uri="{BB962C8B-B14F-4D97-AF65-F5344CB8AC3E}">
        <p14:creationId xmlns:p14="http://schemas.microsoft.com/office/powerpoint/2010/main" val="2825735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5" y="609600"/>
            <a:ext cx="10353762" cy="1257300"/>
          </a:xfrm>
        </p:spPr>
        <p:txBody>
          <a:bodyPr>
            <a:normAutofit/>
          </a:bodyPr>
          <a:lstStyle/>
          <a:p>
            <a:r>
              <a:rPr lang="en-US" sz="4800" dirty="0"/>
              <a:t>5-Different Fashion Research Areas</a:t>
            </a:r>
            <a:endParaRPr lang="en-US" dirty="0"/>
          </a:p>
        </p:txBody>
      </p:sp>
      <p:sp>
        <p:nvSpPr>
          <p:cNvPr id="5" name="TextBox 4">
            <a:extLst>
              <a:ext uri="{FF2B5EF4-FFF2-40B4-BE49-F238E27FC236}">
                <a16:creationId xmlns:a16="http://schemas.microsoft.com/office/drawing/2014/main" id="{83791A1B-ED25-4A21-A1F2-2FE10C8362DC}"/>
              </a:ext>
            </a:extLst>
          </p:cNvPr>
          <p:cNvSpPr txBox="1"/>
          <p:nvPr/>
        </p:nvSpPr>
        <p:spPr>
          <a:xfrm>
            <a:off x="1053548" y="2266119"/>
            <a:ext cx="10214009" cy="3170099"/>
          </a:xfrm>
          <a:prstGeom prst="rect">
            <a:avLst/>
          </a:prstGeom>
          <a:noFill/>
        </p:spPr>
        <p:txBody>
          <a:bodyPr wrap="square" rtlCol="0">
            <a:spAutoFit/>
          </a:bodyPr>
          <a:lstStyle/>
          <a:p>
            <a:pPr marL="514350" indent="-514350" algn="just">
              <a:spcAft>
                <a:spcPts val="1200"/>
              </a:spcAft>
              <a:buFont typeface="+mj-lt"/>
              <a:buAutoNum type="arabicPeriod"/>
            </a:pPr>
            <a:r>
              <a:rPr lang="en-US" sz="3200" dirty="0">
                <a:latin typeface="Times New Roman" panose="02020603050405020304" pitchFamily="18" charset="0"/>
                <a:cs typeface="Times New Roman" panose="02020603050405020304" pitchFamily="18" charset="0"/>
              </a:rPr>
              <a:t>Usage of synthetic fibers in Clothes</a:t>
            </a:r>
          </a:p>
          <a:p>
            <a:pPr marL="514350" indent="-514350" algn="just">
              <a:spcAft>
                <a:spcPts val="1200"/>
              </a:spcAft>
              <a:buFont typeface="+mj-lt"/>
              <a:buAutoNum type="arabicPeriod"/>
            </a:pPr>
            <a:r>
              <a:rPr lang="en-US" sz="3200" dirty="0">
                <a:latin typeface="Times New Roman" panose="02020603050405020304" pitchFamily="18" charset="0"/>
                <a:cs typeface="Times New Roman" panose="02020603050405020304" pitchFamily="18" charset="0"/>
              </a:rPr>
              <a:t>Role of Social media in Fashion Industry</a:t>
            </a:r>
          </a:p>
          <a:p>
            <a:pPr marL="514350" indent="-514350" algn="just">
              <a:spcAft>
                <a:spcPts val="1200"/>
              </a:spcAft>
              <a:buFont typeface="+mj-lt"/>
              <a:buAutoNum type="arabicPeriod"/>
            </a:pPr>
            <a:r>
              <a:rPr lang="en-US" sz="3200" dirty="0">
                <a:latin typeface="Times New Roman" panose="02020603050405020304" pitchFamily="18" charset="0"/>
                <a:cs typeface="Times New Roman" panose="02020603050405020304" pitchFamily="18" charset="0"/>
              </a:rPr>
              <a:t>eCommerce in Fashion is changing business model</a:t>
            </a:r>
          </a:p>
          <a:p>
            <a:pPr marL="514350" indent="-514350" algn="just">
              <a:spcAft>
                <a:spcPts val="1200"/>
              </a:spcAft>
              <a:buFont typeface="+mj-lt"/>
              <a:buAutoNum type="arabicPeriod"/>
            </a:pPr>
            <a:r>
              <a:rPr lang="en-US" sz="3200" dirty="0">
                <a:latin typeface="Times New Roman" panose="02020603050405020304" pitchFamily="18" charset="0"/>
                <a:cs typeface="Times New Roman" panose="02020603050405020304" pitchFamily="18" charset="0"/>
              </a:rPr>
              <a:t>Environment crisis and changes triggered from it</a:t>
            </a:r>
          </a:p>
          <a:p>
            <a:pPr marL="514350" indent="-514350" algn="just">
              <a:spcAft>
                <a:spcPts val="1200"/>
              </a:spcAft>
              <a:buFont typeface="+mj-lt"/>
              <a:buAutoNum type="arabicPeriod"/>
            </a:pPr>
            <a:r>
              <a:rPr lang="en-US" sz="3200" dirty="0">
                <a:latin typeface="Times New Roman" panose="02020603050405020304" pitchFamily="18" charset="0"/>
                <a:cs typeface="Times New Roman" panose="02020603050405020304" pitchFamily="18" charset="0"/>
              </a:rPr>
              <a:t>Impact of Economical changes on fashion</a:t>
            </a:r>
          </a:p>
        </p:txBody>
      </p:sp>
    </p:spTree>
    <p:extLst>
      <p:ext uri="{BB962C8B-B14F-4D97-AF65-F5344CB8AC3E}">
        <p14:creationId xmlns:p14="http://schemas.microsoft.com/office/powerpoint/2010/main" val="3311329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5" y="609600"/>
            <a:ext cx="10353762" cy="1257300"/>
          </a:xfrm>
        </p:spPr>
        <p:txBody>
          <a:bodyPr>
            <a:normAutofit/>
          </a:bodyPr>
          <a:lstStyle/>
          <a:p>
            <a:r>
              <a:rPr lang="en-US" sz="4800" dirty="0"/>
              <a:t>1-Usage of Synthetic Fibers in Clothes</a:t>
            </a:r>
            <a:endParaRPr lang="en-US" dirty="0"/>
          </a:p>
        </p:txBody>
      </p:sp>
      <p:sp>
        <p:nvSpPr>
          <p:cNvPr id="5" name="TextBox 4">
            <a:extLst>
              <a:ext uri="{FF2B5EF4-FFF2-40B4-BE49-F238E27FC236}">
                <a16:creationId xmlns:a16="http://schemas.microsoft.com/office/drawing/2014/main" id="{83791A1B-ED25-4A21-A1F2-2FE10C8362DC}"/>
              </a:ext>
            </a:extLst>
          </p:cNvPr>
          <p:cNvSpPr txBox="1"/>
          <p:nvPr/>
        </p:nvSpPr>
        <p:spPr>
          <a:xfrm>
            <a:off x="1053548" y="1908311"/>
            <a:ext cx="10214009" cy="4493538"/>
          </a:xfrm>
          <a:prstGeom prst="rect">
            <a:avLst/>
          </a:prstGeom>
          <a:noFill/>
        </p:spPr>
        <p:txBody>
          <a:bodyPr wrap="square" rtlCol="0">
            <a:spAutoFit/>
          </a:bodyPr>
          <a:lstStyle/>
          <a:p>
            <a:pPr marL="342900" indent="-342900" algn="just">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Synthetic Fiber include polyester, nylon, acrylic and spandex.</a:t>
            </a:r>
          </a:p>
          <a:p>
            <a:pPr marL="342900" indent="-342900" algn="just">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Some facts about synthetic fibers and clothes made with them:</a:t>
            </a:r>
          </a:p>
          <a:p>
            <a:pPr marL="800100" lvl="1" indent="-342900" algn="just">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Per laundry, 9 million plastic microfibers are released</a:t>
            </a:r>
          </a:p>
          <a:p>
            <a:pPr marL="800100" lvl="1" indent="-342900" algn="just">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Per household, 6 kg of microplastics is generated per year</a:t>
            </a:r>
          </a:p>
          <a:p>
            <a:pPr marL="800100" lvl="1" indent="-342900" algn="just">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Both tap and bottled water contains microfibers</a:t>
            </a:r>
          </a:p>
          <a:p>
            <a:pPr marL="800100" lvl="1" indent="-342900" algn="just">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35% of microplastic in oceans comes from laundry </a:t>
            </a:r>
          </a:p>
          <a:p>
            <a:pPr marL="800100" lvl="1" indent="-342900" algn="just">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Microfibers comes from carpets, curtains, blankets and other items along with clothes</a:t>
            </a:r>
          </a:p>
          <a:p>
            <a:pPr marL="800100" lvl="1" indent="-342900" algn="just">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Microfiber plastics are found in fish, chicken, sea salt, beer, and honey</a:t>
            </a:r>
          </a:p>
        </p:txBody>
      </p:sp>
    </p:spTree>
    <p:extLst>
      <p:ext uri="{BB962C8B-B14F-4D97-AF65-F5344CB8AC3E}">
        <p14:creationId xmlns:p14="http://schemas.microsoft.com/office/powerpoint/2010/main" val="4058825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5" y="609600"/>
            <a:ext cx="10353762" cy="1257300"/>
          </a:xfrm>
        </p:spPr>
        <p:txBody>
          <a:bodyPr>
            <a:normAutofit/>
          </a:bodyPr>
          <a:lstStyle/>
          <a:p>
            <a:r>
              <a:rPr lang="en-US" sz="4800" dirty="0"/>
              <a:t>1-Usage of Synthetic Fibers in Clothes</a:t>
            </a:r>
            <a:endParaRPr lang="en-US" dirty="0"/>
          </a:p>
        </p:txBody>
      </p:sp>
      <p:sp>
        <p:nvSpPr>
          <p:cNvPr id="5" name="TextBox 4">
            <a:extLst>
              <a:ext uri="{FF2B5EF4-FFF2-40B4-BE49-F238E27FC236}">
                <a16:creationId xmlns:a16="http://schemas.microsoft.com/office/drawing/2014/main" id="{83791A1B-ED25-4A21-A1F2-2FE10C8362DC}"/>
              </a:ext>
            </a:extLst>
          </p:cNvPr>
          <p:cNvSpPr txBox="1"/>
          <p:nvPr/>
        </p:nvSpPr>
        <p:spPr>
          <a:xfrm>
            <a:off x="636998" y="4991101"/>
            <a:ext cx="10630559" cy="1723549"/>
          </a:xfrm>
          <a:prstGeom prst="rect">
            <a:avLst/>
          </a:prstGeom>
          <a:noFill/>
        </p:spPr>
        <p:txBody>
          <a:bodyPr wrap="square" rtlCol="0">
            <a:spAutoFit/>
          </a:bodyPr>
          <a:lstStyle/>
          <a:p>
            <a:pPr algn="just">
              <a:spcAft>
                <a:spcPts val="1200"/>
              </a:spcAft>
            </a:pPr>
            <a:r>
              <a:rPr lang="en-US" sz="3200" b="1" u="sng" dirty="0">
                <a:solidFill>
                  <a:srgbClr val="0070C0"/>
                </a:solidFill>
                <a:latin typeface="Times New Roman" panose="02020603050405020304" pitchFamily="18" charset="0"/>
                <a:cs typeface="Times New Roman" panose="02020603050405020304" pitchFamily="18" charset="0"/>
              </a:rPr>
              <a:t>Conclusion</a:t>
            </a:r>
          </a:p>
          <a:p>
            <a:pPr algn="just">
              <a:spcAft>
                <a:spcPts val="1200"/>
              </a:spcAft>
            </a:pPr>
            <a:r>
              <a:rPr lang="en-US" sz="3200" dirty="0">
                <a:solidFill>
                  <a:srgbClr val="0070C0"/>
                </a:solidFill>
                <a:latin typeface="Times New Roman" panose="02020603050405020304" pitchFamily="18" charset="0"/>
                <a:cs typeface="Times New Roman" panose="02020603050405020304" pitchFamily="18" charset="0"/>
              </a:rPr>
              <a:t>Production of Synthetic fibers have been on increase since 1950s and it is concerning.</a:t>
            </a:r>
          </a:p>
        </p:txBody>
      </p:sp>
      <p:graphicFrame>
        <p:nvGraphicFramePr>
          <p:cNvPr id="4" name="Chart 3">
            <a:extLst>
              <a:ext uri="{FF2B5EF4-FFF2-40B4-BE49-F238E27FC236}">
                <a16:creationId xmlns:a16="http://schemas.microsoft.com/office/drawing/2014/main" id="{F800F5AC-2FB1-4AD1-B3B4-E81D82A4E3D6}"/>
              </a:ext>
            </a:extLst>
          </p:cNvPr>
          <p:cNvGraphicFramePr>
            <a:graphicFrameLocks/>
          </p:cNvGraphicFramePr>
          <p:nvPr>
            <p:extLst>
              <p:ext uri="{D42A27DB-BD31-4B8C-83A1-F6EECF244321}">
                <p14:modId xmlns:p14="http://schemas.microsoft.com/office/powerpoint/2010/main" val="259058634"/>
              </p:ext>
            </p:extLst>
          </p:nvPr>
        </p:nvGraphicFramePr>
        <p:xfrm>
          <a:off x="3064289" y="1592718"/>
          <a:ext cx="5433667" cy="32070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68860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5" y="30480"/>
            <a:ext cx="10353762" cy="1257300"/>
          </a:xfrm>
        </p:spPr>
        <p:txBody>
          <a:bodyPr>
            <a:normAutofit fontScale="90000"/>
          </a:bodyPr>
          <a:lstStyle/>
          <a:p>
            <a:r>
              <a:rPr lang="en-US" sz="4800" dirty="0"/>
              <a:t>2-</a:t>
            </a:r>
            <a:r>
              <a:rPr lang="en-US" sz="4800" dirty="0">
                <a:latin typeface="Times New Roman" panose="02020603050405020304" pitchFamily="18" charset="0"/>
                <a:cs typeface="Times New Roman" panose="02020603050405020304" pitchFamily="18" charset="0"/>
              </a:rPr>
              <a:t>Role of Social media in Fashion Industry</a:t>
            </a:r>
            <a:endParaRPr lang="en-US" dirty="0"/>
          </a:p>
        </p:txBody>
      </p:sp>
      <p:sp>
        <p:nvSpPr>
          <p:cNvPr id="5" name="TextBox 4">
            <a:extLst>
              <a:ext uri="{FF2B5EF4-FFF2-40B4-BE49-F238E27FC236}">
                <a16:creationId xmlns:a16="http://schemas.microsoft.com/office/drawing/2014/main" id="{83791A1B-ED25-4A21-A1F2-2FE10C8362DC}"/>
              </a:ext>
            </a:extLst>
          </p:cNvPr>
          <p:cNvSpPr txBox="1"/>
          <p:nvPr/>
        </p:nvSpPr>
        <p:spPr>
          <a:xfrm>
            <a:off x="755374" y="1272209"/>
            <a:ext cx="11042374" cy="5293757"/>
          </a:xfrm>
          <a:prstGeom prst="rect">
            <a:avLst/>
          </a:prstGeom>
          <a:noFill/>
        </p:spPr>
        <p:txBody>
          <a:bodyPr wrap="square" rtlCol="0">
            <a:spAutoFit/>
          </a:bodyPr>
          <a:lstStyle/>
          <a:p>
            <a:pPr marL="342900" indent="-342900" algn="just">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Social media has led consumers to adopt and move on from fashion trends quicker than before.</a:t>
            </a:r>
          </a:p>
          <a:p>
            <a:pPr marL="342900" indent="-342900" algn="just">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Though it has created new challenges for brands and they must keep up with the forecasts, social media has also enabled brands to connect with customers in new ways.</a:t>
            </a:r>
          </a:p>
          <a:p>
            <a:pPr marL="342900" indent="-342900" algn="just">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Targeted ads, Cultivating brand images and increasing brand awareness are some of the benefits brands have with social media.</a:t>
            </a:r>
          </a:p>
          <a:p>
            <a:pPr marL="342900" indent="-342900" algn="just">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Per Statista (2020), there are 3.78 billion social media users which equates to about 48% of the population.</a:t>
            </a:r>
          </a:p>
          <a:p>
            <a:pPr marL="342900" indent="-342900" algn="just">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Facebook accounts for 22% of direct social-to-sale purchases in fashion and beauty.</a:t>
            </a:r>
          </a:p>
          <a:p>
            <a:pPr marL="342900" indent="-342900" algn="just">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58% of shoppers use their mobile devices in store to research products, 54% to conduct price checks, and 40% to access or download digital coupons.</a:t>
            </a:r>
          </a:p>
        </p:txBody>
      </p:sp>
    </p:spTree>
    <p:extLst>
      <p:ext uri="{BB962C8B-B14F-4D97-AF65-F5344CB8AC3E}">
        <p14:creationId xmlns:p14="http://schemas.microsoft.com/office/powerpoint/2010/main" val="3329048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9119" y="142240"/>
            <a:ext cx="10353762" cy="1257300"/>
          </a:xfrm>
        </p:spPr>
        <p:txBody>
          <a:bodyPr>
            <a:normAutofit fontScale="90000"/>
          </a:bodyPr>
          <a:lstStyle/>
          <a:p>
            <a:r>
              <a:rPr lang="en-US" sz="4800" dirty="0"/>
              <a:t>2-</a:t>
            </a:r>
            <a:r>
              <a:rPr lang="en-US" sz="4800" dirty="0">
                <a:latin typeface="Times New Roman" panose="02020603050405020304" pitchFamily="18" charset="0"/>
                <a:cs typeface="Times New Roman" panose="02020603050405020304" pitchFamily="18" charset="0"/>
              </a:rPr>
              <a:t>Role of Social media in Fashion Industry</a:t>
            </a:r>
            <a:endParaRPr lang="en-US" dirty="0"/>
          </a:p>
        </p:txBody>
      </p:sp>
      <p:graphicFrame>
        <p:nvGraphicFramePr>
          <p:cNvPr id="6" name="Chart 5">
            <a:extLst>
              <a:ext uri="{FF2B5EF4-FFF2-40B4-BE49-F238E27FC236}">
                <a16:creationId xmlns:a16="http://schemas.microsoft.com/office/drawing/2014/main" id="{7BCAF5D2-726E-41F0-9C4A-D5D9F91A0D9B}"/>
              </a:ext>
            </a:extLst>
          </p:cNvPr>
          <p:cNvGraphicFramePr>
            <a:graphicFrameLocks/>
          </p:cNvGraphicFramePr>
          <p:nvPr>
            <p:extLst>
              <p:ext uri="{D42A27DB-BD31-4B8C-83A1-F6EECF244321}">
                <p14:modId xmlns:p14="http://schemas.microsoft.com/office/powerpoint/2010/main" val="2395381585"/>
              </p:ext>
            </p:extLst>
          </p:nvPr>
        </p:nvGraphicFramePr>
        <p:xfrm>
          <a:off x="226377" y="1812607"/>
          <a:ext cx="2140903" cy="161639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23BFFD9A-9FE4-4EAF-BF38-46CFA12B5893}"/>
              </a:ext>
            </a:extLst>
          </p:cNvPr>
          <p:cNvGraphicFramePr>
            <a:graphicFrameLocks/>
          </p:cNvGraphicFramePr>
          <p:nvPr>
            <p:extLst>
              <p:ext uri="{D42A27DB-BD31-4B8C-83A1-F6EECF244321}">
                <p14:modId xmlns:p14="http://schemas.microsoft.com/office/powerpoint/2010/main" val="4159812286"/>
              </p:ext>
            </p:extLst>
          </p:nvPr>
        </p:nvGraphicFramePr>
        <p:xfrm>
          <a:off x="3158807" y="1812607"/>
          <a:ext cx="2140903" cy="161639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B136F6E7-79A8-4C88-947C-71A37A62D28E}"/>
              </a:ext>
            </a:extLst>
          </p:cNvPr>
          <p:cNvGraphicFramePr>
            <a:graphicFrameLocks/>
          </p:cNvGraphicFramePr>
          <p:nvPr>
            <p:extLst>
              <p:ext uri="{D42A27DB-BD31-4B8C-83A1-F6EECF244321}">
                <p14:modId xmlns:p14="http://schemas.microsoft.com/office/powerpoint/2010/main" val="3704108130"/>
              </p:ext>
            </p:extLst>
          </p:nvPr>
        </p:nvGraphicFramePr>
        <p:xfrm>
          <a:off x="6039225" y="1812607"/>
          <a:ext cx="2017655" cy="161639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E22A003E-FECC-4FD8-A5D5-546B7E11D2D2}"/>
              </a:ext>
            </a:extLst>
          </p:cNvPr>
          <p:cNvGraphicFramePr>
            <a:graphicFrameLocks/>
          </p:cNvGraphicFramePr>
          <p:nvPr>
            <p:extLst>
              <p:ext uri="{D42A27DB-BD31-4B8C-83A1-F6EECF244321}">
                <p14:modId xmlns:p14="http://schemas.microsoft.com/office/powerpoint/2010/main" val="1670395268"/>
              </p:ext>
            </p:extLst>
          </p:nvPr>
        </p:nvGraphicFramePr>
        <p:xfrm>
          <a:off x="8835701" y="1812607"/>
          <a:ext cx="2228540" cy="1616394"/>
        </p:xfrm>
        <a:graphic>
          <a:graphicData uri="http://schemas.openxmlformats.org/drawingml/2006/chart">
            <c:chart xmlns:c="http://schemas.openxmlformats.org/drawingml/2006/chart" xmlns:r="http://schemas.openxmlformats.org/officeDocument/2006/relationships" r:id="rId5"/>
          </a:graphicData>
        </a:graphic>
      </p:graphicFrame>
      <p:sp>
        <p:nvSpPr>
          <p:cNvPr id="10" name="Title 1">
            <a:extLst>
              <a:ext uri="{FF2B5EF4-FFF2-40B4-BE49-F238E27FC236}">
                <a16:creationId xmlns:a16="http://schemas.microsoft.com/office/drawing/2014/main" id="{7521DF20-D10F-4375-B65D-66A300186598}"/>
              </a:ext>
            </a:extLst>
          </p:cNvPr>
          <p:cNvSpPr txBox="1">
            <a:spLocks/>
          </p:cNvSpPr>
          <p:nvPr/>
        </p:nvSpPr>
        <p:spPr>
          <a:xfrm>
            <a:off x="226377" y="1270000"/>
            <a:ext cx="6819944" cy="43688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dirty="0"/>
              <a:t>Social Medial Usage by Generations</a:t>
            </a:r>
          </a:p>
        </p:txBody>
      </p:sp>
      <p:sp>
        <p:nvSpPr>
          <p:cNvPr id="11" name="TextBox 10">
            <a:extLst>
              <a:ext uri="{FF2B5EF4-FFF2-40B4-BE49-F238E27FC236}">
                <a16:creationId xmlns:a16="http://schemas.microsoft.com/office/drawing/2014/main" id="{6B3BF606-DC40-44C0-9505-61792F2D113F}"/>
              </a:ext>
            </a:extLst>
          </p:cNvPr>
          <p:cNvSpPr txBox="1"/>
          <p:nvPr/>
        </p:nvSpPr>
        <p:spPr>
          <a:xfrm>
            <a:off x="226377" y="3576439"/>
            <a:ext cx="11042374" cy="3139321"/>
          </a:xfrm>
          <a:prstGeom prst="rect">
            <a:avLst/>
          </a:prstGeom>
          <a:noFill/>
        </p:spPr>
        <p:txBody>
          <a:bodyPr wrap="square" rtlCol="0">
            <a:spAutoFit/>
          </a:bodyPr>
          <a:lstStyle/>
          <a:p>
            <a:pPr marL="342900" indent="-342900" algn="just">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Majority of people between 18-64 are using social media, hence, brands use social media platforms to promote their products.</a:t>
            </a:r>
          </a:p>
          <a:p>
            <a:pPr marL="342900" indent="-342900" algn="just">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64% of social shoppers turn to message boards or blogs for inspiration before making a fashion-related purchase decision. </a:t>
            </a:r>
          </a:p>
          <a:p>
            <a:pPr marL="342900" indent="-342900" algn="just">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27% of fashionistas’ costume jewelry, special occasion, and casual clothing purchases are influenced by Pinterest.</a:t>
            </a:r>
          </a:p>
          <a:p>
            <a:pPr marL="342900" indent="-342900" algn="just">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130 million Instagram users tap on shopping posts every month.</a:t>
            </a:r>
          </a:p>
        </p:txBody>
      </p:sp>
    </p:spTree>
    <p:extLst>
      <p:ext uri="{BB962C8B-B14F-4D97-AF65-F5344CB8AC3E}">
        <p14:creationId xmlns:p14="http://schemas.microsoft.com/office/powerpoint/2010/main" val="660167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9119" y="142240"/>
            <a:ext cx="10353762" cy="1257300"/>
          </a:xfrm>
        </p:spPr>
        <p:txBody>
          <a:bodyPr>
            <a:normAutofit fontScale="90000"/>
          </a:bodyPr>
          <a:lstStyle/>
          <a:p>
            <a:r>
              <a:rPr lang="en-US" sz="4800" dirty="0"/>
              <a:t>2-</a:t>
            </a:r>
            <a:r>
              <a:rPr lang="en-US" sz="4800" dirty="0">
                <a:latin typeface="Times New Roman" panose="02020603050405020304" pitchFamily="18" charset="0"/>
                <a:cs typeface="Times New Roman" panose="02020603050405020304" pitchFamily="18" charset="0"/>
              </a:rPr>
              <a:t>Role of Social media in Fashion Industry</a:t>
            </a:r>
            <a:endParaRPr lang="en-US" dirty="0"/>
          </a:p>
        </p:txBody>
      </p:sp>
      <p:sp>
        <p:nvSpPr>
          <p:cNvPr id="11" name="TextBox 10">
            <a:extLst>
              <a:ext uri="{FF2B5EF4-FFF2-40B4-BE49-F238E27FC236}">
                <a16:creationId xmlns:a16="http://schemas.microsoft.com/office/drawing/2014/main" id="{6B3BF606-DC40-44C0-9505-61792F2D113F}"/>
              </a:ext>
            </a:extLst>
          </p:cNvPr>
          <p:cNvSpPr txBox="1"/>
          <p:nvPr/>
        </p:nvSpPr>
        <p:spPr>
          <a:xfrm>
            <a:off x="230507" y="1233931"/>
            <a:ext cx="11042374" cy="1723549"/>
          </a:xfrm>
          <a:prstGeom prst="rect">
            <a:avLst/>
          </a:prstGeom>
          <a:noFill/>
        </p:spPr>
        <p:txBody>
          <a:bodyPr wrap="square" rtlCol="0">
            <a:spAutoFit/>
          </a:bodyPr>
          <a:lstStyle/>
          <a:p>
            <a:pPr marL="342900" indent="-342900" algn="just">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Mobile-researchers make more purchases than non-mobile researchers, and 78% spent more than $50 on their last apparel purchase</a:t>
            </a:r>
          </a:p>
          <a:p>
            <a:pPr marL="342900" indent="-342900" algn="just">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64% of social shoppers turn to message boards or blogs for inspiration before making a fashion-related purchase decision</a:t>
            </a:r>
          </a:p>
        </p:txBody>
      </p:sp>
      <p:sp>
        <p:nvSpPr>
          <p:cNvPr id="12" name="TextBox 11">
            <a:extLst>
              <a:ext uri="{FF2B5EF4-FFF2-40B4-BE49-F238E27FC236}">
                <a16:creationId xmlns:a16="http://schemas.microsoft.com/office/drawing/2014/main" id="{F734AB93-3C04-431B-A641-37775C873B49}"/>
              </a:ext>
            </a:extLst>
          </p:cNvPr>
          <p:cNvSpPr txBox="1"/>
          <p:nvPr/>
        </p:nvSpPr>
        <p:spPr>
          <a:xfrm>
            <a:off x="281877" y="3429000"/>
            <a:ext cx="11042374" cy="2708434"/>
          </a:xfrm>
          <a:prstGeom prst="rect">
            <a:avLst/>
          </a:prstGeom>
          <a:noFill/>
        </p:spPr>
        <p:txBody>
          <a:bodyPr wrap="square" rtlCol="0">
            <a:spAutoFit/>
          </a:bodyPr>
          <a:lstStyle/>
          <a:p>
            <a:pPr algn="just">
              <a:spcAft>
                <a:spcPts val="1200"/>
              </a:spcAft>
            </a:pPr>
            <a:r>
              <a:rPr lang="en-US" sz="3200" b="1" u="sng" dirty="0">
                <a:solidFill>
                  <a:srgbClr val="0070C0"/>
                </a:solidFill>
                <a:latin typeface="Times New Roman" panose="02020603050405020304" pitchFamily="18" charset="0"/>
                <a:cs typeface="Times New Roman" panose="02020603050405020304" pitchFamily="18" charset="0"/>
              </a:rPr>
              <a:t>Conclusion</a:t>
            </a:r>
          </a:p>
          <a:p>
            <a:pPr algn="just">
              <a:spcAft>
                <a:spcPts val="1200"/>
              </a:spcAft>
            </a:pPr>
            <a:r>
              <a:rPr lang="en-US" sz="3200" b="1" dirty="0">
                <a:solidFill>
                  <a:srgbClr val="0070C0"/>
                </a:solidFill>
                <a:latin typeface="Times New Roman" panose="02020603050405020304" pitchFamily="18" charset="0"/>
                <a:cs typeface="Times New Roman" panose="02020603050405020304" pitchFamily="18" charset="0"/>
              </a:rPr>
              <a:t>All the above observations conclude that social media plays an important role in fashion industry and brands must keep up their online competition and utilize social medial to promote their sales.</a:t>
            </a:r>
          </a:p>
        </p:txBody>
      </p:sp>
    </p:spTree>
    <p:extLst>
      <p:ext uri="{BB962C8B-B14F-4D97-AF65-F5344CB8AC3E}">
        <p14:creationId xmlns:p14="http://schemas.microsoft.com/office/powerpoint/2010/main" val="10741916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0CB38EC-895A-4F8F-8F75-E263501ABB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Integer pillars</Template>
  <TotalTime>4416</TotalTime>
  <Words>2180</Words>
  <Application>Microsoft Office PowerPoint</Application>
  <PresentationFormat>Widescreen</PresentationFormat>
  <Paragraphs>254</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Nova</vt:lpstr>
      <vt:lpstr>Arial Nova Light</vt:lpstr>
      <vt:lpstr>Calibri</vt:lpstr>
      <vt:lpstr>Times New Roman</vt:lpstr>
      <vt:lpstr>Wingdings 2</vt:lpstr>
      <vt:lpstr>SlateVTI</vt:lpstr>
      <vt:lpstr>Changing Fashion Trends with Time</vt:lpstr>
      <vt:lpstr>Changing Fashion Trends with Time</vt:lpstr>
      <vt:lpstr>Factors Promoting Change in Fashion</vt:lpstr>
      <vt:lpstr>5-Different Fashion Research Areas</vt:lpstr>
      <vt:lpstr>1-Usage of Synthetic Fibers in Clothes</vt:lpstr>
      <vt:lpstr>1-Usage of Synthetic Fibers in Clothes</vt:lpstr>
      <vt:lpstr>2-Role of Social media in Fashion Industry</vt:lpstr>
      <vt:lpstr>2-Role of Social media in Fashion Industry</vt:lpstr>
      <vt:lpstr>2-Role of Social media in Fashion Industry</vt:lpstr>
      <vt:lpstr>3-eCommerce in Fashion is changing business model</vt:lpstr>
      <vt:lpstr>3-eCommerce in Fashion is changing business model</vt:lpstr>
      <vt:lpstr>3-eCommerce in Fashion is changing business model</vt:lpstr>
      <vt:lpstr>4-Environment crisis and changes triggered from it</vt:lpstr>
      <vt:lpstr>4-Environment crisis and changes triggered from it</vt:lpstr>
      <vt:lpstr>4-Environment crisis and changes triggered from it</vt:lpstr>
      <vt:lpstr>5- Impact of Economical changes on fashion</vt:lpstr>
      <vt:lpstr>5- Impact of Economical changes on fashion</vt:lpstr>
      <vt:lpstr>Conclusion</vt:lpstr>
      <vt:lpstr>What’s Next?</vt:lpstr>
      <vt:lpstr>Sources</vt:lpstr>
      <vt:lpstr>Sources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Changing Fashion Trends with Time</dc:title>
  <dc:creator>Anuj Tanwar</dc:creator>
  <cp:lastModifiedBy>Anuj Tanwar</cp:lastModifiedBy>
  <cp:revision>69</cp:revision>
  <dcterms:created xsi:type="dcterms:W3CDTF">2021-04-24T21:04:36Z</dcterms:created>
  <dcterms:modified xsi:type="dcterms:W3CDTF">2021-05-16T20:29:55Z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