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7"/>
  </p:notesMasterIdLst>
  <p:handoutMasterIdLst>
    <p:handoutMasterId r:id="rId18"/>
  </p:handoutMasterIdLst>
  <p:sldIdLst>
    <p:sldId id="277" r:id="rId3"/>
    <p:sldId id="280" r:id="rId4"/>
    <p:sldId id="285" r:id="rId5"/>
    <p:sldId id="282" r:id="rId6"/>
    <p:sldId id="292" r:id="rId7"/>
    <p:sldId id="286" r:id="rId8"/>
    <p:sldId id="287" r:id="rId9"/>
    <p:sldId id="293" r:id="rId10"/>
    <p:sldId id="288" r:id="rId11"/>
    <p:sldId id="289" r:id="rId12"/>
    <p:sldId id="290" r:id="rId13"/>
    <p:sldId id="291" r:id="rId14"/>
    <p:sldId id="284" r:id="rId15"/>
    <p:sldId id="27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208EDF-FC58-7A93-51F9-3981CC777729}" v="913" dt="2025-04-03T13:17:58.590"/>
    <p1510:client id="{10B26EA6-7FB0-81E4-AD7F-FCC4077D9A03}" v="55" dt="2025-04-03T16:44:31.027"/>
    <p1510:client id="{C4EE7FD9-B36F-98FB-6C09-AA9CB820E361}" v="15" dt="2025-04-03T16:37:44.499"/>
    <p1510:client id="{CFAEA6A6-A735-3679-DB68-61C4CAB952D6}" v="587" dt="2025-04-03T17:53:02.431"/>
    <p1510:client id="{FBC9EAAE-99E9-E519-F57D-673C693B6A98}" v="142" dt="2025-04-03T16:41:26.3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4/3/2025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4/3/2025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4/3/2025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689304721"/>
              </p:ext>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39902"/>
            <a:ext cx="7681283" cy="1566302"/>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a:solidFill>
                  <a:srgbClr val="C00000"/>
                </a:solidFill>
                <a:latin typeface="Casper" panose="02000506000000020004" pitchFamily="2" charset="0"/>
                <a:ea typeface="Karla" pitchFamily="2" charset="0"/>
                <a:cs typeface="Karla" pitchFamily="2" charset="0"/>
              </a:rPr>
              <a:t>LEARN</a:t>
            </a:r>
            <a:r>
              <a:rPr lang="en-US" sz="2000" b="1">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a:solidFill>
                <a:prstClr val="black"/>
              </a:solidFill>
              <a:latin typeface="Casper" panose="02000506000000020004" pitchFamily="2" charset="0"/>
            </a:endParaRPr>
          </a:p>
          <a:p>
            <a:pPr eaLnBrk="1" hangingPunct="1"/>
            <a:endParaRPr lang="en-US" sz="1600" b="1">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298711" y="5573627"/>
            <a:ext cx="6630173"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defTabSz="622300">
              <a:lnSpc>
                <a:spcPct val="90000"/>
              </a:lnSpc>
              <a:spcBef>
                <a:spcPct val="0"/>
              </a:spcBef>
              <a:spcAft>
                <a:spcPct val="35000"/>
              </a:spcAft>
            </a:pPr>
            <a:endParaRPr lang="en-US" sz="2800" b="1">
              <a:latin typeface="Times New Roman" panose="02020603050405020304" pitchFamily="18" charset="0"/>
              <a:cs typeface="Times New Roman" panose="02020603050405020304" pitchFamily="18" charset="0"/>
            </a:endParaRPr>
          </a:p>
        </p:txBody>
      </p:sp>
      <p:sp>
        <p:nvSpPr>
          <p:cNvPr id="26" name="TextBox 25"/>
          <p:cNvSpPr txBox="1">
            <a:spLocks noChangeArrowheads="1"/>
          </p:cNvSpPr>
          <p:nvPr/>
        </p:nvSpPr>
        <p:spPr bwMode="auto">
          <a:xfrm>
            <a:off x="644236" y="2051945"/>
            <a:ext cx="10546939" cy="392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3200" b="1">
                <a:latin typeface="Times New Roman"/>
                <a:ea typeface="Calibri"/>
                <a:cs typeface="Times New Roman"/>
              </a:rPr>
              <a:t>Apex Institute of Management</a:t>
            </a:r>
            <a:endParaRPr lang="en-US" sz="3600" b="1">
              <a:solidFill>
                <a:prstClr val="black">
                  <a:lumMod val="85000"/>
                  <a:lumOff val="15000"/>
                </a:prstClr>
              </a:solidFill>
              <a:latin typeface="Times New Roman"/>
              <a:ea typeface="Calibri"/>
              <a:cs typeface="Times New Roman"/>
            </a:endParaRPr>
          </a:p>
          <a:p>
            <a:pPr lvl="0" algn="ctr" defTabSz="622300">
              <a:lnSpc>
                <a:spcPct val="90000"/>
              </a:lnSpc>
              <a:spcBef>
                <a:spcPct val="0"/>
              </a:spcBef>
              <a:spcAft>
                <a:spcPct val="35000"/>
              </a:spcAft>
            </a:pPr>
            <a:r>
              <a:rPr lang="en-US" sz="3200" b="1">
                <a:latin typeface="Times New Roman"/>
                <a:ea typeface="Karla" pitchFamily="2" charset="0"/>
                <a:cs typeface="Times New Roman"/>
              </a:rPr>
              <a:t>MBA Banking and Financial Engineering</a:t>
            </a:r>
          </a:p>
          <a:p>
            <a:pPr lvl="0" algn="ctr" defTabSz="622300">
              <a:lnSpc>
                <a:spcPct val="90000"/>
              </a:lnSpc>
              <a:spcBef>
                <a:spcPct val="0"/>
              </a:spcBef>
              <a:spcAft>
                <a:spcPct val="35000"/>
              </a:spcAft>
            </a:pPr>
            <a:r>
              <a:rPr lang="en-US" sz="3200" b="1">
                <a:latin typeface="Times New Roman"/>
                <a:ea typeface="Karla" pitchFamily="2" charset="0"/>
                <a:cs typeface="Times New Roman"/>
              </a:rPr>
              <a:t>Capstone Project (2025)</a:t>
            </a:r>
          </a:p>
          <a:p>
            <a:pPr algn="ctr" defTabSz="622300">
              <a:lnSpc>
                <a:spcPct val="90000"/>
              </a:lnSpc>
              <a:spcBef>
                <a:spcPct val="0"/>
              </a:spcBef>
              <a:spcAft>
                <a:spcPct val="35000"/>
              </a:spcAft>
            </a:pPr>
            <a:r>
              <a:rPr lang="en-US" sz="2800" b="1">
                <a:solidFill>
                  <a:prstClr val="black">
                    <a:lumMod val="85000"/>
                    <a:lumOff val="15000"/>
                  </a:prstClr>
                </a:solidFill>
                <a:latin typeface="Times New Roman"/>
                <a:cs typeface="Times New Roman"/>
              </a:rPr>
              <a:t>                                                        </a:t>
            </a:r>
          </a:p>
          <a:p>
            <a:pPr algn="ctr" defTabSz="622300">
              <a:lnSpc>
                <a:spcPct val="90000"/>
              </a:lnSpc>
              <a:spcBef>
                <a:spcPct val="0"/>
              </a:spcBef>
              <a:spcAft>
                <a:spcPct val="35000"/>
              </a:spcAft>
            </a:pPr>
            <a:r>
              <a:rPr lang="en-US" sz="2800" b="1">
                <a:solidFill>
                  <a:prstClr val="black">
                    <a:lumMod val="85000"/>
                    <a:lumOff val="15000"/>
                  </a:prstClr>
                </a:solidFill>
                <a:latin typeface="Times New Roman"/>
                <a:cs typeface="Times New Roman"/>
              </a:rPr>
              <a:t>                                                                   </a:t>
            </a:r>
            <a:r>
              <a:rPr lang="en-US" sz="2400" b="1">
                <a:solidFill>
                  <a:prstClr val="black">
                    <a:lumMod val="85000"/>
                    <a:lumOff val="15000"/>
                  </a:prstClr>
                </a:solidFill>
                <a:latin typeface="Times New Roman"/>
                <a:cs typeface="Times New Roman"/>
              </a:rPr>
              <a:t>NAME – ANUJ THAKUR</a:t>
            </a:r>
            <a:endParaRPr lang="en-US">
              <a:solidFill>
                <a:prstClr val="black">
                  <a:lumMod val="85000"/>
                  <a:lumOff val="15000"/>
                </a:prstClr>
              </a:solidFill>
            </a:endParaRPr>
          </a:p>
          <a:p>
            <a:pPr algn="ctr" defTabSz="622300">
              <a:lnSpc>
                <a:spcPct val="90000"/>
              </a:lnSpc>
              <a:spcBef>
                <a:spcPct val="0"/>
              </a:spcBef>
              <a:spcAft>
                <a:spcPct val="35000"/>
              </a:spcAft>
            </a:pPr>
            <a:r>
              <a:rPr lang="en-US" sz="2400" b="1">
                <a:solidFill>
                  <a:prstClr val="black">
                    <a:lumMod val="85000"/>
                    <a:lumOff val="15000"/>
                  </a:prstClr>
                </a:solidFill>
                <a:latin typeface="Times New Roman"/>
                <a:cs typeface="Times New Roman"/>
              </a:rPr>
              <a:t>                                                                  UID - 23MBF10008</a:t>
            </a:r>
          </a:p>
          <a:p>
            <a:pPr algn="ctr" defTabSz="622300">
              <a:lnSpc>
                <a:spcPct val="90000"/>
              </a:lnSpc>
              <a:spcBef>
                <a:spcPct val="0"/>
              </a:spcBef>
              <a:spcAft>
                <a:spcPct val="35000"/>
              </a:spcAft>
            </a:pPr>
            <a:r>
              <a:rPr lang="en-US" sz="3200" b="1">
                <a:solidFill>
                  <a:prstClr val="black">
                    <a:lumMod val="85000"/>
                    <a:lumOff val="15000"/>
                  </a:prstClr>
                </a:solidFill>
                <a:latin typeface="Times New Roman"/>
                <a:cs typeface="Times New Roman"/>
              </a:rPr>
              <a:t> </a:t>
            </a:r>
          </a:p>
        </p:txBody>
      </p:sp>
      <p:pic>
        <p:nvPicPr>
          <p:cNvPr id="3" name="Picture 2">
            <a:extLst>
              <a:ext uri="{FF2B5EF4-FFF2-40B4-BE49-F238E27FC236}">
                <a16:creationId xmlns:a16="http://schemas.microsoft.com/office/drawing/2014/main" id="{5CFF4FA9-0773-2B60-77E8-887E3BB266E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66237" y="-65969"/>
            <a:ext cx="3127075" cy="990600"/>
          </a:xfrm>
          <a:prstGeom prst="rect">
            <a:avLst/>
          </a:prstGeom>
        </p:spPr>
      </p:pic>
      <p:sp>
        <p:nvSpPr>
          <p:cNvPr id="5" name="TextBox 4">
            <a:extLst>
              <a:ext uri="{FF2B5EF4-FFF2-40B4-BE49-F238E27FC236}">
                <a16:creationId xmlns:a16="http://schemas.microsoft.com/office/drawing/2014/main" id="{5F466C0E-24BC-E98A-D522-FE7B6780F0F4}"/>
              </a:ext>
            </a:extLst>
          </p:cNvPr>
          <p:cNvSpPr txBox="1"/>
          <p:nvPr/>
        </p:nvSpPr>
        <p:spPr>
          <a:xfrm>
            <a:off x="329702" y="5908081"/>
            <a:ext cx="670804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ea typeface="+mn-lt"/>
                <a:cs typeface="+mn-lt"/>
              </a:rPr>
              <a:t>BEHAVIORAL PATTERNS IN RETAIL INVESTORS: INSIGHTS</a:t>
            </a:r>
            <a:endParaRPr lang="en-US">
              <a:latin typeface="Times New Roman"/>
              <a:cs typeface="Times New Roman"/>
            </a:endParaRPr>
          </a:p>
          <a:p>
            <a:r>
              <a:rPr lang="en-US">
                <a:latin typeface="Times New Roman"/>
                <a:ea typeface="+mn-lt"/>
                <a:cs typeface="+mn-lt"/>
              </a:rPr>
              <a:t>FROM EQUITY MARKET VOLATILITY</a:t>
            </a:r>
            <a:endParaRPr lang="en-US">
              <a:latin typeface="Times New Roman"/>
            </a:endParaRPr>
          </a:p>
        </p:txBody>
      </p:sp>
    </p:spTree>
    <p:extLst>
      <p:ext uri="{BB962C8B-B14F-4D97-AF65-F5344CB8AC3E}">
        <p14:creationId xmlns:p14="http://schemas.microsoft.com/office/powerpoint/2010/main" val="4565021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sz="4000">
                <a:latin typeface="Times New Roman"/>
                <a:cs typeface="Arial"/>
              </a:rPr>
              <a:t>Data Analysis &amp; Interpretation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
        <p:nvSpPr>
          <p:cNvPr id="5" name="Rectangle 4"/>
          <p:cNvSpPr/>
          <p:nvPr/>
        </p:nvSpPr>
        <p:spPr>
          <a:xfrm>
            <a:off x="838200" y="1817074"/>
            <a:ext cx="10515600" cy="4564437"/>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A1993BB-DDE1-012B-436B-2C889B3DB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6312" y="13106"/>
            <a:ext cx="2667000" cy="990600"/>
          </a:xfrm>
          <a:prstGeom prst="rect">
            <a:avLst/>
          </a:prstGeom>
        </p:spPr>
      </p:pic>
      <p:sp>
        <p:nvSpPr>
          <p:cNvPr id="8" name="Rectangle 1">
            <a:extLst>
              <a:ext uri="{FF2B5EF4-FFF2-40B4-BE49-F238E27FC236}">
                <a16:creationId xmlns:a16="http://schemas.microsoft.com/office/drawing/2014/main" id="{6D269025-DA31-2841-EC72-28968E21BBFD}"/>
              </a:ext>
            </a:extLst>
          </p:cNvPr>
          <p:cNvSpPr>
            <a:spLocks noGrp="1" noChangeArrowheads="1"/>
          </p:cNvSpPr>
          <p:nvPr>
            <p:ph idx="1"/>
          </p:nvPr>
        </p:nvSpPr>
        <p:spPr bwMode="auto">
          <a:xfrm>
            <a:off x="838200" y="2133601"/>
            <a:ext cx="10368232"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2000" b="1" dirty="0">
                <a:latin typeface="Times New Roman"/>
                <a:ea typeface="+mn-lt"/>
                <a:cs typeface="+mn-lt"/>
              </a:rPr>
              <a:t> </a:t>
            </a:r>
            <a:r>
              <a:rPr lang="en-US" sz="2000" b="1" dirty="0">
                <a:latin typeface="Times New Roman"/>
                <a:cs typeface="Times New Roman"/>
              </a:rPr>
              <a:t>Market Volatility and Emotional Trading</a:t>
            </a:r>
            <a:endParaRPr lang="en-US" sz="2000" dirty="0">
              <a:latin typeface="Times New Roman"/>
              <a:ea typeface="+mn-lt"/>
              <a:cs typeface="Times New Roman"/>
            </a:endParaRPr>
          </a:p>
          <a:p>
            <a:r>
              <a:rPr lang="en-US" sz="2000" b="1" dirty="0">
                <a:latin typeface="Times New Roman"/>
                <a:ea typeface="+mn-lt"/>
                <a:cs typeface="+mn-lt"/>
              </a:rPr>
              <a:t>Observation:</a:t>
            </a:r>
            <a:r>
              <a:rPr lang="en-US" sz="2000" dirty="0">
                <a:latin typeface="Times New Roman"/>
                <a:ea typeface="+mn-lt"/>
                <a:cs typeface="+mn-lt"/>
              </a:rPr>
              <a:t> During periods of high volatility, a large percentage of investors tend to panic-sell or hesitate to invest further.</a:t>
            </a:r>
            <a:endParaRPr lang="en-US" sz="2000">
              <a:latin typeface="Times New Roman"/>
              <a:cs typeface="Times New Roman"/>
            </a:endParaRPr>
          </a:p>
          <a:p>
            <a:r>
              <a:rPr lang="en-US" sz="2000" b="1" dirty="0">
                <a:latin typeface="Times New Roman"/>
                <a:ea typeface="+mn-lt"/>
                <a:cs typeface="+mn-lt"/>
              </a:rPr>
              <a:t>Interpretation:</a:t>
            </a:r>
            <a:r>
              <a:rPr lang="en-US" sz="2000" dirty="0">
                <a:latin typeface="Times New Roman"/>
                <a:ea typeface="+mn-lt"/>
                <a:cs typeface="+mn-lt"/>
              </a:rPr>
              <a:t> This reflects loss aversion bias, where investors fear losses more than they value equivalent gains. Emotional decision-making leads to suboptimal portfolio performance.</a:t>
            </a:r>
            <a:endParaRPr lang="en-US" sz="2000" dirty="0">
              <a:latin typeface="Times New Roman"/>
              <a:cs typeface="Times New Roman"/>
            </a:endParaRPr>
          </a:p>
          <a:p>
            <a:pPr marL="0" indent="0">
              <a:buNone/>
            </a:pPr>
            <a:r>
              <a:rPr lang="en-US" sz="2000" b="1" dirty="0">
                <a:latin typeface="Times New Roman"/>
                <a:cs typeface="Times New Roman"/>
              </a:rPr>
              <a:t> Herd Mentality in Retail Investors</a:t>
            </a:r>
            <a:endParaRPr lang="en-US" sz="2000">
              <a:latin typeface="Times New Roman"/>
              <a:cs typeface="Times New Roman"/>
            </a:endParaRPr>
          </a:p>
          <a:p>
            <a:r>
              <a:rPr lang="en-US" sz="2000" b="1" dirty="0">
                <a:latin typeface="Times New Roman"/>
                <a:ea typeface="+mn-lt"/>
                <a:cs typeface="+mn-lt"/>
              </a:rPr>
              <a:t>Observation:</a:t>
            </a:r>
            <a:r>
              <a:rPr lang="en-US" sz="2000" dirty="0">
                <a:latin typeface="Times New Roman"/>
                <a:ea typeface="+mn-lt"/>
                <a:cs typeface="+mn-lt"/>
              </a:rPr>
              <a:t> Many investors make decisions based on market sentiment and peer influence rather than individual analysis.</a:t>
            </a:r>
            <a:endParaRPr lang="en-US" sz="2000">
              <a:latin typeface="Times New Roman"/>
              <a:cs typeface="Times New Roman"/>
            </a:endParaRPr>
          </a:p>
          <a:p>
            <a:r>
              <a:rPr lang="en-US" sz="2000" b="1" dirty="0">
                <a:latin typeface="Times New Roman"/>
                <a:ea typeface="+mn-lt"/>
                <a:cs typeface="+mn-lt"/>
              </a:rPr>
              <a:t>Interpretation:</a:t>
            </a:r>
            <a:r>
              <a:rPr lang="en-US" sz="2000" dirty="0">
                <a:latin typeface="Times New Roman"/>
                <a:ea typeface="+mn-lt"/>
                <a:cs typeface="+mn-lt"/>
              </a:rPr>
              <a:t> This suggests that herd mentality plays a crucial role in investment decisions, often leading to asset bubbles or sharp corrections when trends reverse.</a:t>
            </a:r>
            <a:endParaRPr lang="en-US" sz="2000">
              <a:latin typeface="Times New Roman"/>
              <a:cs typeface="Times New Roman"/>
            </a:endParaRPr>
          </a:p>
          <a:p>
            <a:endParaRPr lang="en-US" sz="2000">
              <a:latin typeface="Times New Roman"/>
              <a:cs typeface="Times New Roman"/>
            </a:endParaRPr>
          </a:p>
        </p:txBody>
      </p:sp>
    </p:spTree>
    <p:extLst>
      <p:ext uri="{BB962C8B-B14F-4D97-AF65-F5344CB8AC3E}">
        <p14:creationId xmlns:p14="http://schemas.microsoft.com/office/powerpoint/2010/main" val="25011818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sz="4000">
                <a:latin typeface="Times New Roman"/>
                <a:cs typeface="Arial"/>
              </a:rPr>
              <a:t>Future scope of the study</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
        <p:nvSpPr>
          <p:cNvPr id="5" name="Rectangle 4"/>
          <p:cNvSpPr/>
          <p:nvPr/>
        </p:nvSpPr>
        <p:spPr>
          <a:xfrm>
            <a:off x="838200" y="1744824"/>
            <a:ext cx="10515600" cy="4611526"/>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A1993BB-DDE1-012B-436B-2C889B3DB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6312" y="13106"/>
            <a:ext cx="2667000" cy="990600"/>
          </a:xfrm>
          <a:prstGeom prst="rect">
            <a:avLst/>
          </a:prstGeom>
        </p:spPr>
      </p:pic>
      <p:sp>
        <p:nvSpPr>
          <p:cNvPr id="8" name="Rectangle 2">
            <a:extLst>
              <a:ext uri="{FF2B5EF4-FFF2-40B4-BE49-F238E27FC236}">
                <a16:creationId xmlns:a16="http://schemas.microsoft.com/office/drawing/2014/main" id="{159D13A0-8CB4-8779-6697-FA89C8F81B46}"/>
              </a:ext>
            </a:extLst>
          </p:cNvPr>
          <p:cNvSpPr>
            <a:spLocks noGrp="1" noChangeArrowheads="1"/>
          </p:cNvSpPr>
          <p:nvPr>
            <p:ph idx="1"/>
          </p:nvPr>
        </p:nvSpPr>
        <p:spPr bwMode="auto">
          <a:xfrm>
            <a:off x="838200" y="1897905"/>
            <a:ext cx="10691722" cy="4719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buNone/>
            </a:pPr>
            <a:r>
              <a:rPr lang="en-US" sz="2000" b="1" dirty="0">
                <a:latin typeface="Times New Roman"/>
                <a:cs typeface="Times New Roman"/>
              </a:rPr>
              <a:t>Impact of Emerging Financial Technologies</a:t>
            </a:r>
            <a:endParaRPr lang="en-US" sz="2000" dirty="0">
              <a:latin typeface="Times New Roman"/>
              <a:ea typeface="Calibri"/>
              <a:cs typeface="Times New Roman"/>
            </a:endParaRPr>
          </a:p>
          <a:p>
            <a:r>
              <a:rPr lang="en-US" sz="2000" dirty="0">
                <a:latin typeface="Times New Roman"/>
                <a:ea typeface="+mn-lt"/>
                <a:cs typeface="+mn-lt"/>
              </a:rPr>
              <a:t>With the rise of </a:t>
            </a:r>
            <a:r>
              <a:rPr lang="en-US" sz="2000" b="1" dirty="0">
                <a:latin typeface="Times New Roman"/>
                <a:ea typeface="+mn-lt"/>
                <a:cs typeface="+mn-lt"/>
              </a:rPr>
              <a:t>AI-driven trading, </a:t>
            </a:r>
            <a:r>
              <a:rPr lang="en-US" sz="2000" b="1" dirty="0" err="1">
                <a:latin typeface="Times New Roman"/>
                <a:ea typeface="+mn-lt"/>
                <a:cs typeface="+mn-lt"/>
              </a:rPr>
              <a:t>robo</a:t>
            </a:r>
            <a:r>
              <a:rPr lang="en-US" sz="2000" b="1" dirty="0">
                <a:latin typeface="Times New Roman"/>
                <a:ea typeface="+mn-lt"/>
                <a:cs typeface="+mn-lt"/>
              </a:rPr>
              <a:t>-advisors, and blockchain-based investments</a:t>
            </a:r>
            <a:r>
              <a:rPr lang="en-US" sz="2000" dirty="0">
                <a:latin typeface="Times New Roman"/>
                <a:ea typeface="+mn-lt"/>
                <a:cs typeface="+mn-lt"/>
              </a:rPr>
              <a:t>, future research can explore how these technologies influence retail investor behavior.</a:t>
            </a:r>
            <a:endParaRPr lang="en-US" sz="2000" dirty="0">
              <a:latin typeface="Times New Roman"/>
              <a:cs typeface="Times New Roman"/>
            </a:endParaRPr>
          </a:p>
          <a:p>
            <a:pPr marL="0" indent="0">
              <a:buNone/>
            </a:pPr>
            <a:r>
              <a:rPr lang="en-US" sz="2000" b="1" dirty="0">
                <a:latin typeface="Times New Roman"/>
                <a:cs typeface="Times New Roman"/>
              </a:rPr>
              <a:t>Longitudinal Study on Investor Behavior</a:t>
            </a:r>
            <a:endParaRPr lang="en-US" sz="2000" dirty="0">
              <a:latin typeface="Times New Roman"/>
              <a:ea typeface="Calibri"/>
              <a:cs typeface="Times New Roman"/>
            </a:endParaRPr>
          </a:p>
          <a:p>
            <a:r>
              <a:rPr lang="en-US" sz="2000" dirty="0">
                <a:latin typeface="Times New Roman"/>
                <a:ea typeface="+mn-lt"/>
                <a:cs typeface="+mn-lt"/>
              </a:rPr>
              <a:t>Conducting a </a:t>
            </a:r>
            <a:r>
              <a:rPr lang="en-US" sz="2000" b="1" dirty="0">
                <a:latin typeface="Times New Roman"/>
                <a:ea typeface="+mn-lt"/>
                <a:cs typeface="+mn-lt"/>
              </a:rPr>
              <a:t>long-term study</a:t>
            </a:r>
            <a:r>
              <a:rPr lang="en-US" sz="2000" dirty="0">
                <a:latin typeface="Times New Roman"/>
                <a:ea typeface="+mn-lt"/>
                <a:cs typeface="+mn-lt"/>
              </a:rPr>
              <a:t> can provide a better understanding of how investor behavior evolves over multiple market cycles rather than just short-term reactions to volatility.</a:t>
            </a:r>
            <a:endParaRPr lang="en-US" sz="2000" dirty="0">
              <a:latin typeface="Times New Roman"/>
              <a:cs typeface="Times New Roman"/>
            </a:endParaRPr>
          </a:p>
          <a:p>
            <a:pPr marL="0" indent="0">
              <a:buNone/>
            </a:pPr>
            <a:r>
              <a:rPr lang="en-US" sz="2000" b="1" dirty="0">
                <a:latin typeface="Times New Roman"/>
                <a:cs typeface="Times New Roman"/>
              </a:rPr>
              <a:t>Psychological and Behavioral Aspects</a:t>
            </a:r>
            <a:endParaRPr lang="en-US" sz="2000" dirty="0">
              <a:latin typeface="Times New Roman"/>
              <a:ea typeface="Calibri"/>
              <a:cs typeface="Times New Roman"/>
            </a:endParaRPr>
          </a:p>
          <a:p>
            <a:r>
              <a:rPr lang="en-US" sz="2000" dirty="0">
                <a:latin typeface="Times New Roman"/>
                <a:ea typeface="+mn-lt"/>
                <a:cs typeface="+mn-lt"/>
              </a:rPr>
              <a:t>Future studies can incorporate more advanced </a:t>
            </a:r>
            <a:r>
              <a:rPr lang="en-US" sz="2000" b="1" dirty="0">
                <a:latin typeface="Times New Roman"/>
                <a:ea typeface="+mn-lt"/>
                <a:cs typeface="+mn-lt"/>
              </a:rPr>
              <a:t>behavioral finance theories</a:t>
            </a:r>
            <a:r>
              <a:rPr lang="en-US" sz="2000" dirty="0">
                <a:latin typeface="Times New Roman"/>
                <a:ea typeface="+mn-lt"/>
                <a:cs typeface="+mn-lt"/>
              </a:rPr>
              <a:t> to analyze psychological biases like </a:t>
            </a:r>
            <a:r>
              <a:rPr lang="en-US" sz="2000" b="1" dirty="0">
                <a:latin typeface="Times New Roman"/>
                <a:ea typeface="+mn-lt"/>
                <a:cs typeface="+mn-lt"/>
              </a:rPr>
              <a:t>anchoring bias, regret aversion, and confirmation bias</a:t>
            </a:r>
            <a:r>
              <a:rPr lang="en-US" sz="2000" dirty="0">
                <a:latin typeface="Times New Roman"/>
                <a:ea typeface="+mn-lt"/>
                <a:cs typeface="+mn-lt"/>
              </a:rPr>
              <a:t> in investment decisions.</a:t>
            </a:r>
            <a:endParaRPr lang="en-US" sz="2000">
              <a:latin typeface="Times New Roman"/>
              <a:cs typeface="Times New Roman"/>
            </a:endParaRPr>
          </a:p>
          <a:p>
            <a:pPr marL="0" indent="0">
              <a:buNone/>
            </a:pPr>
            <a:r>
              <a:rPr lang="en-US" sz="2000" b="1" dirty="0">
                <a:latin typeface="Times New Roman"/>
                <a:cs typeface="Times New Roman"/>
              </a:rPr>
              <a:t>Role of Social Media &amp; Sentiment Analysis</a:t>
            </a:r>
            <a:endParaRPr lang="en-US" sz="2000" dirty="0">
              <a:latin typeface="Times New Roman"/>
              <a:ea typeface="Calibri"/>
              <a:cs typeface="Times New Roman"/>
            </a:endParaRPr>
          </a:p>
          <a:p>
            <a:r>
              <a:rPr lang="en-US" sz="2000" dirty="0">
                <a:latin typeface="Times New Roman"/>
                <a:ea typeface="+mn-lt"/>
                <a:cs typeface="+mn-lt"/>
              </a:rPr>
              <a:t>With increasing dependence on </a:t>
            </a:r>
            <a:r>
              <a:rPr lang="en-US" sz="2000" b="1" dirty="0">
                <a:latin typeface="Times New Roman"/>
                <a:ea typeface="+mn-lt"/>
                <a:cs typeface="+mn-lt"/>
              </a:rPr>
              <a:t>social media and influencer-driven stock tips</a:t>
            </a:r>
            <a:r>
              <a:rPr lang="en-US" sz="2000" dirty="0">
                <a:latin typeface="Times New Roman"/>
                <a:ea typeface="+mn-lt"/>
                <a:cs typeface="+mn-lt"/>
              </a:rPr>
              <a:t>, future studies can analyze how </a:t>
            </a:r>
            <a:r>
              <a:rPr lang="en-US" sz="2000" b="1" dirty="0">
                <a:latin typeface="Times New Roman"/>
                <a:ea typeface="+mn-lt"/>
                <a:cs typeface="+mn-lt"/>
              </a:rPr>
              <a:t>news, trends, and online discussions impact investment decisions</a:t>
            </a:r>
            <a:r>
              <a:rPr lang="en-US" sz="2000" dirty="0">
                <a:latin typeface="Times New Roman"/>
                <a:ea typeface="+mn-lt"/>
                <a:cs typeface="+mn-lt"/>
              </a:rPr>
              <a:t>.</a:t>
            </a:r>
            <a:endParaRPr lang="en-US" sz="2000" dirty="0">
              <a:latin typeface="Times New Roman"/>
              <a:cs typeface="Times New Roman"/>
            </a:endParaRPr>
          </a:p>
          <a:p>
            <a:endParaRPr lang="en-US" sz="2000" i="0" u="none" strike="noStrike" cap="none" normalizeH="0" baseline="0" dirty="0">
              <a:ln>
                <a:noFill/>
              </a:ln>
              <a:effectLst/>
              <a:latin typeface="Times New Roman" panose="02020603050405020304" pitchFamily="18" charset="0"/>
              <a:ea typeface="Calibri"/>
              <a:cs typeface="Calibri"/>
            </a:endParaRPr>
          </a:p>
        </p:txBody>
      </p:sp>
    </p:spTree>
    <p:extLst>
      <p:ext uri="{BB962C8B-B14F-4D97-AF65-F5344CB8AC3E}">
        <p14:creationId xmlns:p14="http://schemas.microsoft.com/office/powerpoint/2010/main" val="4618588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0861"/>
            <a:ext cx="10515600" cy="1089027"/>
          </a:xfrm>
        </p:spPr>
        <p:txBody>
          <a:bodyPr>
            <a:normAutofit/>
          </a:bodyPr>
          <a:lstStyle/>
          <a:p>
            <a:pPr algn="ctr"/>
            <a:r>
              <a:rPr lang="en-US">
                <a:latin typeface="Times New Roman"/>
                <a:cs typeface="Arial"/>
              </a:rPr>
              <a:t>Conclusion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
        <p:nvSpPr>
          <p:cNvPr id="5" name="Rectangle 4"/>
          <p:cNvSpPr/>
          <p:nvPr/>
        </p:nvSpPr>
        <p:spPr>
          <a:xfrm>
            <a:off x="816633" y="1755605"/>
            <a:ext cx="10551543" cy="452885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547266"/>
            <a:ext cx="10515600" cy="1076746"/>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A1993BB-DDE1-012B-436B-2C889B3DB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6312" y="-1271"/>
            <a:ext cx="2667000" cy="990600"/>
          </a:xfrm>
          <a:prstGeom prst="rect">
            <a:avLst/>
          </a:prstGeom>
        </p:spPr>
      </p:pic>
      <p:sp>
        <p:nvSpPr>
          <p:cNvPr id="9" name="Rectangle 2">
            <a:extLst>
              <a:ext uri="{FF2B5EF4-FFF2-40B4-BE49-F238E27FC236}">
                <a16:creationId xmlns:a16="http://schemas.microsoft.com/office/drawing/2014/main" id="{00388351-5A0E-3E73-B5AD-16B81DFA864D}"/>
              </a:ext>
            </a:extLst>
          </p:cNvPr>
          <p:cNvSpPr>
            <a:spLocks noGrp="1" noChangeArrowheads="1"/>
          </p:cNvSpPr>
          <p:nvPr>
            <p:ph idx="1"/>
          </p:nvPr>
        </p:nvSpPr>
        <p:spPr bwMode="auto">
          <a:xfrm>
            <a:off x="1154500" y="1792368"/>
            <a:ext cx="9764386"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r>
              <a:rPr lang="en-US" sz="2000" dirty="0">
                <a:latin typeface="Times New Roman"/>
                <a:ea typeface="+mn-lt"/>
                <a:cs typeface="+mn-lt"/>
              </a:rPr>
              <a:t>Most investors exhibit emotional and herd-driven decision-making rather than rational analysis.</a:t>
            </a:r>
            <a:endParaRPr lang="en-US" sz="2000" dirty="0">
              <a:latin typeface="Times New Roman"/>
              <a:ea typeface="Calibri"/>
              <a:cs typeface="Calibri"/>
            </a:endParaRPr>
          </a:p>
          <a:p>
            <a:pPr marL="342900" indent="-342900"/>
            <a:r>
              <a:rPr lang="en-US" sz="2000" dirty="0">
                <a:latin typeface="Times New Roman"/>
                <a:ea typeface="+mn-lt"/>
                <a:cs typeface="+mn-lt"/>
              </a:rPr>
              <a:t>Market volatility often triggers panic-selling or impulsive buying, leading to suboptimal investment outcomes.</a:t>
            </a:r>
            <a:endParaRPr lang="en-US" sz="2000">
              <a:latin typeface="Times New Roman"/>
              <a:cs typeface="Times New Roman"/>
            </a:endParaRPr>
          </a:p>
          <a:p>
            <a:pPr>
              <a:buFont typeface="Arial"/>
              <a:buChar char="•"/>
            </a:pPr>
            <a:r>
              <a:rPr lang="en-US" sz="2000" dirty="0">
                <a:latin typeface="Times New Roman"/>
                <a:ea typeface="+mn-lt"/>
                <a:cs typeface="+mn-lt"/>
              </a:rPr>
              <a:t>Biases such as overconfidence, loss aversion, and herd mentality significantly impact investment decisions.</a:t>
            </a:r>
            <a:endParaRPr lang="en-US" sz="2000" dirty="0">
              <a:latin typeface="Times New Roman"/>
              <a:ea typeface="Calibri"/>
              <a:cs typeface="Calibri"/>
            </a:endParaRPr>
          </a:p>
          <a:p>
            <a:pPr>
              <a:buFont typeface="Arial"/>
              <a:buChar char="•"/>
            </a:pPr>
            <a:r>
              <a:rPr lang="en-US" sz="2000" dirty="0">
                <a:latin typeface="Times New Roman"/>
                <a:ea typeface="+mn-lt"/>
                <a:cs typeface="+mn-lt"/>
              </a:rPr>
              <a:t>Investors with higher financial literacy tend to make better long-term investment choices.</a:t>
            </a:r>
            <a:endParaRPr lang="en-US" sz="2000">
              <a:latin typeface="Times New Roman"/>
              <a:cs typeface="Times New Roman"/>
            </a:endParaRPr>
          </a:p>
          <a:p>
            <a:pPr>
              <a:buFont typeface="Arial"/>
              <a:buChar char="•"/>
            </a:pPr>
            <a:r>
              <a:rPr lang="en-US" sz="2000" dirty="0">
                <a:latin typeface="-webkit-standard"/>
                <a:ea typeface="Calibri"/>
                <a:cs typeface="Calibri"/>
              </a:rPr>
              <a:t>Enhancing investor awareness can help reduce impulsive reactions to market fluctuations.</a:t>
            </a:r>
            <a:endParaRPr lang="en-US" sz="2000" dirty="0">
              <a:latin typeface="Times New Roman"/>
              <a:ea typeface="Calibri"/>
              <a:cs typeface="Calibri"/>
            </a:endParaRPr>
          </a:p>
          <a:p>
            <a:pPr>
              <a:buFont typeface="Arial"/>
              <a:buChar char="•"/>
            </a:pPr>
            <a:r>
              <a:rPr lang="en-US" sz="2000" dirty="0">
                <a:latin typeface="Times New Roman"/>
                <a:ea typeface="Calibri"/>
                <a:cs typeface="Calibri"/>
              </a:rPr>
              <a:t>Long-term investors benefit from </a:t>
            </a:r>
            <a:r>
              <a:rPr lang="en-US" sz="2000" dirty="0">
                <a:latin typeface="Times New Roman"/>
                <a:ea typeface="+mn-lt"/>
                <a:cs typeface="+mn-lt"/>
              </a:rPr>
              <a:t>staying invested</a:t>
            </a:r>
            <a:r>
              <a:rPr lang="en-US" sz="2000" dirty="0">
                <a:latin typeface="Times New Roman"/>
                <a:ea typeface="Calibri"/>
                <a:cs typeface="Calibri"/>
              </a:rPr>
              <a:t> and following disciplined investment strategies.</a:t>
            </a:r>
            <a:endParaRPr lang="en-US" sz="2000" dirty="0">
              <a:latin typeface="Times New Roman"/>
              <a:ea typeface="Calibri"/>
              <a:cs typeface="Times New Roman"/>
            </a:endParaRPr>
          </a:p>
          <a:p>
            <a:pPr>
              <a:buFont typeface="Arial"/>
              <a:buChar char="•"/>
            </a:pPr>
            <a:r>
              <a:rPr lang="en-US" sz="2000" dirty="0">
                <a:latin typeface="Times New Roman"/>
                <a:ea typeface="Calibri"/>
                <a:cs typeface="Calibri"/>
              </a:rPr>
              <a:t>Future research should focus on </a:t>
            </a:r>
            <a:r>
              <a:rPr lang="en-US" sz="2000" dirty="0">
                <a:latin typeface="Times New Roman"/>
                <a:ea typeface="+mn-lt"/>
                <a:cs typeface="+mn-lt"/>
              </a:rPr>
              <a:t>technological advancements, social media influence, and AI-driven investment strategies</a:t>
            </a:r>
            <a:r>
              <a:rPr lang="en-US" sz="2000" dirty="0">
                <a:latin typeface="Times New Roman"/>
                <a:ea typeface="Calibri"/>
                <a:cs typeface="Calibri"/>
              </a:rPr>
              <a:t> to further enhance retail investor behavior analysis</a:t>
            </a:r>
            <a:endParaRPr lang="en-US" sz="2000">
              <a:latin typeface="Times New Roman"/>
              <a:cs typeface="Times New Roman"/>
            </a:endParaRPr>
          </a:p>
        </p:txBody>
      </p:sp>
    </p:spTree>
    <p:extLst>
      <p:ext uri="{BB962C8B-B14F-4D97-AF65-F5344CB8AC3E}">
        <p14:creationId xmlns:p14="http://schemas.microsoft.com/office/powerpoint/2010/main" val="36300080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sz="3600">
                <a:latin typeface="Times New Roman"/>
                <a:cs typeface="Arial"/>
              </a:rPr>
              <a:t>BIBLIOGRAPHY / REFERENCES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
        <p:nvSpPr>
          <p:cNvPr id="5" name="Rectangle 4"/>
          <p:cNvSpPr/>
          <p:nvPr/>
        </p:nvSpPr>
        <p:spPr>
          <a:xfrm>
            <a:off x="834605" y="1713541"/>
            <a:ext cx="10515600" cy="455295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6AFE007-07CD-C529-B431-1BB3F44006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6312" y="13106"/>
            <a:ext cx="2667000" cy="990600"/>
          </a:xfrm>
          <a:prstGeom prst="rect">
            <a:avLst/>
          </a:prstGeom>
        </p:spPr>
      </p:pic>
      <p:sp>
        <p:nvSpPr>
          <p:cNvPr id="9" name="Rectangle 2">
            <a:extLst>
              <a:ext uri="{FF2B5EF4-FFF2-40B4-BE49-F238E27FC236}">
                <a16:creationId xmlns:a16="http://schemas.microsoft.com/office/drawing/2014/main" id="{11E69636-E046-CEFA-3815-02DE33CD5DEF}"/>
              </a:ext>
            </a:extLst>
          </p:cNvPr>
          <p:cNvSpPr>
            <a:spLocks noGrp="1" noChangeArrowheads="1"/>
          </p:cNvSpPr>
          <p:nvPr>
            <p:ph idx="1"/>
          </p:nvPr>
        </p:nvSpPr>
        <p:spPr bwMode="auto">
          <a:xfrm>
            <a:off x="482361" y="2016915"/>
            <a:ext cx="10876054" cy="4467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buNone/>
            </a:pPr>
            <a:r>
              <a:rPr lang="en-US" sz="1800" b="1" dirty="0">
                <a:latin typeface="Times New Roman"/>
                <a:ea typeface="+mn-lt"/>
                <a:cs typeface="+mn-lt"/>
              </a:rPr>
              <a:t>        Shiller, R. J. (2000).</a:t>
            </a:r>
            <a:r>
              <a:rPr lang="en-US" sz="1800" dirty="0">
                <a:latin typeface="Times New Roman"/>
                <a:ea typeface="+mn-lt"/>
                <a:cs typeface="+mn-lt"/>
              </a:rPr>
              <a:t> </a:t>
            </a:r>
            <a:r>
              <a:rPr lang="en-US" sz="1800" i="1" dirty="0">
                <a:latin typeface="Times New Roman"/>
                <a:ea typeface="+mn-lt"/>
                <a:cs typeface="+mn-lt"/>
              </a:rPr>
              <a:t>Irrational Exuberance.</a:t>
            </a:r>
            <a:r>
              <a:rPr lang="en-US" sz="1800" dirty="0">
                <a:latin typeface="Times New Roman"/>
                <a:ea typeface="+mn-lt"/>
                <a:cs typeface="+mn-lt"/>
              </a:rPr>
              <a:t> Princeton University Press.</a:t>
            </a:r>
            <a:endParaRPr lang="en-US" altLang="en-US" sz="1800">
              <a:latin typeface="Times New Roman"/>
              <a:cs typeface="Times New Roman" panose="02020603050405020304" pitchFamily="18" charset="0"/>
            </a:endParaRPr>
          </a:p>
          <a:p>
            <a:pPr lvl="1" algn="just"/>
            <a:r>
              <a:rPr lang="en-US" sz="1800" dirty="0">
                <a:latin typeface="Times New Roman"/>
                <a:ea typeface="+mn-lt"/>
                <a:cs typeface="+mn-lt"/>
              </a:rPr>
              <a:t>Discusses speculative bubbles and investor sentiment in financial markets.</a:t>
            </a:r>
            <a:endParaRPr lang="en-US" sz="1800" dirty="0">
              <a:latin typeface="Times New Roman"/>
              <a:ea typeface="+mn-lt"/>
              <a:cs typeface="Times New Roman"/>
            </a:endParaRPr>
          </a:p>
          <a:p>
            <a:pPr marL="457200" lvl="1" indent="0" algn="just">
              <a:buNone/>
            </a:pPr>
            <a:r>
              <a:rPr lang="en-US" sz="1800" b="1" dirty="0">
                <a:latin typeface="Times New Roman"/>
                <a:ea typeface="+mn-lt"/>
                <a:cs typeface="+mn-lt"/>
              </a:rPr>
              <a:t>Kahneman, D., &amp; Tversky, A. (1979).</a:t>
            </a:r>
            <a:r>
              <a:rPr lang="en-US" sz="1800" dirty="0">
                <a:latin typeface="Times New Roman"/>
                <a:ea typeface="+mn-lt"/>
                <a:cs typeface="+mn-lt"/>
              </a:rPr>
              <a:t> </a:t>
            </a:r>
            <a:r>
              <a:rPr lang="en-US" sz="1800" i="1" dirty="0">
                <a:latin typeface="Times New Roman"/>
                <a:ea typeface="+mn-lt"/>
                <a:cs typeface="+mn-lt"/>
              </a:rPr>
              <a:t>Prospect Theory: An Analysis of Decision under Risk.</a:t>
            </a:r>
            <a:r>
              <a:rPr lang="en-US" sz="1800" dirty="0">
                <a:latin typeface="Times New Roman"/>
                <a:ea typeface="+mn-lt"/>
                <a:cs typeface="+mn-lt"/>
              </a:rPr>
              <a:t> </a:t>
            </a:r>
            <a:r>
              <a:rPr lang="en-US" sz="1800" dirty="0" err="1">
                <a:latin typeface="Times New Roman"/>
                <a:ea typeface="+mn-lt"/>
                <a:cs typeface="+mn-lt"/>
              </a:rPr>
              <a:t>Econometrica</a:t>
            </a:r>
            <a:r>
              <a:rPr lang="en-US" sz="1800" dirty="0">
                <a:latin typeface="Times New Roman"/>
                <a:ea typeface="+mn-lt"/>
                <a:cs typeface="+mn-lt"/>
              </a:rPr>
              <a:t>, 47(2), 263-291.</a:t>
            </a:r>
            <a:endParaRPr lang="en-US" sz="1800">
              <a:latin typeface="Times New Roman"/>
              <a:cs typeface="Times New Roman"/>
            </a:endParaRPr>
          </a:p>
          <a:p>
            <a:pPr lvl="1" algn="just"/>
            <a:r>
              <a:rPr lang="en-US" sz="1800" dirty="0">
                <a:latin typeface="Times New Roman"/>
                <a:ea typeface="+mn-lt"/>
                <a:cs typeface="+mn-lt"/>
              </a:rPr>
              <a:t>Introduces behavioral biases like loss aversion and risk perception.</a:t>
            </a:r>
            <a:endParaRPr lang="en-US" sz="1800" dirty="0">
              <a:latin typeface="Times New Roman"/>
              <a:ea typeface="+mn-lt"/>
              <a:cs typeface="Times New Roman"/>
            </a:endParaRPr>
          </a:p>
          <a:p>
            <a:pPr marL="457200" lvl="1" indent="0" algn="just">
              <a:buNone/>
            </a:pPr>
            <a:r>
              <a:rPr lang="en-US" sz="1800" b="1" dirty="0">
                <a:latin typeface="Times New Roman"/>
                <a:ea typeface="+mn-lt"/>
                <a:cs typeface="+mn-lt"/>
              </a:rPr>
              <a:t>Barber, B. M., &amp; Odean, T. (2001).</a:t>
            </a:r>
            <a:r>
              <a:rPr lang="en-US" sz="1800" dirty="0">
                <a:latin typeface="Times New Roman"/>
                <a:ea typeface="+mn-lt"/>
                <a:cs typeface="+mn-lt"/>
              </a:rPr>
              <a:t> </a:t>
            </a:r>
            <a:r>
              <a:rPr lang="en-US" sz="1800" i="1" dirty="0">
                <a:latin typeface="Times New Roman"/>
                <a:ea typeface="+mn-lt"/>
                <a:cs typeface="+mn-lt"/>
              </a:rPr>
              <a:t>Boys Will Be Boys: Gender, Overconfidence, and Common Stock Investment. </a:t>
            </a:r>
            <a:r>
              <a:rPr lang="en-US" sz="1800" dirty="0">
                <a:latin typeface="Times New Roman"/>
                <a:ea typeface="+mn-lt"/>
                <a:cs typeface="+mn-lt"/>
              </a:rPr>
              <a:t>The Quarterly Journal of Economics, 116(1), 261-292.</a:t>
            </a:r>
            <a:endParaRPr lang="en-US" sz="1800">
              <a:latin typeface="Times New Roman"/>
              <a:cs typeface="Times New Roman"/>
            </a:endParaRPr>
          </a:p>
          <a:p>
            <a:pPr lvl="1" algn="just"/>
            <a:r>
              <a:rPr lang="en-US" sz="1800" dirty="0">
                <a:latin typeface="Times New Roman"/>
                <a:ea typeface="+mn-lt"/>
                <a:cs typeface="+mn-lt"/>
              </a:rPr>
              <a:t>Examines the impact of overconfidence on trading behavior.</a:t>
            </a:r>
            <a:endParaRPr lang="en-US" sz="1800" dirty="0">
              <a:latin typeface="Times New Roman"/>
              <a:ea typeface="+mn-lt"/>
              <a:cs typeface="Times New Roman"/>
            </a:endParaRPr>
          </a:p>
          <a:p>
            <a:pPr marL="457200" lvl="1" indent="0" algn="just">
              <a:buNone/>
            </a:pPr>
            <a:r>
              <a:rPr lang="en-US" sz="1800" b="1" dirty="0">
                <a:latin typeface="Times New Roman"/>
                <a:ea typeface="+mn-lt"/>
                <a:cs typeface="+mn-lt"/>
              </a:rPr>
              <a:t>Lusardi, A., &amp; Mitchell, O. S. (2014).</a:t>
            </a:r>
            <a:r>
              <a:rPr lang="en-US" sz="1800" dirty="0">
                <a:latin typeface="Times New Roman"/>
                <a:ea typeface="+mn-lt"/>
                <a:cs typeface="+mn-lt"/>
              </a:rPr>
              <a:t> </a:t>
            </a:r>
            <a:r>
              <a:rPr lang="en-US" sz="1800" i="1" dirty="0">
                <a:latin typeface="Times New Roman"/>
                <a:ea typeface="+mn-lt"/>
                <a:cs typeface="+mn-lt"/>
              </a:rPr>
              <a:t>The Economic Importance of Financial Literacy: Theory and Evidence. </a:t>
            </a:r>
            <a:r>
              <a:rPr lang="en-US" sz="1800" dirty="0">
                <a:latin typeface="Times New Roman"/>
                <a:ea typeface="+mn-lt"/>
                <a:cs typeface="+mn-lt"/>
              </a:rPr>
              <a:t>Journal of Economic Literature, 52(1), 5-44.</a:t>
            </a:r>
            <a:endParaRPr lang="en-US" sz="1800">
              <a:latin typeface="Times New Roman"/>
              <a:cs typeface="Times New Roman"/>
            </a:endParaRPr>
          </a:p>
          <a:p>
            <a:pPr lvl="1" algn="just"/>
            <a:r>
              <a:rPr lang="en-US" sz="1800" dirty="0">
                <a:latin typeface="Times New Roman"/>
                <a:ea typeface="+mn-lt"/>
                <a:cs typeface="+mn-lt"/>
              </a:rPr>
              <a:t>Highlights how financial literacy affects investment decisions.</a:t>
            </a:r>
            <a:endParaRPr lang="en-US" sz="1800" dirty="0">
              <a:latin typeface="Times New Roman"/>
              <a:ea typeface="+mn-lt"/>
              <a:cs typeface="Times New Roman"/>
            </a:endParaRPr>
          </a:p>
          <a:p>
            <a:pPr marL="457200" lvl="1" indent="0" algn="just">
              <a:buNone/>
            </a:pPr>
            <a:r>
              <a:rPr lang="en-US" sz="1800" b="1" dirty="0">
                <a:latin typeface="Times New Roman"/>
                <a:ea typeface="+mn-lt"/>
                <a:cs typeface="+mn-lt"/>
              </a:rPr>
              <a:t>Lo, A. W., Repin, D. V., &amp; </a:t>
            </a:r>
            <a:r>
              <a:rPr lang="en-US" sz="1800" b="1" dirty="0" err="1">
                <a:latin typeface="Times New Roman"/>
                <a:ea typeface="+mn-lt"/>
                <a:cs typeface="+mn-lt"/>
              </a:rPr>
              <a:t>Steenbarger</a:t>
            </a:r>
            <a:r>
              <a:rPr lang="en-US" sz="1800" b="1" dirty="0">
                <a:latin typeface="Times New Roman"/>
                <a:ea typeface="+mn-lt"/>
                <a:cs typeface="+mn-lt"/>
              </a:rPr>
              <a:t>, B. N. (2005).</a:t>
            </a:r>
            <a:r>
              <a:rPr lang="en-US" sz="1800" dirty="0">
                <a:latin typeface="Times New Roman"/>
                <a:ea typeface="+mn-lt"/>
                <a:cs typeface="+mn-lt"/>
              </a:rPr>
              <a:t> </a:t>
            </a:r>
            <a:r>
              <a:rPr lang="en-US" sz="1800" i="1" dirty="0">
                <a:latin typeface="Times New Roman"/>
                <a:ea typeface="+mn-lt"/>
                <a:cs typeface="+mn-lt"/>
              </a:rPr>
              <a:t>Fear and Greed in Financial Markets: A Clinical Study of Day-Traders.</a:t>
            </a:r>
            <a:r>
              <a:rPr lang="en-US" sz="1800" dirty="0">
                <a:latin typeface="Times New Roman"/>
                <a:ea typeface="+mn-lt"/>
                <a:cs typeface="+mn-lt"/>
              </a:rPr>
              <a:t> American Economic Review, 95(2), 352-359.</a:t>
            </a:r>
            <a:endParaRPr lang="en-US" sz="1800">
              <a:latin typeface="Times New Roman"/>
              <a:cs typeface="Times New Roman"/>
            </a:endParaRPr>
          </a:p>
          <a:p>
            <a:pPr lvl="1" algn="just"/>
            <a:r>
              <a:rPr lang="en-US" sz="1800" dirty="0">
                <a:latin typeface="Times New Roman"/>
                <a:ea typeface="+mn-lt"/>
                <a:cs typeface="+mn-lt"/>
              </a:rPr>
              <a:t>Investigates emotional trading patterns in financial markets.</a:t>
            </a:r>
            <a:endParaRPr lang="en-US" sz="1800">
              <a:latin typeface="Times New Roman"/>
              <a:cs typeface="Times New Roman"/>
            </a:endParaRPr>
          </a:p>
          <a:p>
            <a:pPr>
              <a:lnSpc>
                <a:spcPct val="100000"/>
              </a:lnSpc>
              <a:spcBef>
                <a:spcPct val="0"/>
              </a:spcBef>
              <a:spcAft>
                <a:spcPct val="0"/>
              </a:spcAft>
            </a:pPr>
            <a:endParaRPr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19184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33" name="Object 32">
                          <a:extLst>
                            <a:ext uri="{FF2B5EF4-FFF2-40B4-BE49-F238E27FC236}">
                              <a16:creationId xmlns:a16="http://schemas.microsoft.com/office/drawing/2014/main" id="{CAD0D7B8-E462-453C-B296-CA0154FA54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3" name="Picture 2">
            <a:extLst>
              <a:ext uri="{FF2B5EF4-FFF2-40B4-BE49-F238E27FC236}">
                <a16:creationId xmlns:a16="http://schemas.microsoft.com/office/drawing/2014/main" id="{6B72C3CD-B849-3169-A3A9-A843A642B8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6312" y="-1271"/>
            <a:ext cx="2667000" cy="990600"/>
          </a:xfrm>
          <a:prstGeom prst="rect">
            <a:avLst/>
          </a:prstGeom>
        </p:spPr>
      </p:pic>
    </p:spTree>
    <p:extLst>
      <p:ext uri="{BB962C8B-B14F-4D97-AF65-F5344CB8AC3E}">
        <p14:creationId xmlns:p14="http://schemas.microsoft.com/office/powerpoint/2010/main" val="26565012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a:latin typeface="Times New Roman"/>
                <a:cs typeface="Arial"/>
              </a:rPr>
              <a:t>Introduction</a:t>
            </a:r>
            <a:endParaRPr lang="en-US">
              <a:latin typeface="Times New Roman"/>
              <a:cs typeface="Times New Roman"/>
            </a:endParaRPr>
          </a:p>
        </p:txBody>
      </p:sp>
      <p:sp>
        <p:nvSpPr>
          <p:cNvPr id="3" name="Content Placeholder 2"/>
          <p:cNvSpPr>
            <a:spLocks noGrp="1"/>
          </p:cNvSpPr>
          <p:nvPr>
            <p:ph idx="1"/>
          </p:nvPr>
        </p:nvSpPr>
        <p:spPr>
          <a:xfrm>
            <a:off x="701615" y="1804059"/>
            <a:ext cx="10652185" cy="3499481"/>
          </a:xfrm>
        </p:spPr>
        <p:txBody>
          <a:bodyPr vert="horz" lIns="91440" tIns="45720" rIns="91440" bIns="45720" rtlCol="0" anchor="t">
            <a:noAutofit/>
          </a:bodyPr>
          <a:lstStyle/>
          <a:p>
            <a:pPr algn="just">
              <a:buNone/>
            </a:pPr>
            <a:r>
              <a:rPr lang="en-US" sz="1800" dirty="0">
                <a:latin typeface="Times New Roman"/>
                <a:ea typeface="+mn-lt"/>
                <a:cs typeface="+mn-lt"/>
              </a:rPr>
              <a:t>   </a:t>
            </a:r>
            <a:r>
              <a:rPr lang="en-US" sz="2000" dirty="0">
                <a:latin typeface="Times New Roman"/>
                <a:ea typeface="+mn-lt"/>
                <a:cs typeface="+mn-lt"/>
              </a:rPr>
              <a:t>Retail investors play a significant role in financial markets, yet their investment decisions are often influenced by emotions and psychological biases rather than purely rational analysis. Market volatility refers to rapid and unpredictable fluctuations in stock prices, often driven by economic events, geopolitical tensions, or financial crises. Such volatility triggers behavioral patterns like panic selling, herd mentality, and excessive trading. Many investors fear losses more than they value gains (loss aversion), leading to hasty decisions during market downturns. Similarly, herd behavior causes investors to follow market trends blindly, often buying high and selling low. Psychological biases such as overconfidence, confirmation bias, and recency bias further shape retail investors decision-making. This study aims to analyze these behavioral patterns, understand their impact on investment performance, and provide insights into how retail investors can develop a more disciplined and rational approach to market fluctuations. By identifying key trends and psychological influences, we can help investors make informed decisions, minimize risks, and improve long-term financial outcomes.</a:t>
            </a:r>
            <a:endParaRPr lang="en-US" sz="2000">
              <a:latin typeface="Times New Roman"/>
              <a:cs typeface="Times New Roman"/>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1A41A99-EAF9-B26C-2E3E-AF0343BB1B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5954" y="-1271"/>
            <a:ext cx="2947358" cy="990600"/>
          </a:xfrm>
          <a:prstGeom prst="rect">
            <a:avLst/>
          </a:prstGeom>
        </p:spPr>
      </p:pic>
    </p:spTree>
    <p:extLst>
      <p:ext uri="{BB962C8B-B14F-4D97-AF65-F5344CB8AC3E}">
        <p14:creationId xmlns:p14="http://schemas.microsoft.com/office/powerpoint/2010/main" val="8237023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a:latin typeface="Times New Roman"/>
                <a:cs typeface="Arial"/>
              </a:rPr>
              <a:t>Introduction</a:t>
            </a:r>
          </a:p>
        </p:txBody>
      </p:sp>
      <p:sp>
        <p:nvSpPr>
          <p:cNvPr id="3" name="Content Placeholder 2"/>
          <p:cNvSpPr>
            <a:spLocks noGrp="1"/>
          </p:cNvSpPr>
          <p:nvPr>
            <p:ph idx="1"/>
          </p:nvPr>
        </p:nvSpPr>
        <p:spPr>
          <a:xfrm>
            <a:off x="838200" y="1912937"/>
            <a:ext cx="10515600" cy="4351338"/>
          </a:xfrm>
        </p:spPr>
        <p:txBody>
          <a:bodyPr vert="horz" lIns="91440" tIns="45720" rIns="91440" bIns="45720" rtlCol="0" anchor="t">
            <a:normAutofit/>
          </a:bodyPr>
          <a:lstStyle/>
          <a:p>
            <a:r>
              <a:rPr lang="en-US" sz="2000" b="1" dirty="0">
                <a:latin typeface="Times New Roman"/>
                <a:ea typeface="+mn-lt"/>
                <a:cs typeface="+mn-lt"/>
              </a:rPr>
              <a:t>Retail Investor Behavior:</a:t>
            </a:r>
            <a:r>
              <a:rPr lang="en-US" sz="2000" dirty="0">
                <a:latin typeface="Times New Roman"/>
                <a:ea typeface="+mn-lt"/>
                <a:cs typeface="+mn-lt"/>
              </a:rPr>
              <a:t> Unlike institutional investors, retail investors often make investment decisions based on emotions and psychological biases rather than rational analysis.</a:t>
            </a:r>
            <a:endParaRPr lang="en-US" sz="2000" dirty="0">
              <a:latin typeface="Times New Roman"/>
              <a:ea typeface="+mn-lt"/>
              <a:cs typeface="Times New Roman"/>
            </a:endParaRPr>
          </a:p>
          <a:p>
            <a:r>
              <a:rPr lang="en-US" sz="2000" b="1" dirty="0">
                <a:latin typeface="Times New Roman"/>
                <a:ea typeface="+mn-lt"/>
                <a:cs typeface="+mn-lt"/>
              </a:rPr>
              <a:t>Impact of Market Volatility:</a:t>
            </a:r>
            <a:r>
              <a:rPr lang="en-US" sz="2000" dirty="0">
                <a:latin typeface="Times New Roman"/>
                <a:ea typeface="+mn-lt"/>
                <a:cs typeface="+mn-lt"/>
              </a:rPr>
              <a:t> Sudden price fluctuations lead to behaviors like panic selling, herd mentality, and overtrading, affecting investment outcomes.</a:t>
            </a:r>
            <a:endParaRPr lang="en-US" sz="2000" dirty="0">
              <a:latin typeface="Times New Roman"/>
              <a:cs typeface="Times New Roman"/>
            </a:endParaRPr>
          </a:p>
          <a:p>
            <a:r>
              <a:rPr lang="en-US" sz="2000" b="1" dirty="0">
                <a:latin typeface="Times New Roman"/>
                <a:ea typeface="+mn-lt"/>
                <a:cs typeface="+mn-lt"/>
              </a:rPr>
              <a:t>Key Psychological Biases:</a:t>
            </a:r>
            <a:r>
              <a:rPr lang="en-US" sz="2000" dirty="0">
                <a:latin typeface="Times New Roman"/>
                <a:ea typeface="+mn-lt"/>
                <a:cs typeface="+mn-lt"/>
              </a:rPr>
              <a:t> Biases such as loss aversion, overconfidence, and confirmation bias influence decision-making, often leading to irrational investment choices.</a:t>
            </a:r>
            <a:endParaRPr lang="en-US" sz="2000" dirty="0">
              <a:latin typeface="Times New Roman"/>
              <a:cs typeface="Times New Roman"/>
            </a:endParaRPr>
          </a:p>
          <a:p>
            <a:r>
              <a:rPr lang="en-US" sz="2000" b="1" dirty="0">
                <a:latin typeface="Times New Roman"/>
                <a:ea typeface="+mn-lt"/>
                <a:cs typeface="+mn-lt"/>
              </a:rPr>
              <a:t>Objective of the Study:</a:t>
            </a:r>
            <a:r>
              <a:rPr lang="en-US" sz="2000" dirty="0">
                <a:latin typeface="Times New Roman"/>
                <a:ea typeface="+mn-lt"/>
                <a:cs typeface="+mn-lt"/>
              </a:rPr>
              <a:t> This research explores how retail investors react to market volatility, its impact on their financial decisions, and strategies to improve investment discipline.</a:t>
            </a:r>
            <a:endParaRPr lang="en-US" sz="2000" dirty="0">
              <a:latin typeface="Times New Roman"/>
              <a:cs typeface="Times New Roman"/>
            </a:endParaRPr>
          </a:p>
          <a:p>
            <a:pPr marL="0" indent="0">
              <a:buNone/>
            </a:pPr>
            <a:endParaRPr lang="en-US" sz="2000">
              <a:ea typeface="Calibri"/>
              <a:cs typeface="Calibri"/>
            </a:endParaRPr>
          </a:p>
          <a:p>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1A41A99-EAF9-B26C-2E3E-AF0343BB1B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6312" y="13106"/>
            <a:ext cx="2667000" cy="990600"/>
          </a:xfrm>
          <a:prstGeom prst="rect">
            <a:avLst/>
          </a:prstGeom>
        </p:spPr>
      </p:pic>
    </p:spTree>
    <p:extLst>
      <p:ext uri="{BB962C8B-B14F-4D97-AF65-F5344CB8AC3E}">
        <p14:creationId xmlns:p14="http://schemas.microsoft.com/office/powerpoint/2010/main" val="3729056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a:latin typeface="Times New Roman"/>
                <a:cs typeface="Arial"/>
              </a:rPr>
              <a:t>Review of Related Literature</a:t>
            </a:r>
          </a:p>
        </p:txBody>
      </p:sp>
      <p:sp>
        <p:nvSpPr>
          <p:cNvPr id="3" name="Content Placeholder 2"/>
          <p:cNvSpPr>
            <a:spLocks noGrp="1"/>
          </p:cNvSpPr>
          <p:nvPr>
            <p:ph idx="1"/>
          </p:nvPr>
        </p:nvSpPr>
        <p:spPr>
          <a:xfrm>
            <a:off x="838200" y="1860490"/>
            <a:ext cx="10515600" cy="4678422"/>
          </a:xfrm>
        </p:spPr>
        <p:txBody>
          <a:bodyPr vert="horz" lIns="91440" tIns="45720" rIns="91440" bIns="45720" rtlCol="0" anchor="t">
            <a:noAutofit/>
          </a:bodyPr>
          <a:lstStyle/>
          <a:p>
            <a:pPr marL="0" indent="0" algn="just">
              <a:buNone/>
            </a:pPr>
            <a:r>
              <a:rPr lang="en-US" sz="2000" b="1" dirty="0">
                <a:latin typeface="Times New Roman"/>
                <a:ea typeface="+mn-lt"/>
                <a:cs typeface="+mn-lt"/>
              </a:rPr>
              <a:t>Investor Behavior and Market Volatility</a:t>
            </a:r>
            <a:endParaRPr lang="en-US" sz="2000">
              <a:latin typeface="Times New Roman"/>
              <a:ea typeface="Calibri" panose="020F0502020204030204" pitchFamily="34" charset="0"/>
              <a:cs typeface="Times New Roman" panose="02020603050405020304" pitchFamily="18" charset="0"/>
            </a:endParaRPr>
          </a:p>
          <a:p>
            <a:pPr algn="just"/>
            <a:r>
              <a:rPr lang="en-US" sz="2000" dirty="0">
                <a:latin typeface="Times New Roman"/>
                <a:ea typeface="+mn-lt"/>
                <a:cs typeface="+mn-lt"/>
              </a:rPr>
              <a:t>Studies have shown that retail investors tend to exhibit herd behavior during market fluctuations, often making impulsive decisions based on recent trends rather than long-term fundamentals (Shiller, 2000).</a:t>
            </a:r>
            <a:endParaRPr lang="en-US" sz="2000">
              <a:latin typeface="Times New Roman"/>
              <a:cs typeface="Times New Roman"/>
            </a:endParaRPr>
          </a:p>
          <a:p>
            <a:pPr marL="0" indent="0" algn="just">
              <a:buNone/>
            </a:pPr>
            <a:r>
              <a:rPr lang="en-US" sz="2000" b="1" dirty="0">
                <a:latin typeface="Times New Roman"/>
                <a:ea typeface="+mn-lt"/>
                <a:cs typeface="+mn-lt"/>
              </a:rPr>
              <a:t>Impact of Behavioral Biases on Investment Decisions</a:t>
            </a:r>
            <a:endParaRPr lang="en-US" sz="2000">
              <a:latin typeface="Times New Roman"/>
              <a:cs typeface="Times New Roman"/>
            </a:endParaRPr>
          </a:p>
          <a:p>
            <a:pPr algn="just"/>
            <a:r>
              <a:rPr lang="en-US" sz="2000" dirty="0">
                <a:latin typeface="Times New Roman"/>
                <a:ea typeface="+mn-lt"/>
                <a:cs typeface="+mn-lt"/>
              </a:rPr>
              <a:t>Kahneman and Tversky’s (1979) Prospect Theory suggests that investors are more sensitive to losses than equivalent gains, leading to risk-averse behavior in declining markets and risk-seeking behavior in rising markets.</a:t>
            </a:r>
            <a:endParaRPr lang="en-US" sz="2000">
              <a:latin typeface="Times New Roman"/>
              <a:cs typeface="Times New Roman"/>
            </a:endParaRPr>
          </a:p>
          <a:p>
            <a:pPr marL="0" indent="0" algn="just">
              <a:buNone/>
            </a:pPr>
            <a:r>
              <a:rPr lang="en-US" sz="2000" b="1" dirty="0">
                <a:latin typeface="Times New Roman"/>
                <a:ea typeface="+mn-lt"/>
                <a:cs typeface="+mn-lt"/>
              </a:rPr>
              <a:t>Effect of Overconfidence on Trading Patterns</a:t>
            </a:r>
            <a:endParaRPr lang="en-US" sz="2000">
              <a:latin typeface="Times New Roman"/>
              <a:cs typeface="Times New Roman"/>
            </a:endParaRPr>
          </a:p>
          <a:p>
            <a:pPr algn="just"/>
            <a:r>
              <a:rPr lang="en-US" sz="2000" dirty="0">
                <a:latin typeface="Times New Roman"/>
                <a:ea typeface="+mn-lt"/>
                <a:cs typeface="+mn-lt"/>
              </a:rPr>
              <a:t>Barber and Odean (2001) found that overconfident investors trade more frequently, which often</a:t>
            </a:r>
            <a:r>
              <a:rPr lang="en-US" sz="2400" dirty="0">
                <a:latin typeface="Times New Roman"/>
                <a:ea typeface="+mn-lt"/>
                <a:cs typeface="+mn-lt"/>
              </a:rPr>
              <a:t> </a:t>
            </a:r>
            <a:r>
              <a:rPr lang="en-US" sz="2000" dirty="0">
                <a:latin typeface="Times New Roman"/>
                <a:ea typeface="+mn-lt"/>
                <a:cs typeface="+mn-lt"/>
              </a:rPr>
              <a:t>results in lower net returns due to transaction costs and poor timing of trades</a:t>
            </a:r>
            <a:r>
              <a:rPr lang="en-US" sz="2000" dirty="0">
                <a:ea typeface="+mn-lt"/>
                <a:cs typeface="+mn-lt"/>
              </a:rPr>
              <a:t>.</a:t>
            </a:r>
            <a:endParaRPr lang="en-US" sz="2000">
              <a:ea typeface="Calibri"/>
              <a:cs typeface="Calibri"/>
            </a:endParaRPr>
          </a:p>
          <a:p>
            <a:pPr marL="63500" marR="417830" algn="just">
              <a:lnSpc>
                <a:spcPct val="114999"/>
              </a:lnSpc>
              <a:spcBef>
                <a:spcPts val="800"/>
              </a:spcBef>
              <a:spcAft>
                <a:spcPts val="1000"/>
              </a:spcAft>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5" name="Rectangle 4"/>
          <p:cNvSpPr/>
          <p:nvPr/>
        </p:nvSpPr>
        <p:spPr>
          <a:xfrm>
            <a:off x="838200" y="1796212"/>
            <a:ext cx="10515600" cy="46707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A1993BB-DDE1-012B-436B-2C889B3DB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6312" y="13106"/>
            <a:ext cx="2667000" cy="990600"/>
          </a:xfrm>
          <a:prstGeom prst="rect">
            <a:avLst/>
          </a:prstGeom>
        </p:spPr>
      </p:pic>
    </p:spTree>
    <p:extLst>
      <p:ext uri="{BB962C8B-B14F-4D97-AF65-F5344CB8AC3E}">
        <p14:creationId xmlns:p14="http://schemas.microsoft.com/office/powerpoint/2010/main" val="4048845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9FF230-3DC4-2455-C901-24CF265E39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5E201A-55AA-AE23-B830-22D8CD80FBEF}"/>
              </a:ext>
            </a:extLst>
          </p:cNvPr>
          <p:cNvSpPr>
            <a:spLocks noGrp="1"/>
          </p:cNvSpPr>
          <p:nvPr>
            <p:ph type="title"/>
          </p:nvPr>
        </p:nvSpPr>
        <p:spPr>
          <a:xfrm>
            <a:off x="838200" y="360361"/>
            <a:ext cx="10515600" cy="1279527"/>
          </a:xfrm>
        </p:spPr>
        <p:txBody>
          <a:bodyPr/>
          <a:lstStyle/>
          <a:p>
            <a:pPr algn="ctr"/>
            <a:r>
              <a:rPr lang="en-US">
                <a:latin typeface="Times New Roman"/>
                <a:cs typeface="Arial"/>
              </a:rPr>
              <a:t>Review of Related Literature</a:t>
            </a:r>
          </a:p>
        </p:txBody>
      </p:sp>
      <p:sp>
        <p:nvSpPr>
          <p:cNvPr id="3" name="Content Placeholder 2">
            <a:extLst>
              <a:ext uri="{FF2B5EF4-FFF2-40B4-BE49-F238E27FC236}">
                <a16:creationId xmlns:a16="http://schemas.microsoft.com/office/drawing/2014/main" id="{295049FF-AE8C-1F10-1504-14EFE4501024}"/>
              </a:ext>
            </a:extLst>
          </p:cNvPr>
          <p:cNvSpPr>
            <a:spLocks noGrp="1"/>
          </p:cNvSpPr>
          <p:nvPr>
            <p:ph idx="1"/>
          </p:nvPr>
        </p:nvSpPr>
        <p:spPr>
          <a:xfrm>
            <a:off x="838200" y="1991666"/>
            <a:ext cx="10515600" cy="2610814"/>
          </a:xfrm>
        </p:spPr>
        <p:txBody>
          <a:bodyPr vert="horz" lIns="91440" tIns="45720" rIns="91440" bIns="45720" rtlCol="0" anchor="t">
            <a:noAutofit/>
          </a:bodyPr>
          <a:lstStyle/>
          <a:p>
            <a:pPr marL="0" indent="0" algn="just">
              <a:buNone/>
            </a:pPr>
            <a:r>
              <a:rPr lang="en-US" sz="2000" b="1" dirty="0">
                <a:latin typeface="Times New Roman"/>
                <a:ea typeface="+mn-lt"/>
                <a:cs typeface="+mn-lt"/>
              </a:rPr>
              <a:t>Emotional Trading and Market Reactions</a:t>
            </a:r>
            <a:endParaRPr lang="en-US" sz="2000">
              <a:latin typeface="Times New Roman"/>
              <a:cs typeface="Times New Roman"/>
            </a:endParaRPr>
          </a:p>
          <a:p>
            <a:pPr algn="just">
              <a:buFont typeface="Arial"/>
              <a:buChar char="•"/>
            </a:pPr>
            <a:r>
              <a:rPr lang="en-US" sz="2000" dirty="0">
                <a:latin typeface="Times New Roman"/>
                <a:ea typeface="+mn-lt"/>
                <a:cs typeface="+mn-lt"/>
              </a:rPr>
              <a:t>Research by Lo, Repin, and </a:t>
            </a:r>
            <a:r>
              <a:rPr lang="en-US" sz="2000" err="1">
                <a:latin typeface="Times New Roman"/>
                <a:ea typeface="+mn-lt"/>
                <a:cs typeface="+mn-lt"/>
              </a:rPr>
              <a:t>Steenbarger</a:t>
            </a:r>
            <a:r>
              <a:rPr lang="en-US" sz="2000" dirty="0">
                <a:latin typeface="Times New Roman"/>
                <a:ea typeface="+mn-lt"/>
                <a:cs typeface="+mn-lt"/>
              </a:rPr>
              <a:t> (2005) highlights that emotions such as fear and greed significantly influence trading decisions, often leading to suboptimal investment choices.</a:t>
            </a:r>
            <a:endParaRPr lang="en-US" sz="2000">
              <a:latin typeface="Times New Roman"/>
              <a:cs typeface="Times New Roman"/>
            </a:endParaRPr>
          </a:p>
          <a:p>
            <a:pPr marL="0" indent="0" algn="just">
              <a:buNone/>
            </a:pPr>
            <a:r>
              <a:rPr lang="en-US" sz="2000" b="1" dirty="0">
                <a:latin typeface="Times New Roman"/>
                <a:ea typeface="+mn-lt"/>
                <a:cs typeface="+mn-lt"/>
              </a:rPr>
              <a:t>Role of Financial Literacy in Investment Decisions</a:t>
            </a:r>
            <a:endParaRPr lang="en-US" sz="2000">
              <a:latin typeface="Times New Roman"/>
              <a:cs typeface="Times New Roman"/>
            </a:endParaRPr>
          </a:p>
          <a:p>
            <a:pPr algn="just">
              <a:buFont typeface="Arial"/>
              <a:buChar char="•"/>
            </a:pPr>
            <a:r>
              <a:rPr lang="en-US" sz="2000" dirty="0">
                <a:latin typeface="Times New Roman"/>
                <a:ea typeface="+mn-lt"/>
                <a:cs typeface="+mn-lt"/>
              </a:rPr>
              <a:t>Lusardi and Mitchell (2014) emphasized that financial literacy plays a crucial role in investment success, with knowledgeable investors making more informed and rational decisions compared to those with limited financial education.</a:t>
            </a:r>
            <a:endParaRPr lang="en-US" sz="2000">
              <a:latin typeface="Times New Roman"/>
              <a:cs typeface="Times New Roman"/>
            </a:endParaRPr>
          </a:p>
          <a:p>
            <a:pPr marL="0" marR="417830" indent="0" algn="just">
              <a:lnSpc>
                <a:spcPct val="114999"/>
              </a:lnSpc>
              <a:spcBef>
                <a:spcPts val="800"/>
              </a:spcBef>
              <a:spcAft>
                <a:spcPts val="1000"/>
              </a:spcAft>
              <a:buNone/>
            </a:pPr>
            <a:endParaRPr lang="en-US" sz="22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9102559-B08E-38A7-9A3C-8C97EFD5AF38}"/>
              </a:ext>
            </a:extLst>
          </p:cNvPr>
          <p:cNvSpPr>
            <a:spLocks noGrp="1"/>
          </p:cNvSpPr>
          <p:nvPr>
            <p:ph type="sldNum" sz="quarter" idx="12"/>
          </p:nvPr>
        </p:nvSpPr>
        <p:spPr/>
        <p:txBody>
          <a:bodyPr/>
          <a:lstStyle/>
          <a:p>
            <a:fld id="{BDCDBBEF-AA6C-4BA6-85B2-A17D7F280E38}" type="slidenum">
              <a:rPr lang="en-US" smtClean="0"/>
              <a:pPr/>
              <a:t>5</a:t>
            </a:fld>
            <a:endParaRPr lang="en-US"/>
          </a:p>
        </p:txBody>
      </p:sp>
      <p:sp>
        <p:nvSpPr>
          <p:cNvPr id="5" name="Rectangle 4">
            <a:extLst>
              <a:ext uri="{FF2B5EF4-FFF2-40B4-BE49-F238E27FC236}">
                <a16:creationId xmlns:a16="http://schemas.microsoft.com/office/drawing/2014/main" id="{17DE44C1-72F6-7515-B64D-ADF6104F6FAF}"/>
              </a:ext>
            </a:extLst>
          </p:cNvPr>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A404E92-90E4-DF41-A7FA-148E2F6D2A56}"/>
              </a:ext>
            </a:extLst>
          </p:cNvPr>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9EE6FA4-8326-D82D-6FD5-3F4A7EB709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6312" y="13106"/>
            <a:ext cx="2667000" cy="990600"/>
          </a:xfrm>
          <a:prstGeom prst="rect">
            <a:avLst/>
          </a:prstGeom>
        </p:spPr>
      </p:pic>
    </p:spTree>
    <p:extLst>
      <p:ext uri="{BB962C8B-B14F-4D97-AF65-F5344CB8AC3E}">
        <p14:creationId xmlns:p14="http://schemas.microsoft.com/office/powerpoint/2010/main" val="21988734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a:latin typeface="Times New Roman"/>
                <a:cs typeface="Arial"/>
              </a:rPr>
              <a:t>Objectives of the Study</a:t>
            </a:r>
          </a:p>
        </p:txBody>
      </p:sp>
      <p:sp>
        <p:nvSpPr>
          <p:cNvPr id="3" name="Content Placeholder 2"/>
          <p:cNvSpPr>
            <a:spLocks noGrp="1"/>
          </p:cNvSpPr>
          <p:nvPr>
            <p:ph idx="1"/>
          </p:nvPr>
        </p:nvSpPr>
        <p:spPr>
          <a:xfrm>
            <a:off x="838200" y="1996750"/>
            <a:ext cx="10515600" cy="3946849"/>
          </a:xfrm>
        </p:spPr>
        <p:txBody>
          <a:bodyPr vert="horz" lIns="91440" tIns="45720" rIns="91440" bIns="45720" rtlCol="0" anchor="t">
            <a:normAutofit/>
          </a:bodyPr>
          <a:lstStyle/>
          <a:p>
            <a:pPr marL="0" indent="0" algn="just">
              <a:buSzPts val="1200"/>
              <a:buNone/>
            </a:pPr>
            <a:r>
              <a:rPr lang="en-US" sz="2000" spc="-5" dirty="0">
                <a:latin typeface="Times New Roman"/>
                <a:ea typeface="+mn-lt"/>
                <a:cs typeface="+mn-lt"/>
              </a:rPr>
              <a:t>The primary objective of this study is to investigate the behavioral patterns of retail investors in the Indian equity market, with a focus on how market volatility influences their decision-making processes. Specifically, the study aims to: </a:t>
            </a:r>
            <a:endParaRPr lang="en-US" sz="2000" dirty="0">
              <a:latin typeface="Times New Roman"/>
              <a:ea typeface="+mn-lt"/>
              <a:cs typeface="+mn-lt"/>
            </a:endParaRPr>
          </a:p>
          <a:p>
            <a:pPr marL="342900" indent="-342900" algn="just">
              <a:buSzPts val="1200"/>
            </a:pPr>
            <a:r>
              <a:rPr lang="en-US" sz="2000" b="1" spc="-5" dirty="0">
                <a:latin typeface="Times New Roman"/>
                <a:ea typeface="+mn-lt"/>
                <a:cs typeface="+mn-lt"/>
              </a:rPr>
              <a:t>Examine Psychological Biases:</a:t>
            </a:r>
            <a:r>
              <a:rPr lang="en-US" sz="2000" spc="-5" dirty="0">
                <a:latin typeface="Times New Roman"/>
                <a:ea typeface="+mn-lt"/>
                <a:cs typeface="+mn-lt"/>
              </a:rPr>
              <a:t> Analyze how biases such as loss aversion, herding behavior, overconfidence, and anchoring affect retail investors’ trading decisions during volatile market periods.</a:t>
            </a:r>
            <a:endParaRPr lang="en-US" sz="2000" dirty="0">
              <a:latin typeface="Times New Roman"/>
              <a:ea typeface="Calibri"/>
              <a:cs typeface="Calibri"/>
            </a:endParaRPr>
          </a:p>
          <a:p>
            <a:pPr marL="342900" indent="-342900" algn="just">
              <a:buSzPts val="1200"/>
            </a:pPr>
            <a:r>
              <a:rPr lang="en-US" sz="2000" b="1" spc="-5" dirty="0">
                <a:latin typeface="Times New Roman"/>
                <a:ea typeface="+mn-lt"/>
                <a:cs typeface="+mn-lt"/>
              </a:rPr>
              <a:t>Analyze Trading and Portfolio Trends: </a:t>
            </a:r>
            <a:r>
              <a:rPr lang="en-US" sz="2000" spc="-5" dirty="0">
                <a:latin typeface="Times New Roman"/>
                <a:ea typeface="+mn-lt"/>
                <a:cs typeface="+mn-lt"/>
              </a:rPr>
              <a:t>Identify shifts in trading frequency and portfolio allocation (e.g., movement from stocks to safer assets like bonds and gold) in response to market fluctuations.</a:t>
            </a:r>
            <a:endParaRPr lang="en-US" sz="2000" spc="-5" dirty="0">
              <a:latin typeface="Times New Roman"/>
              <a:ea typeface="Calibri"/>
              <a:cs typeface="Calibri"/>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A1993BB-DDE1-012B-436B-2C889B3DB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6312" y="13106"/>
            <a:ext cx="2667000" cy="990600"/>
          </a:xfrm>
          <a:prstGeom prst="rect">
            <a:avLst/>
          </a:prstGeom>
        </p:spPr>
      </p:pic>
    </p:spTree>
    <p:extLst>
      <p:ext uri="{BB962C8B-B14F-4D97-AF65-F5344CB8AC3E}">
        <p14:creationId xmlns:p14="http://schemas.microsoft.com/office/powerpoint/2010/main" val="15856770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a:latin typeface="Times New Roman"/>
                <a:cs typeface="Arial"/>
              </a:rPr>
              <a:t>Research Methodology</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
        <p:nvSpPr>
          <p:cNvPr id="5" name="Rectangle 4"/>
          <p:cNvSpPr/>
          <p:nvPr/>
        </p:nvSpPr>
        <p:spPr>
          <a:xfrm>
            <a:off x="866955" y="1713541"/>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A1993BB-DDE1-012B-436B-2C889B3DB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6312" y="13106"/>
            <a:ext cx="2667000" cy="990600"/>
          </a:xfrm>
          <a:prstGeom prst="rect">
            <a:avLst/>
          </a:prstGeom>
        </p:spPr>
      </p:pic>
      <p:sp>
        <p:nvSpPr>
          <p:cNvPr id="9" name="Rectangle 2">
            <a:extLst>
              <a:ext uri="{FF2B5EF4-FFF2-40B4-BE49-F238E27FC236}">
                <a16:creationId xmlns:a16="http://schemas.microsoft.com/office/drawing/2014/main" id="{777D719C-4B4D-F51C-9BC1-5B70F487BD9F}"/>
              </a:ext>
            </a:extLst>
          </p:cNvPr>
          <p:cNvSpPr>
            <a:spLocks noGrp="1" noChangeArrowheads="1"/>
          </p:cNvSpPr>
          <p:nvPr>
            <p:ph idx="1"/>
          </p:nvPr>
        </p:nvSpPr>
        <p:spPr bwMode="auto">
          <a:xfrm>
            <a:off x="881333" y="1725513"/>
            <a:ext cx="11079910" cy="432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2000" b="1" dirty="0">
                <a:latin typeface="Times New Roman"/>
                <a:cs typeface="Times New Roman"/>
              </a:rPr>
              <a:t>Research Design</a:t>
            </a:r>
            <a:endParaRPr lang="en-US" sz="2000">
              <a:latin typeface="Times New Roman"/>
              <a:cs typeface="Times New Roman"/>
            </a:endParaRPr>
          </a:p>
          <a:p>
            <a:pPr>
              <a:buFont typeface="Arial"/>
              <a:buChar char="•"/>
            </a:pPr>
            <a:r>
              <a:rPr lang="en-US" sz="2000" dirty="0">
                <a:latin typeface="Times New Roman"/>
                <a:ea typeface="+mn-lt"/>
                <a:cs typeface="+mn-lt"/>
              </a:rPr>
              <a:t>The study follows a quantitative/qualitative/mixed-method approach.</a:t>
            </a:r>
            <a:endParaRPr lang="en-US" sz="2000" dirty="0">
              <a:latin typeface="Times New Roman"/>
              <a:ea typeface="Calibri"/>
              <a:cs typeface="Calibri"/>
            </a:endParaRPr>
          </a:p>
          <a:p>
            <a:pPr>
              <a:buFont typeface="Arial"/>
              <a:buChar char="•"/>
            </a:pPr>
            <a:r>
              <a:rPr lang="en-US" sz="2000" dirty="0">
                <a:latin typeface="Times New Roman"/>
                <a:ea typeface="+mn-lt"/>
                <a:cs typeface="+mn-lt"/>
              </a:rPr>
              <a:t>It focuses on analyzing behavioral patterns of retail investors in response to market volatility.</a:t>
            </a:r>
            <a:endParaRPr lang="en-US" sz="2000">
              <a:latin typeface="Times New Roman"/>
              <a:ea typeface="Calibri"/>
              <a:cs typeface="Calibri"/>
            </a:endParaRPr>
          </a:p>
          <a:p>
            <a:pPr marL="0" indent="0">
              <a:buNone/>
            </a:pPr>
            <a:r>
              <a:rPr lang="en-US" sz="2000" b="1" dirty="0">
                <a:latin typeface="Times New Roman"/>
                <a:cs typeface="Times New Roman"/>
              </a:rPr>
              <a:t> Data Collection Methods</a:t>
            </a:r>
            <a:endParaRPr lang="en-US" sz="2000" dirty="0">
              <a:latin typeface="Times New Roman"/>
              <a:ea typeface="Calibri"/>
              <a:cs typeface="Times New Roman"/>
            </a:endParaRPr>
          </a:p>
          <a:p>
            <a:pPr>
              <a:buFont typeface="Arial"/>
              <a:buChar char="•"/>
            </a:pPr>
            <a:r>
              <a:rPr lang="en-US" sz="2000" b="1" dirty="0">
                <a:latin typeface="Times New Roman"/>
                <a:ea typeface="+mn-lt"/>
                <a:cs typeface="+mn-lt"/>
              </a:rPr>
              <a:t>Primary Data:</a:t>
            </a:r>
            <a:r>
              <a:rPr lang="en-US" sz="2000" dirty="0">
                <a:latin typeface="Times New Roman"/>
                <a:ea typeface="+mn-lt"/>
                <a:cs typeface="+mn-lt"/>
              </a:rPr>
              <a:t>  Surveys, interviews, or investor questionnaires.</a:t>
            </a:r>
            <a:endParaRPr lang="en-US" sz="2000" dirty="0">
              <a:latin typeface="Times New Roman"/>
              <a:ea typeface="Calibri"/>
              <a:cs typeface="Calibri"/>
            </a:endParaRPr>
          </a:p>
          <a:p>
            <a:pPr>
              <a:buFont typeface="Arial"/>
              <a:buChar char="•"/>
            </a:pPr>
            <a:r>
              <a:rPr lang="en-US" sz="2000" b="1" dirty="0">
                <a:latin typeface="Times New Roman"/>
                <a:ea typeface="+mn-lt"/>
                <a:cs typeface="+mn-lt"/>
              </a:rPr>
              <a:t>Secondary Data:</a:t>
            </a:r>
            <a:r>
              <a:rPr lang="en-US" sz="2000" dirty="0">
                <a:latin typeface="Times New Roman"/>
                <a:ea typeface="+mn-lt"/>
                <a:cs typeface="+mn-lt"/>
              </a:rPr>
              <a:t> Market reports, stock performance data, past research studies, financial news, etc.</a:t>
            </a:r>
            <a:endParaRPr lang="en-US" sz="2000">
              <a:latin typeface="Times New Roman"/>
              <a:ea typeface="Calibri"/>
              <a:cs typeface="Calibri"/>
            </a:endParaRPr>
          </a:p>
          <a:p>
            <a:pPr marL="0" indent="0">
              <a:buNone/>
            </a:pPr>
            <a:r>
              <a:rPr lang="en-US" sz="2000" b="1" dirty="0">
                <a:latin typeface="Times New Roman"/>
                <a:cs typeface="Times New Roman"/>
              </a:rPr>
              <a:t> Sample Size &amp; Population</a:t>
            </a:r>
            <a:endParaRPr lang="en-US" sz="2000" dirty="0">
              <a:latin typeface="Times New Roman"/>
              <a:ea typeface="Calibri"/>
              <a:cs typeface="Times New Roman"/>
            </a:endParaRPr>
          </a:p>
          <a:p>
            <a:pPr>
              <a:buFont typeface="Arial"/>
              <a:buChar char="•"/>
            </a:pPr>
            <a:r>
              <a:rPr lang="en-US" sz="2000" dirty="0">
                <a:latin typeface="Times New Roman"/>
                <a:ea typeface="+mn-lt"/>
                <a:cs typeface="+mn-lt"/>
              </a:rPr>
              <a:t>The study includes </a:t>
            </a:r>
            <a:r>
              <a:rPr lang="en-US" sz="2000" b="1" dirty="0">
                <a:latin typeface="Times New Roman"/>
                <a:ea typeface="+mn-lt"/>
                <a:cs typeface="+mn-lt"/>
              </a:rPr>
              <a:t>[</a:t>
            </a:r>
            <a:r>
              <a:rPr lang="en-US" sz="2000" dirty="0">
                <a:latin typeface="Times New Roman"/>
                <a:ea typeface="+mn-lt"/>
                <a:cs typeface="+mn-lt"/>
              </a:rPr>
              <a:t>mention sample size] retail investors from [mention specific market or region].</a:t>
            </a:r>
            <a:endParaRPr lang="en-US" sz="2000" dirty="0">
              <a:latin typeface="Times New Roman"/>
              <a:ea typeface="Calibri"/>
              <a:cs typeface="Calibri"/>
            </a:endParaRPr>
          </a:p>
          <a:p>
            <a:pPr>
              <a:buFont typeface="Arial"/>
              <a:buChar char="•"/>
            </a:pPr>
            <a:r>
              <a:rPr lang="en-US" sz="2000" dirty="0">
                <a:latin typeface="Times New Roman"/>
                <a:ea typeface="+mn-lt"/>
                <a:cs typeface="+mn-lt"/>
              </a:rPr>
              <a:t>Participants are selected based on investment experience, risk tolerance, and frequency of trading.</a:t>
            </a:r>
            <a:endParaRPr lang="en-US" sz="2000">
              <a:latin typeface="Times New Roman"/>
              <a:ea typeface="Calibri"/>
              <a:cs typeface="Calibri"/>
            </a:endParaRPr>
          </a:p>
          <a:p>
            <a:pPr>
              <a:buFont typeface="Arial"/>
              <a:buChar char="•"/>
            </a:pPr>
            <a:endParaRPr lang="en-US" sz="2000" dirty="0">
              <a:latin typeface="Times New Roman"/>
              <a:cs typeface="Times New Roman"/>
            </a:endParaRPr>
          </a:p>
          <a:p>
            <a:pPr marL="0" indent="0">
              <a:lnSpc>
                <a:spcPct val="100000"/>
              </a:lnSpc>
              <a:spcBef>
                <a:spcPct val="0"/>
              </a:spcBef>
              <a:spcAft>
                <a:spcPct val="0"/>
              </a:spcAft>
              <a:buFont typeface="Arial"/>
              <a:buChar char="•"/>
            </a:pPr>
            <a:endParaRPr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92672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EFCC1-FCEE-E55B-3D12-06876CD5025C}"/>
              </a:ext>
            </a:extLst>
          </p:cNvPr>
          <p:cNvSpPr>
            <a:spLocks noGrp="1"/>
          </p:cNvSpPr>
          <p:nvPr>
            <p:ph type="ctrTitle"/>
          </p:nvPr>
        </p:nvSpPr>
        <p:spPr>
          <a:xfrm>
            <a:off x="830293" y="378335"/>
            <a:ext cx="10445150" cy="1262571"/>
          </a:xfrm>
          <a:solidFill>
            <a:schemeClr val="bg1"/>
          </a:solidFill>
          <a:ln>
            <a:solidFill>
              <a:schemeClr val="tx1">
                <a:lumMod val="75000"/>
                <a:lumOff val="25000"/>
              </a:schemeClr>
            </a:solidFill>
          </a:ln>
        </p:spPr>
        <p:txBody>
          <a:bodyPr vert="horz" lIns="91440" tIns="45720" rIns="91440" bIns="45720" rtlCol="0" anchor="ctr">
            <a:normAutofit/>
          </a:bodyPr>
          <a:lstStyle/>
          <a:p>
            <a:r>
              <a:rPr lang="en-US" sz="4400" dirty="0">
                <a:latin typeface="Times New Roman"/>
                <a:ea typeface="Calibri Light"/>
                <a:cs typeface="Calibri Light"/>
              </a:rPr>
              <a:t>Research Methodology</a:t>
            </a:r>
          </a:p>
        </p:txBody>
      </p:sp>
      <p:sp>
        <p:nvSpPr>
          <p:cNvPr id="3" name="Subtitle 2">
            <a:extLst>
              <a:ext uri="{FF2B5EF4-FFF2-40B4-BE49-F238E27FC236}">
                <a16:creationId xmlns:a16="http://schemas.microsoft.com/office/drawing/2014/main" id="{663693A0-AD43-91B7-B081-CE6DB3B8F639}"/>
              </a:ext>
            </a:extLst>
          </p:cNvPr>
          <p:cNvSpPr>
            <a:spLocks noGrp="1"/>
          </p:cNvSpPr>
          <p:nvPr>
            <p:ph type="subTitle" idx="1"/>
          </p:nvPr>
        </p:nvSpPr>
        <p:spPr>
          <a:xfrm>
            <a:off x="830293" y="1844405"/>
            <a:ext cx="10445150" cy="4211338"/>
          </a:xfrm>
          <a:ln>
            <a:solidFill>
              <a:schemeClr val="tx1">
                <a:lumMod val="75000"/>
                <a:lumOff val="25000"/>
              </a:schemeClr>
            </a:solidFill>
          </a:ln>
        </p:spPr>
        <p:txBody>
          <a:bodyPr vert="horz" lIns="91440" tIns="45720" rIns="91440" bIns="45720" rtlCol="0" anchor="t">
            <a:normAutofit/>
          </a:bodyPr>
          <a:lstStyle/>
          <a:p>
            <a:pPr algn="l"/>
            <a:r>
              <a:rPr lang="en-US" sz="2000" b="1" dirty="0">
                <a:latin typeface="Times New Roman"/>
                <a:cs typeface="Times New Roman"/>
              </a:rPr>
              <a:t>Data Analysis Techniques</a:t>
            </a:r>
            <a:endParaRPr lang="en-US" sz="2000">
              <a:latin typeface="Times New Roman"/>
              <a:ea typeface="Calibri"/>
              <a:cs typeface="Times New Roman"/>
            </a:endParaRPr>
          </a:p>
          <a:p>
            <a:pPr marL="285750" indent="-285750" algn="l">
              <a:buFont typeface="Arial"/>
              <a:buChar char="•"/>
            </a:pPr>
            <a:r>
              <a:rPr lang="en-US" sz="2000" b="1" dirty="0">
                <a:latin typeface="Times New Roman"/>
                <a:ea typeface="+mn-lt"/>
                <a:cs typeface="+mn-lt"/>
              </a:rPr>
              <a:t>Statistical Methods:</a:t>
            </a:r>
            <a:r>
              <a:rPr lang="en-US" sz="2000" dirty="0">
                <a:latin typeface="Times New Roman"/>
                <a:ea typeface="+mn-lt"/>
                <a:cs typeface="+mn-lt"/>
              </a:rPr>
              <a:t> Regression analysis, correlation studies, sentiment analysis, etc.</a:t>
            </a:r>
            <a:endParaRPr lang="en-US" sz="2000" dirty="0">
              <a:latin typeface="Times New Roman"/>
              <a:ea typeface="Calibri"/>
              <a:cs typeface="Calibri"/>
            </a:endParaRPr>
          </a:p>
          <a:p>
            <a:pPr marL="285750" indent="-285750" algn="l">
              <a:buFont typeface="Arial"/>
              <a:buChar char="•"/>
            </a:pPr>
            <a:r>
              <a:rPr lang="en-US" sz="2000" b="1" dirty="0">
                <a:latin typeface="Times New Roman"/>
                <a:ea typeface="+mn-lt"/>
                <a:cs typeface="+mn-lt"/>
              </a:rPr>
              <a:t>Visualization Tools:</a:t>
            </a:r>
            <a:r>
              <a:rPr lang="en-US" sz="2000" dirty="0">
                <a:latin typeface="Times New Roman"/>
                <a:ea typeface="+mn-lt"/>
                <a:cs typeface="+mn-lt"/>
              </a:rPr>
              <a:t> Graphs, histograms, and trend analysis.</a:t>
            </a:r>
            <a:endParaRPr lang="en-US" sz="2000" dirty="0">
              <a:latin typeface="Times New Roman"/>
              <a:ea typeface="Calibri"/>
              <a:cs typeface="Calibri"/>
            </a:endParaRPr>
          </a:p>
          <a:p>
            <a:pPr algn="l"/>
            <a:r>
              <a:rPr lang="en-US" sz="2000" b="1" dirty="0">
                <a:latin typeface="Times New Roman"/>
                <a:cs typeface="Times New Roman"/>
              </a:rPr>
              <a:t>Limitations of the Study</a:t>
            </a:r>
            <a:endParaRPr lang="en-US" sz="2000">
              <a:latin typeface="Times New Roman"/>
              <a:ea typeface="Calibri"/>
              <a:cs typeface="Times New Roman"/>
            </a:endParaRPr>
          </a:p>
          <a:p>
            <a:pPr marL="285750" indent="-285750" algn="l">
              <a:buFont typeface="Arial"/>
              <a:buChar char="•"/>
            </a:pPr>
            <a:r>
              <a:rPr lang="en-US" sz="2000" dirty="0">
                <a:latin typeface="Times New Roman"/>
                <a:ea typeface="+mn-lt"/>
                <a:cs typeface="+mn-lt"/>
              </a:rPr>
              <a:t>Data reliability constraints.</a:t>
            </a:r>
            <a:endParaRPr lang="en-US" sz="2000" dirty="0">
              <a:latin typeface="Times New Roman"/>
              <a:ea typeface="Calibri"/>
              <a:cs typeface="Calibri"/>
            </a:endParaRPr>
          </a:p>
          <a:p>
            <a:pPr marL="285750" indent="-285750" algn="l">
              <a:buFont typeface="Arial"/>
              <a:buChar char="•"/>
            </a:pPr>
            <a:r>
              <a:rPr lang="en-US" sz="2000" dirty="0">
                <a:latin typeface="Times New Roman"/>
                <a:ea typeface="+mn-lt"/>
                <a:cs typeface="+mn-lt"/>
              </a:rPr>
              <a:t>Potential survey biases.</a:t>
            </a:r>
            <a:endParaRPr lang="en-US" sz="2000" dirty="0">
              <a:latin typeface="Times New Roman"/>
              <a:ea typeface="Calibri"/>
              <a:cs typeface="Calibri"/>
            </a:endParaRPr>
          </a:p>
          <a:p>
            <a:pPr marL="285750" indent="-285750" algn="l">
              <a:buFont typeface="Arial"/>
              <a:buChar char="•"/>
            </a:pPr>
            <a:r>
              <a:rPr lang="en-US" sz="2000" dirty="0">
                <a:latin typeface="Times New Roman"/>
                <a:ea typeface="+mn-lt"/>
                <a:cs typeface="+mn-lt"/>
              </a:rPr>
              <a:t>Limited historical market data availability.</a:t>
            </a:r>
            <a:endParaRPr lang="en-US" sz="2000" dirty="0">
              <a:latin typeface="Times New Roman"/>
              <a:ea typeface="Calibri"/>
              <a:cs typeface="Calibri"/>
            </a:endParaRPr>
          </a:p>
          <a:p>
            <a:endParaRPr lang="en-US" dirty="0">
              <a:ea typeface="Calibri"/>
              <a:cs typeface="Calibri"/>
            </a:endParaRPr>
          </a:p>
        </p:txBody>
      </p:sp>
      <p:sp>
        <p:nvSpPr>
          <p:cNvPr id="4" name="Slide Number Placeholder 3">
            <a:extLst>
              <a:ext uri="{FF2B5EF4-FFF2-40B4-BE49-F238E27FC236}">
                <a16:creationId xmlns:a16="http://schemas.microsoft.com/office/drawing/2014/main" id="{C075BC50-032A-E28D-277D-5E6C02F349E6}"/>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105357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sz="4000">
                <a:latin typeface="Times New Roman"/>
                <a:cs typeface="Arial"/>
              </a:rPr>
              <a:t>Data Analysis &amp; Interpretation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
        <p:nvSpPr>
          <p:cNvPr id="5" name="Rectangle 4"/>
          <p:cNvSpPr/>
          <p:nvPr/>
        </p:nvSpPr>
        <p:spPr>
          <a:xfrm>
            <a:off x="838200" y="1803400"/>
            <a:ext cx="10515600" cy="4573677"/>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A1993BB-DDE1-012B-436B-2C889B3DB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6312" y="-1271"/>
            <a:ext cx="2667000" cy="990600"/>
          </a:xfrm>
          <a:prstGeom prst="rect">
            <a:avLst/>
          </a:prstGeom>
        </p:spPr>
      </p:pic>
      <p:sp>
        <p:nvSpPr>
          <p:cNvPr id="9" name="Rectangle 2">
            <a:extLst>
              <a:ext uri="{FF2B5EF4-FFF2-40B4-BE49-F238E27FC236}">
                <a16:creationId xmlns:a16="http://schemas.microsoft.com/office/drawing/2014/main" id="{9C254EB5-3F5C-5D86-251C-D4C16E1B5C9B}"/>
              </a:ext>
            </a:extLst>
          </p:cNvPr>
          <p:cNvSpPr>
            <a:spLocks noGrp="1" noChangeArrowheads="1"/>
          </p:cNvSpPr>
          <p:nvPr>
            <p:ph idx="1"/>
          </p:nvPr>
        </p:nvSpPr>
        <p:spPr bwMode="auto">
          <a:xfrm>
            <a:off x="895709" y="1977980"/>
            <a:ext cx="10379885"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2000" b="1" dirty="0">
                <a:latin typeface="Times New Roman"/>
                <a:cs typeface="Times New Roman"/>
              </a:rPr>
              <a:t>Investment Preferences &amp; Risk Appetite</a:t>
            </a:r>
            <a:endParaRPr lang="en-US" sz="2000" dirty="0">
              <a:latin typeface="Times New Roman"/>
              <a:cs typeface="Times New Roman"/>
            </a:endParaRPr>
          </a:p>
          <a:p>
            <a:r>
              <a:rPr lang="en-US" sz="2000" b="1" dirty="0">
                <a:latin typeface="Times New Roman"/>
                <a:ea typeface="+mn-lt"/>
                <a:cs typeface="+mn-lt"/>
              </a:rPr>
              <a:t>Observation:</a:t>
            </a:r>
            <a:r>
              <a:rPr lang="en-US" sz="2000" dirty="0">
                <a:latin typeface="Times New Roman"/>
                <a:ea typeface="+mn-lt"/>
                <a:cs typeface="+mn-lt"/>
              </a:rPr>
              <a:t> The majority of retail investors prefer equities and mutual funds over fixed-income securities.</a:t>
            </a:r>
            <a:endParaRPr lang="en-US" sz="2000" dirty="0">
              <a:latin typeface="Times New Roman"/>
              <a:cs typeface="Times New Roman"/>
            </a:endParaRPr>
          </a:p>
          <a:p>
            <a:r>
              <a:rPr lang="en-US" sz="2000" b="1" dirty="0">
                <a:latin typeface="Times New Roman"/>
                <a:ea typeface="+mn-lt"/>
                <a:cs typeface="+mn-lt"/>
              </a:rPr>
              <a:t>Interpretation:</a:t>
            </a:r>
            <a:r>
              <a:rPr lang="en-US" sz="2000" dirty="0">
                <a:latin typeface="Times New Roman"/>
                <a:ea typeface="+mn-lt"/>
                <a:cs typeface="+mn-lt"/>
              </a:rPr>
              <a:t> This suggests a growing interest in higher returns despite the risks involved, potentially influenced by greater financial literacy or market trends.</a:t>
            </a:r>
            <a:endParaRPr lang="en-US" sz="2000" dirty="0">
              <a:latin typeface="Times New Roman"/>
              <a:cs typeface="Times New Roman"/>
            </a:endParaRPr>
          </a:p>
          <a:p>
            <a:pPr marL="0" indent="0">
              <a:buNone/>
            </a:pPr>
            <a:r>
              <a:rPr lang="en-US" sz="2000" b="1" dirty="0">
                <a:latin typeface="Times New Roman"/>
                <a:cs typeface="Times New Roman"/>
              </a:rPr>
              <a:t>Trading Frequency &amp; Decision-Making</a:t>
            </a:r>
            <a:endParaRPr lang="en-US" sz="2000" dirty="0">
              <a:latin typeface="Times New Roman"/>
              <a:cs typeface="Times New Roman"/>
            </a:endParaRPr>
          </a:p>
          <a:p>
            <a:r>
              <a:rPr lang="en-US" sz="2000" b="1" dirty="0">
                <a:latin typeface="Times New Roman"/>
                <a:ea typeface="+mn-lt"/>
                <a:cs typeface="+mn-lt"/>
              </a:rPr>
              <a:t>Observation:</a:t>
            </a:r>
            <a:r>
              <a:rPr lang="en-US" sz="2000" dirty="0">
                <a:latin typeface="Times New Roman"/>
                <a:ea typeface="+mn-lt"/>
                <a:cs typeface="+mn-lt"/>
              </a:rPr>
              <a:t> A significant portion of investors trade frequently based on short-term market trends.</a:t>
            </a:r>
            <a:endParaRPr lang="en-US" sz="2000">
              <a:latin typeface="Times New Roman"/>
              <a:cs typeface="Times New Roman"/>
            </a:endParaRPr>
          </a:p>
          <a:p>
            <a:r>
              <a:rPr lang="en-US" sz="2000" b="1" dirty="0">
                <a:latin typeface="Times New Roman"/>
                <a:ea typeface="+mn-lt"/>
                <a:cs typeface="+mn-lt"/>
              </a:rPr>
              <a:t>Interpretation:</a:t>
            </a:r>
            <a:r>
              <a:rPr lang="en-US" sz="2000" dirty="0">
                <a:latin typeface="Times New Roman"/>
                <a:ea typeface="+mn-lt"/>
                <a:cs typeface="+mn-lt"/>
              </a:rPr>
              <a:t> This behavior may indicate overconfidence bias, where investors believe they can time the market effectively. However, frequent trading often leads to lower net returns due to transaction costs and poor timing.</a:t>
            </a:r>
            <a:endParaRPr lang="en-US" sz="2000">
              <a:latin typeface="Times New Roman"/>
              <a:cs typeface="Times New Roman"/>
            </a:endParaRPr>
          </a:p>
          <a:p>
            <a:pPr>
              <a:spcAft>
                <a:spcPts val="300"/>
              </a:spcAft>
            </a:pPr>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01954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1_Office Theme</vt:lpstr>
      <vt:lpstr>Contents Slide Master</vt:lpstr>
      <vt:lpstr>PowerPoint Presentation</vt:lpstr>
      <vt:lpstr>Introduction</vt:lpstr>
      <vt:lpstr>Introduction</vt:lpstr>
      <vt:lpstr>Review of Related Literature</vt:lpstr>
      <vt:lpstr>Review of Related Literature</vt:lpstr>
      <vt:lpstr>Objectives of the Study</vt:lpstr>
      <vt:lpstr>Research Methodology</vt:lpstr>
      <vt:lpstr>Research Methodology</vt:lpstr>
      <vt:lpstr>Data Analysis &amp; Interpretation</vt:lpstr>
      <vt:lpstr>Data Analysis &amp; Interpretation</vt:lpstr>
      <vt:lpstr>Future scope of the study</vt:lpstr>
      <vt:lpstr>Conclusion</vt:lpstr>
      <vt:lpstr>BIBLIOGRAPHY /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revision>150</cp:revision>
  <dcterms:created xsi:type="dcterms:W3CDTF">2019-01-09T10:33:58Z</dcterms:created>
  <dcterms:modified xsi:type="dcterms:W3CDTF">2025-04-03T17:55:59Z</dcterms:modified>
</cp:coreProperties>
</file>