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31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4630400" cy="8229600"/>
  <p:notesSz cx="8229600" cy="146304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Prata" panose="020B0604020202020204" charset="0"/>
      <p:regular r:id="rId22"/>
    </p:embeddedFont>
    <p:embeddedFont>
      <p:font typeface="Raleway" pitchFamily="2" charset="0"/>
      <p:regular r:id="rId23"/>
      <p:bold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71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introduces an interactive quiz game developed in the C programming language.
The game is designed to test and enhance knowledge in an engaging and fun way.
This presentation will be delivered by a team of four students from the Department of Electronics and Computer Engineering at Purwanchal Campus, Dharan.
The project was submitted on Falgun 27, 2081 to the Institute of Engineering, Tribhuvan University, Dharan, Nepal.</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ctrTitle"/>
          </p:nvPr>
        </p:nvSpPr>
        <p:spPr>
          <a:xfrm>
            <a:off x="1645920" y="2164086"/>
            <a:ext cx="11338560" cy="2190115"/>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1645920" y="4358641"/>
            <a:ext cx="11338560" cy="822960"/>
          </a:xfrm>
        </p:spPr>
        <p:txBody>
          <a:bodyPr>
            <a:normAutofit/>
          </a:bodyPr>
          <a:lstStyle>
            <a:lvl1pPr marL="0" indent="0" algn="l">
              <a:buNone/>
              <a:defRPr sz="240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9491473" y="5177194"/>
            <a:ext cx="3493008" cy="449570"/>
          </a:xfrm>
        </p:spPr>
        <p:txBody>
          <a:bodyPr/>
          <a:lstStyle/>
          <a:p>
            <a:fld id="{B61BEF0D-F0BB-DE4B-95CE-6DB70DBA9567}" type="datetimeFigureOut">
              <a:rPr lang="en-US" smtClean="0"/>
              <a:pPr/>
              <a:t>3/11/2025</a:t>
            </a:fld>
            <a:endParaRPr lang="en-US" dirty="0"/>
          </a:p>
        </p:txBody>
      </p:sp>
      <p:sp>
        <p:nvSpPr>
          <p:cNvPr id="5" name="Footer Placeholder 4"/>
          <p:cNvSpPr>
            <a:spLocks noGrp="1"/>
          </p:cNvSpPr>
          <p:nvPr>
            <p:ph type="ftr" sz="quarter" idx="11"/>
          </p:nvPr>
        </p:nvSpPr>
        <p:spPr>
          <a:xfrm>
            <a:off x="1645920" y="5188615"/>
            <a:ext cx="7680960" cy="438150"/>
          </a:xfrm>
        </p:spPr>
        <p:txBody>
          <a:bodyPr/>
          <a:lstStyle/>
          <a:p>
            <a:endParaRPr lang="en-US" dirty="0"/>
          </a:p>
        </p:txBody>
      </p:sp>
      <p:sp>
        <p:nvSpPr>
          <p:cNvPr id="6" name="Slide Number Placeholder 5"/>
          <p:cNvSpPr>
            <a:spLocks noGrp="1"/>
          </p:cNvSpPr>
          <p:nvPr>
            <p:ph type="sldNum" sz="quarter" idx="12"/>
          </p:nvPr>
        </p:nvSpPr>
        <p:spPr>
          <a:xfrm>
            <a:off x="9692640" y="1717040"/>
            <a:ext cx="329184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0603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32" y="5636833"/>
            <a:ext cx="12986441" cy="983226"/>
          </a:xfrm>
        </p:spPr>
        <p:txBody>
          <a:bodyPr anchor="b"/>
          <a:lstStyle>
            <a:lvl1pPr algn="l">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072" y="1129728"/>
            <a:ext cx="12986208" cy="4173793"/>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22960" y="6620059"/>
            <a:ext cx="12984480" cy="842363"/>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14975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822960" y="904239"/>
            <a:ext cx="12984480" cy="3362960"/>
          </a:xfrm>
        </p:spPr>
        <p:txBody>
          <a:bodyPr anchor="ctr"/>
          <a:lstStyle>
            <a:lvl1pPr algn="l">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229361" y="4378960"/>
            <a:ext cx="12156619" cy="1198880"/>
          </a:xfrm>
        </p:spPr>
        <p:txBody>
          <a:bodyPr anchor="ct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7201"/>
            <a:ext cx="3493008" cy="438150"/>
          </a:xfrm>
        </p:spPr>
        <p:txBody>
          <a:bodyPr/>
          <a:lstStyle>
            <a:lvl1pPr algn="r">
              <a:defRPr/>
            </a:lvl1pPr>
          </a:lstStyle>
          <a:p>
            <a:fld id="{B61BEF0D-F0BB-DE4B-95CE-6DB70DBA9567}" type="datetimeFigureOut">
              <a:rPr lang="en-US" smtClean="0"/>
              <a:pPr/>
              <a:t>3/11/2025</a:t>
            </a:fld>
            <a:endParaRPr lang="en-US" dirty="0"/>
          </a:p>
        </p:txBody>
      </p:sp>
      <p:sp>
        <p:nvSpPr>
          <p:cNvPr id="6" name="Footer Placeholder 5"/>
          <p:cNvSpPr>
            <a:spLocks noGrp="1"/>
          </p:cNvSpPr>
          <p:nvPr>
            <p:ph type="ftr" sz="quarter" idx="11"/>
          </p:nvPr>
        </p:nvSpPr>
        <p:spPr>
          <a:xfrm>
            <a:off x="822960" y="45593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69823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1229361" y="904240"/>
            <a:ext cx="12181840" cy="3125394"/>
          </a:xfrm>
        </p:spPr>
        <p:txBody>
          <a:bodyPr anchor="ctr"/>
          <a:lstStyle>
            <a:lvl1pPr algn="l">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1564638" y="4038668"/>
            <a:ext cx="11511283" cy="53333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229361" y="4751835"/>
            <a:ext cx="12181840" cy="815845"/>
          </a:xfrm>
        </p:spPr>
        <p:txBody>
          <a:bodyPr anchor="ct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7201"/>
            <a:ext cx="3493008" cy="438150"/>
          </a:xfrm>
        </p:spPr>
        <p:txBody>
          <a:bodyPr/>
          <a:lstStyle>
            <a:lvl1pPr algn="r">
              <a:defRPr/>
            </a:lvl1pPr>
          </a:lstStyle>
          <a:p>
            <a:fld id="{B61BEF0D-F0BB-DE4B-95CE-6DB70DBA9567}" type="datetimeFigureOut">
              <a:rPr lang="en-US" smtClean="0"/>
              <a:pPr/>
              <a:t>3/11/2025</a:t>
            </a:fld>
            <a:endParaRPr lang="en-US" dirty="0"/>
          </a:p>
        </p:txBody>
      </p:sp>
      <p:sp>
        <p:nvSpPr>
          <p:cNvPr id="6" name="Footer Placeholder 5"/>
          <p:cNvSpPr>
            <a:spLocks noGrp="1"/>
          </p:cNvSpPr>
          <p:nvPr>
            <p:ph type="ftr" sz="quarter" idx="11"/>
          </p:nvPr>
        </p:nvSpPr>
        <p:spPr>
          <a:xfrm>
            <a:off x="822960" y="45593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D57F1E4F-1CFF-5643-939E-217C01CDF565}" type="slidenum">
              <a:rPr lang="en-US" smtClean="0"/>
              <a:pPr/>
              <a:t>‹#›</a:t>
            </a:fld>
            <a:endParaRPr lang="en-US" dirty="0"/>
          </a:p>
        </p:txBody>
      </p:sp>
      <p:sp>
        <p:nvSpPr>
          <p:cNvPr id="9" name="TextBox 8"/>
          <p:cNvSpPr txBox="1"/>
          <p:nvPr/>
        </p:nvSpPr>
        <p:spPr>
          <a:xfrm>
            <a:off x="571500" y="112014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0" name="TextBox 9"/>
          <p:cNvSpPr txBox="1"/>
          <p:nvPr/>
        </p:nvSpPr>
        <p:spPr>
          <a:xfrm>
            <a:off x="13181076" y="324154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9961486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1229394" y="1349642"/>
            <a:ext cx="12175423" cy="3014202"/>
          </a:xfrm>
        </p:spPr>
        <p:txBody>
          <a:bodyPr anchor="b"/>
          <a:lstStyle>
            <a:lvl1pPr algn="l">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229360" y="4377979"/>
            <a:ext cx="12173585" cy="1199862"/>
          </a:xfrm>
        </p:spPr>
        <p:txBody>
          <a:bodyPr anchor="t"/>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4660"/>
            <a:ext cx="3493008" cy="438150"/>
          </a:xfrm>
        </p:spPr>
        <p:txBody>
          <a:bodyPr/>
          <a:lstStyle>
            <a:lvl1pPr algn="r">
              <a:defRPr/>
            </a:lvl1pPr>
          </a:lstStyle>
          <a:p>
            <a:fld id="{B61BEF0D-F0BB-DE4B-95CE-6DB70DBA9567}" type="datetimeFigureOut">
              <a:rPr lang="en-US" smtClean="0"/>
              <a:pPr/>
              <a:t>3/11/2025</a:t>
            </a:fld>
            <a:endParaRPr lang="en-US" dirty="0"/>
          </a:p>
        </p:txBody>
      </p:sp>
      <p:sp>
        <p:nvSpPr>
          <p:cNvPr id="6" name="Footer Placeholder 5"/>
          <p:cNvSpPr>
            <a:spLocks noGrp="1"/>
          </p:cNvSpPr>
          <p:nvPr>
            <p:ph type="ftr" sz="quarter" idx="11"/>
          </p:nvPr>
        </p:nvSpPr>
        <p:spPr>
          <a:xfrm>
            <a:off x="822960" y="45466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53949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474721" y="914400"/>
            <a:ext cx="10332719" cy="156464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22960" y="2642496"/>
            <a:ext cx="4147718" cy="740784"/>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822959" y="3485478"/>
            <a:ext cx="4147718" cy="3976958"/>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242560" y="2641600"/>
            <a:ext cx="4147718" cy="751841"/>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240230" y="3484880"/>
            <a:ext cx="4147718" cy="3977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662160" y="2631439"/>
            <a:ext cx="4147718" cy="751841"/>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662161" y="3485478"/>
            <a:ext cx="4147718" cy="3976958"/>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50587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474721" y="914400"/>
            <a:ext cx="10332719" cy="155448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26342" y="5029201"/>
            <a:ext cx="4141898"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826342" y="2834640"/>
            <a:ext cx="4141898"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826342" y="5848518"/>
            <a:ext cx="4141898"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249116" y="5029201"/>
            <a:ext cx="4138722"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249116" y="2834640"/>
            <a:ext cx="4138723"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249117" y="5848516"/>
            <a:ext cx="4138722"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659678" y="5029201"/>
            <a:ext cx="4147763"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659826" y="2834640"/>
            <a:ext cx="4137454"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659678" y="5848514"/>
            <a:ext cx="4142934"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2424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22960" y="2633471"/>
            <a:ext cx="12984480" cy="4828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799115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Vertical Title 1"/>
          <p:cNvSpPr>
            <a:spLocks noGrp="1"/>
          </p:cNvSpPr>
          <p:nvPr>
            <p:ph type="title" orient="vert"/>
          </p:nvPr>
        </p:nvSpPr>
        <p:spPr>
          <a:xfrm>
            <a:off x="11338560" y="894080"/>
            <a:ext cx="2468880" cy="468376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9360" y="894081"/>
            <a:ext cx="9845041" cy="4683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77342" y="455930"/>
            <a:ext cx="3493008" cy="438150"/>
          </a:xfrm>
        </p:spPr>
        <p:txBody>
          <a:bodyPr/>
          <a:lstStyle>
            <a:lvl1pPr algn="r">
              <a:defRPr/>
            </a:lvl1pPr>
          </a:lstStyle>
          <a:p>
            <a:fld id="{B61BEF0D-F0BB-DE4B-95CE-6DB70DBA9567}" type="datetimeFigureOut">
              <a:rPr lang="en-US" smtClean="0"/>
              <a:pPr/>
              <a:t>3/11/2025</a:t>
            </a:fld>
            <a:endParaRPr lang="en-US" dirty="0"/>
          </a:p>
        </p:txBody>
      </p:sp>
      <p:sp>
        <p:nvSpPr>
          <p:cNvPr id="5" name="Footer Placeholder 4"/>
          <p:cNvSpPr>
            <a:spLocks noGrp="1"/>
          </p:cNvSpPr>
          <p:nvPr>
            <p:ph type="ftr" sz="quarter" idx="11"/>
          </p:nvPr>
        </p:nvSpPr>
        <p:spPr>
          <a:xfrm>
            <a:off x="822960" y="457201"/>
            <a:ext cx="8389790" cy="438150"/>
          </a:xfrm>
        </p:spPr>
        <p:txBody>
          <a:bodyPr/>
          <a:lstStyle/>
          <a:p>
            <a:endParaRPr lang="en-US" dirty="0"/>
          </a:p>
        </p:txBody>
      </p:sp>
      <p:sp>
        <p:nvSpPr>
          <p:cNvPr id="6" name="Slide Number Placeholder 5"/>
          <p:cNvSpPr>
            <a:spLocks noGrp="1"/>
          </p:cNvSpPr>
          <p:nvPr>
            <p:ph type="sldNum" sz="quarter" idx="12"/>
          </p:nvPr>
        </p:nvSpPr>
        <p:spPr>
          <a:xfrm>
            <a:off x="13034942" y="457201"/>
            <a:ext cx="772498"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72872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772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55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63694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30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11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479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234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95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4952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10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96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822961" y="904240"/>
            <a:ext cx="12984479" cy="3362322"/>
          </a:xfrm>
        </p:spPr>
        <p:txBody>
          <a:bodyPr anchor="b">
            <a:normAutofit/>
          </a:bodyPr>
          <a:lstStyle>
            <a:lvl1pPr algn="r">
              <a:defRPr sz="4800"/>
            </a:lvl1pPr>
          </a:lstStyle>
          <a:p>
            <a:r>
              <a:rPr lang="en-US"/>
              <a:t>Click to edit Master title style</a:t>
            </a:r>
            <a:endParaRPr lang="en-US" dirty="0"/>
          </a:p>
        </p:txBody>
      </p:sp>
      <p:sp>
        <p:nvSpPr>
          <p:cNvPr id="3" name="Text Placeholder 2"/>
          <p:cNvSpPr>
            <a:spLocks noGrp="1"/>
          </p:cNvSpPr>
          <p:nvPr>
            <p:ph type="body" idx="1"/>
          </p:nvPr>
        </p:nvSpPr>
        <p:spPr>
          <a:xfrm>
            <a:off x="1229360" y="4370071"/>
            <a:ext cx="12588240" cy="1146810"/>
          </a:xfrm>
        </p:spPr>
        <p:txBody>
          <a:bodyPr>
            <a:normAutofit/>
          </a:bodyPr>
          <a:lstStyle>
            <a:lvl1pPr marL="0" indent="0" algn="r">
              <a:buNone/>
              <a:defRPr sz="264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377342" y="457201"/>
            <a:ext cx="3493008" cy="438150"/>
          </a:xfrm>
        </p:spPr>
        <p:txBody>
          <a:bodyPr/>
          <a:lstStyle>
            <a:lvl1pPr algn="r">
              <a:defRPr/>
            </a:lvl1pPr>
          </a:lstStyle>
          <a:p>
            <a:fld id="{B61BEF0D-F0BB-DE4B-95CE-6DB70DBA9567}" type="datetimeFigureOut">
              <a:rPr lang="en-US" smtClean="0"/>
              <a:pPr/>
              <a:t>3/11/2025</a:t>
            </a:fld>
            <a:endParaRPr lang="en-US" dirty="0"/>
          </a:p>
        </p:txBody>
      </p:sp>
      <p:sp>
        <p:nvSpPr>
          <p:cNvPr id="5" name="Footer Placeholder 4"/>
          <p:cNvSpPr>
            <a:spLocks noGrp="1"/>
          </p:cNvSpPr>
          <p:nvPr>
            <p:ph type="ftr" sz="quarter" idx="11"/>
          </p:nvPr>
        </p:nvSpPr>
        <p:spPr>
          <a:xfrm>
            <a:off x="822960" y="457202"/>
            <a:ext cx="8389790" cy="436878"/>
          </a:xfrm>
        </p:spPr>
        <p:txBody>
          <a:bodyPr/>
          <a:lstStyle/>
          <a:p>
            <a:endParaRPr lang="en-US" dirty="0"/>
          </a:p>
        </p:txBody>
      </p:sp>
      <p:sp>
        <p:nvSpPr>
          <p:cNvPr id="6" name="Slide Number Placeholder 5"/>
          <p:cNvSpPr>
            <a:spLocks noGrp="1"/>
          </p:cNvSpPr>
          <p:nvPr>
            <p:ph type="sldNum" sz="quarter" idx="12"/>
          </p:nvPr>
        </p:nvSpPr>
        <p:spPr>
          <a:xfrm>
            <a:off x="13034942" y="457201"/>
            <a:ext cx="772498"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1008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2633471"/>
            <a:ext cx="6400800" cy="48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633471"/>
            <a:ext cx="6400800" cy="48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580302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74720" y="914400"/>
            <a:ext cx="10332720" cy="15544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91" y="2620563"/>
            <a:ext cx="6095989" cy="988694"/>
          </a:xfrm>
        </p:spPr>
        <p:txBody>
          <a:bodyPr anchor="b">
            <a:norm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22961" y="3759200"/>
            <a:ext cx="6374130" cy="370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60" y="2620563"/>
            <a:ext cx="6126480" cy="988694"/>
          </a:xfrm>
        </p:spPr>
        <p:txBody>
          <a:bodyPr anchor="b">
            <a:norm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759200"/>
            <a:ext cx="6400800" cy="370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8212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3747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836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828800"/>
            <a:ext cx="4937760" cy="1920240"/>
          </a:xfrm>
        </p:spPr>
        <p:txBody>
          <a:bodyPr anchor="b"/>
          <a:lstStyle>
            <a:lvl1pPr algn="l">
              <a:defRPr sz="3840"/>
            </a:lvl1pPr>
          </a:lstStyle>
          <a:p>
            <a:r>
              <a:rPr lang="en-US"/>
              <a:t>Click to edit Master title style</a:t>
            </a:r>
            <a:endParaRPr lang="en-US" dirty="0"/>
          </a:p>
        </p:txBody>
      </p:sp>
      <p:sp>
        <p:nvSpPr>
          <p:cNvPr id="3" name="Content Placeholder 2"/>
          <p:cNvSpPr>
            <a:spLocks noGrp="1"/>
          </p:cNvSpPr>
          <p:nvPr>
            <p:ph idx="1"/>
          </p:nvPr>
        </p:nvSpPr>
        <p:spPr>
          <a:xfrm>
            <a:off x="5994698" y="896111"/>
            <a:ext cx="7812742" cy="65663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 y="3749039"/>
            <a:ext cx="4937760" cy="37133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321138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828800"/>
            <a:ext cx="8247888" cy="1920240"/>
          </a:xfrm>
        </p:spPr>
        <p:txBody>
          <a:bodyPr anchor="b"/>
          <a:lstStyle>
            <a:lvl1pPr algn="l">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3486" y="901490"/>
            <a:ext cx="4373954" cy="6560932"/>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22960" y="3749039"/>
            <a:ext cx="8247888" cy="37133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0518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0"/>
            <a:ext cx="14630400" cy="1729740"/>
          </a:xfrm>
          <a:prstGeom prst="rect">
            <a:avLst/>
          </a:prstGeom>
        </p:spPr>
      </p:pic>
      <p:sp>
        <p:nvSpPr>
          <p:cNvPr id="2" name="Title Placeholder 1"/>
          <p:cNvSpPr>
            <a:spLocks noGrp="1"/>
          </p:cNvSpPr>
          <p:nvPr>
            <p:ph type="title"/>
          </p:nvPr>
        </p:nvSpPr>
        <p:spPr>
          <a:xfrm>
            <a:off x="3474720" y="917247"/>
            <a:ext cx="10332720" cy="1551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633473"/>
            <a:ext cx="12984480" cy="48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14432" y="7627621"/>
            <a:ext cx="3493008"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B61BEF0D-F0BB-DE4B-95CE-6DB70DBA9567}" type="datetimeFigureOut">
              <a:rPr lang="en-US" smtClean="0"/>
              <a:pPr/>
              <a:t>3/11/2025</a:t>
            </a:fld>
            <a:endParaRPr lang="en-US" dirty="0"/>
          </a:p>
        </p:txBody>
      </p:sp>
      <p:sp>
        <p:nvSpPr>
          <p:cNvPr id="5" name="Footer Placeholder 4"/>
          <p:cNvSpPr>
            <a:spLocks noGrp="1"/>
          </p:cNvSpPr>
          <p:nvPr>
            <p:ph type="ftr" sz="quarter" idx="3"/>
          </p:nvPr>
        </p:nvSpPr>
        <p:spPr>
          <a:xfrm>
            <a:off x="822960" y="7627015"/>
            <a:ext cx="9326880" cy="438150"/>
          </a:xfrm>
          <a:prstGeom prst="rect">
            <a:avLst/>
          </a:prstGeom>
        </p:spPr>
        <p:txBody>
          <a:bodyPr vert="horz" lIns="91440" tIns="45720" rIns="91440" bIns="45720" rtlCol="0" anchor="ctr"/>
          <a:lstStyle>
            <a:lvl1pPr algn="l">
              <a:defRPr sz="12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5600" y="457201"/>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9960693"/>
      </p:ext>
    </p:extLst>
  </p:cSld>
  <p:clrMap bg1="dk1" tx1="lt1" bg2="dk2" tx2="lt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Lst>
  <p:hf sldNum="0" hdr="0" ftr="0" dt="0"/>
  <p:txStyles>
    <p:titleStyle>
      <a:lvl1pPr algn="r" defTabSz="1097280" rtl="0" eaLnBrk="1" latinLnBrk="0" hangingPunct="1">
        <a:lnSpc>
          <a:spcPct val="90000"/>
        </a:lnSpc>
        <a:spcBef>
          <a:spcPct val="0"/>
        </a:spcBef>
        <a:buNone/>
        <a:defRPr sz="4800" kern="1200" cap="all" baseline="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264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1371600"/>
            <a:ext cx="5486400" cy="5486400"/>
          </a:xfrm>
          <a:prstGeom prst="rect">
            <a:avLst/>
          </a:prstGeom>
        </p:spPr>
      </p:pic>
      <p:sp>
        <p:nvSpPr>
          <p:cNvPr id="4" name="Text 0"/>
          <p:cNvSpPr/>
          <p:nvPr/>
        </p:nvSpPr>
        <p:spPr>
          <a:xfrm>
            <a:off x="6197203" y="620554"/>
            <a:ext cx="7143631" cy="634722"/>
          </a:xfrm>
          <a:prstGeom prst="rect">
            <a:avLst/>
          </a:prstGeom>
          <a:noFill/>
          <a:ln/>
        </p:spPr>
        <p:txBody>
          <a:bodyPr wrap="none" lIns="0" tIns="0" rIns="0" bIns="0" rtlCol="0" anchor="t"/>
          <a:lstStyle/>
          <a:p>
            <a:pPr marL="0" indent="0">
              <a:lnSpc>
                <a:spcPts val="4950"/>
              </a:lnSpc>
              <a:buNone/>
            </a:pPr>
            <a:r>
              <a:rPr lang="en-US" sz="3950" u="sng" dirty="0">
                <a:solidFill>
                  <a:srgbClr val="F2E782"/>
                </a:solidFill>
                <a:latin typeface="Prata" pitchFamily="34" charset="0"/>
                <a:ea typeface="Prata" pitchFamily="34" charset="-122"/>
                <a:cs typeface="Prata" pitchFamily="34" charset="-120"/>
              </a:rPr>
              <a:t>QUIZ C: An Interactive Game</a:t>
            </a:r>
            <a:endParaRPr lang="en-US" sz="3950" u="sng" dirty="0"/>
          </a:p>
        </p:txBody>
      </p:sp>
      <p:sp>
        <p:nvSpPr>
          <p:cNvPr id="5" name="Text 1"/>
          <p:cNvSpPr/>
          <p:nvPr/>
        </p:nvSpPr>
        <p:spPr>
          <a:xfrm>
            <a:off x="6197203" y="1559838"/>
            <a:ext cx="7722394" cy="649843"/>
          </a:xfrm>
          <a:prstGeom prst="rect">
            <a:avLst/>
          </a:prstGeom>
          <a:noFill/>
          <a:ln/>
        </p:spPr>
        <p:txBody>
          <a:bodyPr wrap="square" lIns="0" tIns="0" rIns="0" bIns="0" rtlCol="0" anchor="t"/>
          <a:lstStyle/>
          <a:p>
            <a:pPr marL="342900" indent="-342900">
              <a:lnSpc>
                <a:spcPts val="2550"/>
              </a:lnSpc>
              <a:buSzPct val="100000"/>
              <a:buChar char="•"/>
            </a:pPr>
            <a:r>
              <a:rPr lang="en-US" sz="1550" dirty="0">
                <a:solidFill>
                  <a:srgbClr val="CFCBBF"/>
                </a:solidFill>
                <a:latin typeface="Raleway" pitchFamily="34" charset="0"/>
                <a:ea typeface="Raleway" pitchFamily="34" charset="-122"/>
                <a:cs typeface="Raleway" pitchFamily="34" charset="-120"/>
              </a:rPr>
              <a:t>This presentation introduces an interactive quiz game developed in the C programming language.</a:t>
            </a:r>
            <a:endParaRPr lang="en-US" sz="1550" dirty="0"/>
          </a:p>
        </p:txBody>
      </p:sp>
      <p:sp>
        <p:nvSpPr>
          <p:cNvPr id="6" name="Text 2"/>
          <p:cNvSpPr/>
          <p:nvPr/>
        </p:nvSpPr>
        <p:spPr>
          <a:xfrm>
            <a:off x="6197203" y="2280761"/>
            <a:ext cx="7722394" cy="649843"/>
          </a:xfrm>
          <a:prstGeom prst="rect">
            <a:avLst/>
          </a:prstGeom>
          <a:noFill/>
          <a:ln/>
        </p:spPr>
        <p:txBody>
          <a:bodyPr wrap="square" lIns="0" tIns="0" rIns="0" bIns="0" rtlCol="0" anchor="t"/>
          <a:lstStyle/>
          <a:p>
            <a:pPr marL="342900" indent="-342900">
              <a:lnSpc>
                <a:spcPts val="2550"/>
              </a:lnSpc>
              <a:buSzPct val="100000"/>
              <a:buChar char="•"/>
            </a:pPr>
            <a:r>
              <a:rPr lang="en-US" sz="1550" dirty="0">
                <a:solidFill>
                  <a:srgbClr val="CFCBBF"/>
                </a:solidFill>
                <a:latin typeface="Raleway" pitchFamily="34" charset="0"/>
                <a:ea typeface="Raleway" pitchFamily="34" charset="-122"/>
                <a:cs typeface="Raleway" pitchFamily="34" charset="-120"/>
              </a:rPr>
              <a:t>The game is designed to test and enhance knowledge in an engaging and fun way.</a:t>
            </a:r>
            <a:endParaRPr lang="en-US" sz="1550" dirty="0"/>
          </a:p>
        </p:txBody>
      </p:sp>
      <p:sp>
        <p:nvSpPr>
          <p:cNvPr id="7" name="Text 3"/>
          <p:cNvSpPr/>
          <p:nvPr/>
        </p:nvSpPr>
        <p:spPr>
          <a:xfrm>
            <a:off x="6197203" y="3001685"/>
            <a:ext cx="7722394" cy="974765"/>
          </a:xfrm>
          <a:prstGeom prst="rect">
            <a:avLst/>
          </a:prstGeom>
          <a:noFill/>
          <a:ln/>
        </p:spPr>
        <p:txBody>
          <a:bodyPr wrap="square" lIns="0" tIns="0" rIns="0" bIns="0" rtlCol="0" anchor="t"/>
          <a:lstStyle/>
          <a:p>
            <a:pPr marL="342900" indent="-342900">
              <a:lnSpc>
                <a:spcPts val="2550"/>
              </a:lnSpc>
              <a:buSzPct val="100000"/>
              <a:buChar char="•"/>
            </a:pPr>
            <a:r>
              <a:rPr lang="en-US" sz="1550" dirty="0">
                <a:solidFill>
                  <a:srgbClr val="CFCBBF"/>
                </a:solidFill>
                <a:latin typeface="Raleway" pitchFamily="34" charset="0"/>
                <a:ea typeface="Raleway" pitchFamily="34" charset="-122"/>
                <a:cs typeface="Raleway" pitchFamily="34" charset="-120"/>
              </a:rPr>
              <a:t>The presentation will be delivered by a team of four students from the Department of Electronics and Computer Engineering at Purwanchal Campus, Dharan.</a:t>
            </a:r>
            <a:endParaRPr lang="en-US" sz="1550" dirty="0"/>
          </a:p>
        </p:txBody>
      </p:sp>
      <p:sp>
        <p:nvSpPr>
          <p:cNvPr id="8" name="Text 4"/>
          <p:cNvSpPr/>
          <p:nvPr/>
        </p:nvSpPr>
        <p:spPr>
          <a:xfrm>
            <a:off x="6197203" y="4047530"/>
            <a:ext cx="7722394" cy="649843"/>
          </a:xfrm>
          <a:prstGeom prst="rect">
            <a:avLst/>
          </a:prstGeom>
          <a:noFill/>
          <a:ln/>
        </p:spPr>
        <p:txBody>
          <a:bodyPr wrap="square" lIns="0" tIns="0" rIns="0" bIns="0" rtlCol="0" anchor="t"/>
          <a:lstStyle/>
          <a:p>
            <a:pPr marL="342900" indent="-342900">
              <a:lnSpc>
                <a:spcPts val="2550"/>
              </a:lnSpc>
              <a:buSzPct val="100000"/>
              <a:buChar char="•"/>
            </a:pPr>
            <a:r>
              <a:rPr lang="en-US" sz="1550" dirty="0">
                <a:solidFill>
                  <a:srgbClr val="CFCBBF"/>
                </a:solidFill>
                <a:latin typeface="Raleway" pitchFamily="34" charset="0"/>
                <a:ea typeface="Raleway" pitchFamily="34" charset="-122"/>
                <a:cs typeface="Raleway" pitchFamily="34" charset="-120"/>
              </a:rPr>
              <a:t>The project was submitted on Falgun 27, 2081 to the Institute of Engineering, Purwanchal Campus, Dharan, Nepal.</a:t>
            </a:r>
            <a:endParaRPr lang="en-US" sz="1550" dirty="0"/>
          </a:p>
        </p:txBody>
      </p:sp>
      <p:sp>
        <p:nvSpPr>
          <p:cNvPr id="9" name="Text 5"/>
          <p:cNvSpPr/>
          <p:nvPr/>
        </p:nvSpPr>
        <p:spPr>
          <a:xfrm>
            <a:off x="6197203" y="5001935"/>
            <a:ext cx="2538651" cy="317302"/>
          </a:xfrm>
          <a:prstGeom prst="rect">
            <a:avLst/>
          </a:prstGeom>
          <a:noFill/>
          <a:ln/>
        </p:spPr>
        <p:txBody>
          <a:bodyPr wrap="none" lIns="0" tIns="0" rIns="0" bIns="0" rtlCol="0" anchor="t"/>
          <a:lstStyle/>
          <a:p>
            <a:pPr marL="0" indent="0">
              <a:lnSpc>
                <a:spcPts val="2450"/>
              </a:lnSpc>
              <a:buNone/>
            </a:pPr>
            <a:r>
              <a:rPr lang="en-US" sz="1950" dirty="0">
                <a:solidFill>
                  <a:srgbClr val="F2E782"/>
                </a:solidFill>
                <a:latin typeface="Prata" pitchFamily="34" charset="0"/>
                <a:ea typeface="Prata" pitchFamily="34" charset="-122"/>
                <a:cs typeface="Prata" pitchFamily="34" charset="-120"/>
              </a:rPr>
              <a:t>TEAM MEMBERS:</a:t>
            </a:r>
            <a:endParaRPr lang="en-US" sz="1950" dirty="0"/>
          </a:p>
        </p:txBody>
      </p:sp>
      <p:sp>
        <p:nvSpPr>
          <p:cNvPr id="10" name="Text 6"/>
          <p:cNvSpPr/>
          <p:nvPr/>
        </p:nvSpPr>
        <p:spPr>
          <a:xfrm>
            <a:off x="6197203" y="5623798"/>
            <a:ext cx="7722394" cy="324922"/>
          </a:xfrm>
          <a:prstGeom prst="rect">
            <a:avLst/>
          </a:prstGeom>
          <a:noFill/>
          <a:ln/>
        </p:spPr>
        <p:txBody>
          <a:bodyPr wrap="none" lIns="0" tIns="0" rIns="0" bIns="0" rtlCol="0" anchor="t"/>
          <a:lstStyle/>
          <a:p>
            <a:pPr marL="0" indent="0">
              <a:lnSpc>
                <a:spcPts val="2550"/>
              </a:lnSpc>
              <a:buNone/>
            </a:pPr>
            <a:r>
              <a:rPr lang="en-US" sz="1550" dirty="0">
                <a:solidFill>
                  <a:srgbClr val="CFCBBF"/>
                </a:solidFill>
                <a:latin typeface="Raleway" pitchFamily="34" charset="0"/>
                <a:ea typeface="Raleway" pitchFamily="34" charset="-122"/>
                <a:cs typeface="Raleway" pitchFamily="34" charset="-120"/>
              </a:rPr>
              <a:t>Anuj Kumar Thakur (PUR081BCT006)</a:t>
            </a:r>
            <a:endParaRPr lang="en-US" sz="1550" dirty="0"/>
          </a:p>
        </p:txBody>
      </p:sp>
      <p:sp>
        <p:nvSpPr>
          <p:cNvPr id="11" name="Text 7"/>
          <p:cNvSpPr/>
          <p:nvPr/>
        </p:nvSpPr>
        <p:spPr>
          <a:xfrm>
            <a:off x="6197203" y="6177201"/>
            <a:ext cx="7722394" cy="324922"/>
          </a:xfrm>
          <a:prstGeom prst="rect">
            <a:avLst/>
          </a:prstGeom>
          <a:noFill/>
          <a:ln/>
        </p:spPr>
        <p:txBody>
          <a:bodyPr wrap="none" lIns="0" tIns="0" rIns="0" bIns="0" rtlCol="0" anchor="t"/>
          <a:lstStyle/>
          <a:p>
            <a:pPr marL="0" indent="0">
              <a:lnSpc>
                <a:spcPts val="2550"/>
              </a:lnSpc>
              <a:buNone/>
            </a:pPr>
            <a:r>
              <a:rPr lang="en-US" sz="1550" dirty="0">
                <a:solidFill>
                  <a:srgbClr val="CFCBBF"/>
                </a:solidFill>
                <a:latin typeface="Raleway" pitchFamily="34" charset="0"/>
                <a:ea typeface="Raleway" pitchFamily="34" charset="-122"/>
                <a:cs typeface="Raleway" pitchFamily="34" charset="-120"/>
              </a:rPr>
              <a:t>Bikash Bist (PUR081BCT012)</a:t>
            </a:r>
            <a:endParaRPr lang="en-US" sz="1550" dirty="0"/>
          </a:p>
        </p:txBody>
      </p:sp>
      <p:sp>
        <p:nvSpPr>
          <p:cNvPr id="12" name="Text 8"/>
          <p:cNvSpPr/>
          <p:nvPr/>
        </p:nvSpPr>
        <p:spPr>
          <a:xfrm>
            <a:off x="6197203" y="6730603"/>
            <a:ext cx="7722394" cy="324922"/>
          </a:xfrm>
          <a:prstGeom prst="rect">
            <a:avLst/>
          </a:prstGeom>
          <a:noFill/>
          <a:ln/>
        </p:spPr>
        <p:txBody>
          <a:bodyPr wrap="none" lIns="0" tIns="0" rIns="0" bIns="0" rtlCol="0" anchor="t"/>
          <a:lstStyle/>
          <a:p>
            <a:pPr marL="0" indent="0">
              <a:lnSpc>
                <a:spcPts val="2550"/>
              </a:lnSpc>
              <a:buNone/>
            </a:pPr>
            <a:r>
              <a:rPr lang="en-US" sz="1550" dirty="0">
                <a:solidFill>
                  <a:srgbClr val="CFCBBF"/>
                </a:solidFill>
                <a:latin typeface="Raleway" pitchFamily="34" charset="0"/>
                <a:ea typeface="Raleway" pitchFamily="34" charset="-122"/>
                <a:cs typeface="Raleway" pitchFamily="34" charset="-120"/>
              </a:rPr>
              <a:t>Jigyasa Bhattarai (PUR081BCT024)</a:t>
            </a:r>
            <a:endParaRPr lang="en-US" sz="1550" dirty="0"/>
          </a:p>
        </p:txBody>
      </p:sp>
      <p:sp>
        <p:nvSpPr>
          <p:cNvPr id="13" name="Text 9"/>
          <p:cNvSpPr/>
          <p:nvPr/>
        </p:nvSpPr>
        <p:spPr>
          <a:xfrm>
            <a:off x="6197203" y="7284006"/>
            <a:ext cx="7722394" cy="324922"/>
          </a:xfrm>
          <a:prstGeom prst="rect">
            <a:avLst/>
          </a:prstGeom>
          <a:noFill/>
          <a:ln/>
        </p:spPr>
        <p:txBody>
          <a:bodyPr wrap="none" lIns="0" tIns="0" rIns="0" bIns="0" rtlCol="0" anchor="t"/>
          <a:lstStyle/>
          <a:p>
            <a:pPr marL="0" indent="0">
              <a:lnSpc>
                <a:spcPts val="2550"/>
              </a:lnSpc>
              <a:buNone/>
            </a:pPr>
            <a:r>
              <a:rPr lang="en-US" sz="1550" dirty="0">
                <a:solidFill>
                  <a:srgbClr val="CFCBBF"/>
                </a:solidFill>
                <a:latin typeface="Raleway" pitchFamily="34" charset="0"/>
                <a:ea typeface="Raleway" pitchFamily="34" charset="-122"/>
                <a:cs typeface="Raleway" pitchFamily="34" charset="-120"/>
              </a:rPr>
              <a:t>Aaditya Kumar Karn (PUR081BCT001)</a:t>
            </a:r>
            <a:endParaRPr lang="en-US" sz="1550" dirty="0"/>
          </a:p>
        </p:txBody>
      </p:sp>
      <p:sp>
        <p:nvSpPr>
          <p:cNvPr id="14" name="Rectangle 13">
            <a:extLst>
              <a:ext uri="{FF2B5EF4-FFF2-40B4-BE49-F238E27FC236}">
                <a16:creationId xmlns:a16="http://schemas.microsoft.com/office/drawing/2014/main" id="{C7D8E28E-7434-4D32-A2A5-B9C66E22CC63}"/>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ED4E00-468D-4F29-B366-37154127B426}"/>
              </a:ext>
            </a:extLst>
          </p:cNvPr>
          <p:cNvSpPr txBox="1"/>
          <p:nvPr/>
        </p:nvSpPr>
        <p:spPr>
          <a:xfrm>
            <a:off x="1204856" y="946673"/>
            <a:ext cx="3420932" cy="769441"/>
          </a:xfrm>
          <a:prstGeom prst="rect">
            <a:avLst/>
          </a:prstGeom>
          <a:noFill/>
        </p:spPr>
        <p:txBody>
          <a:bodyPr wrap="square" rtlCol="0">
            <a:spAutoFit/>
          </a:bodyPr>
          <a:lstStyle/>
          <a:p>
            <a:r>
              <a:rPr lang="en-US" sz="4400" b="1" dirty="0">
                <a:solidFill>
                  <a:schemeClr val="accent3">
                    <a:lumMod val="60000"/>
                    <a:lumOff val="40000"/>
                  </a:schemeClr>
                </a:solidFill>
                <a:latin typeface="Prata" panose="020B0604020202020204" charset="0"/>
              </a:rPr>
              <a:t>Conclusion</a:t>
            </a:r>
          </a:p>
        </p:txBody>
      </p:sp>
      <p:sp>
        <p:nvSpPr>
          <p:cNvPr id="6" name="TextBox 5">
            <a:extLst>
              <a:ext uri="{FF2B5EF4-FFF2-40B4-BE49-F238E27FC236}">
                <a16:creationId xmlns:a16="http://schemas.microsoft.com/office/drawing/2014/main" id="{00D0D266-C59A-4CFD-B37F-43275625A856}"/>
              </a:ext>
            </a:extLst>
          </p:cNvPr>
          <p:cNvSpPr txBox="1"/>
          <p:nvPr/>
        </p:nvSpPr>
        <p:spPr>
          <a:xfrm>
            <a:off x="1247887" y="1991141"/>
            <a:ext cx="11069620"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Raleway" pitchFamily="2" charset="0"/>
                <a:ea typeface="Calibri" panose="020F0502020204030204" pitchFamily="34" charset="0"/>
                <a:cs typeface="Calibri" panose="020F0502020204030204" pitchFamily="34" charset="0"/>
              </a:rPr>
              <a:t>In the</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development of this quiz game program has provided us valuable insights into various aspects of programming, including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file handling</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dynamic memory management</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user input validation</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time-based functionalities</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We have learned how to effectively utilize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structures</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to manage complex data like questions and options, and how to use functions like </a:t>
            </a:r>
            <a:r>
              <a:rPr kumimoji="0" lang="en-US" altLang="en-US" b="0" i="0" u="none" strike="noStrike" cap="none" normalizeH="0" baseline="0" dirty="0" err="1">
                <a:ln>
                  <a:noFill/>
                </a:ln>
                <a:solidFill>
                  <a:schemeClr val="tx1"/>
                </a:solidFill>
                <a:effectLst/>
                <a:latin typeface="Raleway" pitchFamily="2" charset="0"/>
                <a:ea typeface="Calibri" panose="020F0502020204030204" pitchFamily="34" charset="0"/>
                <a:cs typeface="Calibri" panose="020F0502020204030204" pitchFamily="34" charset="0"/>
              </a:rPr>
              <a:t>fopen</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chemeClr val="tx1"/>
                </a:solidFill>
                <a:effectLst/>
                <a:latin typeface="Raleway" pitchFamily="2" charset="0"/>
                <a:ea typeface="Calibri" panose="020F0502020204030204" pitchFamily="34" charset="0"/>
                <a:cs typeface="Calibri" panose="020F0502020204030204" pitchFamily="34" charset="0"/>
              </a:rPr>
              <a:t>fscanf</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and </a:t>
            </a:r>
            <a:r>
              <a:rPr kumimoji="0" lang="en-US" altLang="en-US" b="0" i="0" u="none" strike="noStrike" cap="none" normalizeH="0" baseline="0" dirty="0" err="1">
                <a:ln>
                  <a:noFill/>
                </a:ln>
                <a:solidFill>
                  <a:schemeClr val="tx1"/>
                </a:solidFill>
                <a:effectLst/>
                <a:latin typeface="Raleway" pitchFamily="2" charset="0"/>
                <a:ea typeface="Calibri" panose="020F0502020204030204" pitchFamily="34" charset="0"/>
                <a:cs typeface="Calibri" panose="020F0502020204030204" pitchFamily="34" charset="0"/>
              </a:rPr>
              <a:t>fprintf</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to interact with files for reading and writing data. Additionally, we explored how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lifelines</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timer-based challenges</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can be incorporated into the game to increase its interactivity and excitement.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We also gained hands-on experience in implementing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randomization</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(such as shuffling questions) and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dynamic resource management</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using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malloc()</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to allocate memory for storing questions. Moreover,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user interface</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improvements, such as adding colored text for better readability and adding a timer, have helped us understand how to enhance user experience through simple, but effective, console graphics.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Finally, the overall project has reinforced the importance of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modular programming</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code organization</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error handling</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to ensure the game runs smoothly and remains scalable. By adding features like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multiplayer support</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and </a:t>
            </a:r>
            <a:r>
              <a:rPr kumimoji="0" lang="en-US" altLang="en-US" b="1"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user profiles</a:t>
            </a:r>
            <a:r>
              <a:rPr kumimoji="0" lang="en-US" altLang="en-US"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 the game can be further expanded, demonstrating how this basic game can be evolved into a more sophisticated application in the future</a:t>
            </a:r>
            <a:r>
              <a:rPr kumimoji="0" lang="en-US" altLang="en-US" sz="1800" b="0" i="0" u="none" strike="noStrike" cap="none" normalizeH="0" baseline="0" dirty="0">
                <a:ln>
                  <a:noFill/>
                </a:ln>
                <a:solidFill>
                  <a:schemeClr val="tx1"/>
                </a:solidFill>
                <a:effectLst/>
                <a:latin typeface="Raleway" pitchFamily="2"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2419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96835" y="771049"/>
            <a:ext cx="4958120"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 </a:t>
            </a:r>
            <a:r>
              <a:rPr lang="en-US" sz="3200" dirty="0">
                <a:solidFill>
                  <a:srgbClr val="F2E782"/>
                </a:solidFill>
                <a:latin typeface="Prata" pitchFamily="34" charset="0"/>
                <a:ea typeface="Prata" pitchFamily="34" charset="-122"/>
                <a:cs typeface="Prata" pitchFamily="34" charset="-120"/>
              </a:rPr>
              <a:t>Future Enhancements</a:t>
            </a:r>
            <a:endParaRPr lang="en-US" sz="2200" dirty="0"/>
          </a:p>
        </p:txBody>
      </p:sp>
      <p:pic>
        <p:nvPicPr>
          <p:cNvPr id="3" name="Image 0" descr="preencoded.png"/>
          <p:cNvPicPr>
            <a:picLocks noChangeAspect="1"/>
          </p:cNvPicPr>
          <p:nvPr/>
        </p:nvPicPr>
        <p:blipFill>
          <a:blip r:embed="rId3"/>
          <a:stretch>
            <a:fillRect/>
          </a:stretch>
        </p:blipFill>
        <p:spPr>
          <a:xfrm>
            <a:off x="3475434" y="1465539"/>
            <a:ext cx="760928" cy="539949"/>
          </a:xfrm>
          <a:prstGeom prst="rect">
            <a:avLst/>
          </a:prstGeom>
        </p:spPr>
      </p:pic>
      <p:sp>
        <p:nvSpPr>
          <p:cNvPr id="4" name="Text 1"/>
          <p:cNvSpPr/>
          <p:nvPr/>
        </p:nvSpPr>
        <p:spPr>
          <a:xfrm>
            <a:off x="3776186" y="1660088"/>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1</a:t>
            </a:r>
            <a:endParaRPr lang="en-US" sz="1250" dirty="0"/>
          </a:p>
        </p:txBody>
      </p:sp>
      <p:sp>
        <p:nvSpPr>
          <p:cNvPr id="5" name="Text 2"/>
          <p:cNvSpPr/>
          <p:nvPr/>
        </p:nvSpPr>
        <p:spPr>
          <a:xfrm>
            <a:off x="4407573" y="1383417"/>
            <a:ext cx="1417558" cy="263574"/>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GUI</a:t>
            </a:r>
            <a:endParaRPr lang="en-US" sz="1400" dirty="0"/>
          </a:p>
        </p:txBody>
      </p:sp>
      <p:sp>
        <p:nvSpPr>
          <p:cNvPr id="6" name="Text 3"/>
          <p:cNvSpPr/>
          <p:nvPr/>
        </p:nvSpPr>
        <p:spPr>
          <a:xfrm>
            <a:off x="4349710" y="1691372"/>
            <a:ext cx="4230767" cy="200769"/>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Develop a graphical user interface (GUI) for a more visually appealing experience</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7" name="Shape 4"/>
          <p:cNvSpPr/>
          <p:nvPr/>
        </p:nvSpPr>
        <p:spPr>
          <a:xfrm>
            <a:off x="4264700" y="2015847"/>
            <a:ext cx="9940528" cy="7620"/>
          </a:xfrm>
          <a:prstGeom prst="roundRect">
            <a:avLst>
              <a:gd name="adj" fmla="val 223256"/>
            </a:avLst>
          </a:prstGeom>
          <a:solidFill>
            <a:srgbClr val="535455"/>
          </a:solidFill>
          <a:ln/>
        </p:spPr>
      </p:sp>
      <p:pic>
        <p:nvPicPr>
          <p:cNvPr id="8" name="Image 1" descr="preencoded.png"/>
          <p:cNvPicPr>
            <a:picLocks noChangeAspect="1"/>
          </p:cNvPicPr>
          <p:nvPr/>
        </p:nvPicPr>
        <p:blipFill>
          <a:blip r:embed="rId4"/>
          <a:stretch>
            <a:fillRect/>
          </a:stretch>
        </p:blipFill>
        <p:spPr>
          <a:xfrm>
            <a:off x="3094911" y="2033826"/>
            <a:ext cx="1521976" cy="653296"/>
          </a:xfrm>
          <a:prstGeom prst="rect">
            <a:avLst/>
          </a:prstGeom>
        </p:spPr>
      </p:pic>
      <p:sp>
        <p:nvSpPr>
          <p:cNvPr id="9" name="Text 5"/>
          <p:cNvSpPr/>
          <p:nvPr/>
        </p:nvSpPr>
        <p:spPr>
          <a:xfrm>
            <a:off x="3776186" y="2260759"/>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2</a:t>
            </a:r>
            <a:endParaRPr lang="en-US" sz="1250" dirty="0"/>
          </a:p>
        </p:txBody>
      </p:sp>
      <p:sp>
        <p:nvSpPr>
          <p:cNvPr id="10" name="Text 6"/>
          <p:cNvSpPr/>
          <p:nvPr/>
        </p:nvSpPr>
        <p:spPr>
          <a:xfrm>
            <a:off x="4669155" y="2179505"/>
            <a:ext cx="1417558" cy="100643"/>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File Management</a:t>
            </a:r>
            <a:endParaRPr lang="en-US" sz="1400" dirty="0"/>
          </a:p>
        </p:txBody>
      </p:sp>
      <p:sp>
        <p:nvSpPr>
          <p:cNvPr id="11" name="Text 7"/>
          <p:cNvSpPr/>
          <p:nvPr/>
        </p:nvSpPr>
        <p:spPr>
          <a:xfrm>
            <a:off x="4730234" y="2415926"/>
            <a:ext cx="4446389" cy="157848"/>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Implement structured file formats (CSV, JSON) for easier question bank management</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12" name="Shape 8"/>
          <p:cNvSpPr/>
          <p:nvPr/>
        </p:nvSpPr>
        <p:spPr>
          <a:xfrm>
            <a:off x="4645223" y="2697480"/>
            <a:ext cx="9560004" cy="7620"/>
          </a:xfrm>
          <a:prstGeom prst="roundRect">
            <a:avLst>
              <a:gd name="adj" fmla="val 223256"/>
            </a:avLst>
          </a:prstGeom>
          <a:solidFill>
            <a:srgbClr val="535455"/>
          </a:solidFill>
          <a:ln/>
        </p:spPr>
      </p:sp>
      <p:pic>
        <p:nvPicPr>
          <p:cNvPr id="13" name="Image 2" descr="preencoded.png"/>
          <p:cNvPicPr>
            <a:picLocks noChangeAspect="1"/>
          </p:cNvPicPr>
          <p:nvPr/>
        </p:nvPicPr>
        <p:blipFill>
          <a:blip r:embed="rId5"/>
          <a:stretch>
            <a:fillRect/>
          </a:stretch>
        </p:blipFill>
        <p:spPr>
          <a:xfrm>
            <a:off x="2714387" y="2715458"/>
            <a:ext cx="2283023" cy="653296"/>
          </a:xfrm>
          <a:prstGeom prst="rect">
            <a:avLst/>
          </a:prstGeom>
        </p:spPr>
      </p:pic>
      <p:sp>
        <p:nvSpPr>
          <p:cNvPr id="14" name="Text 9"/>
          <p:cNvSpPr/>
          <p:nvPr/>
        </p:nvSpPr>
        <p:spPr>
          <a:xfrm>
            <a:off x="3776186" y="2942392"/>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3</a:t>
            </a:r>
            <a:endParaRPr lang="en-US" sz="1250" dirty="0"/>
          </a:p>
        </p:txBody>
      </p:sp>
      <p:sp>
        <p:nvSpPr>
          <p:cNvPr id="15" name="Text 10"/>
          <p:cNvSpPr/>
          <p:nvPr/>
        </p:nvSpPr>
        <p:spPr>
          <a:xfrm>
            <a:off x="5110758" y="2828806"/>
            <a:ext cx="1417558"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Multiplayer Mode</a:t>
            </a:r>
            <a:endParaRPr lang="en-US" sz="1400" dirty="0"/>
          </a:p>
        </p:txBody>
      </p:sp>
      <p:sp>
        <p:nvSpPr>
          <p:cNvPr id="16" name="Text 11"/>
          <p:cNvSpPr/>
          <p:nvPr/>
        </p:nvSpPr>
        <p:spPr>
          <a:xfrm>
            <a:off x="5110758" y="3073956"/>
            <a:ext cx="3510558"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Add a multiplayer option for competitive or collaborative gameplay</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17" name="Shape 12"/>
          <p:cNvSpPr/>
          <p:nvPr/>
        </p:nvSpPr>
        <p:spPr>
          <a:xfrm>
            <a:off x="5025747" y="3379113"/>
            <a:ext cx="9179481" cy="7620"/>
          </a:xfrm>
          <a:prstGeom prst="roundRect">
            <a:avLst>
              <a:gd name="adj" fmla="val 223256"/>
            </a:avLst>
          </a:prstGeom>
          <a:solidFill>
            <a:srgbClr val="535455"/>
          </a:solidFill>
          <a:ln/>
        </p:spPr>
      </p:sp>
      <p:pic>
        <p:nvPicPr>
          <p:cNvPr id="18" name="Image 3" descr="preencoded.png"/>
          <p:cNvPicPr>
            <a:picLocks noChangeAspect="1"/>
          </p:cNvPicPr>
          <p:nvPr/>
        </p:nvPicPr>
        <p:blipFill>
          <a:blip r:embed="rId6"/>
          <a:stretch>
            <a:fillRect/>
          </a:stretch>
        </p:blipFill>
        <p:spPr>
          <a:xfrm>
            <a:off x="2333863" y="3397091"/>
            <a:ext cx="3044071" cy="653296"/>
          </a:xfrm>
          <a:prstGeom prst="rect">
            <a:avLst/>
          </a:prstGeom>
        </p:spPr>
      </p:pic>
      <p:sp>
        <p:nvSpPr>
          <p:cNvPr id="19" name="Text 13"/>
          <p:cNvSpPr/>
          <p:nvPr/>
        </p:nvSpPr>
        <p:spPr>
          <a:xfrm>
            <a:off x="3776186" y="3624024"/>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4</a:t>
            </a:r>
            <a:endParaRPr lang="en-US" sz="1250" dirty="0"/>
          </a:p>
        </p:txBody>
      </p:sp>
      <p:sp>
        <p:nvSpPr>
          <p:cNvPr id="20" name="Text 14"/>
          <p:cNvSpPr/>
          <p:nvPr/>
        </p:nvSpPr>
        <p:spPr>
          <a:xfrm>
            <a:off x="5491282" y="3510439"/>
            <a:ext cx="1417558"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Difficulty Levels</a:t>
            </a:r>
            <a:endParaRPr lang="en-US" sz="1400" dirty="0"/>
          </a:p>
        </p:txBody>
      </p:sp>
      <p:sp>
        <p:nvSpPr>
          <p:cNvPr id="21" name="Text 15"/>
          <p:cNvSpPr/>
          <p:nvPr/>
        </p:nvSpPr>
        <p:spPr>
          <a:xfrm>
            <a:off x="5491282" y="3755588"/>
            <a:ext cx="3639860"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Introduce difficulty settings to challenge players of varying skill levels</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22" name="Shape 16"/>
          <p:cNvSpPr/>
          <p:nvPr/>
        </p:nvSpPr>
        <p:spPr>
          <a:xfrm>
            <a:off x="5406271" y="4060746"/>
            <a:ext cx="8798957" cy="7620"/>
          </a:xfrm>
          <a:prstGeom prst="roundRect">
            <a:avLst>
              <a:gd name="adj" fmla="val 223256"/>
            </a:avLst>
          </a:prstGeom>
          <a:solidFill>
            <a:srgbClr val="535455"/>
          </a:solidFill>
          <a:ln/>
        </p:spPr>
      </p:sp>
      <p:pic>
        <p:nvPicPr>
          <p:cNvPr id="23" name="Image 4" descr="preencoded.png"/>
          <p:cNvPicPr>
            <a:picLocks noChangeAspect="1"/>
          </p:cNvPicPr>
          <p:nvPr/>
        </p:nvPicPr>
        <p:blipFill>
          <a:blip r:embed="rId7"/>
          <a:stretch>
            <a:fillRect/>
          </a:stretch>
        </p:blipFill>
        <p:spPr>
          <a:xfrm>
            <a:off x="1953458" y="4078724"/>
            <a:ext cx="3804999" cy="653296"/>
          </a:xfrm>
          <a:prstGeom prst="rect">
            <a:avLst/>
          </a:prstGeom>
        </p:spPr>
      </p:pic>
      <p:sp>
        <p:nvSpPr>
          <p:cNvPr id="24" name="Text 17"/>
          <p:cNvSpPr/>
          <p:nvPr/>
        </p:nvSpPr>
        <p:spPr>
          <a:xfrm>
            <a:off x="3776186" y="4305657"/>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5</a:t>
            </a:r>
            <a:endParaRPr lang="en-US" sz="1250" dirty="0"/>
          </a:p>
        </p:txBody>
      </p:sp>
      <p:sp>
        <p:nvSpPr>
          <p:cNvPr id="25" name="Text 18"/>
          <p:cNvSpPr/>
          <p:nvPr/>
        </p:nvSpPr>
        <p:spPr>
          <a:xfrm>
            <a:off x="5871805" y="4192072"/>
            <a:ext cx="1417558"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Advanced Lifelines</a:t>
            </a:r>
            <a:endParaRPr lang="en-US" sz="1400" dirty="0"/>
          </a:p>
        </p:txBody>
      </p:sp>
      <p:sp>
        <p:nvSpPr>
          <p:cNvPr id="26" name="Text 19"/>
          <p:cNvSpPr/>
          <p:nvPr/>
        </p:nvSpPr>
        <p:spPr>
          <a:xfrm>
            <a:off x="5871805" y="4437221"/>
            <a:ext cx="4296370"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Offer additional lifelines (Ask the Audience, Phone a Friend) for strategic gameplay</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27" name="Shape 20"/>
          <p:cNvSpPr/>
          <p:nvPr/>
        </p:nvSpPr>
        <p:spPr>
          <a:xfrm>
            <a:off x="5786795" y="4742378"/>
            <a:ext cx="8418433" cy="7620"/>
          </a:xfrm>
          <a:prstGeom prst="roundRect">
            <a:avLst>
              <a:gd name="adj" fmla="val 223256"/>
            </a:avLst>
          </a:prstGeom>
          <a:solidFill>
            <a:srgbClr val="535455"/>
          </a:solidFill>
          <a:ln/>
        </p:spPr>
      </p:sp>
      <p:pic>
        <p:nvPicPr>
          <p:cNvPr id="28" name="Image 5" descr="preencoded.png"/>
          <p:cNvPicPr>
            <a:picLocks noChangeAspect="1"/>
          </p:cNvPicPr>
          <p:nvPr/>
        </p:nvPicPr>
        <p:blipFill>
          <a:blip r:embed="rId8"/>
          <a:stretch>
            <a:fillRect/>
          </a:stretch>
        </p:blipFill>
        <p:spPr>
          <a:xfrm>
            <a:off x="1572935" y="4760357"/>
            <a:ext cx="4566047" cy="653296"/>
          </a:xfrm>
          <a:prstGeom prst="rect">
            <a:avLst/>
          </a:prstGeom>
        </p:spPr>
      </p:pic>
      <p:sp>
        <p:nvSpPr>
          <p:cNvPr id="29" name="Text 21"/>
          <p:cNvSpPr/>
          <p:nvPr/>
        </p:nvSpPr>
        <p:spPr>
          <a:xfrm>
            <a:off x="3776186" y="4987290"/>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6</a:t>
            </a:r>
            <a:endParaRPr lang="en-US" sz="1250" dirty="0"/>
          </a:p>
        </p:txBody>
      </p:sp>
      <p:sp>
        <p:nvSpPr>
          <p:cNvPr id="30" name="Text 22"/>
          <p:cNvSpPr/>
          <p:nvPr/>
        </p:nvSpPr>
        <p:spPr>
          <a:xfrm>
            <a:off x="6315103" y="4873541"/>
            <a:ext cx="1417558"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User Profiles</a:t>
            </a:r>
            <a:endParaRPr lang="en-US" sz="1400" dirty="0"/>
          </a:p>
        </p:txBody>
      </p:sp>
      <p:sp>
        <p:nvSpPr>
          <p:cNvPr id="31" name="Text 23"/>
          <p:cNvSpPr/>
          <p:nvPr/>
        </p:nvSpPr>
        <p:spPr>
          <a:xfrm>
            <a:off x="6252329" y="5118854"/>
            <a:ext cx="4429958"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Enable user profiles, progress tracking, and leaderboards for enhanced engagement.</a:t>
            </a:r>
            <a:endParaRPr lang="en-US" sz="1200" dirty="0"/>
          </a:p>
        </p:txBody>
      </p:sp>
      <p:sp>
        <p:nvSpPr>
          <p:cNvPr id="32" name="Shape 24"/>
          <p:cNvSpPr/>
          <p:nvPr/>
        </p:nvSpPr>
        <p:spPr>
          <a:xfrm>
            <a:off x="6167318" y="5424011"/>
            <a:ext cx="8037909" cy="7620"/>
          </a:xfrm>
          <a:prstGeom prst="roundRect">
            <a:avLst>
              <a:gd name="adj" fmla="val 223256"/>
            </a:avLst>
          </a:prstGeom>
          <a:solidFill>
            <a:srgbClr val="535455"/>
          </a:solidFill>
          <a:ln/>
        </p:spPr>
      </p:sp>
      <p:pic>
        <p:nvPicPr>
          <p:cNvPr id="33" name="Image 6" descr="preencoded.png"/>
          <p:cNvPicPr>
            <a:picLocks noChangeAspect="1"/>
          </p:cNvPicPr>
          <p:nvPr/>
        </p:nvPicPr>
        <p:blipFill>
          <a:blip r:embed="rId9"/>
          <a:stretch>
            <a:fillRect/>
          </a:stretch>
        </p:blipFill>
        <p:spPr>
          <a:xfrm>
            <a:off x="1192411" y="5441990"/>
            <a:ext cx="5327094" cy="653296"/>
          </a:xfrm>
          <a:prstGeom prst="rect">
            <a:avLst/>
          </a:prstGeom>
        </p:spPr>
      </p:pic>
      <p:sp>
        <p:nvSpPr>
          <p:cNvPr id="34" name="Text 25"/>
          <p:cNvSpPr/>
          <p:nvPr/>
        </p:nvSpPr>
        <p:spPr>
          <a:xfrm>
            <a:off x="3776186" y="5668923"/>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7</a:t>
            </a:r>
            <a:endParaRPr lang="en-US" sz="1250" dirty="0"/>
          </a:p>
        </p:txBody>
      </p:sp>
      <p:sp>
        <p:nvSpPr>
          <p:cNvPr id="35" name="Text 26"/>
          <p:cNvSpPr/>
          <p:nvPr/>
        </p:nvSpPr>
        <p:spPr>
          <a:xfrm>
            <a:off x="6632853" y="5555337"/>
            <a:ext cx="1417558"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Question Variety</a:t>
            </a:r>
            <a:endParaRPr lang="en-US" sz="1400" dirty="0"/>
          </a:p>
        </p:txBody>
      </p:sp>
      <p:sp>
        <p:nvSpPr>
          <p:cNvPr id="36" name="Text 27"/>
          <p:cNvSpPr/>
          <p:nvPr/>
        </p:nvSpPr>
        <p:spPr>
          <a:xfrm>
            <a:off x="6632853" y="5800487"/>
            <a:ext cx="3669863"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Expand question types and categories for a wider range of challenges.</a:t>
            </a:r>
            <a:endParaRPr lang="en-US" sz="1200" dirty="0"/>
          </a:p>
        </p:txBody>
      </p:sp>
      <p:sp>
        <p:nvSpPr>
          <p:cNvPr id="37" name="Shape 28"/>
          <p:cNvSpPr/>
          <p:nvPr/>
        </p:nvSpPr>
        <p:spPr>
          <a:xfrm>
            <a:off x="6547842" y="6105644"/>
            <a:ext cx="7657386" cy="7620"/>
          </a:xfrm>
          <a:prstGeom prst="roundRect">
            <a:avLst>
              <a:gd name="adj" fmla="val 223256"/>
            </a:avLst>
          </a:prstGeom>
          <a:solidFill>
            <a:srgbClr val="535455"/>
          </a:solidFill>
          <a:ln/>
        </p:spPr>
      </p:sp>
      <p:pic>
        <p:nvPicPr>
          <p:cNvPr id="38" name="Image 7" descr="preencoded.png"/>
          <p:cNvPicPr>
            <a:picLocks noChangeAspect="1"/>
          </p:cNvPicPr>
          <p:nvPr/>
        </p:nvPicPr>
        <p:blipFill>
          <a:blip r:embed="rId10"/>
          <a:stretch>
            <a:fillRect/>
          </a:stretch>
        </p:blipFill>
        <p:spPr>
          <a:xfrm>
            <a:off x="811887" y="6123623"/>
            <a:ext cx="6088142" cy="653296"/>
          </a:xfrm>
          <a:prstGeom prst="rect">
            <a:avLst/>
          </a:prstGeom>
        </p:spPr>
      </p:pic>
      <p:sp>
        <p:nvSpPr>
          <p:cNvPr id="39" name="Text 29"/>
          <p:cNvSpPr/>
          <p:nvPr/>
        </p:nvSpPr>
        <p:spPr>
          <a:xfrm>
            <a:off x="3776186" y="6350556"/>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8</a:t>
            </a:r>
            <a:endParaRPr lang="en-US" sz="1250" dirty="0"/>
          </a:p>
        </p:txBody>
      </p:sp>
      <p:sp>
        <p:nvSpPr>
          <p:cNvPr id="40" name="Text 30"/>
          <p:cNvSpPr/>
          <p:nvPr/>
        </p:nvSpPr>
        <p:spPr>
          <a:xfrm>
            <a:off x="7013377" y="6236970"/>
            <a:ext cx="1811774"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Cross-Platform Availability</a:t>
            </a:r>
            <a:endParaRPr lang="en-US" sz="1400" dirty="0"/>
          </a:p>
        </p:txBody>
      </p:sp>
      <p:sp>
        <p:nvSpPr>
          <p:cNvPr id="41" name="Text 31"/>
          <p:cNvSpPr/>
          <p:nvPr/>
        </p:nvSpPr>
        <p:spPr>
          <a:xfrm>
            <a:off x="7013377" y="6482120"/>
            <a:ext cx="2983825"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Make the game accessible on mobile and web platforms</a:t>
            </a:r>
            <a:r>
              <a:rPr lang="en-US" sz="850" dirty="0">
                <a:solidFill>
                  <a:srgbClr val="CFCBBF"/>
                </a:solidFill>
                <a:latin typeface="Raleway" pitchFamily="34" charset="0"/>
                <a:ea typeface="Raleway" pitchFamily="34" charset="-122"/>
                <a:cs typeface="Raleway" pitchFamily="34" charset="-120"/>
              </a:rPr>
              <a:t>.</a:t>
            </a:r>
            <a:endParaRPr lang="en-US" sz="850" dirty="0"/>
          </a:p>
        </p:txBody>
      </p:sp>
      <p:sp>
        <p:nvSpPr>
          <p:cNvPr id="42" name="Shape 32"/>
          <p:cNvSpPr/>
          <p:nvPr/>
        </p:nvSpPr>
        <p:spPr>
          <a:xfrm>
            <a:off x="6928366" y="6787277"/>
            <a:ext cx="7276862" cy="7620"/>
          </a:xfrm>
          <a:prstGeom prst="roundRect">
            <a:avLst>
              <a:gd name="adj" fmla="val 223256"/>
            </a:avLst>
          </a:prstGeom>
          <a:solidFill>
            <a:srgbClr val="535455"/>
          </a:solidFill>
          <a:ln/>
        </p:spPr>
      </p:sp>
      <p:pic>
        <p:nvPicPr>
          <p:cNvPr id="43" name="Image 8" descr="preencoded.png"/>
          <p:cNvPicPr>
            <a:picLocks noChangeAspect="1"/>
          </p:cNvPicPr>
          <p:nvPr/>
        </p:nvPicPr>
        <p:blipFill>
          <a:blip r:embed="rId11"/>
          <a:stretch>
            <a:fillRect/>
          </a:stretch>
        </p:blipFill>
        <p:spPr>
          <a:xfrm>
            <a:off x="431363" y="6805255"/>
            <a:ext cx="6849070" cy="653296"/>
          </a:xfrm>
          <a:prstGeom prst="rect">
            <a:avLst/>
          </a:prstGeom>
        </p:spPr>
      </p:pic>
      <p:sp>
        <p:nvSpPr>
          <p:cNvPr id="44" name="Text 33"/>
          <p:cNvSpPr/>
          <p:nvPr/>
        </p:nvSpPr>
        <p:spPr>
          <a:xfrm>
            <a:off x="3776186" y="7032188"/>
            <a:ext cx="159425" cy="199311"/>
          </a:xfrm>
          <a:prstGeom prst="rect">
            <a:avLst/>
          </a:prstGeom>
          <a:noFill/>
          <a:ln/>
        </p:spPr>
        <p:txBody>
          <a:bodyPr wrap="none" lIns="0" tIns="0" rIns="0" bIns="0" rtlCol="0" anchor="t"/>
          <a:lstStyle/>
          <a:p>
            <a:pPr marL="0" indent="0" algn="ctr">
              <a:lnSpc>
                <a:spcPts val="2000"/>
              </a:lnSpc>
              <a:buNone/>
            </a:pPr>
            <a:r>
              <a:rPr lang="en-US" sz="1250" dirty="0">
                <a:solidFill>
                  <a:srgbClr val="CFCBBF"/>
                </a:solidFill>
                <a:latin typeface="Prata" pitchFamily="34" charset="0"/>
                <a:ea typeface="Prata" pitchFamily="34" charset="-122"/>
                <a:cs typeface="Prata" pitchFamily="34" charset="-120"/>
              </a:rPr>
              <a:t>9</a:t>
            </a:r>
            <a:endParaRPr lang="en-US" sz="1250" dirty="0"/>
          </a:p>
        </p:txBody>
      </p:sp>
      <p:sp>
        <p:nvSpPr>
          <p:cNvPr id="45" name="Text 34"/>
          <p:cNvSpPr/>
          <p:nvPr/>
        </p:nvSpPr>
        <p:spPr>
          <a:xfrm>
            <a:off x="7393781" y="6918603"/>
            <a:ext cx="2063710" cy="177165"/>
          </a:xfrm>
          <a:prstGeom prst="rect">
            <a:avLst/>
          </a:prstGeom>
          <a:noFill/>
          <a:ln/>
        </p:spPr>
        <p:txBody>
          <a:bodyPr wrap="none" lIns="0" tIns="0" rIns="0" bIns="0" rtlCol="0" anchor="t"/>
          <a:lstStyle/>
          <a:p>
            <a:pPr marL="0" indent="0" algn="l">
              <a:lnSpc>
                <a:spcPts val="1350"/>
              </a:lnSpc>
              <a:buNone/>
            </a:pPr>
            <a:r>
              <a:rPr lang="en-US" sz="1400" dirty="0">
                <a:solidFill>
                  <a:srgbClr val="CFCBBF"/>
                </a:solidFill>
                <a:latin typeface="Prata" pitchFamily="34" charset="0"/>
                <a:ea typeface="Prata" pitchFamily="34" charset="-122"/>
                <a:cs typeface="Prata" pitchFamily="34" charset="-120"/>
              </a:rPr>
              <a:t>Audio &amp; Visual Enhancements</a:t>
            </a:r>
            <a:endParaRPr lang="en-US" sz="1400" dirty="0"/>
          </a:p>
        </p:txBody>
      </p:sp>
      <p:sp>
        <p:nvSpPr>
          <p:cNvPr id="46" name="Text 35"/>
          <p:cNvSpPr/>
          <p:nvPr/>
        </p:nvSpPr>
        <p:spPr>
          <a:xfrm>
            <a:off x="7393781" y="7163753"/>
            <a:ext cx="4989076" cy="181451"/>
          </a:xfrm>
          <a:prstGeom prst="rect">
            <a:avLst/>
          </a:prstGeom>
          <a:noFill/>
          <a:ln/>
        </p:spPr>
        <p:txBody>
          <a:bodyPr wrap="none" lIns="0" tIns="0" rIns="0" bIns="0" rtlCol="0" anchor="t"/>
          <a:lstStyle/>
          <a:p>
            <a:pPr marL="0" indent="0" algn="l">
              <a:lnSpc>
                <a:spcPts val="1400"/>
              </a:lnSpc>
              <a:buNone/>
            </a:pPr>
            <a:r>
              <a:rPr lang="en-US" sz="1200" dirty="0">
                <a:solidFill>
                  <a:srgbClr val="CFCBBF"/>
                </a:solidFill>
                <a:latin typeface="Raleway" pitchFamily="34" charset="0"/>
                <a:ea typeface="Raleway" pitchFamily="34" charset="-122"/>
                <a:cs typeface="Raleway" pitchFamily="34" charset="-120"/>
              </a:rPr>
              <a:t>Incorporate sound effects, background music, and voiceovers for a more immersive experience</a:t>
            </a:r>
            <a:r>
              <a:rPr lang="en-US" sz="1100" dirty="0">
                <a:solidFill>
                  <a:srgbClr val="CFCBBF"/>
                </a:solidFill>
                <a:latin typeface="Raleway" pitchFamily="34" charset="0"/>
                <a:ea typeface="Raleway" pitchFamily="34" charset="-122"/>
                <a:cs typeface="Raleway" pitchFamily="34" charset="-120"/>
              </a:rPr>
              <a:t>.</a:t>
            </a:r>
            <a:endParaRPr lang="en-US" sz="1100" dirty="0"/>
          </a:p>
        </p:txBody>
      </p:sp>
      <p:sp>
        <p:nvSpPr>
          <p:cNvPr id="48" name="Rectangle 47">
            <a:extLst>
              <a:ext uri="{FF2B5EF4-FFF2-40B4-BE49-F238E27FC236}">
                <a16:creationId xmlns:a16="http://schemas.microsoft.com/office/drawing/2014/main" id="{49FABDC3-905C-40B2-BCCF-0E56F22A7D00}"/>
              </a:ext>
            </a:extLst>
          </p:cNvPr>
          <p:cNvSpPr/>
          <p:nvPr/>
        </p:nvSpPr>
        <p:spPr>
          <a:xfrm>
            <a:off x="81023" y="7754630"/>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22665" y="86997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Introduction</a:t>
            </a:r>
            <a:endParaRPr lang="en-US" sz="4450" dirty="0"/>
          </a:p>
        </p:txBody>
      </p:sp>
      <p:sp>
        <p:nvSpPr>
          <p:cNvPr id="3" name="Text 1"/>
          <p:cNvSpPr/>
          <p:nvPr/>
        </p:nvSpPr>
        <p:spPr>
          <a:xfrm>
            <a:off x="987426" y="2073572"/>
            <a:ext cx="2835235" cy="354330"/>
          </a:xfrm>
          <a:prstGeom prst="rect">
            <a:avLst/>
          </a:prstGeom>
          <a:noFill/>
          <a:ln/>
        </p:spPr>
        <p:txBody>
          <a:bodyPr wrap="none" lIns="0" tIns="0" rIns="0" bIns="0" rtlCol="0" anchor="t"/>
          <a:lstStyle/>
          <a:p>
            <a:pPr marL="0" indent="0">
              <a:lnSpc>
                <a:spcPts val="2750"/>
              </a:lnSpc>
              <a:buNone/>
            </a:pPr>
            <a:r>
              <a:rPr lang="en-US" sz="2800" dirty="0">
                <a:solidFill>
                  <a:srgbClr val="F2E782"/>
                </a:solidFill>
                <a:latin typeface="Prata" pitchFamily="34" charset="0"/>
                <a:ea typeface="Prata" pitchFamily="34" charset="-122"/>
                <a:cs typeface="Prata" pitchFamily="34" charset="-120"/>
              </a:rPr>
              <a:t>Purpose</a:t>
            </a:r>
            <a:endParaRPr lang="en-US" sz="2800" dirty="0"/>
          </a:p>
        </p:txBody>
      </p:sp>
      <p:sp>
        <p:nvSpPr>
          <p:cNvPr id="4" name="Text 2"/>
          <p:cNvSpPr/>
          <p:nvPr/>
        </p:nvSpPr>
        <p:spPr>
          <a:xfrm>
            <a:off x="987427" y="2672358"/>
            <a:ext cx="12728573" cy="1451610"/>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Our quiz game provides an engaging and educational platform for users to test their knowledge in a fun and interactive way. It combines elements of learning and entertainment.</a:t>
            </a:r>
            <a:endParaRPr lang="en-US" sz="1750" dirty="0"/>
          </a:p>
        </p:txBody>
      </p:sp>
      <p:sp>
        <p:nvSpPr>
          <p:cNvPr id="5" name="Text 3"/>
          <p:cNvSpPr/>
          <p:nvPr/>
        </p:nvSpPr>
        <p:spPr>
          <a:xfrm>
            <a:off x="987427" y="4722754"/>
            <a:ext cx="2835235" cy="354330"/>
          </a:xfrm>
          <a:prstGeom prst="rect">
            <a:avLst/>
          </a:prstGeom>
          <a:noFill/>
          <a:ln/>
        </p:spPr>
        <p:txBody>
          <a:bodyPr wrap="none" lIns="0" tIns="0" rIns="0" bIns="0" rtlCol="0" anchor="t"/>
          <a:lstStyle/>
          <a:p>
            <a:pPr marL="0" indent="0">
              <a:lnSpc>
                <a:spcPts val="2750"/>
              </a:lnSpc>
              <a:buNone/>
            </a:pPr>
            <a:r>
              <a:rPr lang="en-US" sz="2800" dirty="0">
                <a:solidFill>
                  <a:srgbClr val="F2E782"/>
                </a:solidFill>
                <a:latin typeface="Prata" pitchFamily="34" charset="0"/>
                <a:ea typeface="Prata" pitchFamily="34" charset="-122"/>
                <a:cs typeface="Prata" pitchFamily="34" charset="-120"/>
              </a:rPr>
              <a:t>Features</a:t>
            </a:r>
            <a:endParaRPr lang="en-US" sz="2800" dirty="0"/>
          </a:p>
        </p:txBody>
      </p:sp>
      <p:sp>
        <p:nvSpPr>
          <p:cNvPr id="6" name="Text 4"/>
          <p:cNvSpPr/>
          <p:nvPr/>
        </p:nvSpPr>
        <p:spPr>
          <a:xfrm>
            <a:off x="987426" y="5410445"/>
            <a:ext cx="12836150"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game features multiple-choice questions, random question order for unique experiences, prize money incentives, and lifeline options to enhance gameplay.</a:t>
            </a:r>
            <a:endParaRPr lang="en-US" sz="1750" dirty="0"/>
          </a:p>
        </p:txBody>
      </p:sp>
      <p:sp>
        <p:nvSpPr>
          <p:cNvPr id="7" name="Rectangle 6">
            <a:extLst>
              <a:ext uri="{FF2B5EF4-FFF2-40B4-BE49-F238E27FC236}">
                <a16:creationId xmlns:a16="http://schemas.microsoft.com/office/drawing/2014/main" id="{55DB549C-A69E-4AF0-94D2-DA47A807E68D}"/>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3864" y="675799"/>
            <a:ext cx="4768096" cy="596027"/>
          </a:xfrm>
          <a:prstGeom prst="rect">
            <a:avLst/>
          </a:prstGeom>
          <a:noFill/>
          <a:ln/>
        </p:spPr>
        <p:txBody>
          <a:bodyPr wrap="none" lIns="0" tIns="0" rIns="0" bIns="0" rtlCol="0" anchor="t"/>
          <a:lstStyle/>
          <a:p>
            <a:pPr marL="0" indent="0">
              <a:lnSpc>
                <a:spcPts val="4650"/>
              </a:lnSpc>
              <a:buNone/>
            </a:pPr>
            <a:r>
              <a:rPr lang="en-US" sz="3750" dirty="0">
                <a:solidFill>
                  <a:srgbClr val="F2E782"/>
                </a:solidFill>
                <a:latin typeface="Prata" pitchFamily="34" charset="0"/>
                <a:ea typeface="Prata" pitchFamily="34" charset="-122"/>
                <a:cs typeface="Prata" pitchFamily="34" charset="-120"/>
              </a:rPr>
              <a:t>Libraries Used</a:t>
            </a:r>
            <a:endParaRPr lang="en-US" sz="3750" dirty="0"/>
          </a:p>
        </p:txBody>
      </p:sp>
      <p:sp>
        <p:nvSpPr>
          <p:cNvPr id="4" name="Shape 1"/>
          <p:cNvSpPr/>
          <p:nvPr/>
        </p:nvSpPr>
        <p:spPr>
          <a:xfrm>
            <a:off x="5959435" y="1450766"/>
            <a:ext cx="7809071" cy="5995988"/>
          </a:xfrm>
          <a:prstGeom prst="roundRect">
            <a:avLst>
              <a:gd name="adj" fmla="val 477"/>
            </a:avLst>
          </a:prstGeom>
          <a:noFill/>
          <a:ln w="7620">
            <a:solidFill>
              <a:srgbClr val="FFFFFF">
                <a:alpha val="24000"/>
              </a:srgbClr>
            </a:solidFill>
            <a:prstDash val="solid"/>
          </a:ln>
        </p:spPr>
      </p:sp>
      <p:sp>
        <p:nvSpPr>
          <p:cNvPr id="5" name="Shape 2"/>
          <p:cNvSpPr/>
          <p:nvPr/>
        </p:nvSpPr>
        <p:spPr>
          <a:xfrm>
            <a:off x="6146244" y="1641111"/>
            <a:ext cx="7793831" cy="549235"/>
          </a:xfrm>
          <a:prstGeom prst="rect">
            <a:avLst/>
          </a:prstGeom>
          <a:solidFill>
            <a:srgbClr val="FFFFFF">
              <a:alpha val="4000"/>
            </a:srgbClr>
          </a:solidFill>
          <a:ln/>
        </p:spPr>
      </p:sp>
      <p:sp>
        <p:nvSpPr>
          <p:cNvPr id="6" name="Text 3"/>
          <p:cNvSpPr/>
          <p:nvPr/>
        </p:nvSpPr>
        <p:spPr>
          <a:xfrm>
            <a:off x="6352103" y="1687473"/>
            <a:ext cx="3511868" cy="305157"/>
          </a:xfrm>
          <a:prstGeom prst="rect">
            <a:avLst/>
          </a:prstGeom>
          <a:noFill/>
          <a:ln/>
        </p:spPr>
        <p:txBody>
          <a:bodyPr wrap="none" lIns="0" tIns="0" rIns="0" bIns="0" rtlCol="0" anchor="t"/>
          <a:lstStyle/>
          <a:p>
            <a:pPr marL="0" indent="0">
              <a:lnSpc>
                <a:spcPts val="2400"/>
              </a:lnSpc>
              <a:buNone/>
            </a:pPr>
            <a:r>
              <a:rPr lang="en-US" sz="1500" b="1" dirty="0">
                <a:solidFill>
                  <a:srgbClr val="CFCBBF"/>
                </a:solidFill>
                <a:latin typeface="Raleway" pitchFamily="34" charset="0"/>
                <a:ea typeface="Raleway" pitchFamily="34" charset="-122"/>
                <a:cs typeface="Raleway" pitchFamily="34" charset="-120"/>
              </a:rPr>
              <a:t>Library</a:t>
            </a:r>
            <a:endParaRPr lang="en-US" sz="1500" dirty="0"/>
          </a:p>
        </p:txBody>
      </p:sp>
      <p:sp>
        <p:nvSpPr>
          <p:cNvPr id="7" name="Text 4"/>
          <p:cNvSpPr/>
          <p:nvPr/>
        </p:nvSpPr>
        <p:spPr>
          <a:xfrm>
            <a:off x="10252829" y="1687473"/>
            <a:ext cx="3511868" cy="305157"/>
          </a:xfrm>
          <a:prstGeom prst="rect">
            <a:avLst/>
          </a:prstGeom>
          <a:noFill/>
          <a:ln/>
        </p:spPr>
        <p:txBody>
          <a:bodyPr wrap="none" lIns="0" tIns="0" rIns="0" bIns="0" rtlCol="0" anchor="t"/>
          <a:lstStyle/>
          <a:p>
            <a:pPr marL="0" indent="0">
              <a:lnSpc>
                <a:spcPts val="2400"/>
              </a:lnSpc>
              <a:buNone/>
            </a:pPr>
            <a:r>
              <a:rPr lang="en-US" sz="1500" b="1" dirty="0">
                <a:solidFill>
                  <a:srgbClr val="CFCBBF"/>
                </a:solidFill>
                <a:latin typeface="Raleway" pitchFamily="34" charset="0"/>
                <a:ea typeface="Raleway" pitchFamily="34" charset="-122"/>
                <a:cs typeface="Raleway" pitchFamily="34" charset="-120"/>
              </a:rPr>
              <a:t>Purpose</a:t>
            </a:r>
            <a:endParaRPr lang="en-US" sz="1500" dirty="0"/>
          </a:p>
        </p:txBody>
      </p:sp>
      <p:sp>
        <p:nvSpPr>
          <p:cNvPr id="8" name="Shape 5"/>
          <p:cNvSpPr/>
          <p:nvPr/>
        </p:nvSpPr>
        <p:spPr>
          <a:xfrm>
            <a:off x="6161484" y="2114669"/>
            <a:ext cx="7793831" cy="854393"/>
          </a:xfrm>
          <a:prstGeom prst="rect">
            <a:avLst/>
          </a:prstGeom>
          <a:solidFill>
            <a:srgbClr val="000000">
              <a:alpha val="4000"/>
            </a:srgbClr>
          </a:solidFill>
          <a:ln/>
        </p:spPr>
      </p:sp>
      <p:sp>
        <p:nvSpPr>
          <p:cNvPr id="9" name="Text 6"/>
          <p:cNvSpPr/>
          <p:nvPr/>
        </p:nvSpPr>
        <p:spPr>
          <a:xfrm>
            <a:off x="6352103" y="2236708"/>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#include&lt;stdio.h&gt;</a:t>
            </a:r>
            <a:endParaRPr lang="en-US" sz="1500" dirty="0"/>
          </a:p>
        </p:txBody>
      </p:sp>
      <p:sp>
        <p:nvSpPr>
          <p:cNvPr id="10" name="Text 7"/>
          <p:cNvSpPr/>
          <p:nvPr/>
        </p:nvSpPr>
        <p:spPr>
          <a:xfrm>
            <a:off x="10252829" y="2236708"/>
            <a:ext cx="3511868" cy="610314"/>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Standard input/output functions (printf, scanf, fopen, fclose)</a:t>
            </a:r>
            <a:endParaRPr lang="en-US" sz="1500" dirty="0"/>
          </a:p>
        </p:txBody>
      </p:sp>
      <p:sp>
        <p:nvSpPr>
          <p:cNvPr id="11" name="Shape 8"/>
          <p:cNvSpPr/>
          <p:nvPr/>
        </p:nvSpPr>
        <p:spPr>
          <a:xfrm>
            <a:off x="6161484" y="2969062"/>
            <a:ext cx="7793831" cy="854393"/>
          </a:xfrm>
          <a:prstGeom prst="rect">
            <a:avLst/>
          </a:prstGeom>
          <a:solidFill>
            <a:srgbClr val="FFFFFF">
              <a:alpha val="4000"/>
            </a:srgbClr>
          </a:solidFill>
          <a:ln/>
        </p:spPr>
      </p:sp>
      <p:sp>
        <p:nvSpPr>
          <p:cNvPr id="12" name="Text 9"/>
          <p:cNvSpPr/>
          <p:nvPr/>
        </p:nvSpPr>
        <p:spPr>
          <a:xfrm>
            <a:off x="6352103" y="3091101"/>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#include&lt;stdlib.h&gt;</a:t>
            </a:r>
            <a:endParaRPr lang="en-US" sz="1500" dirty="0"/>
          </a:p>
        </p:txBody>
      </p:sp>
      <p:sp>
        <p:nvSpPr>
          <p:cNvPr id="13" name="Text 10"/>
          <p:cNvSpPr/>
          <p:nvPr/>
        </p:nvSpPr>
        <p:spPr>
          <a:xfrm>
            <a:off x="10252829" y="3091101"/>
            <a:ext cx="3511868" cy="610314"/>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Memory allocation (malloc), randomization (rand), program exit (exit)</a:t>
            </a:r>
            <a:endParaRPr lang="en-US" sz="1500" dirty="0"/>
          </a:p>
        </p:txBody>
      </p:sp>
      <p:sp>
        <p:nvSpPr>
          <p:cNvPr id="14" name="Shape 11"/>
          <p:cNvSpPr/>
          <p:nvPr/>
        </p:nvSpPr>
        <p:spPr>
          <a:xfrm>
            <a:off x="6161484" y="3823454"/>
            <a:ext cx="7793831" cy="854393"/>
          </a:xfrm>
          <a:prstGeom prst="rect">
            <a:avLst/>
          </a:prstGeom>
          <a:solidFill>
            <a:srgbClr val="000000">
              <a:alpha val="4000"/>
            </a:srgbClr>
          </a:solidFill>
          <a:ln/>
        </p:spPr>
      </p:sp>
      <p:sp>
        <p:nvSpPr>
          <p:cNvPr id="15" name="Text 12"/>
          <p:cNvSpPr/>
          <p:nvPr/>
        </p:nvSpPr>
        <p:spPr>
          <a:xfrm>
            <a:off x="6352103" y="3945493"/>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#include&lt;string.h&gt;</a:t>
            </a:r>
            <a:endParaRPr lang="en-US" sz="1500" dirty="0"/>
          </a:p>
        </p:txBody>
      </p:sp>
      <p:sp>
        <p:nvSpPr>
          <p:cNvPr id="16" name="Text 13"/>
          <p:cNvSpPr/>
          <p:nvPr/>
        </p:nvSpPr>
        <p:spPr>
          <a:xfrm>
            <a:off x="10252829" y="3945493"/>
            <a:ext cx="3511868" cy="610314"/>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String manipulation functions (strcpy, strcspn, strcmp)</a:t>
            </a:r>
            <a:endParaRPr lang="en-US" sz="1500" dirty="0"/>
          </a:p>
        </p:txBody>
      </p:sp>
      <p:sp>
        <p:nvSpPr>
          <p:cNvPr id="17" name="Shape 14"/>
          <p:cNvSpPr/>
          <p:nvPr/>
        </p:nvSpPr>
        <p:spPr>
          <a:xfrm>
            <a:off x="6161484" y="4677847"/>
            <a:ext cx="7793831" cy="854393"/>
          </a:xfrm>
          <a:prstGeom prst="rect">
            <a:avLst/>
          </a:prstGeom>
          <a:solidFill>
            <a:srgbClr val="FFFFFF">
              <a:alpha val="4000"/>
            </a:srgbClr>
          </a:solidFill>
          <a:ln/>
        </p:spPr>
      </p:sp>
      <p:sp>
        <p:nvSpPr>
          <p:cNvPr id="18" name="Text 15"/>
          <p:cNvSpPr/>
          <p:nvPr/>
        </p:nvSpPr>
        <p:spPr>
          <a:xfrm>
            <a:off x="6352103" y="4799886"/>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#include&lt;ctype.h&gt;</a:t>
            </a:r>
            <a:endParaRPr lang="en-US" sz="1500" dirty="0"/>
          </a:p>
        </p:txBody>
      </p:sp>
      <p:sp>
        <p:nvSpPr>
          <p:cNvPr id="19" name="Text 16"/>
          <p:cNvSpPr/>
          <p:nvPr/>
        </p:nvSpPr>
        <p:spPr>
          <a:xfrm>
            <a:off x="10252829" y="4799886"/>
            <a:ext cx="3511868" cy="610314"/>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Character handling functions (toupper) for case conversion</a:t>
            </a:r>
            <a:endParaRPr lang="en-US" sz="1500" dirty="0"/>
          </a:p>
        </p:txBody>
      </p:sp>
      <p:sp>
        <p:nvSpPr>
          <p:cNvPr id="20" name="Shape 17"/>
          <p:cNvSpPr/>
          <p:nvPr/>
        </p:nvSpPr>
        <p:spPr>
          <a:xfrm>
            <a:off x="6161484" y="5542997"/>
            <a:ext cx="7793831" cy="854393"/>
          </a:xfrm>
          <a:prstGeom prst="rect">
            <a:avLst/>
          </a:prstGeom>
          <a:solidFill>
            <a:srgbClr val="000000">
              <a:alpha val="4000"/>
            </a:srgbClr>
          </a:solidFill>
          <a:ln/>
        </p:spPr>
      </p:sp>
      <p:sp>
        <p:nvSpPr>
          <p:cNvPr id="21" name="Text 18"/>
          <p:cNvSpPr/>
          <p:nvPr/>
        </p:nvSpPr>
        <p:spPr>
          <a:xfrm>
            <a:off x="6352103" y="5654278"/>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#include&lt;time.h&gt;</a:t>
            </a:r>
            <a:endParaRPr lang="en-US" sz="1500" dirty="0"/>
          </a:p>
        </p:txBody>
      </p:sp>
      <p:sp>
        <p:nvSpPr>
          <p:cNvPr id="22" name="Text 19"/>
          <p:cNvSpPr/>
          <p:nvPr/>
        </p:nvSpPr>
        <p:spPr>
          <a:xfrm>
            <a:off x="10252829" y="5654278"/>
            <a:ext cx="3511868" cy="610314"/>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Time-related functions (time, srand) for randomization</a:t>
            </a:r>
            <a:endParaRPr lang="en-US" sz="1500" dirty="0"/>
          </a:p>
        </p:txBody>
      </p:sp>
      <p:sp>
        <p:nvSpPr>
          <p:cNvPr id="23" name="Shape 20"/>
          <p:cNvSpPr/>
          <p:nvPr/>
        </p:nvSpPr>
        <p:spPr>
          <a:xfrm>
            <a:off x="6161484" y="6386632"/>
            <a:ext cx="7793831" cy="1159550"/>
          </a:xfrm>
          <a:prstGeom prst="rect">
            <a:avLst/>
          </a:prstGeom>
          <a:solidFill>
            <a:srgbClr val="FFFFFF">
              <a:alpha val="4000"/>
            </a:srgbClr>
          </a:solidFill>
          <a:ln/>
        </p:spPr>
      </p:sp>
      <p:sp>
        <p:nvSpPr>
          <p:cNvPr id="24" name="Text 21"/>
          <p:cNvSpPr/>
          <p:nvPr/>
        </p:nvSpPr>
        <p:spPr>
          <a:xfrm>
            <a:off x="6352103" y="6508671"/>
            <a:ext cx="3511868" cy="305157"/>
          </a:xfrm>
          <a:prstGeom prst="rect">
            <a:avLst/>
          </a:prstGeom>
          <a:noFill/>
          <a:ln/>
        </p:spPr>
        <p:txBody>
          <a:bodyPr wrap="non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#include&lt;windows.h&gt;</a:t>
            </a:r>
            <a:endParaRPr lang="en-US" sz="1500" dirty="0"/>
          </a:p>
        </p:txBody>
      </p:sp>
      <p:sp>
        <p:nvSpPr>
          <p:cNvPr id="25" name="Text 22"/>
          <p:cNvSpPr/>
          <p:nvPr/>
        </p:nvSpPr>
        <p:spPr>
          <a:xfrm>
            <a:off x="10252829" y="6508671"/>
            <a:ext cx="3511868" cy="915472"/>
          </a:xfrm>
          <a:prstGeom prst="rect">
            <a:avLst/>
          </a:prstGeom>
          <a:noFill/>
          <a:ln/>
        </p:spPr>
        <p:txBody>
          <a:bodyPr wrap="square" lIns="0" tIns="0" rIns="0" bIns="0" rtlCol="0" anchor="t"/>
          <a:lstStyle/>
          <a:p>
            <a:pPr marL="0" indent="0">
              <a:lnSpc>
                <a:spcPts val="2400"/>
              </a:lnSpc>
              <a:buNone/>
            </a:pPr>
            <a:r>
              <a:rPr lang="en-US" sz="1500" dirty="0">
                <a:solidFill>
                  <a:srgbClr val="CFCBBF"/>
                </a:solidFill>
                <a:latin typeface="Raleway" pitchFamily="34" charset="0"/>
                <a:ea typeface="Raleway" pitchFamily="34" charset="-122"/>
                <a:cs typeface="Raleway" pitchFamily="34" charset="-120"/>
              </a:rPr>
              <a:t>Windows-specific functions for timer management and console text formatting</a:t>
            </a:r>
            <a:endParaRPr lang="en-US" sz="1500" dirty="0"/>
          </a:p>
        </p:txBody>
      </p:sp>
      <p:sp>
        <p:nvSpPr>
          <p:cNvPr id="26" name="Rectangle 25">
            <a:extLst>
              <a:ext uri="{FF2B5EF4-FFF2-40B4-BE49-F238E27FC236}">
                <a16:creationId xmlns:a16="http://schemas.microsoft.com/office/drawing/2014/main" id="{2BEC9361-2A5C-4E5C-9C1B-304DCB3B0BE6}"/>
              </a:ext>
            </a:extLst>
          </p:cNvPr>
          <p:cNvSpPr/>
          <p:nvPr/>
        </p:nvSpPr>
        <p:spPr>
          <a:xfrm>
            <a:off x="6258037" y="6601394"/>
            <a:ext cx="8476536" cy="675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1748D76-EC17-4952-8988-A146305B9963}"/>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78860" y="93154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Function Purpose</a:t>
            </a:r>
            <a:endParaRPr lang="en-US" sz="4450" dirty="0"/>
          </a:p>
        </p:txBody>
      </p:sp>
      <p:sp>
        <p:nvSpPr>
          <p:cNvPr id="4" name="Text 2"/>
          <p:cNvSpPr/>
          <p:nvPr/>
        </p:nvSpPr>
        <p:spPr>
          <a:xfrm>
            <a:off x="878860" y="3697962"/>
            <a:ext cx="340162"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5" name="Text 3"/>
          <p:cNvSpPr/>
          <p:nvPr/>
        </p:nvSpPr>
        <p:spPr>
          <a:xfrm>
            <a:off x="1248068" y="1983450"/>
            <a:ext cx="8702756" cy="725805"/>
          </a:xfrm>
          <a:prstGeom prst="rect">
            <a:avLst/>
          </a:prstGeom>
          <a:noFill/>
          <a:ln/>
        </p:spPr>
        <p:txBody>
          <a:bodyPr wrap="square" lIns="0" tIns="0" rIns="0" bIns="0" rtlCol="0" anchor="t"/>
          <a:lstStyle/>
          <a:p>
            <a:pPr marL="0" indent="0">
              <a:lnSpc>
                <a:spcPts val="2850"/>
              </a:lnSpc>
              <a:buNone/>
            </a:pPr>
            <a:r>
              <a:rPr lang="en-US" sz="2000" dirty="0">
                <a:solidFill>
                  <a:srgbClr val="CFCBBF"/>
                </a:solidFill>
                <a:latin typeface="Raleway" pitchFamily="34" charset="0"/>
                <a:ea typeface="Raleway" pitchFamily="34" charset="-122"/>
                <a:cs typeface="Raleway" pitchFamily="34" charset="-120"/>
              </a:rPr>
              <a:t>1.printf() formats output with color codes for visual appeal.</a:t>
            </a:r>
            <a:endParaRPr lang="en-US" sz="1750" dirty="0"/>
          </a:p>
        </p:txBody>
      </p:sp>
      <p:sp>
        <p:nvSpPr>
          <p:cNvPr id="7" name="Text 5"/>
          <p:cNvSpPr/>
          <p:nvPr/>
        </p:nvSpPr>
        <p:spPr>
          <a:xfrm>
            <a:off x="1719736" y="6506944"/>
            <a:ext cx="340162"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8" name="Text 6"/>
          <p:cNvSpPr/>
          <p:nvPr/>
        </p:nvSpPr>
        <p:spPr>
          <a:xfrm>
            <a:off x="1219020" y="2768052"/>
            <a:ext cx="9496586" cy="1088708"/>
          </a:xfrm>
          <a:prstGeom prst="rect">
            <a:avLst/>
          </a:prstGeom>
          <a:noFill/>
          <a:ln/>
        </p:spPr>
        <p:txBody>
          <a:bodyPr wrap="square" lIns="0" tIns="0" rIns="0" bIns="0" rtlCol="0" anchor="t"/>
          <a:lstStyle/>
          <a:p>
            <a:pPr marL="0" indent="0">
              <a:lnSpc>
                <a:spcPts val="2850"/>
              </a:lnSpc>
              <a:buNone/>
            </a:pPr>
            <a:r>
              <a:rPr lang="en-US" sz="2000" dirty="0">
                <a:solidFill>
                  <a:srgbClr val="CFCBBF"/>
                </a:solidFill>
                <a:latin typeface="Raleway" pitchFamily="34" charset="0"/>
                <a:ea typeface="Raleway" pitchFamily="34" charset="-122"/>
                <a:cs typeface="Raleway" pitchFamily="34" charset="-120"/>
              </a:rPr>
              <a:t>2.malloc() dynamically allocates memory for questions, ensuring flexibility.</a:t>
            </a:r>
            <a:endParaRPr lang="en-US" sz="2000" dirty="0"/>
          </a:p>
        </p:txBody>
      </p:sp>
      <p:sp>
        <p:nvSpPr>
          <p:cNvPr id="10" name="Text 8"/>
          <p:cNvSpPr/>
          <p:nvPr/>
        </p:nvSpPr>
        <p:spPr>
          <a:xfrm>
            <a:off x="9725204" y="3697962"/>
            <a:ext cx="311681"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1" name="Text 9"/>
          <p:cNvSpPr/>
          <p:nvPr/>
        </p:nvSpPr>
        <p:spPr>
          <a:xfrm>
            <a:off x="1219021" y="3583169"/>
            <a:ext cx="9721505" cy="1118491"/>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3</a:t>
            </a:r>
            <a:r>
              <a:rPr lang="en-US" dirty="0">
                <a:solidFill>
                  <a:srgbClr val="CFCBBF"/>
                </a:solidFill>
                <a:latin typeface="Raleway" pitchFamily="34" charset="0"/>
                <a:ea typeface="Raleway" pitchFamily="34" charset="-122"/>
                <a:cs typeface="Raleway" pitchFamily="34" charset="-120"/>
              </a:rPr>
              <a:t>.fscanf(), fopen(), and fclose() handle file operations for reading and storing questions.</a:t>
            </a:r>
            <a:endParaRPr lang="en-US" sz="1750" dirty="0"/>
          </a:p>
        </p:txBody>
      </p:sp>
      <p:sp>
        <p:nvSpPr>
          <p:cNvPr id="14" name="Text 12"/>
          <p:cNvSpPr/>
          <p:nvPr/>
        </p:nvSpPr>
        <p:spPr>
          <a:xfrm>
            <a:off x="1219021" y="4259267"/>
            <a:ext cx="11399989"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4</a:t>
            </a:r>
            <a:r>
              <a:rPr lang="en-US" sz="2000" dirty="0">
                <a:solidFill>
                  <a:srgbClr val="CFCBBF"/>
                </a:solidFill>
                <a:latin typeface="Raleway" pitchFamily="34" charset="0"/>
                <a:ea typeface="Raleway" pitchFamily="34" charset="-122"/>
                <a:cs typeface="Raleway" pitchFamily="34" charset="-120"/>
              </a:rPr>
              <a:t>.toupper() ensures case-insensitive input, while rand() shuffles questions and manages the 50-50 lifeline.</a:t>
            </a:r>
            <a:endParaRPr lang="en-US" sz="1750" dirty="0"/>
          </a:p>
        </p:txBody>
      </p:sp>
      <p:sp>
        <p:nvSpPr>
          <p:cNvPr id="16" name="Text 14"/>
          <p:cNvSpPr/>
          <p:nvPr/>
        </p:nvSpPr>
        <p:spPr>
          <a:xfrm>
            <a:off x="7513737" y="5268635"/>
            <a:ext cx="340162"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7" name="Text 15"/>
          <p:cNvSpPr/>
          <p:nvPr/>
        </p:nvSpPr>
        <p:spPr>
          <a:xfrm>
            <a:off x="1248068" y="5202346"/>
            <a:ext cx="12715358" cy="983159"/>
          </a:xfrm>
          <a:prstGeom prst="rect">
            <a:avLst/>
          </a:prstGeom>
          <a:noFill/>
          <a:ln/>
        </p:spPr>
        <p:txBody>
          <a:bodyPr wrap="square" lIns="0" tIns="0" rIns="0" bIns="0" rtlCol="0" anchor="t"/>
          <a:lstStyle/>
          <a:p>
            <a:pPr marL="0" indent="0">
              <a:lnSpc>
                <a:spcPts val="2850"/>
              </a:lnSpc>
              <a:buNone/>
            </a:pPr>
            <a:r>
              <a:rPr lang="en-US" sz="2000" dirty="0">
                <a:solidFill>
                  <a:srgbClr val="CFCBBF"/>
                </a:solidFill>
                <a:latin typeface="Raleway" pitchFamily="34" charset="0"/>
                <a:ea typeface="Raleway" pitchFamily="34" charset="-122"/>
                <a:cs typeface="Raleway" pitchFamily="34" charset="-120"/>
              </a:rPr>
              <a:t>5.Windows API functions (CreateTimerQueueTimer, DeleteTimerQueue) implement the countdown timer.</a:t>
            </a:r>
            <a:endParaRPr lang="en-US" sz="2000" dirty="0"/>
          </a:p>
        </p:txBody>
      </p:sp>
      <p:sp>
        <p:nvSpPr>
          <p:cNvPr id="19" name="Rectangle 18">
            <a:extLst>
              <a:ext uri="{FF2B5EF4-FFF2-40B4-BE49-F238E27FC236}">
                <a16:creationId xmlns:a16="http://schemas.microsoft.com/office/drawing/2014/main" id="{B4366672-3589-41CE-A1CF-B902019EEF9E}"/>
              </a:ext>
            </a:extLst>
          </p:cNvPr>
          <p:cNvSpPr/>
          <p:nvPr/>
        </p:nvSpPr>
        <p:spPr>
          <a:xfrm>
            <a:off x="0" y="7724263"/>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7453" y="453628"/>
            <a:ext cx="4124682" cy="515541"/>
          </a:xfrm>
          <a:prstGeom prst="rect">
            <a:avLst/>
          </a:prstGeom>
          <a:noFill/>
          <a:ln/>
        </p:spPr>
        <p:txBody>
          <a:bodyPr wrap="none" lIns="0" tIns="0" rIns="0" bIns="0" rtlCol="0" anchor="t"/>
          <a:lstStyle/>
          <a:p>
            <a:pPr marL="0" indent="0">
              <a:lnSpc>
                <a:spcPts val="4050"/>
              </a:lnSpc>
              <a:buNone/>
            </a:pPr>
            <a:r>
              <a:rPr lang="en-US" sz="4000" dirty="0">
                <a:solidFill>
                  <a:srgbClr val="F2E782"/>
                </a:solidFill>
                <a:latin typeface="Prata" pitchFamily="34" charset="0"/>
                <a:ea typeface="Prata" pitchFamily="34" charset="-122"/>
                <a:cs typeface="Prata" pitchFamily="34" charset="-120"/>
              </a:rPr>
              <a:t>Function Prototypes</a:t>
            </a:r>
            <a:endParaRPr lang="en-US" sz="4000" dirty="0"/>
          </a:p>
        </p:txBody>
      </p:sp>
      <p:sp>
        <p:nvSpPr>
          <p:cNvPr id="3" name="Shape 1"/>
          <p:cNvSpPr/>
          <p:nvPr/>
        </p:nvSpPr>
        <p:spPr>
          <a:xfrm>
            <a:off x="577453" y="1299091"/>
            <a:ext cx="13475494" cy="6481286"/>
          </a:xfrm>
          <a:prstGeom prst="roundRect">
            <a:avLst>
              <a:gd name="adj" fmla="val 382"/>
            </a:avLst>
          </a:prstGeom>
          <a:noFill/>
          <a:ln w="7620">
            <a:solidFill>
              <a:srgbClr val="FFFFFF">
                <a:alpha val="24000"/>
              </a:srgbClr>
            </a:solidFill>
            <a:prstDash val="solid"/>
          </a:ln>
        </p:spPr>
      </p:sp>
      <p:sp>
        <p:nvSpPr>
          <p:cNvPr id="4" name="Shape 2"/>
          <p:cNvSpPr/>
          <p:nvPr/>
        </p:nvSpPr>
        <p:spPr>
          <a:xfrm>
            <a:off x="585073" y="1306711"/>
            <a:ext cx="13460254" cy="477083"/>
          </a:xfrm>
          <a:prstGeom prst="rect">
            <a:avLst/>
          </a:prstGeom>
          <a:solidFill>
            <a:srgbClr val="FFFFFF">
              <a:alpha val="4000"/>
            </a:srgbClr>
          </a:solidFill>
          <a:ln/>
        </p:spPr>
      </p:sp>
      <p:sp>
        <p:nvSpPr>
          <p:cNvPr id="5" name="Text 3"/>
          <p:cNvSpPr/>
          <p:nvPr/>
        </p:nvSpPr>
        <p:spPr>
          <a:xfrm>
            <a:off x="749975" y="1413272"/>
            <a:ext cx="6396514" cy="263962"/>
          </a:xfrm>
          <a:prstGeom prst="rect">
            <a:avLst/>
          </a:prstGeom>
          <a:noFill/>
          <a:ln/>
        </p:spPr>
        <p:txBody>
          <a:bodyPr wrap="none" lIns="0" tIns="0" rIns="0" bIns="0" rtlCol="0" anchor="t"/>
          <a:lstStyle/>
          <a:p>
            <a:pPr marL="0" indent="0">
              <a:lnSpc>
                <a:spcPts val="2050"/>
              </a:lnSpc>
              <a:buNone/>
            </a:pPr>
            <a:r>
              <a:rPr lang="en-US" sz="1250" b="1" dirty="0">
                <a:solidFill>
                  <a:srgbClr val="CFCBBF"/>
                </a:solidFill>
                <a:latin typeface="Raleway" pitchFamily="34" charset="0"/>
                <a:ea typeface="Raleway" pitchFamily="34" charset="-122"/>
                <a:cs typeface="Raleway" pitchFamily="34" charset="-120"/>
              </a:rPr>
              <a:t>Function Prototype</a:t>
            </a:r>
            <a:endParaRPr lang="en-US" sz="1250" dirty="0"/>
          </a:p>
        </p:txBody>
      </p:sp>
      <p:sp>
        <p:nvSpPr>
          <p:cNvPr id="6" name="Text 4"/>
          <p:cNvSpPr/>
          <p:nvPr/>
        </p:nvSpPr>
        <p:spPr>
          <a:xfrm>
            <a:off x="7483912" y="1413272"/>
            <a:ext cx="6396514" cy="263962"/>
          </a:xfrm>
          <a:prstGeom prst="rect">
            <a:avLst/>
          </a:prstGeom>
          <a:noFill/>
          <a:ln/>
        </p:spPr>
        <p:txBody>
          <a:bodyPr wrap="none" lIns="0" tIns="0" rIns="0" bIns="0" rtlCol="0" anchor="t"/>
          <a:lstStyle/>
          <a:p>
            <a:pPr marL="0" indent="0">
              <a:lnSpc>
                <a:spcPts val="2050"/>
              </a:lnSpc>
              <a:buNone/>
            </a:pPr>
            <a:r>
              <a:rPr lang="en-US" sz="1250" b="1" dirty="0">
                <a:solidFill>
                  <a:srgbClr val="CFCBBF"/>
                </a:solidFill>
                <a:latin typeface="Raleway" pitchFamily="34" charset="0"/>
                <a:ea typeface="Raleway" pitchFamily="34" charset="-122"/>
                <a:cs typeface="Raleway" pitchFamily="34" charset="-120"/>
              </a:rPr>
              <a:t>Description</a:t>
            </a:r>
            <a:endParaRPr lang="en-US" sz="1250" dirty="0"/>
          </a:p>
        </p:txBody>
      </p:sp>
      <p:sp>
        <p:nvSpPr>
          <p:cNvPr id="7" name="Shape 5"/>
          <p:cNvSpPr/>
          <p:nvPr/>
        </p:nvSpPr>
        <p:spPr>
          <a:xfrm>
            <a:off x="585073" y="1783794"/>
            <a:ext cx="13460254" cy="477083"/>
          </a:xfrm>
          <a:prstGeom prst="rect">
            <a:avLst/>
          </a:prstGeom>
          <a:solidFill>
            <a:srgbClr val="000000">
              <a:alpha val="4000"/>
            </a:srgbClr>
          </a:solidFill>
          <a:ln/>
        </p:spPr>
      </p:sp>
      <p:sp>
        <p:nvSpPr>
          <p:cNvPr id="8" name="Text 6"/>
          <p:cNvSpPr/>
          <p:nvPr/>
        </p:nvSpPr>
        <p:spPr>
          <a:xfrm>
            <a:off x="749975" y="1890355"/>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CALLBACK timeout_handler(PVOID lpParam, BOOLEAN TimerOrWaitFired);</a:t>
            </a:r>
            <a:endParaRPr lang="en-US" sz="1250" dirty="0"/>
          </a:p>
        </p:txBody>
      </p:sp>
      <p:sp>
        <p:nvSpPr>
          <p:cNvPr id="9" name="Text 7"/>
          <p:cNvSpPr/>
          <p:nvPr/>
        </p:nvSpPr>
        <p:spPr>
          <a:xfrm>
            <a:off x="7483912" y="1890355"/>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Handles the timeout event when the player runs out of time.</a:t>
            </a:r>
            <a:endParaRPr lang="en-US" sz="1250" dirty="0"/>
          </a:p>
        </p:txBody>
      </p:sp>
      <p:sp>
        <p:nvSpPr>
          <p:cNvPr id="10" name="Shape 8"/>
          <p:cNvSpPr/>
          <p:nvPr/>
        </p:nvSpPr>
        <p:spPr>
          <a:xfrm>
            <a:off x="585073" y="2260878"/>
            <a:ext cx="13460254" cy="477083"/>
          </a:xfrm>
          <a:prstGeom prst="rect">
            <a:avLst/>
          </a:prstGeom>
          <a:solidFill>
            <a:srgbClr val="FFFFFF">
              <a:alpha val="4000"/>
            </a:srgbClr>
          </a:solidFill>
          <a:ln/>
        </p:spPr>
      </p:sp>
      <p:sp>
        <p:nvSpPr>
          <p:cNvPr id="11" name="Text 9"/>
          <p:cNvSpPr/>
          <p:nvPr/>
        </p:nvSpPr>
        <p:spPr>
          <a:xfrm>
            <a:off x="749975" y="2367439"/>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start_timer(int seconds);</a:t>
            </a:r>
            <a:endParaRPr lang="en-US" sz="1250" dirty="0"/>
          </a:p>
        </p:txBody>
      </p:sp>
      <p:sp>
        <p:nvSpPr>
          <p:cNvPr id="12" name="Text 10"/>
          <p:cNvSpPr/>
          <p:nvPr/>
        </p:nvSpPr>
        <p:spPr>
          <a:xfrm>
            <a:off x="7483912" y="2367439"/>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Starts a countdown timer using the Windows Timer API.</a:t>
            </a:r>
            <a:endParaRPr lang="en-US" sz="1250" dirty="0"/>
          </a:p>
        </p:txBody>
      </p:sp>
      <p:sp>
        <p:nvSpPr>
          <p:cNvPr id="13" name="Shape 11"/>
          <p:cNvSpPr/>
          <p:nvPr/>
        </p:nvSpPr>
        <p:spPr>
          <a:xfrm>
            <a:off x="585073" y="2737961"/>
            <a:ext cx="13460254" cy="477083"/>
          </a:xfrm>
          <a:prstGeom prst="rect">
            <a:avLst/>
          </a:prstGeom>
          <a:solidFill>
            <a:srgbClr val="000000">
              <a:alpha val="4000"/>
            </a:srgbClr>
          </a:solidFill>
          <a:ln/>
        </p:spPr>
      </p:sp>
      <p:sp>
        <p:nvSpPr>
          <p:cNvPr id="14" name="Text 12"/>
          <p:cNvSpPr/>
          <p:nvPr/>
        </p:nvSpPr>
        <p:spPr>
          <a:xfrm>
            <a:off x="749975" y="2844522"/>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stop_timer();</a:t>
            </a:r>
            <a:endParaRPr lang="en-US" sz="1250" dirty="0"/>
          </a:p>
        </p:txBody>
      </p:sp>
      <p:sp>
        <p:nvSpPr>
          <p:cNvPr id="15" name="Text 13"/>
          <p:cNvSpPr/>
          <p:nvPr/>
        </p:nvSpPr>
        <p:spPr>
          <a:xfrm>
            <a:off x="7483912" y="2844522"/>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Stops the active timer when the player answers or exits.</a:t>
            </a:r>
            <a:endParaRPr lang="en-US" sz="1250" dirty="0"/>
          </a:p>
        </p:txBody>
      </p:sp>
      <p:sp>
        <p:nvSpPr>
          <p:cNvPr id="16" name="Shape 14"/>
          <p:cNvSpPr/>
          <p:nvPr/>
        </p:nvSpPr>
        <p:spPr>
          <a:xfrm>
            <a:off x="585073" y="3215045"/>
            <a:ext cx="13460254" cy="477083"/>
          </a:xfrm>
          <a:prstGeom prst="rect">
            <a:avLst/>
          </a:prstGeom>
          <a:solidFill>
            <a:srgbClr val="FFFFFF">
              <a:alpha val="4000"/>
            </a:srgbClr>
          </a:solidFill>
          <a:ln/>
        </p:spPr>
      </p:sp>
      <p:sp>
        <p:nvSpPr>
          <p:cNvPr id="17" name="Text 15"/>
          <p:cNvSpPr/>
          <p:nvPr/>
        </p:nvSpPr>
        <p:spPr>
          <a:xfrm>
            <a:off x="749975" y="3321606"/>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int read_questions(char _file_name, Question_ *questions);</a:t>
            </a:r>
            <a:endParaRPr lang="en-US" sz="1250" dirty="0"/>
          </a:p>
        </p:txBody>
      </p:sp>
      <p:sp>
        <p:nvSpPr>
          <p:cNvPr id="18" name="Text 16"/>
          <p:cNvSpPr/>
          <p:nvPr/>
        </p:nvSpPr>
        <p:spPr>
          <a:xfrm>
            <a:off x="7483912" y="3321606"/>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Reads questions from a file and stores them dynamically in memory.</a:t>
            </a:r>
            <a:endParaRPr lang="en-US" sz="1250" dirty="0"/>
          </a:p>
        </p:txBody>
      </p:sp>
      <p:sp>
        <p:nvSpPr>
          <p:cNvPr id="19" name="Shape 17"/>
          <p:cNvSpPr/>
          <p:nvPr/>
        </p:nvSpPr>
        <p:spPr>
          <a:xfrm>
            <a:off x="585073" y="3692128"/>
            <a:ext cx="13460254" cy="477083"/>
          </a:xfrm>
          <a:prstGeom prst="rect">
            <a:avLst/>
          </a:prstGeom>
          <a:solidFill>
            <a:srgbClr val="000000">
              <a:alpha val="4000"/>
            </a:srgbClr>
          </a:solidFill>
          <a:ln/>
        </p:spPr>
      </p:sp>
      <p:sp>
        <p:nvSpPr>
          <p:cNvPr id="20" name="Text 18"/>
          <p:cNvSpPr/>
          <p:nvPr/>
        </p:nvSpPr>
        <p:spPr>
          <a:xfrm>
            <a:off x="749975" y="3798689"/>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print_formatted_question(Question question);</a:t>
            </a:r>
            <a:endParaRPr lang="en-US" sz="1250" dirty="0"/>
          </a:p>
        </p:txBody>
      </p:sp>
      <p:sp>
        <p:nvSpPr>
          <p:cNvPr id="21" name="Text 19"/>
          <p:cNvSpPr/>
          <p:nvPr/>
        </p:nvSpPr>
        <p:spPr>
          <a:xfrm>
            <a:off x="7483912" y="3798689"/>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Displays a formatted question with answer choices.</a:t>
            </a:r>
            <a:endParaRPr lang="en-US" sz="1250" dirty="0"/>
          </a:p>
        </p:txBody>
      </p:sp>
      <p:sp>
        <p:nvSpPr>
          <p:cNvPr id="22" name="Shape 20"/>
          <p:cNvSpPr/>
          <p:nvPr/>
        </p:nvSpPr>
        <p:spPr>
          <a:xfrm>
            <a:off x="585073" y="4169212"/>
            <a:ext cx="13460254" cy="741045"/>
          </a:xfrm>
          <a:prstGeom prst="rect">
            <a:avLst/>
          </a:prstGeom>
          <a:solidFill>
            <a:srgbClr val="FFFFFF">
              <a:alpha val="4000"/>
            </a:srgbClr>
          </a:solidFill>
          <a:ln/>
        </p:spPr>
      </p:sp>
      <p:sp>
        <p:nvSpPr>
          <p:cNvPr id="23" name="Text 21"/>
          <p:cNvSpPr/>
          <p:nvPr/>
        </p:nvSpPr>
        <p:spPr>
          <a:xfrm>
            <a:off x="749975" y="4275773"/>
            <a:ext cx="6396514" cy="527923"/>
          </a:xfrm>
          <a:prstGeom prst="rect">
            <a:avLst/>
          </a:prstGeom>
          <a:noFill/>
          <a:ln/>
        </p:spPr>
        <p:txBody>
          <a:bodyPr wrap="squar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play_game(Question _questions, int no_of_questions, const char_ player_name);</a:t>
            </a:r>
            <a:endParaRPr lang="en-US" sz="1250" dirty="0"/>
          </a:p>
        </p:txBody>
      </p:sp>
      <p:sp>
        <p:nvSpPr>
          <p:cNvPr id="24" name="Text 22"/>
          <p:cNvSpPr/>
          <p:nvPr/>
        </p:nvSpPr>
        <p:spPr>
          <a:xfrm>
            <a:off x="7483912" y="4275773"/>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Runs the main quiz game loop, handling questions, input, and lifelines.</a:t>
            </a:r>
            <a:endParaRPr lang="en-US" sz="1250" dirty="0"/>
          </a:p>
        </p:txBody>
      </p:sp>
      <p:sp>
        <p:nvSpPr>
          <p:cNvPr id="25" name="Shape 23"/>
          <p:cNvSpPr/>
          <p:nvPr/>
        </p:nvSpPr>
        <p:spPr>
          <a:xfrm>
            <a:off x="585073" y="4910257"/>
            <a:ext cx="13460254" cy="477083"/>
          </a:xfrm>
          <a:prstGeom prst="rect">
            <a:avLst/>
          </a:prstGeom>
          <a:solidFill>
            <a:srgbClr val="000000">
              <a:alpha val="4000"/>
            </a:srgbClr>
          </a:solidFill>
          <a:ln/>
        </p:spPr>
      </p:sp>
      <p:sp>
        <p:nvSpPr>
          <p:cNvPr id="26" name="Text 24"/>
          <p:cNvSpPr/>
          <p:nvPr/>
        </p:nvSpPr>
        <p:spPr>
          <a:xfrm>
            <a:off x="749975" y="5016818"/>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int use_lifeline(Question _question, int_ lifeline);</a:t>
            </a:r>
            <a:endParaRPr lang="en-US" sz="1250" dirty="0"/>
          </a:p>
        </p:txBody>
      </p:sp>
      <p:sp>
        <p:nvSpPr>
          <p:cNvPr id="27" name="Text 25"/>
          <p:cNvSpPr/>
          <p:nvPr/>
        </p:nvSpPr>
        <p:spPr>
          <a:xfrm>
            <a:off x="7483912" y="5016818"/>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Manages the lifeline system (50-50 and skip question).</a:t>
            </a:r>
            <a:endParaRPr lang="en-US" sz="1250" dirty="0"/>
          </a:p>
        </p:txBody>
      </p:sp>
      <p:sp>
        <p:nvSpPr>
          <p:cNvPr id="28" name="Shape 26"/>
          <p:cNvSpPr/>
          <p:nvPr/>
        </p:nvSpPr>
        <p:spPr>
          <a:xfrm>
            <a:off x="585073" y="5387340"/>
            <a:ext cx="13460254" cy="477083"/>
          </a:xfrm>
          <a:prstGeom prst="rect">
            <a:avLst/>
          </a:prstGeom>
          <a:solidFill>
            <a:srgbClr val="FFFFFF">
              <a:alpha val="4000"/>
            </a:srgbClr>
          </a:solidFill>
          <a:ln/>
        </p:spPr>
      </p:sp>
      <p:sp>
        <p:nvSpPr>
          <p:cNvPr id="29" name="Text 27"/>
          <p:cNvSpPr/>
          <p:nvPr/>
        </p:nvSpPr>
        <p:spPr>
          <a:xfrm>
            <a:off x="749975" y="5493901"/>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shuffle_questions(Question *questions, int no_of_questions);</a:t>
            </a:r>
            <a:endParaRPr lang="en-US" sz="1250" dirty="0"/>
          </a:p>
        </p:txBody>
      </p:sp>
      <p:sp>
        <p:nvSpPr>
          <p:cNvPr id="30" name="Text 28"/>
          <p:cNvSpPr/>
          <p:nvPr/>
        </p:nvSpPr>
        <p:spPr>
          <a:xfrm>
            <a:off x="7483912" y="5493901"/>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Randomly shuffles the order of questions before the game begins.</a:t>
            </a:r>
            <a:endParaRPr lang="en-US" sz="1250" dirty="0"/>
          </a:p>
        </p:txBody>
      </p:sp>
      <p:sp>
        <p:nvSpPr>
          <p:cNvPr id="31" name="Shape 29"/>
          <p:cNvSpPr/>
          <p:nvPr/>
        </p:nvSpPr>
        <p:spPr>
          <a:xfrm>
            <a:off x="585073" y="5864423"/>
            <a:ext cx="13460254" cy="477083"/>
          </a:xfrm>
          <a:prstGeom prst="rect">
            <a:avLst/>
          </a:prstGeom>
          <a:solidFill>
            <a:srgbClr val="000000">
              <a:alpha val="4000"/>
            </a:srgbClr>
          </a:solidFill>
          <a:ln/>
        </p:spPr>
      </p:sp>
      <p:sp>
        <p:nvSpPr>
          <p:cNvPr id="32" name="Text 30"/>
          <p:cNvSpPr/>
          <p:nvPr/>
        </p:nvSpPr>
        <p:spPr>
          <a:xfrm>
            <a:off x="749975" y="5970984"/>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display_intro();</a:t>
            </a:r>
            <a:endParaRPr lang="en-US" sz="1250" dirty="0"/>
          </a:p>
        </p:txBody>
      </p:sp>
      <p:sp>
        <p:nvSpPr>
          <p:cNvPr id="33" name="Text 31"/>
          <p:cNvSpPr/>
          <p:nvPr/>
        </p:nvSpPr>
        <p:spPr>
          <a:xfrm>
            <a:off x="7483912" y="5970984"/>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Shows the introductory screen with game details.</a:t>
            </a:r>
            <a:endParaRPr lang="en-US" sz="1250" dirty="0"/>
          </a:p>
        </p:txBody>
      </p:sp>
      <p:sp>
        <p:nvSpPr>
          <p:cNvPr id="34" name="Shape 32"/>
          <p:cNvSpPr/>
          <p:nvPr/>
        </p:nvSpPr>
        <p:spPr>
          <a:xfrm>
            <a:off x="585073" y="6341507"/>
            <a:ext cx="13460254" cy="477083"/>
          </a:xfrm>
          <a:prstGeom prst="rect">
            <a:avLst/>
          </a:prstGeom>
          <a:solidFill>
            <a:srgbClr val="FFFFFF">
              <a:alpha val="4000"/>
            </a:srgbClr>
          </a:solidFill>
          <a:ln/>
        </p:spPr>
      </p:sp>
      <p:sp>
        <p:nvSpPr>
          <p:cNvPr id="35" name="Text 33"/>
          <p:cNvSpPr/>
          <p:nvPr/>
        </p:nvSpPr>
        <p:spPr>
          <a:xfrm>
            <a:off x="749975" y="6448068"/>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display_results(int money_won, const char *player_name);</a:t>
            </a:r>
            <a:endParaRPr lang="en-US" sz="1250" dirty="0"/>
          </a:p>
        </p:txBody>
      </p:sp>
      <p:sp>
        <p:nvSpPr>
          <p:cNvPr id="36" name="Text 34"/>
          <p:cNvSpPr/>
          <p:nvPr/>
        </p:nvSpPr>
        <p:spPr>
          <a:xfrm>
            <a:off x="7483912" y="6448068"/>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Displays the player's total winnings at the end of the game.</a:t>
            </a:r>
            <a:endParaRPr lang="en-US" sz="1250" dirty="0"/>
          </a:p>
        </p:txBody>
      </p:sp>
      <p:sp>
        <p:nvSpPr>
          <p:cNvPr id="37" name="Shape 35"/>
          <p:cNvSpPr/>
          <p:nvPr/>
        </p:nvSpPr>
        <p:spPr>
          <a:xfrm>
            <a:off x="585073" y="6818590"/>
            <a:ext cx="13460254" cy="477083"/>
          </a:xfrm>
          <a:prstGeom prst="rect">
            <a:avLst/>
          </a:prstGeom>
          <a:solidFill>
            <a:srgbClr val="000000">
              <a:alpha val="4000"/>
            </a:srgbClr>
          </a:solidFill>
          <a:ln/>
        </p:spPr>
      </p:sp>
      <p:sp>
        <p:nvSpPr>
          <p:cNvPr id="38" name="Text 36"/>
          <p:cNvSpPr/>
          <p:nvPr/>
        </p:nvSpPr>
        <p:spPr>
          <a:xfrm>
            <a:off x="749975" y="6925151"/>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display_end_line();</a:t>
            </a:r>
            <a:endParaRPr lang="en-US" sz="1250" dirty="0"/>
          </a:p>
        </p:txBody>
      </p:sp>
      <p:sp>
        <p:nvSpPr>
          <p:cNvPr id="39" name="Text 37"/>
          <p:cNvSpPr/>
          <p:nvPr/>
        </p:nvSpPr>
        <p:spPr>
          <a:xfrm>
            <a:off x="7483912" y="6925151"/>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Prints a thank-you message after the game ends.</a:t>
            </a:r>
            <a:endParaRPr lang="en-US" sz="1250" dirty="0"/>
          </a:p>
        </p:txBody>
      </p:sp>
      <p:sp>
        <p:nvSpPr>
          <p:cNvPr id="40" name="Shape 38"/>
          <p:cNvSpPr/>
          <p:nvPr/>
        </p:nvSpPr>
        <p:spPr>
          <a:xfrm>
            <a:off x="585073" y="7295674"/>
            <a:ext cx="13460254" cy="477083"/>
          </a:xfrm>
          <a:prstGeom prst="rect">
            <a:avLst/>
          </a:prstGeom>
          <a:solidFill>
            <a:srgbClr val="FFFFFF">
              <a:alpha val="4000"/>
            </a:srgbClr>
          </a:solidFill>
          <a:ln/>
        </p:spPr>
      </p:sp>
      <p:sp>
        <p:nvSpPr>
          <p:cNvPr id="41" name="Text 39"/>
          <p:cNvSpPr/>
          <p:nvPr/>
        </p:nvSpPr>
        <p:spPr>
          <a:xfrm>
            <a:off x="749975" y="7402235"/>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void save_results(const char *player_name, int money_won);</a:t>
            </a:r>
            <a:endParaRPr lang="en-US" sz="1250" dirty="0"/>
          </a:p>
        </p:txBody>
      </p:sp>
      <p:sp>
        <p:nvSpPr>
          <p:cNvPr id="42" name="Text 40"/>
          <p:cNvSpPr/>
          <p:nvPr/>
        </p:nvSpPr>
        <p:spPr>
          <a:xfrm>
            <a:off x="7483912" y="7402235"/>
            <a:ext cx="6396514" cy="263962"/>
          </a:xfrm>
          <a:prstGeom prst="rect">
            <a:avLst/>
          </a:prstGeom>
          <a:noFill/>
          <a:ln/>
        </p:spPr>
        <p:txBody>
          <a:bodyPr wrap="none" lIns="0" tIns="0" rIns="0" bIns="0" rtlCol="0" anchor="t"/>
          <a:lstStyle/>
          <a:p>
            <a:pPr marL="0" indent="0">
              <a:lnSpc>
                <a:spcPts val="2050"/>
              </a:lnSpc>
              <a:buNone/>
            </a:pPr>
            <a:r>
              <a:rPr lang="en-US" sz="1250" dirty="0">
                <a:solidFill>
                  <a:srgbClr val="CFCBBF"/>
                </a:solidFill>
                <a:latin typeface="Raleway" pitchFamily="34" charset="0"/>
                <a:ea typeface="Raleway" pitchFamily="34" charset="-122"/>
                <a:cs typeface="Raleway" pitchFamily="34" charset="-120"/>
              </a:rPr>
              <a:t>Saves the player's name and earnings to a results file (results.txt).</a:t>
            </a:r>
            <a:endParaRPr lang="en-US" sz="1250" dirty="0"/>
          </a:p>
        </p:txBody>
      </p:sp>
      <p:sp>
        <p:nvSpPr>
          <p:cNvPr id="43" name="Rectangle 42">
            <a:extLst>
              <a:ext uri="{FF2B5EF4-FFF2-40B4-BE49-F238E27FC236}">
                <a16:creationId xmlns:a16="http://schemas.microsoft.com/office/drawing/2014/main" id="{D5862773-367E-4429-9838-9F1AFB86EA9F}"/>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18411" y="525423"/>
            <a:ext cx="4851559" cy="552212"/>
          </a:xfrm>
          <a:prstGeom prst="rect">
            <a:avLst/>
          </a:prstGeom>
          <a:noFill/>
          <a:ln/>
        </p:spPr>
        <p:txBody>
          <a:bodyPr wrap="none" lIns="0" tIns="0" rIns="0" bIns="0" rtlCol="0" anchor="t"/>
          <a:lstStyle/>
          <a:p>
            <a:pPr marL="0" indent="0">
              <a:lnSpc>
                <a:spcPts val="4300"/>
              </a:lnSpc>
              <a:buNone/>
            </a:pPr>
            <a:r>
              <a:rPr lang="en-US" sz="4000" dirty="0">
                <a:solidFill>
                  <a:srgbClr val="F2E782"/>
                </a:solidFill>
                <a:latin typeface="Prata" pitchFamily="34" charset="0"/>
                <a:ea typeface="Prata" pitchFamily="34" charset="-122"/>
                <a:cs typeface="Prata" pitchFamily="34" charset="-120"/>
              </a:rPr>
              <a:t>Function Coordination</a:t>
            </a:r>
            <a:endParaRPr lang="en-US" sz="4000" dirty="0"/>
          </a:p>
        </p:txBody>
      </p:sp>
      <p:sp>
        <p:nvSpPr>
          <p:cNvPr id="3" name="Shape 1"/>
          <p:cNvSpPr/>
          <p:nvPr/>
        </p:nvSpPr>
        <p:spPr>
          <a:xfrm>
            <a:off x="7303770" y="1431012"/>
            <a:ext cx="22860" cy="6273165"/>
          </a:xfrm>
          <a:prstGeom prst="roundRect">
            <a:avLst>
              <a:gd name="adj" fmla="val 115956"/>
            </a:avLst>
          </a:prstGeom>
          <a:solidFill>
            <a:srgbClr val="535455"/>
          </a:solidFill>
          <a:ln/>
        </p:spPr>
      </p:sp>
      <p:sp>
        <p:nvSpPr>
          <p:cNvPr id="4" name="Shape 2"/>
          <p:cNvSpPr/>
          <p:nvPr/>
        </p:nvSpPr>
        <p:spPr>
          <a:xfrm>
            <a:off x="6609219" y="1817013"/>
            <a:ext cx="530066" cy="22860"/>
          </a:xfrm>
          <a:prstGeom prst="roundRect">
            <a:avLst>
              <a:gd name="adj" fmla="val 115956"/>
            </a:avLst>
          </a:prstGeom>
          <a:solidFill>
            <a:srgbClr val="535455"/>
          </a:solidFill>
          <a:ln/>
        </p:spPr>
      </p:sp>
      <p:sp>
        <p:nvSpPr>
          <p:cNvPr id="5" name="Shape 3"/>
          <p:cNvSpPr/>
          <p:nvPr/>
        </p:nvSpPr>
        <p:spPr>
          <a:xfrm>
            <a:off x="7116425" y="1629728"/>
            <a:ext cx="397550" cy="397550"/>
          </a:xfrm>
          <a:prstGeom prst="roundRect">
            <a:avLst>
              <a:gd name="adj" fmla="val 6668"/>
            </a:avLst>
          </a:prstGeom>
          <a:solidFill>
            <a:srgbClr val="3A3B3C"/>
          </a:solidFill>
          <a:ln/>
        </p:spPr>
      </p:sp>
      <p:sp>
        <p:nvSpPr>
          <p:cNvPr id="6" name="Text 4"/>
          <p:cNvSpPr/>
          <p:nvPr/>
        </p:nvSpPr>
        <p:spPr>
          <a:xfrm>
            <a:off x="7182624" y="1662827"/>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1</a:t>
            </a:r>
            <a:endParaRPr lang="en-US" sz="2050" dirty="0"/>
          </a:p>
        </p:txBody>
      </p:sp>
      <p:sp>
        <p:nvSpPr>
          <p:cNvPr id="7" name="Text 5"/>
          <p:cNvSpPr/>
          <p:nvPr/>
        </p:nvSpPr>
        <p:spPr>
          <a:xfrm>
            <a:off x="4222790" y="1607701"/>
            <a:ext cx="2208848" cy="275987"/>
          </a:xfrm>
          <a:prstGeom prst="rect">
            <a:avLst/>
          </a:prstGeom>
          <a:noFill/>
          <a:ln/>
        </p:spPr>
        <p:txBody>
          <a:bodyPr wrap="none" lIns="0" tIns="0" rIns="0" bIns="0" rtlCol="0" anchor="t"/>
          <a:lstStyle/>
          <a:p>
            <a:pPr marL="0" indent="0" algn="r">
              <a:lnSpc>
                <a:spcPts val="2150"/>
              </a:lnSpc>
              <a:buNone/>
            </a:pPr>
            <a:r>
              <a:rPr lang="en-US" sz="1700" dirty="0">
                <a:solidFill>
                  <a:srgbClr val="CFCBBF"/>
                </a:solidFill>
                <a:latin typeface="Prata" pitchFamily="34" charset="0"/>
                <a:ea typeface="Prata" pitchFamily="34" charset="-122"/>
                <a:cs typeface="Prata" pitchFamily="34" charset="-120"/>
              </a:rPr>
              <a:t>Main() Function</a:t>
            </a:r>
            <a:endParaRPr lang="en-US" sz="1700" dirty="0"/>
          </a:p>
        </p:txBody>
      </p:sp>
      <p:sp>
        <p:nvSpPr>
          <p:cNvPr id="8" name="Text 6"/>
          <p:cNvSpPr/>
          <p:nvPr/>
        </p:nvSpPr>
        <p:spPr>
          <a:xfrm>
            <a:off x="618411" y="1989653"/>
            <a:ext cx="5813227" cy="565309"/>
          </a:xfrm>
          <a:prstGeom prst="rect">
            <a:avLst/>
          </a:prstGeom>
          <a:noFill/>
          <a:ln/>
        </p:spPr>
        <p:txBody>
          <a:bodyPr wrap="square" lIns="0" tIns="0" rIns="0" bIns="0" rtlCol="0" anchor="t"/>
          <a:lstStyle/>
          <a:p>
            <a:pPr marL="0" indent="0" algn="r">
              <a:lnSpc>
                <a:spcPts val="2200"/>
              </a:lnSpc>
              <a:buNone/>
            </a:pPr>
            <a:r>
              <a:rPr lang="en-US" sz="1350" dirty="0">
                <a:solidFill>
                  <a:srgbClr val="CFCBBF"/>
                </a:solidFill>
                <a:latin typeface="Raleway" pitchFamily="34" charset="0"/>
                <a:ea typeface="Raleway" pitchFamily="34" charset="-122"/>
                <a:cs typeface="Raleway" pitchFamily="34" charset="-120"/>
              </a:rPr>
              <a:t>Initializes the game, displays the introduction, takes the player's name, loads and shuffles questions, and starts the main game loop.</a:t>
            </a:r>
            <a:endParaRPr lang="en-US" sz="1350" dirty="0"/>
          </a:p>
        </p:txBody>
      </p:sp>
      <p:sp>
        <p:nvSpPr>
          <p:cNvPr id="9" name="Shape 7"/>
          <p:cNvSpPr/>
          <p:nvPr/>
        </p:nvSpPr>
        <p:spPr>
          <a:xfrm>
            <a:off x="7491115" y="2700457"/>
            <a:ext cx="530066" cy="22860"/>
          </a:xfrm>
          <a:prstGeom prst="roundRect">
            <a:avLst>
              <a:gd name="adj" fmla="val 115956"/>
            </a:avLst>
          </a:prstGeom>
          <a:solidFill>
            <a:srgbClr val="535455"/>
          </a:solidFill>
          <a:ln/>
        </p:spPr>
      </p:sp>
      <p:sp>
        <p:nvSpPr>
          <p:cNvPr id="10" name="Shape 8"/>
          <p:cNvSpPr/>
          <p:nvPr/>
        </p:nvSpPr>
        <p:spPr>
          <a:xfrm>
            <a:off x="7116425" y="2513171"/>
            <a:ext cx="397550" cy="397550"/>
          </a:xfrm>
          <a:prstGeom prst="roundRect">
            <a:avLst>
              <a:gd name="adj" fmla="val 6668"/>
            </a:avLst>
          </a:prstGeom>
          <a:solidFill>
            <a:srgbClr val="3A3B3C"/>
          </a:solidFill>
          <a:ln/>
        </p:spPr>
      </p:sp>
      <p:sp>
        <p:nvSpPr>
          <p:cNvPr id="11" name="Text 9"/>
          <p:cNvSpPr/>
          <p:nvPr/>
        </p:nvSpPr>
        <p:spPr>
          <a:xfrm>
            <a:off x="7182624" y="2546271"/>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2</a:t>
            </a:r>
            <a:endParaRPr lang="en-US" sz="2050" dirty="0"/>
          </a:p>
        </p:txBody>
      </p:sp>
      <p:sp>
        <p:nvSpPr>
          <p:cNvPr id="12" name="Text 10"/>
          <p:cNvSpPr/>
          <p:nvPr/>
        </p:nvSpPr>
        <p:spPr>
          <a:xfrm>
            <a:off x="8198763" y="2491145"/>
            <a:ext cx="2208848" cy="275987"/>
          </a:xfrm>
          <a:prstGeom prst="rect">
            <a:avLst/>
          </a:prstGeom>
          <a:noFill/>
          <a:ln/>
        </p:spPr>
        <p:txBody>
          <a:bodyPr wrap="none" lIns="0" tIns="0" rIns="0" bIns="0" rtlCol="0" anchor="t"/>
          <a:lstStyle/>
          <a:p>
            <a:pPr marL="0" indent="0" algn="l">
              <a:lnSpc>
                <a:spcPts val="2150"/>
              </a:lnSpc>
              <a:buNone/>
            </a:pPr>
            <a:r>
              <a:rPr lang="en-US" sz="1700" dirty="0">
                <a:solidFill>
                  <a:srgbClr val="CFCBBF"/>
                </a:solidFill>
                <a:latin typeface="Prata" pitchFamily="34" charset="0"/>
                <a:ea typeface="Prata" pitchFamily="34" charset="-122"/>
                <a:cs typeface="Prata" pitchFamily="34" charset="-120"/>
              </a:rPr>
              <a:t>play_game()</a:t>
            </a:r>
            <a:endParaRPr lang="en-US" sz="1700" dirty="0"/>
          </a:p>
        </p:txBody>
      </p:sp>
      <p:sp>
        <p:nvSpPr>
          <p:cNvPr id="13" name="Text 11"/>
          <p:cNvSpPr/>
          <p:nvPr/>
        </p:nvSpPr>
        <p:spPr>
          <a:xfrm>
            <a:off x="8198763" y="2873097"/>
            <a:ext cx="5813227" cy="565309"/>
          </a:xfrm>
          <a:prstGeom prst="rect">
            <a:avLst/>
          </a:prstGeom>
          <a:noFill/>
          <a:ln/>
        </p:spPr>
        <p:txBody>
          <a:bodyPr wrap="square" lIns="0" tIns="0" rIns="0" bIns="0" rtlCol="0" anchor="t"/>
          <a:lstStyle/>
          <a:p>
            <a:pPr marL="0" indent="0" algn="l">
              <a:lnSpc>
                <a:spcPts val="2200"/>
              </a:lnSpc>
              <a:buNone/>
            </a:pPr>
            <a:r>
              <a:rPr lang="en-US" sz="1350" dirty="0">
                <a:solidFill>
                  <a:srgbClr val="CFCBBF"/>
                </a:solidFill>
                <a:latin typeface="Raleway" pitchFamily="34" charset="0"/>
                <a:ea typeface="Raleway" pitchFamily="34" charset="-122"/>
                <a:cs typeface="Raleway" pitchFamily="34" charset="-120"/>
              </a:rPr>
              <a:t>Iterates through questions, presents each question, manages time limits, handles user input, and processes lifelines.</a:t>
            </a:r>
            <a:endParaRPr lang="en-US" sz="1350" dirty="0"/>
          </a:p>
        </p:txBody>
      </p:sp>
      <p:sp>
        <p:nvSpPr>
          <p:cNvPr id="14" name="Shape 12"/>
          <p:cNvSpPr/>
          <p:nvPr/>
        </p:nvSpPr>
        <p:spPr>
          <a:xfrm>
            <a:off x="6609219" y="3495556"/>
            <a:ext cx="530066" cy="22860"/>
          </a:xfrm>
          <a:prstGeom prst="roundRect">
            <a:avLst>
              <a:gd name="adj" fmla="val 115956"/>
            </a:avLst>
          </a:prstGeom>
          <a:solidFill>
            <a:srgbClr val="535455"/>
          </a:solidFill>
          <a:ln/>
        </p:spPr>
      </p:sp>
      <p:sp>
        <p:nvSpPr>
          <p:cNvPr id="15" name="Shape 13"/>
          <p:cNvSpPr/>
          <p:nvPr/>
        </p:nvSpPr>
        <p:spPr>
          <a:xfrm>
            <a:off x="7116425" y="3308271"/>
            <a:ext cx="397550" cy="397550"/>
          </a:xfrm>
          <a:prstGeom prst="roundRect">
            <a:avLst>
              <a:gd name="adj" fmla="val 6668"/>
            </a:avLst>
          </a:prstGeom>
          <a:solidFill>
            <a:srgbClr val="3A3B3C"/>
          </a:solidFill>
          <a:ln/>
        </p:spPr>
      </p:sp>
      <p:sp>
        <p:nvSpPr>
          <p:cNvPr id="16" name="Text 14"/>
          <p:cNvSpPr/>
          <p:nvPr/>
        </p:nvSpPr>
        <p:spPr>
          <a:xfrm>
            <a:off x="7182624" y="3341370"/>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3</a:t>
            </a:r>
            <a:endParaRPr lang="en-US" sz="2050" dirty="0"/>
          </a:p>
        </p:txBody>
      </p:sp>
      <p:sp>
        <p:nvSpPr>
          <p:cNvPr id="17" name="Text 15"/>
          <p:cNvSpPr/>
          <p:nvPr/>
        </p:nvSpPr>
        <p:spPr>
          <a:xfrm>
            <a:off x="3583543" y="3286244"/>
            <a:ext cx="2848094" cy="275987"/>
          </a:xfrm>
          <a:prstGeom prst="rect">
            <a:avLst/>
          </a:prstGeom>
          <a:noFill/>
          <a:ln/>
        </p:spPr>
        <p:txBody>
          <a:bodyPr wrap="none" lIns="0" tIns="0" rIns="0" bIns="0" rtlCol="0" anchor="t"/>
          <a:lstStyle/>
          <a:p>
            <a:pPr marL="0" indent="0" algn="r">
              <a:lnSpc>
                <a:spcPts val="2150"/>
              </a:lnSpc>
              <a:buNone/>
            </a:pPr>
            <a:r>
              <a:rPr lang="en-US" sz="1700" dirty="0">
                <a:solidFill>
                  <a:srgbClr val="CFCBBF"/>
                </a:solidFill>
                <a:latin typeface="Prata" pitchFamily="34" charset="0"/>
                <a:ea typeface="Prata" pitchFamily="34" charset="-122"/>
                <a:cs typeface="Prata" pitchFamily="34" charset="-120"/>
              </a:rPr>
              <a:t>print_formatted_question()</a:t>
            </a:r>
            <a:endParaRPr lang="en-US" sz="1700" dirty="0"/>
          </a:p>
        </p:txBody>
      </p:sp>
      <p:sp>
        <p:nvSpPr>
          <p:cNvPr id="18" name="Text 16"/>
          <p:cNvSpPr/>
          <p:nvPr/>
        </p:nvSpPr>
        <p:spPr>
          <a:xfrm>
            <a:off x="618411" y="3668197"/>
            <a:ext cx="5813227" cy="565309"/>
          </a:xfrm>
          <a:prstGeom prst="rect">
            <a:avLst/>
          </a:prstGeom>
          <a:noFill/>
          <a:ln/>
        </p:spPr>
        <p:txBody>
          <a:bodyPr wrap="square" lIns="0" tIns="0" rIns="0" bIns="0" rtlCol="0" anchor="t"/>
          <a:lstStyle/>
          <a:p>
            <a:pPr marL="0" indent="0" algn="r">
              <a:lnSpc>
                <a:spcPts val="2200"/>
              </a:lnSpc>
              <a:buNone/>
            </a:pPr>
            <a:r>
              <a:rPr lang="en-US" sz="1350" dirty="0">
                <a:solidFill>
                  <a:srgbClr val="CFCBBF"/>
                </a:solidFill>
                <a:latin typeface="Raleway" pitchFamily="34" charset="0"/>
                <a:ea typeface="Raleway" pitchFamily="34" charset="-122"/>
                <a:cs typeface="Raleway" pitchFamily="34" charset="-120"/>
              </a:rPr>
              <a:t>Displays the current question with answer choices in a formatted manner.</a:t>
            </a:r>
            <a:endParaRPr lang="en-US" sz="1350" dirty="0"/>
          </a:p>
        </p:txBody>
      </p:sp>
      <p:sp>
        <p:nvSpPr>
          <p:cNvPr id="19" name="Shape 17"/>
          <p:cNvSpPr/>
          <p:nvPr/>
        </p:nvSpPr>
        <p:spPr>
          <a:xfrm>
            <a:off x="7491115" y="4290774"/>
            <a:ext cx="530066" cy="22860"/>
          </a:xfrm>
          <a:prstGeom prst="roundRect">
            <a:avLst>
              <a:gd name="adj" fmla="val 115956"/>
            </a:avLst>
          </a:prstGeom>
          <a:solidFill>
            <a:srgbClr val="535455"/>
          </a:solidFill>
          <a:ln/>
        </p:spPr>
      </p:sp>
      <p:sp>
        <p:nvSpPr>
          <p:cNvPr id="20" name="Shape 18"/>
          <p:cNvSpPr/>
          <p:nvPr/>
        </p:nvSpPr>
        <p:spPr>
          <a:xfrm>
            <a:off x="7116425" y="4103489"/>
            <a:ext cx="397550" cy="397550"/>
          </a:xfrm>
          <a:prstGeom prst="roundRect">
            <a:avLst>
              <a:gd name="adj" fmla="val 6668"/>
            </a:avLst>
          </a:prstGeom>
          <a:solidFill>
            <a:srgbClr val="3A3B3C"/>
          </a:solidFill>
          <a:ln/>
        </p:spPr>
      </p:sp>
      <p:sp>
        <p:nvSpPr>
          <p:cNvPr id="21" name="Text 19"/>
          <p:cNvSpPr/>
          <p:nvPr/>
        </p:nvSpPr>
        <p:spPr>
          <a:xfrm>
            <a:off x="7182624" y="4136588"/>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4</a:t>
            </a:r>
            <a:endParaRPr lang="en-US" sz="2050" dirty="0"/>
          </a:p>
        </p:txBody>
      </p:sp>
      <p:sp>
        <p:nvSpPr>
          <p:cNvPr id="22" name="Text 20"/>
          <p:cNvSpPr/>
          <p:nvPr/>
        </p:nvSpPr>
        <p:spPr>
          <a:xfrm>
            <a:off x="8198763" y="4081463"/>
            <a:ext cx="2208848" cy="275987"/>
          </a:xfrm>
          <a:prstGeom prst="rect">
            <a:avLst/>
          </a:prstGeom>
          <a:noFill/>
          <a:ln/>
        </p:spPr>
        <p:txBody>
          <a:bodyPr wrap="none" lIns="0" tIns="0" rIns="0" bIns="0" rtlCol="0" anchor="t"/>
          <a:lstStyle/>
          <a:p>
            <a:pPr marL="0" indent="0" algn="l">
              <a:lnSpc>
                <a:spcPts val="2150"/>
              </a:lnSpc>
              <a:buNone/>
            </a:pPr>
            <a:r>
              <a:rPr lang="en-US" sz="1700" dirty="0">
                <a:solidFill>
                  <a:srgbClr val="CFCBBF"/>
                </a:solidFill>
                <a:latin typeface="Prata" pitchFamily="34" charset="0"/>
                <a:ea typeface="Prata" pitchFamily="34" charset="-122"/>
                <a:cs typeface="Prata" pitchFamily="34" charset="-120"/>
              </a:rPr>
              <a:t>timeout_handler()</a:t>
            </a:r>
            <a:endParaRPr lang="en-US" sz="1700" dirty="0"/>
          </a:p>
        </p:txBody>
      </p:sp>
      <p:sp>
        <p:nvSpPr>
          <p:cNvPr id="23" name="Text 21"/>
          <p:cNvSpPr/>
          <p:nvPr/>
        </p:nvSpPr>
        <p:spPr>
          <a:xfrm>
            <a:off x="8198763" y="4463415"/>
            <a:ext cx="5813227" cy="282654"/>
          </a:xfrm>
          <a:prstGeom prst="rect">
            <a:avLst/>
          </a:prstGeom>
          <a:noFill/>
          <a:ln/>
        </p:spPr>
        <p:txBody>
          <a:bodyPr wrap="none" lIns="0" tIns="0" rIns="0" bIns="0" rtlCol="0" anchor="t"/>
          <a:lstStyle/>
          <a:p>
            <a:pPr marL="0" indent="0" algn="l">
              <a:lnSpc>
                <a:spcPts val="2200"/>
              </a:lnSpc>
              <a:buNone/>
            </a:pPr>
            <a:r>
              <a:rPr lang="en-US" sz="1350" dirty="0">
                <a:solidFill>
                  <a:srgbClr val="CFCBBF"/>
                </a:solidFill>
                <a:latin typeface="Raleway" pitchFamily="34" charset="0"/>
                <a:ea typeface="Raleway" pitchFamily="34" charset="-122"/>
                <a:cs typeface="Raleway" pitchFamily="34" charset="-120"/>
              </a:rPr>
              <a:t>Triggers when the player runs out of time, ending the game.</a:t>
            </a:r>
            <a:endParaRPr lang="en-US" sz="1350" dirty="0"/>
          </a:p>
        </p:txBody>
      </p:sp>
      <p:sp>
        <p:nvSpPr>
          <p:cNvPr id="24" name="Shape 22"/>
          <p:cNvSpPr/>
          <p:nvPr/>
        </p:nvSpPr>
        <p:spPr>
          <a:xfrm>
            <a:off x="6609219" y="5085993"/>
            <a:ext cx="530066" cy="22860"/>
          </a:xfrm>
          <a:prstGeom prst="roundRect">
            <a:avLst>
              <a:gd name="adj" fmla="val 115956"/>
            </a:avLst>
          </a:prstGeom>
          <a:solidFill>
            <a:srgbClr val="535455"/>
          </a:solidFill>
          <a:ln/>
        </p:spPr>
      </p:sp>
      <p:sp>
        <p:nvSpPr>
          <p:cNvPr id="25" name="Shape 23"/>
          <p:cNvSpPr/>
          <p:nvPr/>
        </p:nvSpPr>
        <p:spPr>
          <a:xfrm>
            <a:off x="7116425" y="4898708"/>
            <a:ext cx="397550" cy="397550"/>
          </a:xfrm>
          <a:prstGeom prst="roundRect">
            <a:avLst>
              <a:gd name="adj" fmla="val 6668"/>
            </a:avLst>
          </a:prstGeom>
          <a:solidFill>
            <a:srgbClr val="3A3B3C"/>
          </a:solidFill>
          <a:ln/>
        </p:spPr>
      </p:sp>
      <p:sp>
        <p:nvSpPr>
          <p:cNvPr id="26" name="Text 24"/>
          <p:cNvSpPr/>
          <p:nvPr/>
        </p:nvSpPr>
        <p:spPr>
          <a:xfrm>
            <a:off x="7182624" y="4931807"/>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5</a:t>
            </a:r>
            <a:endParaRPr lang="en-US" sz="2050" dirty="0"/>
          </a:p>
        </p:txBody>
      </p:sp>
      <p:sp>
        <p:nvSpPr>
          <p:cNvPr id="27" name="Text 25"/>
          <p:cNvSpPr/>
          <p:nvPr/>
        </p:nvSpPr>
        <p:spPr>
          <a:xfrm>
            <a:off x="4222790" y="4876681"/>
            <a:ext cx="2208848" cy="275987"/>
          </a:xfrm>
          <a:prstGeom prst="rect">
            <a:avLst/>
          </a:prstGeom>
          <a:noFill/>
          <a:ln/>
        </p:spPr>
        <p:txBody>
          <a:bodyPr wrap="none" lIns="0" tIns="0" rIns="0" bIns="0" rtlCol="0" anchor="t"/>
          <a:lstStyle/>
          <a:p>
            <a:pPr marL="0" indent="0" algn="r">
              <a:lnSpc>
                <a:spcPts val="2150"/>
              </a:lnSpc>
              <a:buNone/>
            </a:pPr>
            <a:r>
              <a:rPr lang="en-US" sz="1700" dirty="0">
                <a:solidFill>
                  <a:srgbClr val="CFCBBF"/>
                </a:solidFill>
                <a:latin typeface="Prata" pitchFamily="34" charset="0"/>
                <a:ea typeface="Prata" pitchFamily="34" charset="-122"/>
                <a:cs typeface="Prata" pitchFamily="34" charset="-120"/>
              </a:rPr>
              <a:t>use_lifeline()</a:t>
            </a:r>
            <a:endParaRPr lang="en-US" sz="1700" dirty="0"/>
          </a:p>
        </p:txBody>
      </p:sp>
      <p:sp>
        <p:nvSpPr>
          <p:cNvPr id="28" name="Text 26"/>
          <p:cNvSpPr/>
          <p:nvPr/>
        </p:nvSpPr>
        <p:spPr>
          <a:xfrm>
            <a:off x="618411" y="5258633"/>
            <a:ext cx="5813227" cy="565309"/>
          </a:xfrm>
          <a:prstGeom prst="rect">
            <a:avLst/>
          </a:prstGeom>
          <a:noFill/>
          <a:ln/>
        </p:spPr>
        <p:txBody>
          <a:bodyPr wrap="square" lIns="0" tIns="0" rIns="0" bIns="0" rtlCol="0" anchor="t"/>
          <a:lstStyle/>
          <a:p>
            <a:pPr marL="0" indent="0" algn="r">
              <a:lnSpc>
                <a:spcPts val="2200"/>
              </a:lnSpc>
              <a:buNone/>
            </a:pPr>
            <a:r>
              <a:rPr lang="en-US" sz="1350" dirty="0">
                <a:solidFill>
                  <a:srgbClr val="CFCBBF"/>
                </a:solidFill>
                <a:latin typeface="Raleway" pitchFamily="34" charset="0"/>
                <a:ea typeface="Raleway" pitchFamily="34" charset="-122"/>
                <a:cs typeface="Raleway" pitchFamily="34" charset="-120"/>
              </a:rPr>
              <a:t>Manages lifeline usage, either eliminating incorrect options (50/50) or skipping the question.</a:t>
            </a:r>
            <a:endParaRPr lang="en-US" sz="1350" dirty="0"/>
          </a:p>
        </p:txBody>
      </p:sp>
      <p:sp>
        <p:nvSpPr>
          <p:cNvPr id="29" name="Shape 27"/>
          <p:cNvSpPr/>
          <p:nvPr/>
        </p:nvSpPr>
        <p:spPr>
          <a:xfrm>
            <a:off x="7491115" y="5881211"/>
            <a:ext cx="530066" cy="22860"/>
          </a:xfrm>
          <a:prstGeom prst="roundRect">
            <a:avLst>
              <a:gd name="adj" fmla="val 115956"/>
            </a:avLst>
          </a:prstGeom>
          <a:solidFill>
            <a:srgbClr val="535455"/>
          </a:solidFill>
          <a:ln/>
        </p:spPr>
      </p:sp>
      <p:sp>
        <p:nvSpPr>
          <p:cNvPr id="30" name="Shape 28"/>
          <p:cNvSpPr/>
          <p:nvPr/>
        </p:nvSpPr>
        <p:spPr>
          <a:xfrm>
            <a:off x="7116425" y="5693926"/>
            <a:ext cx="397550" cy="397550"/>
          </a:xfrm>
          <a:prstGeom prst="roundRect">
            <a:avLst>
              <a:gd name="adj" fmla="val 6668"/>
            </a:avLst>
          </a:prstGeom>
          <a:solidFill>
            <a:srgbClr val="3A3B3C"/>
          </a:solidFill>
          <a:ln/>
        </p:spPr>
      </p:sp>
      <p:sp>
        <p:nvSpPr>
          <p:cNvPr id="31" name="Text 29"/>
          <p:cNvSpPr/>
          <p:nvPr/>
        </p:nvSpPr>
        <p:spPr>
          <a:xfrm>
            <a:off x="7182624" y="5727025"/>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6</a:t>
            </a:r>
            <a:endParaRPr lang="en-US" sz="2050" dirty="0"/>
          </a:p>
        </p:txBody>
      </p:sp>
      <p:sp>
        <p:nvSpPr>
          <p:cNvPr id="32" name="Text 30"/>
          <p:cNvSpPr/>
          <p:nvPr/>
        </p:nvSpPr>
        <p:spPr>
          <a:xfrm>
            <a:off x="8198763" y="5671899"/>
            <a:ext cx="2208848" cy="275987"/>
          </a:xfrm>
          <a:prstGeom prst="rect">
            <a:avLst/>
          </a:prstGeom>
          <a:noFill/>
          <a:ln/>
        </p:spPr>
        <p:txBody>
          <a:bodyPr wrap="none" lIns="0" tIns="0" rIns="0" bIns="0" rtlCol="0" anchor="t"/>
          <a:lstStyle/>
          <a:p>
            <a:pPr marL="0" indent="0" algn="l">
              <a:lnSpc>
                <a:spcPts val="2150"/>
              </a:lnSpc>
              <a:buNone/>
            </a:pPr>
            <a:r>
              <a:rPr lang="en-US" sz="1700" dirty="0">
                <a:solidFill>
                  <a:srgbClr val="CFCBBF"/>
                </a:solidFill>
                <a:latin typeface="Prata" pitchFamily="34" charset="0"/>
                <a:ea typeface="Prata" pitchFamily="34" charset="-122"/>
                <a:cs typeface="Prata" pitchFamily="34" charset="-120"/>
              </a:rPr>
              <a:t>display_results()</a:t>
            </a:r>
            <a:endParaRPr lang="en-US" sz="1700" dirty="0"/>
          </a:p>
        </p:txBody>
      </p:sp>
      <p:sp>
        <p:nvSpPr>
          <p:cNvPr id="33" name="Text 31"/>
          <p:cNvSpPr/>
          <p:nvPr/>
        </p:nvSpPr>
        <p:spPr>
          <a:xfrm>
            <a:off x="8198763" y="6053852"/>
            <a:ext cx="5813227" cy="282654"/>
          </a:xfrm>
          <a:prstGeom prst="rect">
            <a:avLst/>
          </a:prstGeom>
          <a:noFill/>
          <a:ln/>
        </p:spPr>
        <p:txBody>
          <a:bodyPr wrap="none" lIns="0" tIns="0" rIns="0" bIns="0" rtlCol="0" anchor="t"/>
          <a:lstStyle/>
          <a:p>
            <a:pPr marL="0" indent="0" algn="l">
              <a:lnSpc>
                <a:spcPts val="2200"/>
              </a:lnSpc>
              <a:buNone/>
            </a:pPr>
            <a:r>
              <a:rPr lang="en-US" sz="1350" dirty="0">
                <a:solidFill>
                  <a:srgbClr val="CFCBBF"/>
                </a:solidFill>
                <a:latin typeface="Raleway" pitchFamily="34" charset="0"/>
                <a:ea typeface="Raleway" pitchFamily="34" charset="-122"/>
                <a:cs typeface="Raleway" pitchFamily="34" charset="-120"/>
              </a:rPr>
              <a:t>Displays the player's final winnings at the end of the game.</a:t>
            </a:r>
            <a:endParaRPr lang="en-US" sz="1350" dirty="0"/>
          </a:p>
        </p:txBody>
      </p:sp>
      <p:sp>
        <p:nvSpPr>
          <p:cNvPr id="34" name="Shape 32"/>
          <p:cNvSpPr/>
          <p:nvPr/>
        </p:nvSpPr>
        <p:spPr>
          <a:xfrm>
            <a:off x="6609219" y="6676430"/>
            <a:ext cx="530066" cy="22860"/>
          </a:xfrm>
          <a:prstGeom prst="roundRect">
            <a:avLst>
              <a:gd name="adj" fmla="val 115956"/>
            </a:avLst>
          </a:prstGeom>
          <a:solidFill>
            <a:srgbClr val="535455"/>
          </a:solidFill>
          <a:ln/>
        </p:spPr>
      </p:sp>
      <p:sp>
        <p:nvSpPr>
          <p:cNvPr id="35" name="Shape 33"/>
          <p:cNvSpPr/>
          <p:nvPr/>
        </p:nvSpPr>
        <p:spPr>
          <a:xfrm>
            <a:off x="7116425" y="6489144"/>
            <a:ext cx="397550" cy="397550"/>
          </a:xfrm>
          <a:prstGeom prst="roundRect">
            <a:avLst>
              <a:gd name="adj" fmla="val 6668"/>
            </a:avLst>
          </a:prstGeom>
          <a:solidFill>
            <a:srgbClr val="3A3B3C"/>
          </a:solidFill>
          <a:ln/>
        </p:spPr>
      </p:sp>
      <p:sp>
        <p:nvSpPr>
          <p:cNvPr id="36" name="Text 34"/>
          <p:cNvSpPr/>
          <p:nvPr/>
        </p:nvSpPr>
        <p:spPr>
          <a:xfrm>
            <a:off x="7182624" y="6522244"/>
            <a:ext cx="265033" cy="331232"/>
          </a:xfrm>
          <a:prstGeom prst="rect">
            <a:avLst/>
          </a:prstGeom>
          <a:noFill/>
          <a:ln/>
        </p:spPr>
        <p:txBody>
          <a:bodyPr wrap="none" lIns="0" tIns="0" rIns="0" bIns="0" rtlCol="0" anchor="t"/>
          <a:lstStyle/>
          <a:p>
            <a:pPr marL="0" indent="0" algn="ctr">
              <a:lnSpc>
                <a:spcPts val="2050"/>
              </a:lnSpc>
              <a:buNone/>
            </a:pPr>
            <a:r>
              <a:rPr lang="en-US" sz="2050" dirty="0">
                <a:solidFill>
                  <a:srgbClr val="CFCBBF"/>
                </a:solidFill>
                <a:latin typeface="Prata" pitchFamily="34" charset="0"/>
                <a:ea typeface="Prata" pitchFamily="34" charset="-122"/>
                <a:cs typeface="Prata" pitchFamily="34" charset="-120"/>
              </a:rPr>
              <a:t>7</a:t>
            </a:r>
            <a:endParaRPr lang="en-US" sz="2050" dirty="0"/>
          </a:p>
        </p:txBody>
      </p:sp>
      <p:sp>
        <p:nvSpPr>
          <p:cNvPr id="37" name="Text 35"/>
          <p:cNvSpPr/>
          <p:nvPr/>
        </p:nvSpPr>
        <p:spPr>
          <a:xfrm>
            <a:off x="4222790" y="6467118"/>
            <a:ext cx="2208848" cy="275987"/>
          </a:xfrm>
          <a:prstGeom prst="rect">
            <a:avLst/>
          </a:prstGeom>
          <a:noFill/>
          <a:ln/>
        </p:spPr>
        <p:txBody>
          <a:bodyPr wrap="none" lIns="0" tIns="0" rIns="0" bIns="0" rtlCol="0" anchor="t"/>
          <a:lstStyle/>
          <a:p>
            <a:pPr marL="0" indent="0" algn="r">
              <a:lnSpc>
                <a:spcPts val="2150"/>
              </a:lnSpc>
              <a:buNone/>
            </a:pPr>
            <a:r>
              <a:rPr lang="en-US" sz="1700" dirty="0">
                <a:solidFill>
                  <a:srgbClr val="CFCBBF"/>
                </a:solidFill>
                <a:latin typeface="Prata" pitchFamily="34" charset="0"/>
                <a:ea typeface="Prata" pitchFamily="34" charset="-122"/>
                <a:cs typeface="Prata" pitchFamily="34" charset="-120"/>
              </a:rPr>
              <a:t>save_results()</a:t>
            </a:r>
            <a:endParaRPr lang="en-US" sz="1700" dirty="0"/>
          </a:p>
        </p:txBody>
      </p:sp>
      <p:sp>
        <p:nvSpPr>
          <p:cNvPr id="38" name="Text 36"/>
          <p:cNvSpPr/>
          <p:nvPr/>
        </p:nvSpPr>
        <p:spPr>
          <a:xfrm>
            <a:off x="618411" y="6849070"/>
            <a:ext cx="5813227" cy="282654"/>
          </a:xfrm>
          <a:prstGeom prst="rect">
            <a:avLst/>
          </a:prstGeom>
          <a:noFill/>
          <a:ln/>
        </p:spPr>
        <p:txBody>
          <a:bodyPr wrap="none" lIns="0" tIns="0" rIns="0" bIns="0" rtlCol="0" anchor="t"/>
          <a:lstStyle/>
          <a:p>
            <a:pPr marL="0" indent="0" algn="r">
              <a:lnSpc>
                <a:spcPts val="2200"/>
              </a:lnSpc>
              <a:buNone/>
            </a:pPr>
            <a:r>
              <a:rPr lang="en-US" sz="1350" dirty="0">
                <a:solidFill>
                  <a:srgbClr val="CFCBBF"/>
                </a:solidFill>
                <a:latin typeface="Raleway" pitchFamily="34" charset="0"/>
                <a:ea typeface="Raleway" pitchFamily="34" charset="-122"/>
                <a:cs typeface="Raleway" pitchFamily="34" charset="-120"/>
              </a:rPr>
              <a:t>Saves the player's name and earnings to a results file.</a:t>
            </a:r>
            <a:endParaRPr lang="en-US" sz="1350" dirty="0"/>
          </a:p>
        </p:txBody>
      </p:sp>
      <p:sp>
        <p:nvSpPr>
          <p:cNvPr id="40" name="Rectangle 39">
            <a:extLst>
              <a:ext uri="{FF2B5EF4-FFF2-40B4-BE49-F238E27FC236}">
                <a16:creationId xmlns:a16="http://schemas.microsoft.com/office/drawing/2014/main" id="{C56EC40A-17AB-4266-9955-6F0D65F915B2}"/>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79800" y="2204934"/>
            <a:ext cx="5021937" cy="2824877"/>
          </a:xfrm>
          <a:prstGeom prst="rect">
            <a:avLst/>
          </a:prstGeom>
        </p:spPr>
      </p:pic>
      <p:sp>
        <p:nvSpPr>
          <p:cNvPr id="3" name="Text 0"/>
          <p:cNvSpPr/>
          <p:nvPr/>
        </p:nvSpPr>
        <p:spPr>
          <a:xfrm>
            <a:off x="650319" y="882015"/>
            <a:ext cx="4645223" cy="580668"/>
          </a:xfrm>
          <a:prstGeom prst="rect">
            <a:avLst/>
          </a:prstGeom>
          <a:noFill/>
          <a:ln/>
        </p:spPr>
        <p:txBody>
          <a:bodyPr wrap="none" lIns="0" tIns="0" rIns="0" bIns="0" rtlCol="0" anchor="t"/>
          <a:lstStyle/>
          <a:p>
            <a:pPr marL="0" indent="0">
              <a:lnSpc>
                <a:spcPts val="4550"/>
              </a:lnSpc>
              <a:buNone/>
            </a:pPr>
            <a:r>
              <a:rPr lang="en-US" sz="3650" dirty="0">
                <a:solidFill>
                  <a:srgbClr val="F2E782"/>
                </a:solidFill>
                <a:latin typeface="Prata" pitchFamily="34" charset="0"/>
                <a:ea typeface="Prata" pitchFamily="34" charset="-122"/>
                <a:cs typeface="Prata" pitchFamily="34" charset="-120"/>
              </a:rPr>
              <a:t>Structure Used</a:t>
            </a:r>
            <a:endParaRPr lang="en-US" sz="3650" dirty="0"/>
          </a:p>
        </p:txBody>
      </p:sp>
      <p:sp>
        <p:nvSpPr>
          <p:cNvPr id="4" name="Shape 1"/>
          <p:cNvSpPr/>
          <p:nvPr/>
        </p:nvSpPr>
        <p:spPr>
          <a:xfrm>
            <a:off x="650319" y="1741289"/>
            <a:ext cx="7843361" cy="5606177"/>
          </a:xfrm>
          <a:prstGeom prst="roundRect">
            <a:avLst>
              <a:gd name="adj" fmla="val 497"/>
            </a:avLst>
          </a:prstGeom>
          <a:noFill/>
          <a:ln w="7620">
            <a:solidFill>
              <a:srgbClr val="FFFFFF">
                <a:alpha val="24000"/>
              </a:srgbClr>
            </a:solidFill>
            <a:prstDash val="solid"/>
          </a:ln>
        </p:spPr>
      </p:sp>
      <p:sp>
        <p:nvSpPr>
          <p:cNvPr id="5" name="Shape 2"/>
          <p:cNvSpPr/>
          <p:nvPr/>
        </p:nvSpPr>
        <p:spPr>
          <a:xfrm>
            <a:off x="657939" y="1748909"/>
            <a:ext cx="7827288" cy="535424"/>
          </a:xfrm>
          <a:prstGeom prst="rect">
            <a:avLst/>
          </a:prstGeom>
          <a:solidFill>
            <a:srgbClr val="FFFFFF">
              <a:alpha val="4000"/>
            </a:srgbClr>
          </a:solidFill>
          <a:ln/>
        </p:spPr>
      </p:sp>
      <p:sp>
        <p:nvSpPr>
          <p:cNvPr id="6" name="Text 3"/>
          <p:cNvSpPr/>
          <p:nvPr/>
        </p:nvSpPr>
        <p:spPr>
          <a:xfrm>
            <a:off x="844629" y="1867972"/>
            <a:ext cx="2233493" cy="297299"/>
          </a:xfrm>
          <a:prstGeom prst="rect">
            <a:avLst/>
          </a:prstGeom>
          <a:noFill/>
          <a:ln/>
        </p:spPr>
        <p:txBody>
          <a:bodyPr wrap="none" lIns="0" tIns="0" rIns="0" bIns="0" rtlCol="0" anchor="t"/>
          <a:lstStyle/>
          <a:p>
            <a:pPr marL="0" indent="0">
              <a:lnSpc>
                <a:spcPts val="2300"/>
              </a:lnSpc>
              <a:buNone/>
            </a:pPr>
            <a:r>
              <a:rPr lang="en-US" sz="1450" b="1" dirty="0">
                <a:solidFill>
                  <a:srgbClr val="CFCBBF"/>
                </a:solidFill>
                <a:latin typeface="Raleway" pitchFamily="34" charset="0"/>
                <a:ea typeface="Raleway" pitchFamily="34" charset="-122"/>
                <a:cs typeface="Raleway" pitchFamily="34" charset="-120"/>
              </a:rPr>
              <a:t>Field</a:t>
            </a:r>
            <a:endParaRPr lang="en-US" sz="1450" dirty="0"/>
          </a:p>
        </p:txBody>
      </p:sp>
      <p:sp>
        <p:nvSpPr>
          <p:cNvPr id="7" name="Text 4"/>
          <p:cNvSpPr/>
          <p:nvPr/>
        </p:nvSpPr>
        <p:spPr>
          <a:xfrm>
            <a:off x="3457218" y="1867972"/>
            <a:ext cx="2229683" cy="297299"/>
          </a:xfrm>
          <a:prstGeom prst="rect">
            <a:avLst/>
          </a:prstGeom>
          <a:noFill/>
          <a:ln/>
        </p:spPr>
        <p:txBody>
          <a:bodyPr wrap="none" lIns="0" tIns="0" rIns="0" bIns="0" rtlCol="0" anchor="t"/>
          <a:lstStyle/>
          <a:p>
            <a:pPr marL="0" indent="0">
              <a:lnSpc>
                <a:spcPts val="2300"/>
              </a:lnSpc>
              <a:buNone/>
            </a:pPr>
            <a:r>
              <a:rPr lang="en-US" sz="1450" b="1" dirty="0">
                <a:solidFill>
                  <a:srgbClr val="CFCBBF"/>
                </a:solidFill>
                <a:latin typeface="Raleway" pitchFamily="34" charset="0"/>
                <a:ea typeface="Raleway" pitchFamily="34" charset="-122"/>
                <a:cs typeface="Raleway" pitchFamily="34" charset="-120"/>
              </a:rPr>
              <a:t>Type</a:t>
            </a:r>
            <a:endParaRPr lang="en-US" sz="1450" dirty="0"/>
          </a:p>
        </p:txBody>
      </p:sp>
      <p:sp>
        <p:nvSpPr>
          <p:cNvPr id="8" name="Text 5"/>
          <p:cNvSpPr/>
          <p:nvPr/>
        </p:nvSpPr>
        <p:spPr>
          <a:xfrm>
            <a:off x="6065996" y="1867972"/>
            <a:ext cx="2233493" cy="297299"/>
          </a:xfrm>
          <a:prstGeom prst="rect">
            <a:avLst/>
          </a:prstGeom>
          <a:noFill/>
          <a:ln/>
        </p:spPr>
        <p:txBody>
          <a:bodyPr wrap="none" lIns="0" tIns="0" rIns="0" bIns="0" rtlCol="0" anchor="t"/>
          <a:lstStyle/>
          <a:p>
            <a:pPr marL="0" indent="0">
              <a:lnSpc>
                <a:spcPts val="2300"/>
              </a:lnSpc>
              <a:buNone/>
            </a:pPr>
            <a:r>
              <a:rPr lang="en-US" sz="1450" b="1" dirty="0">
                <a:solidFill>
                  <a:srgbClr val="CFCBBF"/>
                </a:solidFill>
                <a:latin typeface="Raleway" pitchFamily="34" charset="0"/>
                <a:ea typeface="Raleway" pitchFamily="34" charset="-122"/>
                <a:cs typeface="Raleway" pitchFamily="34" charset="-120"/>
              </a:rPr>
              <a:t>Purpose</a:t>
            </a:r>
            <a:endParaRPr lang="en-US" sz="1450" dirty="0"/>
          </a:p>
        </p:txBody>
      </p:sp>
      <p:sp>
        <p:nvSpPr>
          <p:cNvPr id="9" name="Shape 6"/>
          <p:cNvSpPr/>
          <p:nvPr/>
        </p:nvSpPr>
        <p:spPr>
          <a:xfrm>
            <a:off x="657939" y="2284333"/>
            <a:ext cx="7827288" cy="1130022"/>
          </a:xfrm>
          <a:prstGeom prst="rect">
            <a:avLst/>
          </a:prstGeom>
          <a:solidFill>
            <a:srgbClr val="000000">
              <a:alpha val="4000"/>
            </a:srgbClr>
          </a:solidFill>
          <a:ln/>
        </p:spPr>
      </p:sp>
      <p:sp>
        <p:nvSpPr>
          <p:cNvPr id="10" name="Text 7"/>
          <p:cNvSpPr/>
          <p:nvPr/>
        </p:nvSpPr>
        <p:spPr>
          <a:xfrm>
            <a:off x="844629" y="2403396"/>
            <a:ext cx="223349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text[MAX_QUES_LEN]</a:t>
            </a:r>
            <a:endParaRPr lang="en-US" sz="1450" dirty="0"/>
          </a:p>
        </p:txBody>
      </p:sp>
      <p:sp>
        <p:nvSpPr>
          <p:cNvPr id="11" name="Text 8"/>
          <p:cNvSpPr/>
          <p:nvPr/>
        </p:nvSpPr>
        <p:spPr>
          <a:xfrm>
            <a:off x="3457218" y="2403396"/>
            <a:ext cx="222968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char array</a:t>
            </a:r>
            <a:endParaRPr lang="en-US" sz="1450" dirty="0"/>
          </a:p>
        </p:txBody>
      </p:sp>
      <p:sp>
        <p:nvSpPr>
          <p:cNvPr id="12" name="Text 9"/>
          <p:cNvSpPr/>
          <p:nvPr/>
        </p:nvSpPr>
        <p:spPr>
          <a:xfrm>
            <a:off x="6065996" y="2403396"/>
            <a:ext cx="2233493" cy="891897"/>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Stores the question text (e.g., "What is the capital of Nepal?").</a:t>
            </a:r>
            <a:endParaRPr lang="en-US" sz="1450" dirty="0"/>
          </a:p>
        </p:txBody>
      </p:sp>
      <p:sp>
        <p:nvSpPr>
          <p:cNvPr id="13" name="Shape 10"/>
          <p:cNvSpPr/>
          <p:nvPr/>
        </p:nvSpPr>
        <p:spPr>
          <a:xfrm>
            <a:off x="657939" y="3414355"/>
            <a:ext cx="7827288" cy="832723"/>
          </a:xfrm>
          <a:prstGeom prst="rect">
            <a:avLst/>
          </a:prstGeom>
          <a:solidFill>
            <a:srgbClr val="FFFFFF">
              <a:alpha val="4000"/>
            </a:srgbClr>
          </a:solidFill>
          <a:ln/>
        </p:spPr>
      </p:sp>
      <p:sp>
        <p:nvSpPr>
          <p:cNvPr id="14" name="Text 11"/>
          <p:cNvSpPr/>
          <p:nvPr/>
        </p:nvSpPr>
        <p:spPr>
          <a:xfrm>
            <a:off x="844629" y="3533418"/>
            <a:ext cx="2233493" cy="594598"/>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options[4][MAX_OPTION_LEN]</a:t>
            </a:r>
            <a:endParaRPr lang="en-US" sz="1450" dirty="0"/>
          </a:p>
        </p:txBody>
      </p:sp>
      <p:sp>
        <p:nvSpPr>
          <p:cNvPr id="15" name="Text 12"/>
          <p:cNvSpPr/>
          <p:nvPr/>
        </p:nvSpPr>
        <p:spPr>
          <a:xfrm>
            <a:off x="3457218" y="3533418"/>
            <a:ext cx="222968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char array</a:t>
            </a:r>
            <a:endParaRPr lang="en-US" sz="1450" dirty="0"/>
          </a:p>
        </p:txBody>
      </p:sp>
      <p:sp>
        <p:nvSpPr>
          <p:cNvPr id="16" name="Text 13"/>
          <p:cNvSpPr/>
          <p:nvPr/>
        </p:nvSpPr>
        <p:spPr>
          <a:xfrm>
            <a:off x="6065996" y="3533418"/>
            <a:ext cx="2233493" cy="594598"/>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Stores four answer choices (A, B, C, D).</a:t>
            </a:r>
            <a:endParaRPr lang="en-US" sz="1450" dirty="0"/>
          </a:p>
        </p:txBody>
      </p:sp>
      <p:sp>
        <p:nvSpPr>
          <p:cNvPr id="17" name="Shape 14"/>
          <p:cNvSpPr/>
          <p:nvPr/>
        </p:nvSpPr>
        <p:spPr>
          <a:xfrm>
            <a:off x="657939" y="4247078"/>
            <a:ext cx="7827288" cy="832723"/>
          </a:xfrm>
          <a:prstGeom prst="rect">
            <a:avLst/>
          </a:prstGeom>
          <a:solidFill>
            <a:srgbClr val="000000">
              <a:alpha val="4000"/>
            </a:srgbClr>
          </a:solidFill>
          <a:ln/>
        </p:spPr>
      </p:sp>
      <p:sp>
        <p:nvSpPr>
          <p:cNvPr id="18" name="Text 15"/>
          <p:cNvSpPr/>
          <p:nvPr/>
        </p:nvSpPr>
        <p:spPr>
          <a:xfrm>
            <a:off x="844629" y="4366141"/>
            <a:ext cx="223349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correct_option</a:t>
            </a:r>
            <a:endParaRPr lang="en-US" sz="1450" dirty="0"/>
          </a:p>
        </p:txBody>
      </p:sp>
      <p:sp>
        <p:nvSpPr>
          <p:cNvPr id="19" name="Text 16"/>
          <p:cNvSpPr/>
          <p:nvPr/>
        </p:nvSpPr>
        <p:spPr>
          <a:xfrm>
            <a:off x="3457218" y="4366141"/>
            <a:ext cx="222968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char</a:t>
            </a:r>
            <a:endParaRPr lang="en-US" sz="1450" dirty="0"/>
          </a:p>
        </p:txBody>
      </p:sp>
      <p:sp>
        <p:nvSpPr>
          <p:cNvPr id="20" name="Text 17"/>
          <p:cNvSpPr/>
          <p:nvPr/>
        </p:nvSpPr>
        <p:spPr>
          <a:xfrm>
            <a:off x="6065996" y="4366141"/>
            <a:ext cx="2233493" cy="594598"/>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Stores the correct answer ('A', 'B', 'C', or 'D').</a:t>
            </a:r>
            <a:endParaRPr lang="en-US" sz="1450" dirty="0"/>
          </a:p>
        </p:txBody>
      </p:sp>
      <p:sp>
        <p:nvSpPr>
          <p:cNvPr id="21" name="Shape 18"/>
          <p:cNvSpPr/>
          <p:nvPr/>
        </p:nvSpPr>
        <p:spPr>
          <a:xfrm>
            <a:off x="657939" y="5079802"/>
            <a:ext cx="7827288" cy="1130022"/>
          </a:xfrm>
          <a:prstGeom prst="rect">
            <a:avLst/>
          </a:prstGeom>
          <a:solidFill>
            <a:srgbClr val="FFFFFF">
              <a:alpha val="4000"/>
            </a:srgbClr>
          </a:solidFill>
          <a:ln/>
        </p:spPr>
      </p:sp>
      <p:sp>
        <p:nvSpPr>
          <p:cNvPr id="22" name="Text 19"/>
          <p:cNvSpPr/>
          <p:nvPr/>
        </p:nvSpPr>
        <p:spPr>
          <a:xfrm>
            <a:off x="844629" y="5198864"/>
            <a:ext cx="223349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timeout</a:t>
            </a:r>
            <a:endParaRPr lang="en-US" sz="1450" dirty="0"/>
          </a:p>
        </p:txBody>
      </p:sp>
      <p:sp>
        <p:nvSpPr>
          <p:cNvPr id="23" name="Text 20"/>
          <p:cNvSpPr/>
          <p:nvPr/>
        </p:nvSpPr>
        <p:spPr>
          <a:xfrm>
            <a:off x="3457218" y="5198864"/>
            <a:ext cx="222968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int</a:t>
            </a:r>
            <a:endParaRPr lang="en-US" sz="1450" dirty="0"/>
          </a:p>
        </p:txBody>
      </p:sp>
      <p:sp>
        <p:nvSpPr>
          <p:cNvPr id="24" name="Text 21"/>
          <p:cNvSpPr/>
          <p:nvPr/>
        </p:nvSpPr>
        <p:spPr>
          <a:xfrm>
            <a:off x="6065996" y="5198864"/>
            <a:ext cx="2233493" cy="891897"/>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Specifies the time limit in seconds for answering the question.</a:t>
            </a:r>
            <a:endParaRPr lang="en-US" sz="1450" dirty="0"/>
          </a:p>
        </p:txBody>
      </p:sp>
      <p:sp>
        <p:nvSpPr>
          <p:cNvPr id="25" name="Shape 22"/>
          <p:cNvSpPr/>
          <p:nvPr/>
        </p:nvSpPr>
        <p:spPr>
          <a:xfrm>
            <a:off x="657939" y="6209824"/>
            <a:ext cx="7827288" cy="1130022"/>
          </a:xfrm>
          <a:prstGeom prst="rect">
            <a:avLst/>
          </a:prstGeom>
          <a:solidFill>
            <a:srgbClr val="000000">
              <a:alpha val="4000"/>
            </a:srgbClr>
          </a:solidFill>
          <a:ln/>
        </p:spPr>
      </p:sp>
      <p:sp>
        <p:nvSpPr>
          <p:cNvPr id="26" name="Text 23"/>
          <p:cNvSpPr/>
          <p:nvPr/>
        </p:nvSpPr>
        <p:spPr>
          <a:xfrm>
            <a:off x="844629" y="6328886"/>
            <a:ext cx="223349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prize_money</a:t>
            </a:r>
            <a:endParaRPr lang="en-US" sz="1450" dirty="0"/>
          </a:p>
        </p:txBody>
      </p:sp>
      <p:sp>
        <p:nvSpPr>
          <p:cNvPr id="27" name="Text 24"/>
          <p:cNvSpPr/>
          <p:nvPr/>
        </p:nvSpPr>
        <p:spPr>
          <a:xfrm>
            <a:off x="3457218" y="6328886"/>
            <a:ext cx="2229683" cy="297299"/>
          </a:xfrm>
          <a:prstGeom prst="rect">
            <a:avLst/>
          </a:prstGeom>
          <a:noFill/>
          <a:ln/>
        </p:spPr>
        <p:txBody>
          <a:bodyPr wrap="non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int</a:t>
            </a:r>
            <a:endParaRPr lang="en-US" sz="1450" dirty="0"/>
          </a:p>
        </p:txBody>
      </p:sp>
      <p:sp>
        <p:nvSpPr>
          <p:cNvPr id="28" name="Text 25"/>
          <p:cNvSpPr/>
          <p:nvPr/>
        </p:nvSpPr>
        <p:spPr>
          <a:xfrm>
            <a:off x="6065996" y="6328886"/>
            <a:ext cx="2233493" cy="891897"/>
          </a:xfrm>
          <a:prstGeom prst="rect">
            <a:avLst/>
          </a:prstGeom>
          <a:noFill/>
          <a:ln/>
        </p:spPr>
        <p:txBody>
          <a:bodyPr wrap="square" lIns="0" tIns="0" rIns="0" bIns="0" rtlCol="0" anchor="t"/>
          <a:lstStyle/>
          <a:p>
            <a:pPr marL="0" indent="0">
              <a:lnSpc>
                <a:spcPts val="2300"/>
              </a:lnSpc>
              <a:buNone/>
            </a:pPr>
            <a:r>
              <a:rPr lang="en-US" sz="1450" dirty="0">
                <a:solidFill>
                  <a:srgbClr val="CFCBBF"/>
                </a:solidFill>
                <a:latin typeface="Raleway" pitchFamily="34" charset="0"/>
                <a:ea typeface="Raleway" pitchFamily="34" charset="-122"/>
                <a:cs typeface="Raleway" pitchFamily="34" charset="-120"/>
              </a:rPr>
              <a:t>Stores the amount of money the player wins for answering correctly.</a:t>
            </a:r>
            <a:endParaRPr lang="en-US" sz="1450" dirty="0"/>
          </a:p>
        </p:txBody>
      </p:sp>
      <p:sp>
        <p:nvSpPr>
          <p:cNvPr id="30" name="Rectangle 29">
            <a:extLst>
              <a:ext uri="{FF2B5EF4-FFF2-40B4-BE49-F238E27FC236}">
                <a16:creationId xmlns:a16="http://schemas.microsoft.com/office/drawing/2014/main" id="{97140B1A-3714-460E-A8D7-3F0EC5B56658}"/>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009471"/>
            <a:ext cx="7339489"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Structure Working Process</a:t>
            </a:r>
            <a:endParaRPr lang="en-US" sz="4450" dirty="0"/>
          </a:p>
        </p:txBody>
      </p:sp>
      <p:sp>
        <p:nvSpPr>
          <p:cNvPr id="3" name="Shape 1"/>
          <p:cNvSpPr/>
          <p:nvPr/>
        </p:nvSpPr>
        <p:spPr>
          <a:xfrm>
            <a:off x="793790" y="2699980"/>
            <a:ext cx="6408063" cy="1179433"/>
          </a:xfrm>
          <a:prstGeom prst="roundRect">
            <a:avLst>
              <a:gd name="adj" fmla="val 2885"/>
            </a:avLst>
          </a:prstGeom>
          <a:solidFill>
            <a:srgbClr val="3A3B3C"/>
          </a:solidFill>
          <a:ln/>
        </p:spPr>
      </p:sp>
      <p:sp>
        <p:nvSpPr>
          <p:cNvPr id="4" name="Text 2"/>
          <p:cNvSpPr/>
          <p:nvPr/>
        </p:nvSpPr>
        <p:spPr>
          <a:xfrm>
            <a:off x="1020604" y="29267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Question structure encapsulates all necessary data for each quiz question.</a:t>
            </a:r>
            <a:endParaRPr lang="en-US" sz="1750" dirty="0"/>
          </a:p>
        </p:txBody>
      </p:sp>
      <p:sp>
        <p:nvSpPr>
          <p:cNvPr id="5" name="Shape 3"/>
          <p:cNvSpPr/>
          <p:nvPr/>
        </p:nvSpPr>
        <p:spPr>
          <a:xfrm>
            <a:off x="7428667" y="2699980"/>
            <a:ext cx="6408063" cy="1179433"/>
          </a:xfrm>
          <a:prstGeom prst="roundRect">
            <a:avLst>
              <a:gd name="adj" fmla="val 2885"/>
            </a:avLst>
          </a:prstGeom>
          <a:solidFill>
            <a:srgbClr val="3A3B3C"/>
          </a:solidFill>
          <a:ln/>
        </p:spPr>
      </p:sp>
      <p:sp>
        <p:nvSpPr>
          <p:cNvPr id="6" name="Text 4"/>
          <p:cNvSpPr/>
          <p:nvPr/>
        </p:nvSpPr>
        <p:spPr>
          <a:xfrm>
            <a:off x="7655481" y="2926794"/>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An array of Question structures is used to manage multiple questions.</a:t>
            </a:r>
            <a:endParaRPr lang="en-US" sz="1750" dirty="0"/>
          </a:p>
        </p:txBody>
      </p:sp>
      <p:sp>
        <p:nvSpPr>
          <p:cNvPr id="7" name="Shape 5"/>
          <p:cNvSpPr/>
          <p:nvPr/>
        </p:nvSpPr>
        <p:spPr>
          <a:xfrm>
            <a:off x="793790" y="4106228"/>
            <a:ext cx="6408063" cy="1179433"/>
          </a:xfrm>
          <a:prstGeom prst="roundRect">
            <a:avLst>
              <a:gd name="adj" fmla="val 2885"/>
            </a:avLst>
          </a:prstGeom>
          <a:solidFill>
            <a:srgbClr val="3A3B3C"/>
          </a:solidFill>
          <a:ln/>
        </p:spPr>
      </p:sp>
      <p:sp>
        <p:nvSpPr>
          <p:cNvPr id="8" name="Text 6"/>
          <p:cNvSpPr/>
          <p:nvPr/>
        </p:nvSpPr>
        <p:spPr>
          <a:xfrm>
            <a:off x="1020604" y="4333042"/>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read_questions loads these structures with data from a file.</a:t>
            </a:r>
            <a:endParaRPr lang="en-US" sz="1750" dirty="0"/>
          </a:p>
        </p:txBody>
      </p:sp>
      <p:sp>
        <p:nvSpPr>
          <p:cNvPr id="9" name="Shape 7"/>
          <p:cNvSpPr/>
          <p:nvPr/>
        </p:nvSpPr>
        <p:spPr>
          <a:xfrm>
            <a:off x="7428667" y="4106228"/>
            <a:ext cx="6408063" cy="1179433"/>
          </a:xfrm>
          <a:prstGeom prst="roundRect">
            <a:avLst>
              <a:gd name="adj" fmla="val 2885"/>
            </a:avLst>
          </a:prstGeom>
          <a:solidFill>
            <a:srgbClr val="3A3B3C"/>
          </a:solidFill>
          <a:ln/>
        </p:spPr>
      </p:sp>
      <p:sp>
        <p:nvSpPr>
          <p:cNvPr id="10" name="Text 8"/>
          <p:cNvSpPr/>
          <p:nvPr/>
        </p:nvSpPr>
        <p:spPr>
          <a:xfrm>
            <a:off x="7655481" y="4333042"/>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play_game iterates through the array, presenting each question, checking answers, and awarding prize money.</a:t>
            </a:r>
            <a:endParaRPr lang="en-US" sz="1750" dirty="0"/>
          </a:p>
        </p:txBody>
      </p:sp>
      <p:sp>
        <p:nvSpPr>
          <p:cNvPr id="11" name="Shape 9"/>
          <p:cNvSpPr/>
          <p:nvPr/>
        </p:nvSpPr>
        <p:spPr>
          <a:xfrm>
            <a:off x="793790" y="5512475"/>
            <a:ext cx="6408063" cy="1179433"/>
          </a:xfrm>
          <a:prstGeom prst="roundRect">
            <a:avLst>
              <a:gd name="adj" fmla="val 2885"/>
            </a:avLst>
          </a:prstGeom>
          <a:solidFill>
            <a:srgbClr val="3A3B3C"/>
          </a:solidFill>
          <a:ln/>
        </p:spPr>
      </p:sp>
      <p:sp>
        <p:nvSpPr>
          <p:cNvPr id="12" name="Text 10"/>
          <p:cNvSpPr/>
          <p:nvPr/>
        </p:nvSpPr>
        <p:spPr>
          <a:xfrm>
            <a:off x="1020604" y="5739289"/>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timeout field controls the time limit for each question, triggering a timeout event if needed.</a:t>
            </a:r>
            <a:endParaRPr lang="en-US" sz="1750" dirty="0"/>
          </a:p>
        </p:txBody>
      </p:sp>
      <p:sp>
        <p:nvSpPr>
          <p:cNvPr id="13" name="Shape 11"/>
          <p:cNvSpPr/>
          <p:nvPr/>
        </p:nvSpPr>
        <p:spPr>
          <a:xfrm>
            <a:off x="7428667" y="5512475"/>
            <a:ext cx="6408063" cy="1179433"/>
          </a:xfrm>
          <a:prstGeom prst="roundRect">
            <a:avLst>
              <a:gd name="adj" fmla="val 2885"/>
            </a:avLst>
          </a:prstGeom>
          <a:solidFill>
            <a:srgbClr val="3A3B3C"/>
          </a:solidFill>
          <a:ln/>
        </p:spPr>
      </p:sp>
      <p:sp>
        <p:nvSpPr>
          <p:cNvPr id="14" name="Text 12"/>
          <p:cNvSpPr/>
          <p:nvPr/>
        </p:nvSpPr>
        <p:spPr>
          <a:xfrm>
            <a:off x="7655481" y="5739289"/>
            <a:ext cx="595443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Lifelines like "50/50" modify the options array, removing incorrect choices when activated.</a:t>
            </a:r>
            <a:endParaRPr lang="en-US" sz="1750" dirty="0"/>
          </a:p>
        </p:txBody>
      </p:sp>
      <p:sp>
        <p:nvSpPr>
          <p:cNvPr id="16" name="Rectangle 15">
            <a:extLst>
              <a:ext uri="{FF2B5EF4-FFF2-40B4-BE49-F238E27FC236}">
                <a16:creationId xmlns:a16="http://schemas.microsoft.com/office/drawing/2014/main" id="{C786ACDE-727C-4B63-AC92-8FE0B5976BCA}"/>
              </a:ext>
            </a:extLst>
          </p:cNvPr>
          <p:cNvSpPr/>
          <p:nvPr/>
        </p:nvSpPr>
        <p:spPr>
          <a:xfrm>
            <a:off x="0" y="7702748"/>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833199"/>
            <a:ext cx="5958959"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How the Game Works</a:t>
            </a:r>
            <a:endParaRPr lang="en-US" sz="4450" dirty="0"/>
          </a:p>
        </p:txBody>
      </p:sp>
      <p:sp>
        <p:nvSpPr>
          <p:cNvPr id="3" name="Shape 1"/>
          <p:cNvSpPr/>
          <p:nvPr/>
        </p:nvSpPr>
        <p:spPr>
          <a:xfrm>
            <a:off x="793790" y="1995607"/>
            <a:ext cx="170021" cy="853321"/>
          </a:xfrm>
          <a:prstGeom prst="roundRect">
            <a:avLst>
              <a:gd name="adj" fmla="val 20012"/>
            </a:avLst>
          </a:prstGeom>
          <a:solidFill>
            <a:srgbClr val="3A3B3C"/>
          </a:solidFill>
          <a:ln/>
        </p:spPr>
      </p:sp>
      <p:sp>
        <p:nvSpPr>
          <p:cNvPr id="4" name="Text 2"/>
          <p:cNvSpPr/>
          <p:nvPr/>
        </p:nvSpPr>
        <p:spPr>
          <a:xfrm>
            <a:off x="1303973" y="199560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CBBF"/>
                </a:solidFill>
                <a:latin typeface="Prata" pitchFamily="34" charset="0"/>
                <a:ea typeface="Prata" pitchFamily="34" charset="-122"/>
                <a:cs typeface="Prata" pitchFamily="34" charset="-120"/>
              </a:rPr>
              <a:t>Introduction</a:t>
            </a:r>
            <a:endParaRPr lang="en-US" sz="2200" dirty="0"/>
          </a:p>
        </p:txBody>
      </p:sp>
      <p:sp>
        <p:nvSpPr>
          <p:cNvPr id="5" name="Text 3"/>
          <p:cNvSpPr/>
          <p:nvPr/>
        </p:nvSpPr>
        <p:spPr>
          <a:xfrm>
            <a:off x="1303973" y="2486025"/>
            <a:ext cx="12532638" cy="362903"/>
          </a:xfrm>
          <a:prstGeom prst="rect">
            <a:avLst/>
          </a:prstGeom>
          <a:noFill/>
          <a:ln/>
        </p:spPr>
        <p:txBody>
          <a:bodyPr wrap="none" lIns="0" tIns="0" rIns="0" bIns="0" rtlCol="0" anchor="t"/>
          <a:lstStyle/>
          <a:p>
            <a:pPr marL="0" indent="0" algn="l">
              <a:lnSpc>
                <a:spcPts val="2850"/>
              </a:lnSpc>
              <a:buNone/>
            </a:pPr>
            <a:r>
              <a:rPr lang="en-US" sz="1750" dirty="0">
                <a:solidFill>
                  <a:srgbClr val="CFCBBF"/>
                </a:solidFill>
                <a:latin typeface="Raleway" pitchFamily="34" charset="0"/>
                <a:ea typeface="Raleway" pitchFamily="34" charset="-122"/>
                <a:cs typeface="Raleway" pitchFamily="34" charset="-120"/>
              </a:rPr>
              <a:t>The game starts with an introduction screen where the player enters their name.</a:t>
            </a:r>
            <a:endParaRPr lang="en-US" sz="1750" dirty="0"/>
          </a:p>
        </p:txBody>
      </p:sp>
      <p:sp>
        <p:nvSpPr>
          <p:cNvPr id="6" name="Shape 4"/>
          <p:cNvSpPr/>
          <p:nvPr/>
        </p:nvSpPr>
        <p:spPr>
          <a:xfrm>
            <a:off x="1133951" y="3075742"/>
            <a:ext cx="170021" cy="853321"/>
          </a:xfrm>
          <a:prstGeom prst="roundRect">
            <a:avLst>
              <a:gd name="adj" fmla="val 20012"/>
            </a:avLst>
          </a:prstGeom>
          <a:solidFill>
            <a:srgbClr val="3A3B3C"/>
          </a:solidFill>
          <a:ln/>
        </p:spPr>
      </p:sp>
      <p:sp>
        <p:nvSpPr>
          <p:cNvPr id="7" name="Text 5"/>
          <p:cNvSpPr/>
          <p:nvPr/>
        </p:nvSpPr>
        <p:spPr>
          <a:xfrm>
            <a:off x="1644134" y="3075742"/>
            <a:ext cx="4036100" cy="354330"/>
          </a:xfrm>
          <a:prstGeom prst="rect">
            <a:avLst/>
          </a:prstGeom>
          <a:noFill/>
          <a:ln/>
        </p:spPr>
        <p:txBody>
          <a:bodyPr wrap="none" lIns="0" tIns="0" rIns="0" bIns="0" rtlCol="0" anchor="t"/>
          <a:lstStyle/>
          <a:p>
            <a:pPr marL="0" indent="0" algn="l">
              <a:lnSpc>
                <a:spcPts val="2750"/>
              </a:lnSpc>
              <a:buNone/>
            </a:pPr>
            <a:r>
              <a:rPr lang="en-US" sz="2200" dirty="0">
                <a:solidFill>
                  <a:srgbClr val="CFCBBF"/>
                </a:solidFill>
                <a:latin typeface="Prata" pitchFamily="34" charset="0"/>
                <a:ea typeface="Prata" pitchFamily="34" charset="-122"/>
                <a:cs typeface="Prata" pitchFamily="34" charset="-120"/>
              </a:rPr>
              <a:t>Question Loading &amp; Shuffling</a:t>
            </a:r>
            <a:endParaRPr lang="en-US" sz="2200" dirty="0"/>
          </a:p>
        </p:txBody>
      </p:sp>
      <p:sp>
        <p:nvSpPr>
          <p:cNvPr id="8" name="Text 6"/>
          <p:cNvSpPr/>
          <p:nvPr/>
        </p:nvSpPr>
        <p:spPr>
          <a:xfrm>
            <a:off x="1644134" y="3566160"/>
            <a:ext cx="12192476" cy="362903"/>
          </a:xfrm>
          <a:prstGeom prst="rect">
            <a:avLst/>
          </a:prstGeom>
          <a:noFill/>
          <a:ln/>
        </p:spPr>
        <p:txBody>
          <a:bodyPr wrap="none" lIns="0" tIns="0" rIns="0" bIns="0" rtlCol="0" anchor="t"/>
          <a:lstStyle/>
          <a:p>
            <a:pPr marL="0" indent="0" algn="l">
              <a:lnSpc>
                <a:spcPts val="2850"/>
              </a:lnSpc>
              <a:buNone/>
            </a:pPr>
            <a:r>
              <a:rPr lang="en-US" sz="1750" dirty="0">
                <a:solidFill>
                  <a:srgbClr val="CFCBBF"/>
                </a:solidFill>
                <a:latin typeface="Raleway" pitchFamily="34" charset="0"/>
                <a:ea typeface="Raleway" pitchFamily="34" charset="-122"/>
                <a:cs typeface="Raleway" pitchFamily="34" charset="-120"/>
              </a:rPr>
              <a:t>The program loads and shuffles questions from a file to ensure a random sequence.</a:t>
            </a:r>
            <a:endParaRPr lang="en-US" sz="1750" dirty="0"/>
          </a:p>
        </p:txBody>
      </p:sp>
      <p:sp>
        <p:nvSpPr>
          <p:cNvPr id="9" name="Shape 7"/>
          <p:cNvSpPr/>
          <p:nvPr/>
        </p:nvSpPr>
        <p:spPr>
          <a:xfrm>
            <a:off x="1474232" y="4155877"/>
            <a:ext cx="170021" cy="853321"/>
          </a:xfrm>
          <a:prstGeom prst="roundRect">
            <a:avLst>
              <a:gd name="adj" fmla="val 20012"/>
            </a:avLst>
          </a:prstGeom>
          <a:solidFill>
            <a:srgbClr val="3A3B3C"/>
          </a:solidFill>
          <a:ln/>
        </p:spPr>
      </p:sp>
      <p:sp>
        <p:nvSpPr>
          <p:cNvPr id="10" name="Text 8"/>
          <p:cNvSpPr/>
          <p:nvPr/>
        </p:nvSpPr>
        <p:spPr>
          <a:xfrm>
            <a:off x="1984415" y="4155877"/>
            <a:ext cx="3055620" cy="354330"/>
          </a:xfrm>
          <a:prstGeom prst="rect">
            <a:avLst/>
          </a:prstGeom>
          <a:noFill/>
          <a:ln/>
        </p:spPr>
        <p:txBody>
          <a:bodyPr wrap="none" lIns="0" tIns="0" rIns="0" bIns="0" rtlCol="0" anchor="t"/>
          <a:lstStyle/>
          <a:p>
            <a:pPr marL="0" indent="0" algn="l">
              <a:lnSpc>
                <a:spcPts val="2750"/>
              </a:lnSpc>
              <a:buNone/>
            </a:pPr>
            <a:r>
              <a:rPr lang="en-US" sz="2200" dirty="0">
                <a:solidFill>
                  <a:srgbClr val="CFCBBF"/>
                </a:solidFill>
                <a:latin typeface="Prata" pitchFamily="34" charset="0"/>
                <a:ea typeface="Prata" pitchFamily="34" charset="-122"/>
                <a:cs typeface="Prata" pitchFamily="34" charset="-120"/>
              </a:rPr>
              <a:t>Question Presentation</a:t>
            </a:r>
            <a:endParaRPr lang="en-US" sz="2200" dirty="0"/>
          </a:p>
        </p:txBody>
      </p:sp>
      <p:sp>
        <p:nvSpPr>
          <p:cNvPr id="11" name="Text 9"/>
          <p:cNvSpPr/>
          <p:nvPr/>
        </p:nvSpPr>
        <p:spPr>
          <a:xfrm>
            <a:off x="1984415" y="4646295"/>
            <a:ext cx="11852196" cy="362903"/>
          </a:xfrm>
          <a:prstGeom prst="rect">
            <a:avLst/>
          </a:prstGeom>
          <a:noFill/>
          <a:ln/>
        </p:spPr>
        <p:txBody>
          <a:bodyPr wrap="none" lIns="0" tIns="0" rIns="0" bIns="0" rtlCol="0" anchor="t"/>
          <a:lstStyle/>
          <a:p>
            <a:pPr marL="0" indent="0" algn="l">
              <a:lnSpc>
                <a:spcPts val="2850"/>
              </a:lnSpc>
              <a:buNone/>
            </a:pPr>
            <a:r>
              <a:rPr lang="en-US" sz="1750" dirty="0">
                <a:solidFill>
                  <a:srgbClr val="CFCBBF"/>
                </a:solidFill>
                <a:latin typeface="Raleway" pitchFamily="34" charset="0"/>
                <a:ea typeface="Raleway" pitchFamily="34" charset="-122"/>
                <a:cs typeface="Raleway" pitchFamily="34" charset="-120"/>
              </a:rPr>
              <a:t>Each question is displayed with four answer choices, and a 30-second timer starts.</a:t>
            </a:r>
            <a:endParaRPr lang="en-US" sz="1750" dirty="0"/>
          </a:p>
        </p:txBody>
      </p:sp>
      <p:sp>
        <p:nvSpPr>
          <p:cNvPr id="12" name="Shape 10"/>
          <p:cNvSpPr/>
          <p:nvPr/>
        </p:nvSpPr>
        <p:spPr>
          <a:xfrm>
            <a:off x="1814513" y="5236012"/>
            <a:ext cx="170021" cy="853321"/>
          </a:xfrm>
          <a:prstGeom prst="roundRect">
            <a:avLst>
              <a:gd name="adj" fmla="val 20012"/>
            </a:avLst>
          </a:prstGeom>
          <a:solidFill>
            <a:srgbClr val="3A3B3C"/>
          </a:solidFill>
          <a:ln/>
        </p:spPr>
      </p:sp>
      <p:sp>
        <p:nvSpPr>
          <p:cNvPr id="13" name="Text 11"/>
          <p:cNvSpPr/>
          <p:nvPr/>
        </p:nvSpPr>
        <p:spPr>
          <a:xfrm>
            <a:off x="2324695" y="5236012"/>
            <a:ext cx="3021330" cy="354330"/>
          </a:xfrm>
          <a:prstGeom prst="rect">
            <a:avLst/>
          </a:prstGeom>
          <a:noFill/>
          <a:ln/>
        </p:spPr>
        <p:txBody>
          <a:bodyPr wrap="none" lIns="0" tIns="0" rIns="0" bIns="0" rtlCol="0" anchor="t"/>
          <a:lstStyle/>
          <a:p>
            <a:pPr marL="0" indent="0" algn="l">
              <a:lnSpc>
                <a:spcPts val="2750"/>
              </a:lnSpc>
              <a:buNone/>
            </a:pPr>
            <a:r>
              <a:rPr lang="en-US" sz="2200" dirty="0">
                <a:solidFill>
                  <a:srgbClr val="CFCBBF"/>
                </a:solidFill>
                <a:latin typeface="Prata" pitchFamily="34" charset="0"/>
                <a:ea typeface="Prata" pitchFamily="34" charset="-122"/>
                <a:cs typeface="Prata" pitchFamily="34" charset="-120"/>
              </a:rPr>
              <a:t>Answer &amp; Progression</a:t>
            </a:r>
            <a:endParaRPr lang="en-US" sz="2200" dirty="0"/>
          </a:p>
        </p:txBody>
      </p:sp>
      <p:sp>
        <p:nvSpPr>
          <p:cNvPr id="14" name="Text 12"/>
          <p:cNvSpPr/>
          <p:nvPr/>
        </p:nvSpPr>
        <p:spPr>
          <a:xfrm>
            <a:off x="2324695" y="5726430"/>
            <a:ext cx="11511915" cy="362903"/>
          </a:xfrm>
          <a:prstGeom prst="rect">
            <a:avLst/>
          </a:prstGeom>
          <a:noFill/>
          <a:ln/>
        </p:spPr>
        <p:txBody>
          <a:bodyPr wrap="none" lIns="0" tIns="0" rIns="0" bIns="0" rtlCol="0" anchor="t"/>
          <a:lstStyle/>
          <a:p>
            <a:pPr marL="0" indent="0" algn="l">
              <a:lnSpc>
                <a:spcPts val="2850"/>
              </a:lnSpc>
              <a:buNone/>
            </a:pPr>
            <a:r>
              <a:rPr lang="en-US" sz="1750" dirty="0">
                <a:solidFill>
                  <a:srgbClr val="CFCBBF"/>
                </a:solidFill>
                <a:latin typeface="Raleway" pitchFamily="34" charset="0"/>
                <a:ea typeface="Raleway" pitchFamily="34" charset="-122"/>
                <a:cs typeface="Raleway" pitchFamily="34" charset="-120"/>
              </a:rPr>
              <a:t>The player chooses an answer. If correct, they move to the next question; if incorrect, the game ends.</a:t>
            </a:r>
            <a:endParaRPr lang="en-US" sz="1750" dirty="0"/>
          </a:p>
        </p:txBody>
      </p:sp>
      <p:sp>
        <p:nvSpPr>
          <p:cNvPr id="15" name="Shape 13"/>
          <p:cNvSpPr/>
          <p:nvPr/>
        </p:nvSpPr>
        <p:spPr>
          <a:xfrm>
            <a:off x="1474232" y="6316147"/>
            <a:ext cx="170021" cy="853321"/>
          </a:xfrm>
          <a:prstGeom prst="roundRect">
            <a:avLst>
              <a:gd name="adj" fmla="val 20012"/>
            </a:avLst>
          </a:prstGeom>
          <a:solidFill>
            <a:srgbClr val="3A3B3C"/>
          </a:solidFill>
          <a:ln/>
        </p:spPr>
      </p:sp>
      <p:sp>
        <p:nvSpPr>
          <p:cNvPr id="16" name="Text 14"/>
          <p:cNvSpPr/>
          <p:nvPr/>
        </p:nvSpPr>
        <p:spPr>
          <a:xfrm>
            <a:off x="1984415" y="631614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CBBF"/>
                </a:solidFill>
                <a:latin typeface="Prata" pitchFamily="34" charset="0"/>
                <a:ea typeface="Prata" pitchFamily="34" charset="-122"/>
                <a:cs typeface="Prata" pitchFamily="34" charset="-120"/>
              </a:rPr>
              <a:t>Game End &amp; Results</a:t>
            </a:r>
            <a:endParaRPr lang="en-US" sz="2200" dirty="0"/>
          </a:p>
        </p:txBody>
      </p:sp>
      <p:sp>
        <p:nvSpPr>
          <p:cNvPr id="17" name="Text 15"/>
          <p:cNvSpPr/>
          <p:nvPr/>
        </p:nvSpPr>
        <p:spPr>
          <a:xfrm>
            <a:off x="1984415" y="6806565"/>
            <a:ext cx="11852196" cy="362903"/>
          </a:xfrm>
          <a:prstGeom prst="rect">
            <a:avLst/>
          </a:prstGeom>
          <a:noFill/>
          <a:ln/>
        </p:spPr>
        <p:txBody>
          <a:bodyPr wrap="none" lIns="0" tIns="0" rIns="0" bIns="0" rtlCol="0" anchor="t"/>
          <a:lstStyle/>
          <a:p>
            <a:pPr marL="0" indent="0" algn="l">
              <a:lnSpc>
                <a:spcPts val="2850"/>
              </a:lnSpc>
              <a:buNone/>
            </a:pPr>
            <a:r>
              <a:rPr lang="en-US" sz="1750" dirty="0">
                <a:solidFill>
                  <a:srgbClr val="CFCBBF"/>
                </a:solidFill>
                <a:latin typeface="Raleway" pitchFamily="34" charset="0"/>
                <a:ea typeface="Raleway" pitchFamily="34" charset="-122"/>
                <a:cs typeface="Raleway" pitchFamily="34" charset="-120"/>
              </a:rPr>
              <a:t>The game concludes, displaying the player's total winnings, and their score is saved to a results file.</a:t>
            </a:r>
            <a:endParaRPr lang="en-US" sz="1750" dirty="0"/>
          </a:p>
        </p:txBody>
      </p:sp>
      <p:sp>
        <p:nvSpPr>
          <p:cNvPr id="19" name="Rectangle 18">
            <a:extLst>
              <a:ext uri="{FF2B5EF4-FFF2-40B4-BE49-F238E27FC236}">
                <a16:creationId xmlns:a16="http://schemas.microsoft.com/office/drawing/2014/main" id="{B7B3C9A3-291A-4B48-986D-7B672EF26C8B}"/>
              </a:ext>
            </a:extLst>
          </p:cNvPr>
          <p:cNvSpPr/>
          <p:nvPr/>
        </p:nvSpPr>
        <p:spPr>
          <a:xfrm>
            <a:off x="81023" y="7754630"/>
            <a:ext cx="14630401" cy="534472"/>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78</TotalTime>
  <Words>1559</Words>
  <Application>Microsoft Office PowerPoint</Application>
  <PresentationFormat>Custom</PresentationFormat>
  <Paragraphs>166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Prata</vt:lpstr>
      <vt:lpstr>Raleway</vt:lpstr>
      <vt:lpstr>Arial</vt:lpstr>
      <vt:lpstr>Calibri</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Anuj Thakur</cp:lastModifiedBy>
  <cp:revision>12</cp:revision>
  <dcterms:created xsi:type="dcterms:W3CDTF">2025-03-10T17:00:16Z</dcterms:created>
  <dcterms:modified xsi:type="dcterms:W3CDTF">2025-03-11T02:56:04Z</dcterms:modified>
</cp:coreProperties>
</file>