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275a9ad0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275a9ad0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275a9ad0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275a9ad0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275a9ad0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275a9ad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275a9ad0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275a9ad0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275a9ad0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275a9ad0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275a9ad0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275a9ad0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4275a9ad0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4275a9ad0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275a9ad08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4275a9ad0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s://www.linkedin.com/in/anuj-verma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7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 Engagement Program</a:t>
            </a:r>
            <a:endParaRPr/>
          </a:p>
        </p:txBody>
      </p:sp>
      <p:sp>
        <p:nvSpPr>
          <p:cNvPr id="135" name="Google Shape;135;p13"/>
          <p:cNvSpPr txBox="1"/>
          <p:nvPr>
            <p:ph idx="1" type="subTitle"/>
          </p:nvPr>
        </p:nvSpPr>
        <p:spPr>
          <a:xfrm>
            <a:off x="5788700" y="3956475"/>
            <a:ext cx="2889000" cy="8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Anuj Verma | Associate || NPI</a:t>
            </a:r>
            <a:endParaRPr/>
          </a:p>
          <a:p>
            <a:pPr indent="0" lvl="0" marL="0" rtl="0" algn="l">
              <a:spcBef>
                <a:spcPts val="0"/>
              </a:spcBef>
              <a:spcAft>
                <a:spcPts val="0"/>
              </a:spcAft>
              <a:buNone/>
            </a:pPr>
            <a:r>
              <a:rPr lang="en"/>
              <a:t>anuj@pw.live</a:t>
            </a:r>
            <a:endParaRPr/>
          </a:p>
          <a:p>
            <a:pPr indent="0" lvl="0" marL="0" rtl="0" algn="l">
              <a:spcBef>
                <a:spcPts val="0"/>
              </a:spcBef>
              <a:spcAft>
                <a:spcPts val="0"/>
              </a:spcAft>
              <a:buNone/>
            </a:pPr>
            <a:r>
              <a:rPr lang="en"/>
              <a:t>78886-65915</a:t>
            </a:r>
            <a:endParaRPr/>
          </a:p>
        </p:txBody>
      </p:sp>
      <p:sp>
        <p:nvSpPr>
          <p:cNvPr id="136" name="Google Shape;136;p13"/>
          <p:cNvSpPr txBox="1"/>
          <p:nvPr/>
        </p:nvSpPr>
        <p:spPr>
          <a:xfrm>
            <a:off x="6731775" y="210375"/>
            <a:ext cx="21354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rgbClr val="202124"/>
                </a:solidFill>
                <a:highlight>
                  <a:srgbClr val="FFFFFF"/>
                </a:highlight>
                <a:latin typeface="Roboto"/>
                <a:ea typeface="Roboto"/>
                <a:cs typeface="Roboto"/>
                <a:sym typeface="Roboto"/>
              </a:rPr>
              <a:t>#Bano Idea Wallah</a:t>
            </a:r>
            <a:endParaRPr>
              <a:solidFill>
                <a:schemeClr val="lt1"/>
              </a:solidFill>
              <a:latin typeface="Lato"/>
              <a:ea typeface="Lato"/>
              <a:cs typeface="Lato"/>
              <a:sym typeface="Lato"/>
            </a:endParaRPr>
          </a:p>
        </p:txBody>
      </p:sp>
      <p:sp>
        <p:nvSpPr>
          <p:cNvPr id="137" name="Google Shape;137;p13"/>
          <p:cNvSpPr txBox="1"/>
          <p:nvPr/>
        </p:nvSpPr>
        <p:spPr>
          <a:xfrm>
            <a:off x="73625" y="3809225"/>
            <a:ext cx="3334200" cy="1262100"/>
          </a:xfrm>
          <a:prstGeom prst="rect">
            <a:avLst/>
          </a:prstGeom>
          <a:gradFill>
            <a:gsLst>
              <a:gs pos="0">
                <a:srgbClr val="FFFFFF"/>
              </a:gs>
              <a:gs pos="100000">
                <a:srgbClr val="B3B3B3"/>
              </a:gs>
            </a:gsLst>
            <a:path path="circle">
              <a:fillToRect b="50%" l="50%" r="50%" t="50%"/>
            </a:path>
            <a:tileRect/>
          </a:gra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 INSIDE PPT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Contest</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ML &amp; AI</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Personal Suggestions to students</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Bring Traffic to PW app.</a:t>
            </a:r>
            <a:endParaRPr>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nvSpPr>
        <p:spPr>
          <a:xfrm>
            <a:off x="694225" y="147250"/>
            <a:ext cx="72786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Lato"/>
                <a:ea typeface="Lato"/>
                <a:cs typeface="Lato"/>
                <a:sym typeface="Lato"/>
              </a:rPr>
              <a:t>Objective to Implement this Idea</a:t>
            </a:r>
            <a:endParaRPr sz="1800">
              <a:solidFill>
                <a:schemeClr val="lt1"/>
              </a:solidFill>
              <a:latin typeface="Lato"/>
              <a:ea typeface="Lato"/>
              <a:cs typeface="Lato"/>
              <a:sym typeface="Lato"/>
            </a:endParaRPr>
          </a:p>
        </p:txBody>
      </p:sp>
      <p:sp>
        <p:nvSpPr>
          <p:cNvPr id="143" name="Google Shape;143;p14"/>
          <p:cNvSpPr txBox="1"/>
          <p:nvPr/>
        </p:nvSpPr>
        <p:spPr>
          <a:xfrm>
            <a:off x="715250" y="1146500"/>
            <a:ext cx="7278600" cy="2001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Bring the student who wants to study only from youtube, to our PW app.</a:t>
            </a:r>
            <a:endParaRPr b="1" sz="1600">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Helps the students to better understand their positions.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Bring more growth to our sales.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Use the Technology &amp; surprise the students about their insights.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Personal Suggestions to students using technology.</a:t>
            </a:r>
            <a:endParaRPr>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b="1" lang="en" sz="1600">
                <a:solidFill>
                  <a:schemeClr val="lt1"/>
                </a:solidFill>
                <a:latin typeface="Lato"/>
                <a:ea typeface="Lato"/>
                <a:cs typeface="Lato"/>
                <a:sym typeface="Lato"/>
              </a:rPr>
              <a:t>Use of ML &amp; AI in our PW app for Suggestions &amp; personal Recommendations.</a:t>
            </a:r>
            <a:endParaRPr b="1" sz="1600">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Bring Traffic to PW app</a:t>
            </a:r>
            <a:endParaRPr b="1">
              <a:solidFill>
                <a:schemeClr val="lt1"/>
              </a:solidFill>
              <a:latin typeface="Lato"/>
              <a:ea typeface="Lato"/>
              <a:cs typeface="Lato"/>
              <a:sym typeface="Lato"/>
            </a:endParaRPr>
          </a:p>
        </p:txBody>
      </p:sp>
      <p:pic>
        <p:nvPicPr>
          <p:cNvPr id="144" name="Google Shape;144;p14"/>
          <p:cNvPicPr preferRelativeResize="0"/>
          <p:nvPr/>
        </p:nvPicPr>
        <p:blipFill>
          <a:blip r:embed="rId3">
            <a:alphaModFix/>
          </a:blip>
          <a:stretch>
            <a:fillRect/>
          </a:stretch>
        </p:blipFill>
        <p:spPr>
          <a:xfrm>
            <a:off x="5022050" y="2571750"/>
            <a:ext cx="3714804" cy="2430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nvSpPr>
        <p:spPr>
          <a:xfrm>
            <a:off x="694225" y="147250"/>
            <a:ext cx="72786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Lato"/>
                <a:ea typeface="Lato"/>
                <a:cs typeface="Lato"/>
                <a:sym typeface="Lato"/>
              </a:rPr>
              <a:t>What is the Idea ?</a:t>
            </a:r>
            <a:endParaRPr sz="1800">
              <a:solidFill>
                <a:schemeClr val="lt1"/>
              </a:solidFill>
              <a:latin typeface="Lato"/>
              <a:ea typeface="Lato"/>
              <a:cs typeface="Lato"/>
              <a:sym typeface="Lato"/>
            </a:endParaRPr>
          </a:p>
        </p:txBody>
      </p:sp>
      <p:sp>
        <p:nvSpPr>
          <p:cNvPr id="150" name="Google Shape;150;p15"/>
          <p:cNvSpPr txBox="1"/>
          <p:nvPr/>
        </p:nvSpPr>
        <p:spPr>
          <a:xfrm>
            <a:off x="725775" y="873025"/>
            <a:ext cx="727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basic idea behind the Student engagement program is to build more engagement among students on youtube, and we will </a:t>
            </a:r>
            <a:r>
              <a:rPr lang="en">
                <a:solidFill>
                  <a:schemeClr val="dk1"/>
                </a:solidFill>
                <a:highlight>
                  <a:schemeClr val="lt1"/>
                </a:highlight>
                <a:latin typeface="Lato"/>
                <a:ea typeface="Lato"/>
                <a:cs typeface="Lato"/>
                <a:sym typeface="Lato"/>
              </a:rPr>
              <a:t> redirect the students from youtube to our PW App.  and Gave them Personal Suggestions  &amp; recommendations.</a:t>
            </a:r>
            <a:endParaRPr>
              <a:solidFill>
                <a:schemeClr val="dk1"/>
              </a:solidFill>
              <a:highlight>
                <a:schemeClr val="lt1"/>
              </a:highlight>
              <a:latin typeface="Lato"/>
              <a:ea typeface="Lato"/>
              <a:cs typeface="Lato"/>
              <a:sym typeface="Lato"/>
            </a:endParaRPr>
          </a:p>
        </p:txBody>
      </p:sp>
      <p:sp>
        <p:nvSpPr>
          <p:cNvPr id="151" name="Google Shape;151;p15"/>
          <p:cNvSpPr txBox="1"/>
          <p:nvPr/>
        </p:nvSpPr>
        <p:spPr>
          <a:xfrm>
            <a:off x="694225" y="1614850"/>
            <a:ext cx="7278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Q .   How can we help students to come and join the PW app and buy any course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lt1"/>
                </a:solidFill>
                <a:latin typeface="Lato"/>
                <a:ea typeface="Lato"/>
                <a:cs typeface="Lato"/>
                <a:sym typeface="Lato"/>
              </a:rPr>
              <a:t>Ans.</a:t>
            </a:r>
            <a:r>
              <a:rPr b="1" lang="en" sz="1600">
                <a:solidFill>
                  <a:schemeClr val="lt1"/>
                </a:solidFill>
                <a:latin typeface="Lato"/>
                <a:ea typeface="Lato"/>
                <a:cs typeface="Lato"/>
                <a:sym typeface="Lato"/>
              </a:rPr>
              <a:t>  Go to PW app, and participate in contest.</a:t>
            </a:r>
            <a:endParaRPr b="1" sz="1600">
              <a:solidFill>
                <a:schemeClr val="lt1"/>
              </a:solidFill>
              <a:latin typeface="Lato"/>
              <a:ea typeface="Lato"/>
              <a:cs typeface="Lato"/>
              <a:sym typeface="Lato"/>
            </a:endParaRPr>
          </a:p>
        </p:txBody>
      </p:sp>
      <p:sp>
        <p:nvSpPr>
          <p:cNvPr id="152" name="Google Shape;152;p15"/>
          <p:cNvSpPr txBox="1"/>
          <p:nvPr/>
        </p:nvSpPr>
        <p:spPr>
          <a:xfrm>
            <a:off x="694225" y="2422025"/>
            <a:ext cx="69843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Lato"/>
              <a:buChar char="❏"/>
            </a:pPr>
            <a:r>
              <a:rPr b="1" lang="en" sz="1500">
                <a:solidFill>
                  <a:schemeClr val="lt1"/>
                </a:solidFill>
                <a:latin typeface="Lato"/>
                <a:ea typeface="Lato"/>
                <a:cs typeface="Lato"/>
                <a:sym typeface="Lato"/>
              </a:rPr>
              <a:t>we will make the daily or weekly contest for students for JEE, NEET, and Board (11th &amp; 12th), and tell students to participate in this contest, and this contest is always free for all.</a:t>
            </a:r>
            <a:endParaRPr b="1" sz="1500">
              <a:solidFill>
                <a:schemeClr val="lt1"/>
              </a:solidFill>
              <a:latin typeface="Lato"/>
              <a:ea typeface="Lato"/>
              <a:cs typeface="Lato"/>
              <a:sym typeface="Lato"/>
            </a:endParaRPr>
          </a:p>
          <a:p>
            <a:pPr indent="0" lvl="0" marL="457200" rtl="0" algn="l">
              <a:spcBef>
                <a:spcPts val="0"/>
              </a:spcBef>
              <a:spcAft>
                <a:spcPts val="0"/>
              </a:spcAft>
              <a:buNone/>
            </a:pPr>
            <a:r>
              <a:t/>
            </a:r>
            <a:endParaRPr b="1" sz="1500">
              <a:solidFill>
                <a:schemeClr val="lt1"/>
              </a:solidFill>
              <a:latin typeface="Lato"/>
              <a:ea typeface="Lato"/>
              <a:cs typeface="Lato"/>
              <a:sym typeface="Lato"/>
            </a:endParaRPr>
          </a:p>
          <a:p>
            <a:pPr indent="-323850" lvl="0" marL="457200" rtl="0" algn="l">
              <a:spcBef>
                <a:spcPts val="0"/>
              </a:spcBef>
              <a:spcAft>
                <a:spcPts val="0"/>
              </a:spcAft>
              <a:buClr>
                <a:schemeClr val="lt1"/>
              </a:buClr>
              <a:buSzPts val="1500"/>
              <a:buFont typeface="Lato"/>
              <a:buChar char="❏"/>
            </a:pPr>
            <a:r>
              <a:rPr b="1" lang="en" sz="1500">
                <a:solidFill>
                  <a:schemeClr val="lt1"/>
                </a:solidFill>
                <a:latin typeface="Lato"/>
                <a:ea typeface="Lato"/>
                <a:cs typeface="Lato"/>
                <a:sym typeface="Lato"/>
              </a:rPr>
              <a:t>All the student who are on youtube (mainly the student who is really </a:t>
            </a:r>
            <a:r>
              <a:rPr b="1" lang="en" sz="1500">
                <a:solidFill>
                  <a:schemeClr val="lt1"/>
                </a:solidFill>
                <a:latin typeface="Lato"/>
                <a:ea typeface="Lato"/>
                <a:cs typeface="Lato"/>
                <a:sym typeface="Lato"/>
              </a:rPr>
              <a:t>focused</a:t>
            </a:r>
            <a:r>
              <a:rPr b="1" lang="en" sz="1500">
                <a:solidFill>
                  <a:schemeClr val="lt1"/>
                </a:solidFill>
                <a:latin typeface="Lato"/>
                <a:ea typeface="Lato"/>
                <a:cs typeface="Lato"/>
                <a:sym typeface="Lato"/>
              </a:rPr>
              <a:t> towards his aim) will definitely join this contest (because of no fees).</a:t>
            </a:r>
            <a:endParaRPr b="1" sz="1500">
              <a:solidFill>
                <a:schemeClr val="lt1"/>
              </a:solidFill>
              <a:latin typeface="Lato"/>
              <a:ea typeface="Lato"/>
              <a:cs typeface="Lato"/>
              <a:sym typeface="Lato"/>
            </a:endParaRPr>
          </a:p>
        </p:txBody>
      </p:sp>
      <p:pic>
        <p:nvPicPr>
          <p:cNvPr id="153" name="Google Shape;153;p15"/>
          <p:cNvPicPr preferRelativeResize="0"/>
          <p:nvPr/>
        </p:nvPicPr>
        <p:blipFill>
          <a:blip r:embed="rId3">
            <a:alphaModFix/>
          </a:blip>
          <a:stretch>
            <a:fillRect/>
          </a:stretch>
        </p:blipFill>
        <p:spPr>
          <a:xfrm>
            <a:off x="7215200" y="4101250"/>
            <a:ext cx="1805375" cy="90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nvSpPr>
        <p:spPr>
          <a:xfrm>
            <a:off x="694225" y="147250"/>
            <a:ext cx="72786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Lato"/>
                <a:ea typeface="Lato"/>
                <a:cs typeface="Lato"/>
                <a:sym typeface="Lato"/>
              </a:rPr>
              <a:t>What is the </a:t>
            </a:r>
            <a:r>
              <a:rPr lang="en" sz="1800">
                <a:solidFill>
                  <a:schemeClr val="lt1"/>
                </a:solidFill>
                <a:latin typeface="Lato"/>
                <a:ea typeface="Lato"/>
                <a:cs typeface="Lato"/>
                <a:sym typeface="Lato"/>
              </a:rPr>
              <a:t>benefit</a:t>
            </a:r>
            <a:r>
              <a:rPr lang="en" sz="1800">
                <a:solidFill>
                  <a:schemeClr val="lt1"/>
                </a:solidFill>
                <a:latin typeface="Lato"/>
                <a:ea typeface="Lato"/>
                <a:cs typeface="Lato"/>
                <a:sym typeface="Lato"/>
              </a:rPr>
              <a:t> for the student to participate in contest ?</a:t>
            </a:r>
            <a:endParaRPr sz="1800">
              <a:solidFill>
                <a:schemeClr val="lt1"/>
              </a:solidFill>
              <a:latin typeface="Lato"/>
              <a:ea typeface="Lato"/>
              <a:cs typeface="Lato"/>
              <a:sym typeface="Lato"/>
            </a:endParaRPr>
          </a:p>
        </p:txBody>
      </p:sp>
      <p:sp>
        <p:nvSpPr>
          <p:cNvPr id="159" name="Google Shape;159;p16"/>
          <p:cNvSpPr txBox="1"/>
          <p:nvPr/>
        </p:nvSpPr>
        <p:spPr>
          <a:xfrm>
            <a:off x="694225" y="697025"/>
            <a:ext cx="6984300" cy="2970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Lato"/>
              <a:buChar char="❏"/>
            </a:pPr>
            <a:r>
              <a:rPr b="1" lang="en" sz="1500">
                <a:solidFill>
                  <a:srgbClr val="FFFFFF"/>
                </a:solidFill>
                <a:latin typeface="Lato"/>
                <a:ea typeface="Lato"/>
                <a:cs typeface="Lato"/>
                <a:sym typeface="Lato"/>
              </a:rPr>
              <a:t>The students will given rewards based on their rank.</a:t>
            </a:r>
            <a:endParaRPr b="1"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b="1" lang="en" sz="1500">
                <a:solidFill>
                  <a:srgbClr val="FFFFFF"/>
                </a:solidFill>
                <a:latin typeface="Lato"/>
                <a:ea typeface="Lato"/>
                <a:cs typeface="Lato"/>
                <a:sym typeface="Lato"/>
              </a:rPr>
              <a:t>The Reward can be in the form of T-Shirts, Bottles, Bags, Hoodies, or PW Coins.</a:t>
            </a:r>
            <a:endParaRPr b="1"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b="1" lang="en" sz="1500">
                <a:solidFill>
                  <a:srgbClr val="FFFFFF"/>
                </a:solidFill>
                <a:latin typeface="Lato"/>
                <a:ea typeface="Lato"/>
                <a:cs typeface="Lato"/>
                <a:sym typeface="Lato"/>
              </a:rPr>
              <a:t>Student will get to know, in which topics he is weak.</a:t>
            </a:r>
            <a:endParaRPr b="1"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b="1" lang="en" sz="1500">
                <a:solidFill>
                  <a:srgbClr val="FFFFFF"/>
                </a:solidFill>
                <a:latin typeface="Lato"/>
                <a:ea typeface="Lato"/>
                <a:cs typeface="Lato"/>
                <a:sym typeface="Lato"/>
              </a:rPr>
              <a:t>With the Result, he will also </a:t>
            </a:r>
            <a:r>
              <a:rPr b="1" lang="en" sz="1500">
                <a:solidFill>
                  <a:srgbClr val="FFFFFF"/>
                </a:solidFill>
                <a:latin typeface="Lato"/>
                <a:ea typeface="Lato"/>
                <a:cs typeface="Lato"/>
                <a:sym typeface="Lato"/>
              </a:rPr>
              <a:t>receive</a:t>
            </a:r>
            <a:r>
              <a:rPr b="1" lang="en" sz="1500">
                <a:solidFill>
                  <a:srgbClr val="FFFFFF"/>
                </a:solidFill>
                <a:latin typeface="Lato"/>
                <a:ea typeface="Lato"/>
                <a:cs typeface="Lato"/>
                <a:sym typeface="Lato"/>
              </a:rPr>
              <a:t> the analysis of his data ( time taken, wrong questions, weak part )</a:t>
            </a:r>
            <a:endParaRPr b="1"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b="1" lang="en" sz="1500">
                <a:solidFill>
                  <a:srgbClr val="FFFFFF"/>
                </a:solidFill>
                <a:latin typeface="Lato"/>
                <a:ea typeface="Lato"/>
                <a:cs typeface="Lato"/>
                <a:sym typeface="Lato"/>
              </a:rPr>
              <a:t>He will </a:t>
            </a:r>
            <a:r>
              <a:rPr b="1" lang="en" sz="1500">
                <a:solidFill>
                  <a:srgbClr val="FFFFFF"/>
                </a:solidFill>
                <a:latin typeface="Lato"/>
                <a:ea typeface="Lato"/>
                <a:cs typeface="Lato"/>
                <a:sym typeface="Lato"/>
              </a:rPr>
              <a:t>receive</a:t>
            </a:r>
            <a:r>
              <a:rPr b="1" lang="en" sz="1500">
                <a:solidFill>
                  <a:srgbClr val="FFFFFF"/>
                </a:solidFill>
                <a:latin typeface="Lato"/>
                <a:ea typeface="Lato"/>
                <a:cs typeface="Lato"/>
                <a:sym typeface="Lato"/>
              </a:rPr>
              <a:t> the daily suggestion about the weak topics on PW app.</a:t>
            </a:r>
            <a:endParaRPr b="1" sz="1500">
              <a:solidFill>
                <a:srgbClr val="FFFFFF"/>
              </a:solidFill>
              <a:latin typeface="Lato"/>
              <a:ea typeface="Lato"/>
              <a:cs typeface="Lato"/>
              <a:sym typeface="Lato"/>
            </a:endParaRPr>
          </a:p>
          <a:p>
            <a:pPr indent="0" lvl="0" marL="457200" rtl="0" algn="l">
              <a:spcBef>
                <a:spcPts val="0"/>
              </a:spcBef>
              <a:spcAft>
                <a:spcPts val="0"/>
              </a:spcAft>
              <a:buNone/>
            </a:pPr>
            <a:r>
              <a:t/>
            </a:r>
            <a:endParaRPr b="1"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b="1" lang="en" sz="1500">
                <a:solidFill>
                  <a:srgbClr val="FFFFFF"/>
                </a:solidFill>
                <a:latin typeface="Lato"/>
                <a:ea typeface="Lato"/>
                <a:cs typeface="Lato"/>
                <a:sym typeface="Lato"/>
              </a:rPr>
              <a:t>After participating in so many contest, he got many PW Coins ( Ex: he participated in 15 contest and get 1500 coins, and the course is of RS.3500/-, so we can give him the course for RS.2,000/- only).</a:t>
            </a:r>
            <a:endParaRPr b="1"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b="1" lang="en" sz="1500">
                <a:solidFill>
                  <a:srgbClr val="FFFFFF"/>
                </a:solidFill>
                <a:latin typeface="Lato"/>
                <a:ea typeface="Lato"/>
                <a:cs typeface="Lato"/>
                <a:sym typeface="Lato"/>
              </a:rPr>
              <a:t>The student can earn coins &amp; buy the course.</a:t>
            </a:r>
            <a:endParaRPr b="1" sz="1500">
              <a:solidFill>
                <a:srgbClr val="FFFFFF"/>
              </a:solidFill>
              <a:latin typeface="Lato"/>
              <a:ea typeface="Lato"/>
              <a:cs typeface="Lato"/>
              <a:sym typeface="Lato"/>
            </a:endParaRPr>
          </a:p>
        </p:txBody>
      </p:sp>
      <p:pic>
        <p:nvPicPr>
          <p:cNvPr id="160" name="Google Shape;160;p16"/>
          <p:cNvPicPr preferRelativeResize="0"/>
          <p:nvPr/>
        </p:nvPicPr>
        <p:blipFill rotWithShape="1">
          <a:blip r:embed="rId3">
            <a:alphaModFix/>
          </a:blip>
          <a:srcRect b="9950" l="0" r="0" t="0"/>
          <a:stretch/>
        </p:blipFill>
        <p:spPr>
          <a:xfrm>
            <a:off x="7339350" y="3667626"/>
            <a:ext cx="1359775" cy="1322374"/>
          </a:xfrm>
          <a:prstGeom prst="rect">
            <a:avLst/>
          </a:prstGeom>
          <a:noFill/>
          <a:ln>
            <a:noFill/>
          </a:ln>
        </p:spPr>
      </p:pic>
      <p:pic>
        <p:nvPicPr>
          <p:cNvPr id="161" name="Google Shape;161;p16"/>
          <p:cNvPicPr preferRelativeResize="0"/>
          <p:nvPr/>
        </p:nvPicPr>
        <p:blipFill>
          <a:blip r:embed="rId4">
            <a:alphaModFix/>
          </a:blip>
          <a:stretch>
            <a:fillRect/>
          </a:stretch>
        </p:blipFill>
        <p:spPr>
          <a:xfrm>
            <a:off x="5593474" y="3667625"/>
            <a:ext cx="1359777" cy="1322376"/>
          </a:xfrm>
          <a:prstGeom prst="rect">
            <a:avLst/>
          </a:prstGeom>
          <a:noFill/>
          <a:ln>
            <a:noFill/>
          </a:ln>
        </p:spPr>
      </p:pic>
      <p:pic>
        <p:nvPicPr>
          <p:cNvPr id="162" name="Google Shape;162;p16"/>
          <p:cNvPicPr preferRelativeResize="0"/>
          <p:nvPr/>
        </p:nvPicPr>
        <p:blipFill>
          <a:blip r:embed="rId5">
            <a:alphaModFix/>
          </a:blip>
          <a:stretch>
            <a:fillRect/>
          </a:stretch>
        </p:blipFill>
        <p:spPr>
          <a:xfrm>
            <a:off x="7358050" y="2012175"/>
            <a:ext cx="1322376" cy="1322376"/>
          </a:xfrm>
          <a:prstGeom prst="rect">
            <a:avLst/>
          </a:prstGeom>
          <a:noFill/>
          <a:ln>
            <a:noFill/>
          </a:ln>
        </p:spPr>
      </p:pic>
      <p:pic>
        <p:nvPicPr>
          <p:cNvPr id="163" name="Google Shape;163;p16"/>
          <p:cNvPicPr preferRelativeResize="0"/>
          <p:nvPr/>
        </p:nvPicPr>
        <p:blipFill>
          <a:blip r:embed="rId6">
            <a:alphaModFix/>
          </a:blip>
          <a:stretch>
            <a:fillRect/>
          </a:stretch>
        </p:blipFill>
        <p:spPr>
          <a:xfrm>
            <a:off x="3614725" y="3667625"/>
            <a:ext cx="1793777" cy="132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nvSpPr>
        <p:spPr>
          <a:xfrm>
            <a:off x="305075" y="109050"/>
            <a:ext cx="7846800" cy="506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Anuj do you really think Giving 1500 coins as  500 Rs. discount to student will</a:t>
            </a:r>
            <a:r>
              <a:rPr b="1" lang="en" sz="1500">
                <a:solidFill>
                  <a:schemeClr val="lt1"/>
                </a:solidFill>
                <a:latin typeface="Lato"/>
                <a:ea typeface="Lato"/>
                <a:cs typeface="Lato"/>
                <a:sym typeface="Lato"/>
              </a:rPr>
              <a:t> really worth it ?</a:t>
            </a:r>
            <a:endParaRPr b="1" sz="1500">
              <a:solidFill>
                <a:schemeClr val="lt1"/>
              </a:solidFill>
              <a:latin typeface="Lato"/>
              <a:ea typeface="Lato"/>
              <a:cs typeface="Lato"/>
              <a:sym typeface="Lato"/>
            </a:endParaRPr>
          </a:p>
          <a:p>
            <a:pPr indent="0" lvl="0" marL="0" rtl="0" algn="l">
              <a:spcBef>
                <a:spcPts val="0"/>
              </a:spcBef>
              <a:spcAft>
                <a:spcPts val="0"/>
              </a:spcAft>
              <a:buNone/>
            </a:pPr>
            <a:r>
              <a:rPr lang="en" sz="1500">
                <a:solidFill>
                  <a:schemeClr val="dk1"/>
                </a:solidFill>
                <a:highlight>
                  <a:schemeClr val="lt1"/>
                </a:highlight>
                <a:latin typeface="Lato"/>
                <a:ea typeface="Lato"/>
                <a:cs typeface="Lato"/>
                <a:sym typeface="Lato"/>
              </a:rPr>
              <a:t>  </a:t>
            </a:r>
            <a:r>
              <a:rPr lang="en" sz="1500">
                <a:solidFill>
                  <a:schemeClr val="dk1"/>
                </a:solidFill>
                <a:highlight>
                  <a:schemeClr val="lt1"/>
                </a:highlight>
                <a:latin typeface="Lato"/>
                <a:ea typeface="Lato"/>
                <a:cs typeface="Lato"/>
                <a:sym typeface="Lato"/>
              </a:rPr>
              <a:t>Yes, it is really worth it.</a:t>
            </a:r>
            <a:endParaRPr sz="1500">
              <a:solidFill>
                <a:schemeClr val="dk1"/>
              </a:solidFill>
              <a:highlight>
                <a:schemeClr val="lt1"/>
              </a:highlight>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 sz="1500">
                <a:solidFill>
                  <a:schemeClr val="dk1"/>
                </a:solidFill>
                <a:highlight>
                  <a:schemeClr val="lt1"/>
                </a:highlight>
                <a:latin typeface="Lato"/>
                <a:ea typeface="Lato"/>
                <a:cs typeface="Lato"/>
                <a:sym typeface="Lato"/>
              </a:rPr>
              <a:t>How ? </a:t>
            </a:r>
            <a:endParaRPr sz="1500">
              <a:solidFill>
                <a:schemeClr val="dk1"/>
              </a:solidFill>
              <a:highlight>
                <a:schemeClr val="lt1"/>
              </a:highlight>
              <a:latin typeface="Lato"/>
              <a:ea typeface="Lato"/>
              <a:cs typeface="Lato"/>
              <a:sym typeface="Lato"/>
            </a:endParaRPr>
          </a:p>
          <a:p>
            <a:pPr indent="0" lvl="0" marL="0" rtl="0" algn="l">
              <a:spcBef>
                <a:spcPts val="0"/>
              </a:spcBef>
              <a:spcAft>
                <a:spcPts val="0"/>
              </a:spcAft>
              <a:buNone/>
            </a:pPr>
            <a:r>
              <a:t/>
            </a:r>
            <a:endParaRPr sz="1500">
              <a:solidFill>
                <a:schemeClr val="dk1"/>
              </a:solidFill>
              <a:highlight>
                <a:schemeClr val="lt1"/>
              </a:highlight>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sz="1500">
                <a:solidFill>
                  <a:schemeClr val="lt1"/>
                </a:solidFill>
                <a:latin typeface="Lato"/>
                <a:ea typeface="Lato"/>
                <a:cs typeface="Lato"/>
                <a:sym typeface="Lato"/>
              </a:rPr>
              <a:t>We were successful in getting the students from YouTube to the app.</a:t>
            </a:r>
            <a:endParaRPr sz="1500">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sz="1500">
                <a:solidFill>
                  <a:schemeClr val="lt1"/>
                </a:solidFill>
                <a:latin typeface="Lato"/>
                <a:ea typeface="Lato"/>
                <a:cs typeface="Lato"/>
                <a:sym typeface="Lato"/>
              </a:rPr>
              <a:t>The student who earns the coins, it means he is really focused towards his study and can get a good rank in future, and this means he may increase the ranks of PW.</a:t>
            </a:r>
            <a:endParaRPr sz="1500">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After Personalized suggestions, the student can buy the course, and this can boom to our sales.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It will bring more traffic to our Pw App &amp; helps our sales team &amp; </a:t>
            </a:r>
            <a:r>
              <a:rPr lang="en">
                <a:solidFill>
                  <a:schemeClr val="lt1"/>
                </a:solidFill>
                <a:latin typeface="Lato"/>
                <a:ea typeface="Lato"/>
                <a:cs typeface="Lato"/>
                <a:sym typeface="Lato"/>
              </a:rPr>
              <a:t>counsellor </a:t>
            </a:r>
            <a:r>
              <a:rPr lang="en">
                <a:solidFill>
                  <a:schemeClr val="lt1"/>
                </a:solidFill>
                <a:latin typeface="Lato"/>
                <a:ea typeface="Lato"/>
                <a:cs typeface="Lato"/>
                <a:sym typeface="Lato"/>
              </a:rPr>
              <a:t>to share student’s weak part, and tell him to why to take this course.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 sz="1600">
                <a:solidFill>
                  <a:schemeClr val="lt1"/>
                </a:solidFill>
                <a:latin typeface="Lato"/>
                <a:ea typeface="Lato"/>
                <a:cs typeface="Lato"/>
                <a:sym typeface="Lato"/>
              </a:rPr>
              <a:t>The Rank of student will worth our discount.</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 sz="1600">
                <a:solidFill>
                  <a:schemeClr val="lt1"/>
                </a:solidFill>
                <a:latin typeface="Lato"/>
                <a:ea typeface="Lato"/>
                <a:cs typeface="Lato"/>
                <a:sym typeface="Lato"/>
              </a:rPr>
              <a:t>We will get Best Student.</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 sz="1600">
                <a:solidFill>
                  <a:schemeClr val="lt1"/>
                </a:solidFill>
                <a:latin typeface="Lato"/>
                <a:ea typeface="Lato"/>
                <a:cs typeface="Lato"/>
                <a:sym typeface="Lato"/>
              </a:rPr>
              <a:t>(Personally I Believe, Jo Student Khud mehnat kr k Course lega, wo Best hi krega)</a:t>
            </a:r>
            <a:endParaRPr b="1" sz="1600">
              <a:solidFill>
                <a:schemeClr val="lt1"/>
              </a:solidFill>
              <a:latin typeface="Lato"/>
              <a:ea typeface="Lato"/>
              <a:cs typeface="Lato"/>
              <a:sym typeface="Lato"/>
            </a:endParaRPr>
          </a:p>
          <a:p>
            <a:pPr indent="0" lvl="0" marL="0" rtl="0" algn="l">
              <a:spcBef>
                <a:spcPts val="0"/>
              </a:spcBef>
              <a:spcAft>
                <a:spcPts val="0"/>
              </a:spcAft>
              <a:buNone/>
            </a:pPr>
            <a:r>
              <a:t/>
            </a:r>
            <a:endParaRPr b="1" sz="1600">
              <a:solidFill>
                <a:schemeClr val="lt1"/>
              </a:solidFill>
              <a:latin typeface="Lato"/>
              <a:ea typeface="Lato"/>
              <a:cs typeface="Lato"/>
              <a:sym typeface="Lato"/>
            </a:endParaRPr>
          </a:p>
          <a:p>
            <a:pPr indent="0" lvl="0" marL="0" rtl="0" algn="l">
              <a:spcBef>
                <a:spcPts val="0"/>
              </a:spcBef>
              <a:spcAft>
                <a:spcPts val="0"/>
              </a:spcAft>
              <a:buNone/>
            </a:pPr>
            <a:r>
              <a:rPr b="1" lang="en" sz="1600">
                <a:solidFill>
                  <a:schemeClr val="lt1"/>
                </a:solidFill>
                <a:latin typeface="Lato"/>
                <a:ea typeface="Lato"/>
                <a:cs typeface="Lato"/>
                <a:sym typeface="Lato"/>
              </a:rPr>
              <a:t>Abhi tk Jo Bachha Youtube se hi pdhna chahta tha, wo ab suggestions k karan course lene k baare mai sochega</a:t>
            </a:r>
            <a:endParaRPr b="1" sz="1600">
              <a:solidFill>
                <a:schemeClr val="lt1"/>
              </a:solidFill>
              <a:latin typeface="Lato"/>
              <a:ea typeface="Lato"/>
              <a:cs typeface="Lato"/>
              <a:sym typeface="Lato"/>
            </a:endParaRPr>
          </a:p>
        </p:txBody>
      </p:sp>
      <p:pic>
        <p:nvPicPr>
          <p:cNvPr id="169" name="Google Shape;169;p17"/>
          <p:cNvPicPr preferRelativeResize="0"/>
          <p:nvPr/>
        </p:nvPicPr>
        <p:blipFill>
          <a:blip r:embed="rId3">
            <a:alphaModFix/>
          </a:blip>
          <a:stretch>
            <a:fillRect/>
          </a:stretch>
        </p:blipFill>
        <p:spPr>
          <a:xfrm>
            <a:off x="7739725" y="452300"/>
            <a:ext cx="1316625" cy="134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nvSpPr>
        <p:spPr>
          <a:xfrm>
            <a:off x="741425" y="916775"/>
            <a:ext cx="7278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Q . </a:t>
            </a:r>
            <a:r>
              <a:rPr lang="en" sz="1500">
                <a:solidFill>
                  <a:schemeClr val="lt1"/>
                </a:solidFill>
                <a:latin typeface="Lato"/>
                <a:ea typeface="Lato"/>
                <a:cs typeface="Lato"/>
                <a:sym typeface="Lato"/>
              </a:rPr>
              <a:t>    So, how we will make the student to think about buying the course ?</a:t>
            </a:r>
            <a:endParaRPr sz="1500">
              <a:solidFill>
                <a:schemeClr val="lt1"/>
              </a:solidFill>
              <a:latin typeface="Lato"/>
              <a:ea typeface="Lato"/>
              <a:cs typeface="Lato"/>
              <a:sym typeface="Lato"/>
            </a:endParaRPr>
          </a:p>
          <a:p>
            <a:pPr indent="0" lvl="0" marL="0" rtl="0" algn="l">
              <a:spcBef>
                <a:spcPts val="0"/>
              </a:spcBef>
              <a:spcAft>
                <a:spcPts val="0"/>
              </a:spcAft>
              <a:buNone/>
            </a:pPr>
            <a:r>
              <a:rPr b="1" lang="en" sz="1500">
                <a:solidFill>
                  <a:schemeClr val="lt1"/>
                </a:solidFill>
                <a:latin typeface="Lato"/>
                <a:ea typeface="Lato"/>
                <a:cs typeface="Lato"/>
                <a:sym typeface="Lato"/>
              </a:rPr>
              <a:t>Ans.</a:t>
            </a:r>
            <a:r>
              <a:rPr lang="en" sz="1500">
                <a:solidFill>
                  <a:schemeClr val="lt1"/>
                </a:solidFill>
                <a:latin typeface="Lato"/>
                <a:ea typeface="Lato"/>
                <a:cs typeface="Lato"/>
                <a:sym typeface="Lato"/>
              </a:rPr>
              <a:t>  here comes the idea to use Technology.</a:t>
            </a:r>
            <a:endParaRPr sz="15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 sz="1500">
                <a:solidFill>
                  <a:schemeClr val="dk1"/>
                </a:solidFill>
                <a:highlight>
                  <a:schemeClr val="lt1"/>
                </a:highlight>
                <a:latin typeface="Lato"/>
                <a:ea typeface="Lato"/>
                <a:cs typeface="Lato"/>
                <a:sym typeface="Lato"/>
              </a:rPr>
              <a:t>HOW ?</a:t>
            </a:r>
            <a:endParaRPr sz="1500">
              <a:solidFill>
                <a:schemeClr val="lt1"/>
              </a:solidFill>
              <a:latin typeface="Lato"/>
              <a:ea typeface="Lato"/>
              <a:cs typeface="Lato"/>
              <a:sym typeface="Lato"/>
            </a:endParaRPr>
          </a:p>
          <a:p>
            <a:pPr indent="0" lvl="0" marL="0" rtl="0" algn="l">
              <a:spcBef>
                <a:spcPts val="0"/>
              </a:spcBef>
              <a:spcAft>
                <a:spcPts val="0"/>
              </a:spcAft>
              <a:buNone/>
            </a:pPr>
            <a:r>
              <a:rPr lang="en" sz="1500">
                <a:solidFill>
                  <a:schemeClr val="lt1"/>
                </a:solidFill>
                <a:latin typeface="Lato"/>
                <a:ea typeface="Lato"/>
                <a:cs typeface="Lato"/>
                <a:sym typeface="Lato"/>
              </a:rPr>
              <a:t>Every student must registered himself in ordered to participate in contest, after the contest we can make the use of Machine Learning &amp; Data Analysis for each student who participated, and by using this</a:t>
            </a:r>
            <a:r>
              <a:rPr lang="en" sz="1500">
                <a:solidFill>
                  <a:schemeClr val="dk1"/>
                </a:solidFill>
                <a:highlight>
                  <a:schemeClr val="lt1"/>
                </a:highlight>
                <a:latin typeface="Lato"/>
                <a:ea typeface="Lato"/>
                <a:cs typeface="Lato"/>
                <a:sym typeface="Lato"/>
              </a:rPr>
              <a:t> we will share the personalized analysis </a:t>
            </a:r>
            <a:r>
              <a:rPr lang="en" sz="1500">
                <a:solidFill>
                  <a:schemeClr val="lt1"/>
                </a:solidFill>
                <a:latin typeface="Lato"/>
                <a:ea typeface="Lato"/>
                <a:cs typeface="Lato"/>
                <a:sym typeface="Lato"/>
              </a:rPr>
              <a:t>of their judgement to attempt the questions, and tell them in which topic they are weak and</a:t>
            </a:r>
            <a:r>
              <a:rPr lang="en" sz="1500">
                <a:solidFill>
                  <a:schemeClr val="dk1"/>
                </a:solidFill>
                <a:highlight>
                  <a:schemeClr val="lt1"/>
                </a:highlight>
                <a:latin typeface="Lato"/>
                <a:ea typeface="Lato"/>
                <a:cs typeface="Lato"/>
                <a:sym typeface="Lato"/>
              </a:rPr>
              <a:t> on the weak topic we can suggest them the courses or the free resources.</a:t>
            </a:r>
            <a:r>
              <a:rPr lang="en" sz="1500">
                <a:solidFill>
                  <a:schemeClr val="lt1"/>
                </a:solidFill>
                <a:latin typeface="Lato"/>
                <a:ea typeface="Lato"/>
                <a:cs typeface="Lato"/>
                <a:sym typeface="Lato"/>
              </a:rPr>
              <a:t>(Free resources for Initial times )</a:t>
            </a:r>
            <a:endParaRPr sz="1500">
              <a:solidFill>
                <a:schemeClr val="lt1"/>
              </a:solidFill>
              <a:latin typeface="Lato"/>
              <a:ea typeface="Lato"/>
              <a:cs typeface="Lato"/>
              <a:sym typeface="Lato"/>
            </a:endParaRPr>
          </a:p>
        </p:txBody>
      </p:sp>
      <p:sp>
        <p:nvSpPr>
          <p:cNvPr id="175" name="Google Shape;175;p18"/>
          <p:cNvSpPr txBox="1"/>
          <p:nvPr/>
        </p:nvSpPr>
        <p:spPr>
          <a:xfrm>
            <a:off x="783500" y="174925"/>
            <a:ext cx="727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Q . </a:t>
            </a:r>
            <a:r>
              <a:rPr lang="en">
                <a:solidFill>
                  <a:schemeClr val="lt1"/>
                </a:solidFill>
                <a:latin typeface="Lato"/>
                <a:ea typeface="Lato"/>
                <a:cs typeface="Lato"/>
                <a:sym typeface="Lato"/>
              </a:rPr>
              <a:t>    Only Reward can help student to think &amp; buy the course ?</a:t>
            </a:r>
            <a:endParaRPr>
              <a:solidFill>
                <a:schemeClr val="lt1"/>
              </a:solidFill>
              <a:latin typeface="Lato"/>
              <a:ea typeface="Lato"/>
              <a:cs typeface="Lato"/>
              <a:sym typeface="Lato"/>
            </a:endParaRPr>
          </a:p>
          <a:p>
            <a:pPr indent="0" lvl="0" marL="0" rtl="0" algn="l">
              <a:spcBef>
                <a:spcPts val="0"/>
              </a:spcBef>
              <a:spcAft>
                <a:spcPts val="0"/>
              </a:spcAft>
              <a:buNone/>
            </a:pPr>
            <a:r>
              <a:rPr b="1" lang="en">
                <a:solidFill>
                  <a:schemeClr val="lt1"/>
                </a:solidFill>
                <a:latin typeface="Lato"/>
                <a:ea typeface="Lato"/>
                <a:cs typeface="Lato"/>
                <a:sym typeface="Lato"/>
              </a:rPr>
              <a:t>Ans.</a:t>
            </a:r>
            <a:r>
              <a:rPr lang="en">
                <a:solidFill>
                  <a:schemeClr val="dk1"/>
                </a:solidFill>
                <a:highlight>
                  <a:schemeClr val="lt1"/>
                </a:highlight>
                <a:latin typeface="Lato"/>
                <a:ea typeface="Lato"/>
                <a:cs typeface="Lato"/>
                <a:sym typeface="Lato"/>
              </a:rPr>
              <a:t>  Definitely, NO.</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nvSpPr>
        <p:spPr>
          <a:xfrm>
            <a:off x="231400" y="147250"/>
            <a:ext cx="87513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Lato"/>
                <a:ea typeface="Lato"/>
                <a:cs typeface="Lato"/>
                <a:sym typeface="Lato"/>
              </a:rPr>
              <a:t>How can Machine Learning &amp; Artificial Intelligence Helps us to grow sales ?</a:t>
            </a:r>
            <a:endParaRPr sz="1800">
              <a:solidFill>
                <a:schemeClr val="lt1"/>
              </a:solidFill>
              <a:latin typeface="Lato"/>
              <a:ea typeface="Lato"/>
              <a:cs typeface="Lato"/>
              <a:sym typeface="Lato"/>
            </a:endParaRPr>
          </a:p>
        </p:txBody>
      </p:sp>
      <p:sp>
        <p:nvSpPr>
          <p:cNvPr id="181" name="Google Shape;181;p19"/>
          <p:cNvSpPr txBox="1"/>
          <p:nvPr/>
        </p:nvSpPr>
        <p:spPr>
          <a:xfrm>
            <a:off x="231400" y="725775"/>
            <a:ext cx="8751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Detection of opportunities and potential students.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This allows teams to spot the best sales opportunities as early as possible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Offer a personalized Student experience.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Improve sales team productivity.</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Machine learning allows salespeople to save time on manual, forecasting, and reporting tasks. So sales teams can spend more time dealing directly with the customer and ensure good service.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After Detecting the Weakness of Students, Our Counsellors can easily target the students, and tell them how buying the PW course can help the student to grow and get good rank.</a:t>
            </a:r>
            <a:endParaRPr>
              <a:solidFill>
                <a:schemeClr val="lt1"/>
              </a:solidFill>
              <a:latin typeface="Lato"/>
              <a:ea typeface="Lato"/>
              <a:cs typeface="Lato"/>
              <a:sym typeface="Lato"/>
            </a:endParaRPr>
          </a:p>
        </p:txBody>
      </p:sp>
      <p:sp>
        <p:nvSpPr>
          <p:cNvPr id="182" name="Google Shape;182;p19"/>
          <p:cNvSpPr txBox="1"/>
          <p:nvPr/>
        </p:nvSpPr>
        <p:spPr>
          <a:xfrm>
            <a:off x="278625" y="3013375"/>
            <a:ext cx="8751300" cy="110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accent6"/>
                </a:solidFill>
                <a:highlight>
                  <a:schemeClr val="lt1"/>
                </a:highlight>
                <a:latin typeface="Lato"/>
                <a:ea typeface="Lato"/>
                <a:cs typeface="Lato"/>
                <a:sym typeface="Lato"/>
              </a:rPr>
              <a:t>A 2019 study found that 84% of B2B marketers expect to see value from their machine learning investments within a year an another one found that 85% of marketers using artificial intelligence believe it will drive double-digit revenue growth within two years. It is becoming clearer every day that every aspect of marketing can and will be improved with machine learning.</a:t>
            </a:r>
            <a:endParaRPr sz="1500">
              <a:solidFill>
                <a:schemeClr val="accent6"/>
              </a:solidFill>
              <a:highlight>
                <a:schemeClr val="lt1"/>
              </a:highlight>
              <a:latin typeface="Lato"/>
              <a:ea typeface="Lato"/>
              <a:cs typeface="Lato"/>
              <a:sym typeface="Lato"/>
            </a:endParaRPr>
          </a:p>
        </p:txBody>
      </p:sp>
      <p:sp>
        <p:nvSpPr>
          <p:cNvPr id="183" name="Google Shape;183;p19"/>
          <p:cNvSpPr txBox="1"/>
          <p:nvPr/>
        </p:nvSpPr>
        <p:spPr>
          <a:xfrm>
            <a:off x="278625" y="4285175"/>
            <a:ext cx="87513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Lato"/>
                <a:ea typeface="Lato"/>
                <a:cs typeface="Lato"/>
                <a:sym typeface="Lato"/>
              </a:rPr>
              <a:t>Personal Suggestions &amp; Personal Recommendations is the KEY in our case.</a:t>
            </a:r>
            <a:endParaRPr sz="18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nvSpPr>
        <p:spPr>
          <a:xfrm>
            <a:off x="694225" y="147250"/>
            <a:ext cx="7278600" cy="738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Lato"/>
                <a:ea typeface="Lato"/>
                <a:cs typeface="Lato"/>
                <a:sym typeface="Lato"/>
              </a:rPr>
              <a:t>Let’s take a Scenario of student name ‘Anuj of class 11th, who don’t want to buy course and want to continue from youtube only.’</a:t>
            </a:r>
            <a:endParaRPr sz="1800">
              <a:solidFill>
                <a:schemeClr val="lt1"/>
              </a:solidFill>
              <a:latin typeface="Lato"/>
              <a:ea typeface="Lato"/>
              <a:cs typeface="Lato"/>
              <a:sym typeface="Lato"/>
            </a:endParaRPr>
          </a:p>
        </p:txBody>
      </p:sp>
      <p:sp>
        <p:nvSpPr>
          <p:cNvPr id="189" name="Google Shape;189;p20"/>
          <p:cNvSpPr txBox="1"/>
          <p:nvPr/>
        </p:nvSpPr>
        <p:spPr>
          <a:xfrm>
            <a:off x="694225" y="841475"/>
            <a:ext cx="7278600" cy="4356600"/>
          </a:xfrm>
          <a:prstGeom prst="rect">
            <a:avLst/>
          </a:prstGeom>
          <a:noFill/>
          <a:ln>
            <a:noFill/>
          </a:ln>
        </p:spPr>
        <p:txBody>
          <a:bodyPr anchorCtr="0" anchor="t" bIns="91425" lIns="91425" spcFirstLastPara="1" rIns="91425" wrap="square" tIns="91425">
            <a:spAutoFit/>
          </a:bodyPr>
          <a:lstStyle/>
          <a:p>
            <a:pPr indent="-317500" lvl="0" marL="457200" rtl="0" algn="l">
              <a:lnSpc>
                <a:spcPct val="108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On Youtube, We will tell the students on Live classes, that Go &amp; Register on PW app and participate in the Contest of Magnetism for class 11th, Anuj thinks that he is master in Magnetism, so he decided to participate.</a:t>
            </a:r>
            <a:endParaRPr>
              <a:solidFill>
                <a:schemeClr val="lt1"/>
              </a:solidFill>
              <a:latin typeface="Lato"/>
              <a:ea typeface="Lato"/>
              <a:cs typeface="Lato"/>
              <a:sym typeface="Lato"/>
            </a:endParaRPr>
          </a:p>
          <a:p>
            <a:pPr indent="-317500" lvl="0" marL="457200" rtl="0" algn="l">
              <a:lnSpc>
                <a:spcPct val="108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Anuj, register for contest &amp; participate in it.</a:t>
            </a:r>
            <a:endParaRPr>
              <a:solidFill>
                <a:schemeClr val="lt1"/>
              </a:solidFill>
              <a:latin typeface="Lato"/>
              <a:ea typeface="Lato"/>
              <a:cs typeface="Lato"/>
              <a:sym typeface="Lato"/>
            </a:endParaRPr>
          </a:p>
          <a:p>
            <a:pPr indent="-317500" lvl="0" marL="457200" rtl="0" algn="l">
              <a:lnSpc>
                <a:spcPct val="108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After few days the result out, and the Anuj got 63 out of 100 and Receive 63 pw coins.</a:t>
            </a:r>
            <a:endParaRPr>
              <a:solidFill>
                <a:schemeClr val="lt1"/>
              </a:solidFill>
              <a:latin typeface="Lato"/>
              <a:ea typeface="Lato"/>
              <a:cs typeface="Lato"/>
              <a:sym typeface="Lato"/>
            </a:endParaRPr>
          </a:p>
          <a:p>
            <a:pPr indent="-317500" lvl="0" marL="457200" rtl="0" algn="l">
              <a:lnSpc>
                <a:spcPct val="108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Anuj, now thinks that why he got so less marks, and then he see this </a:t>
            </a:r>
            <a:r>
              <a:rPr lang="en">
                <a:solidFill>
                  <a:schemeClr val="lt1"/>
                </a:solidFill>
                <a:latin typeface="Lato"/>
                <a:ea typeface="Lato"/>
                <a:cs typeface="Lato"/>
                <a:sym typeface="Lato"/>
              </a:rPr>
              <a:t>analysis</a:t>
            </a:r>
            <a:r>
              <a:rPr lang="en">
                <a:solidFill>
                  <a:schemeClr val="lt1"/>
                </a:solidFill>
                <a:latin typeface="Lato"/>
                <a:ea typeface="Lato"/>
                <a:cs typeface="Lato"/>
                <a:sym typeface="Lato"/>
              </a:rPr>
              <a:t> for the contest, and got to know he is weak in part D of magnetism and see the suggestion to buy this course &amp; some free </a:t>
            </a:r>
            <a:r>
              <a:rPr lang="en">
                <a:solidFill>
                  <a:schemeClr val="lt1"/>
                </a:solidFill>
                <a:latin typeface="Lato"/>
                <a:ea typeface="Lato"/>
                <a:cs typeface="Lato"/>
                <a:sym typeface="Lato"/>
              </a:rPr>
              <a:t>resource</a:t>
            </a:r>
            <a:r>
              <a:rPr lang="en">
                <a:solidFill>
                  <a:schemeClr val="lt1"/>
                </a:solidFill>
                <a:latin typeface="Lato"/>
                <a:ea typeface="Lato"/>
                <a:cs typeface="Lato"/>
                <a:sym typeface="Lato"/>
              </a:rPr>
              <a:t> as well.</a:t>
            </a:r>
            <a:endParaRPr>
              <a:solidFill>
                <a:schemeClr val="lt1"/>
              </a:solidFill>
              <a:latin typeface="Lato"/>
              <a:ea typeface="Lato"/>
              <a:cs typeface="Lato"/>
              <a:sym typeface="Lato"/>
            </a:endParaRPr>
          </a:p>
          <a:p>
            <a:pPr indent="-317500" lvl="0" marL="457200" rtl="0" algn="l">
              <a:lnSpc>
                <a:spcPct val="108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But, Even he got to know about part D, he don’t buy the course and starting to learn again from youtube &amp; free resources.</a:t>
            </a:r>
            <a:endParaRPr>
              <a:solidFill>
                <a:schemeClr val="lt1"/>
              </a:solidFill>
              <a:latin typeface="Lato"/>
              <a:ea typeface="Lato"/>
              <a:cs typeface="Lato"/>
              <a:sym typeface="Lato"/>
            </a:endParaRPr>
          </a:p>
          <a:p>
            <a:pPr indent="-317500" lvl="0" marL="457200" rtl="0" algn="l">
              <a:lnSpc>
                <a:spcPct val="108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And then in 2nd week </a:t>
            </a:r>
            <a:r>
              <a:rPr lang="en">
                <a:solidFill>
                  <a:schemeClr val="lt1"/>
                </a:solidFill>
                <a:latin typeface="Lato"/>
                <a:ea typeface="Lato"/>
                <a:cs typeface="Lato"/>
                <a:sym typeface="Lato"/>
              </a:rPr>
              <a:t>again the contest held, and Anuj participated in it, and this time he got 77 out of 100, and 77 coins and total he receive till 2nd contest is 77+63=140 coins, and now he again see the suggestions about his previous result about Magnetism.</a:t>
            </a:r>
            <a:endParaRPr>
              <a:solidFill>
                <a:schemeClr val="lt1"/>
              </a:solidFill>
              <a:latin typeface="Lato"/>
              <a:ea typeface="Lato"/>
              <a:cs typeface="Lato"/>
              <a:sym typeface="Lato"/>
            </a:endParaRPr>
          </a:p>
          <a:p>
            <a:pPr indent="-317500" lvl="0" marL="457200" rtl="0" algn="l">
              <a:lnSpc>
                <a:spcPct val="108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Now, he started to think that the Magnetism course is of Rs 780/- only &amp; it can have max discount of 50%. If Anuj can get 390 coins, then he can buy the course of Rs 390/- only, so he decided to participate in contest. And after a month he got 390 coins and then he bought the course for 390/-</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823850" y="1284675"/>
            <a:ext cx="4776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ts val="891"/>
              <a:buNone/>
            </a:pPr>
            <a:r>
              <a:rPr lang="en" sz="7000"/>
              <a:t>Thank You!</a:t>
            </a:r>
            <a:endParaRPr sz="7000"/>
          </a:p>
        </p:txBody>
      </p:sp>
      <p:sp>
        <p:nvSpPr>
          <p:cNvPr id="195" name="Google Shape;195;p2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Anuj Verma | Associate | NPI</a:t>
            </a:r>
            <a:endParaRPr/>
          </a:p>
          <a:p>
            <a:pPr indent="0" lvl="0" marL="0" rtl="0" algn="l">
              <a:spcBef>
                <a:spcPts val="1200"/>
              </a:spcBef>
              <a:spcAft>
                <a:spcPts val="0"/>
              </a:spcAft>
              <a:buNone/>
            </a:pPr>
            <a:r>
              <a:rPr lang="en"/>
              <a:t>anuj@pw.live | 78886-65915</a:t>
            </a:r>
            <a:endParaRPr/>
          </a:p>
          <a:p>
            <a:pPr indent="0" lvl="0" marL="0" rtl="0" algn="l">
              <a:spcBef>
                <a:spcPts val="1200"/>
              </a:spcBef>
              <a:spcAft>
                <a:spcPts val="1200"/>
              </a:spcAft>
              <a:buNone/>
            </a:pPr>
            <a:r>
              <a:rPr lang="en" u="sng">
                <a:solidFill>
                  <a:schemeClr val="hlink"/>
                </a:solidFill>
                <a:hlinkClick r:id="rId3"/>
              </a:rPr>
              <a:t>Linked In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